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B5E08-9608-4D19-B34E-58744AC67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7E60C20-DA19-4BA8-952C-0EDA569C82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CB4559-79B4-495F-A605-1C213906E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9B6BA-50F4-4FAB-A0B0-DF3E3DD32118}" type="datetimeFigureOut">
              <a:rPr lang="es-ES" smtClean="0"/>
              <a:t>26/08/2025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BACA0E-4424-4008-9ACA-7BDA6A846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655CB7-360C-4B71-A87F-455E39B44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167C-DA96-4A24-BCA0-A1BB8433A7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8564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0F6EED-3BE9-4500-ACC7-E12C67D74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CF1D92E-47DF-4F79-A1F1-D512816D1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9CEDB4-5D67-4EB4-86C9-77E6E1139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9B6BA-50F4-4FAB-A0B0-DF3E3DD32118}" type="datetimeFigureOut">
              <a:rPr lang="es-ES" smtClean="0"/>
              <a:t>26/08/2025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B8AEA7-CB5C-4325-8784-6F0490590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DB8E46-69A0-4C51-836B-BA8B9D731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167C-DA96-4A24-BCA0-A1BB8433A7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3708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A0BCAC7-FC43-4ADA-80DE-AC8D582E1C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37E54C9-1CCA-458B-80BC-E0C2D62F9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BB0B07-B267-40C3-9BD5-848E42634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9B6BA-50F4-4FAB-A0B0-DF3E3DD32118}" type="datetimeFigureOut">
              <a:rPr lang="es-ES" smtClean="0"/>
              <a:t>26/08/2025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B4CA6E-A665-44B3-99C8-60294BCB8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5DFCDA-54F7-4546-AD20-109508F0C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167C-DA96-4A24-BCA0-A1BB8433A7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5577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C9E605-5451-4D38-87E2-E5DC26122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E72B5A-F397-40AA-8658-A5CAAE2F2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9EDB7D-AF38-43EC-A9ED-325E9F7D2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9B6BA-50F4-4FAB-A0B0-DF3E3DD32118}" type="datetimeFigureOut">
              <a:rPr lang="es-ES" smtClean="0"/>
              <a:t>26/08/2025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1E5DDE-4DD3-45BF-B448-02DC37DED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684171-05C6-40FB-8F91-9A3EB62D5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167C-DA96-4A24-BCA0-A1BB8433A7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8145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AB8C47-2807-4BCA-A6EB-2961B6A55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A459C2-DC05-46C0-B64C-95F27D459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6A38EB-63ED-49A9-A3A5-E850A61AB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9B6BA-50F4-4FAB-A0B0-DF3E3DD32118}" type="datetimeFigureOut">
              <a:rPr lang="es-ES" smtClean="0"/>
              <a:t>26/08/2025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520741-5F96-4B47-9A3B-CA9283DA2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56E7BC-869F-41C7-B464-26241216F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167C-DA96-4A24-BCA0-A1BB8433A7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1204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10F00-859C-4A8B-9173-878600D68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38C98A-E1F6-499B-B5AC-9F2F023F92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E46D1B0-6999-4B12-B322-8F68AC233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60F791F-A753-4C18-9A3D-3CB0913C3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9B6BA-50F4-4FAB-A0B0-DF3E3DD32118}" type="datetimeFigureOut">
              <a:rPr lang="es-ES" smtClean="0"/>
              <a:t>26/08/2025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792A822-BF02-4753-993E-57DB56339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D9799F-B160-4133-90BD-AD586127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167C-DA96-4A24-BCA0-A1BB8433A7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6763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8C0C2D-8E59-40A5-8085-26F007236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EC38E3-7CF3-40E2-97A5-0372DB659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298FE77-AD97-47B2-9956-73F652EB5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06F16F5-29CB-42B1-B7A5-ABDE48A90F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1B1F2BB-94C8-4F5F-B59D-9083E963D0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016A4C2-FD6B-48A7-BDD6-F4AA6F4AD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9B6BA-50F4-4FAB-A0B0-DF3E3DD32118}" type="datetimeFigureOut">
              <a:rPr lang="es-ES" smtClean="0"/>
              <a:t>26/08/2025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BBFBAE7-90A3-48D8-8577-0FF3B274B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BED3486-B9B9-4242-A10E-5F95E3073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167C-DA96-4A24-BCA0-A1BB8433A7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5868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6A1140-6703-470B-A9AA-0F9252B2F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64EEB85-DD96-403F-AE9A-23F1EB155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9B6BA-50F4-4FAB-A0B0-DF3E3DD32118}" type="datetimeFigureOut">
              <a:rPr lang="es-ES" smtClean="0"/>
              <a:t>26/08/2025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44550DF-892B-447F-8281-FD23AE48A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E1A17CA-30ED-45C4-A686-0CB6D6417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167C-DA96-4A24-BCA0-A1BB8433A7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3052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E66C475-929E-4DD4-81E9-C9C14F76C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9B6BA-50F4-4FAB-A0B0-DF3E3DD32118}" type="datetimeFigureOut">
              <a:rPr lang="es-ES" smtClean="0"/>
              <a:t>26/08/2025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5C9705C-F53F-450C-8E2A-46D23386C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4BFDC7E-8A1D-43C7-B788-909798766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167C-DA96-4A24-BCA0-A1BB8433A7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5773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8F0983-69C1-47BE-A003-D910D6F2B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ED37B9-4116-4FE0-8562-E5107A52F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50C228C-626B-4E18-A624-B7AB62636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796076-3476-467A-B3A9-76C1D5DC4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9B6BA-50F4-4FAB-A0B0-DF3E3DD32118}" type="datetimeFigureOut">
              <a:rPr lang="es-ES" smtClean="0"/>
              <a:t>26/08/2025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CFE59FD-9826-40B8-8705-32A225AE8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E61A6E-FE60-49A2-94C6-2D77C1995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167C-DA96-4A24-BCA0-A1BB8433A7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8097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174756-6E64-4171-8342-E9459FCA1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1F3A700-BCFA-4189-A275-EEBDBA2FB7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4014557-284B-4892-B17D-515EF72C1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D087FB-CDE3-4A6B-AD36-47B85DEEF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9B6BA-50F4-4FAB-A0B0-DF3E3DD32118}" type="datetimeFigureOut">
              <a:rPr lang="es-ES" smtClean="0"/>
              <a:t>26/08/2025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C5BD3D4-D21D-4DE9-A7D5-4DC22EACA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2A0B64-368C-4F3F-9669-77787196B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F167C-DA96-4A24-BCA0-A1BB8433A7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4572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52019AF-72F3-41A5-9578-59FC827EC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A76443D-AF6B-40B3-B69D-C17E15967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5D51A8-8EE1-4CC8-9893-58F718E670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9B6BA-50F4-4FAB-A0B0-DF3E3DD32118}" type="datetimeFigureOut">
              <a:rPr lang="es-ES" smtClean="0"/>
              <a:t>26/08/2025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1D6D70-7457-474F-8FBF-365D99230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71F7DD-382E-4C1B-9E58-86C6DF4F69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F167C-DA96-4A24-BCA0-A1BB8433A7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3628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ookerstudio.google.com/reporting/10b0cfb7-b651-4eb0-bac4-00dd17ae6732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4D97F03-560B-4BB0-9609-EBAFC72BEA7D}"/>
              </a:ext>
            </a:extLst>
          </p:cNvPr>
          <p:cNvSpPr/>
          <p:nvPr/>
        </p:nvSpPr>
        <p:spPr>
          <a:xfrm>
            <a:off x="826590" y="878640"/>
            <a:ext cx="3559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Introducción: Contexto del Proyecto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2116E2A-54EE-4F8F-A84A-FEA4F2800B08}"/>
              </a:ext>
            </a:extLst>
          </p:cNvPr>
          <p:cNvSpPr/>
          <p:nvPr/>
        </p:nvSpPr>
        <p:spPr>
          <a:xfrm>
            <a:off x="1059809" y="1439890"/>
            <a:ext cx="904053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Las aseguradoras de automóviles requieren medir el riesgo geográfico para fijar primas competitivas y rentables. La incidencia delictiva (especialmente robos de vehículos, robo de autopartes, robo a transportista y otros delitos que involucran vehículos) es un insumo clave para :</a:t>
            </a:r>
          </a:p>
          <a:p>
            <a:pPr marL="285750" indent="-285750">
              <a:buFontTx/>
              <a:buChar char="-"/>
            </a:pPr>
            <a:r>
              <a:rPr lang="es-MX" dirty="0"/>
              <a:t>Ajustar costos de la prima base por exposición al riesgo estatal.</a:t>
            </a:r>
          </a:p>
          <a:p>
            <a:pPr marL="285750" indent="-285750">
              <a:buFontTx/>
              <a:buChar char="-"/>
            </a:pPr>
            <a:r>
              <a:rPr lang="es-MX" dirty="0"/>
              <a:t>Definir reglas de aceptación/restricción por zona.</a:t>
            </a:r>
          </a:p>
          <a:p>
            <a:pPr marL="285750" indent="-285750">
              <a:buFontTx/>
              <a:buChar char="-"/>
            </a:pPr>
            <a:r>
              <a:rPr lang="es-MX" dirty="0"/>
              <a:t>Prevención de siniestros con campañas y recomendaciones. </a:t>
            </a:r>
          </a:p>
          <a:p>
            <a:pPr marL="285750" indent="-285750">
              <a:buFontTx/>
              <a:buChar char="-"/>
            </a:pPr>
            <a:endParaRPr lang="es-MX" dirty="0"/>
          </a:p>
          <a:p>
            <a:r>
              <a:rPr lang="es-MX" dirty="0"/>
              <a:t>Objetivo: Transformar la base de datos publicada por el gobierno CNSP en métricas de riesgo por estado, detectar tendencias y clasificar entidades por peligrosidad.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C7E224B-E1B8-4C8D-9FF8-4829AD8784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59" b="16928"/>
          <a:stretch/>
        </p:blipFill>
        <p:spPr>
          <a:xfrm>
            <a:off x="7970065" y="4134433"/>
            <a:ext cx="2476500" cy="199792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05F3033-0C60-4312-8EC5-3E58D152E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4844" y="102063"/>
            <a:ext cx="2091655" cy="776577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0BF3F2FA-C49A-4E1A-8575-3AD272F1DDDE}"/>
              </a:ext>
            </a:extLst>
          </p:cNvPr>
          <p:cNvSpPr/>
          <p:nvPr/>
        </p:nvSpPr>
        <p:spPr>
          <a:xfrm>
            <a:off x="6524438" y="0"/>
            <a:ext cx="35004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200" dirty="0"/>
              <a:t>Profesión Analista de datos - Jose Manuel Ruiz Sastre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1013612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4D97F03-560B-4BB0-9609-EBAFC72BEA7D}"/>
              </a:ext>
            </a:extLst>
          </p:cNvPr>
          <p:cNvSpPr/>
          <p:nvPr/>
        </p:nvSpPr>
        <p:spPr>
          <a:xfrm>
            <a:off x="464190" y="472119"/>
            <a:ext cx="3943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Descarga y Creación de la Base de Datos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C7E224B-E1B8-4C8D-9FF8-4829AD8784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59" b="16928"/>
          <a:stretch/>
        </p:blipFill>
        <p:spPr>
          <a:xfrm>
            <a:off x="9437616" y="4150028"/>
            <a:ext cx="2476500" cy="199792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05F3033-0C60-4312-8EC5-3E58D152E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4844" y="102063"/>
            <a:ext cx="2091655" cy="776577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0BF3F2FA-C49A-4E1A-8575-3AD272F1DDDE}"/>
              </a:ext>
            </a:extLst>
          </p:cNvPr>
          <p:cNvSpPr/>
          <p:nvPr/>
        </p:nvSpPr>
        <p:spPr>
          <a:xfrm>
            <a:off x="6524438" y="0"/>
            <a:ext cx="35004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200" dirty="0"/>
              <a:t>Profesión Analista de datos - Jose Manuel Ruiz Sastre</a:t>
            </a:r>
            <a:endParaRPr lang="es-ES" sz="1200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069C8D9-DE73-4731-ABEF-50EEBF99D55B}"/>
              </a:ext>
            </a:extLst>
          </p:cNvPr>
          <p:cNvSpPr/>
          <p:nvPr/>
        </p:nvSpPr>
        <p:spPr>
          <a:xfrm>
            <a:off x="604703" y="1468575"/>
            <a:ext cx="438464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Fuente de datos (SESNSP) </a:t>
            </a:r>
          </a:p>
          <a:p>
            <a:r>
              <a:rPr lang="es-MX" dirty="0"/>
              <a:t>Origen: Portal oficial de datos abiertos de seguridad pública (CNSP/SESNSP).</a:t>
            </a:r>
          </a:p>
          <a:p>
            <a:r>
              <a:rPr lang="es-MX" dirty="0"/>
              <a:t>Descargar el libro con pestañas por estado y total nacional en formato Excel.</a:t>
            </a:r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DEB82FE-DE5D-4980-A506-5022A02F39F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64190" y="3912097"/>
            <a:ext cx="4148304" cy="2473784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17DD00E1-94A8-4AF7-84A4-2A1F1EC36605}"/>
              </a:ext>
            </a:extLst>
          </p:cNvPr>
          <p:cNvSpPr/>
          <p:nvPr/>
        </p:nvSpPr>
        <p:spPr>
          <a:xfrm>
            <a:off x="4989350" y="4548823"/>
            <a:ext cx="40141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Se creó una base de datos en SQL para trabajar toda la información contenida en el archivo descargado de la pagina de gobierno.</a:t>
            </a:r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9BA5E5A-A53D-4D76-B706-5611183871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9022" y="1310217"/>
            <a:ext cx="6411237" cy="199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170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4D97F03-560B-4BB0-9609-EBAFC72BEA7D}"/>
              </a:ext>
            </a:extLst>
          </p:cNvPr>
          <p:cNvSpPr/>
          <p:nvPr/>
        </p:nvSpPr>
        <p:spPr>
          <a:xfrm>
            <a:off x="464190" y="472119"/>
            <a:ext cx="41515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Conexión a la Base de Datos desde Python</a:t>
            </a:r>
          </a:p>
          <a:p>
            <a:endParaRPr lang="es-MX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C7E224B-E1B8-4C8D-9FF8-4829AD8784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59" b="16928"/>
          <a:stretch/>
        </p:blipFill>
        <p:spPr>
          <a:xfrm>
            <a:off x="5798141" y="472119"/>
            <a:ext cx="2476500" cy="199792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05F3033-0C60-4312-8EC5-3E58D152E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4844" y="102063"/>
            <a:ext cx="2091655" cy="776577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0BF3F2FA-C49A-4E1A-8575-3AD272F1DDDE}"/>
              </a:ext>
            </a:extLst>
          </p:cNvPr>
          <p:cNvSpPr/>
          <p:nvPr/>
        </p:nvSpPr>
        <p:spPr>
          <a:xfrm>
            <a:off x="6524438" y="0"/>
            <a:ext cx="35004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200" dirty="0"/>
              <a:t>Profesión Analista de datos - Jose Manuel Ruiz Sastre</a:t>
            </a:r>
            <a:endParaRPr lang="es-ES" sz="1200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B7DE8877-2541-4A9D-8FBB-B8B3E5BBE5E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871645" y="2665159"/>
            <a:ext cx="4975196" cy="3540991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0C18C3F9-E130-4D42-8A39-DB42B50F4E8E}"/>
              </a:ext>
            </a:extLst>
          </p:cNvPr>
          <p:cNvSpPr/>
          <p:nvPr/>
        </p:nvSpPr>
        <p:spPr>
          <a:xfrm>
            <a:off x="464190" y="1599898"/>
            <a:ext cx="44265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s-MX" b="0" i="0" dirty="0">
                <a:solidFill>
                  <a:srgbClr val="22053D"/>
                </a:solidFill>
                <a:effectLst/>
                <a:latin typeface="Poppins"/>
              </a:rPr>
              <a:t>Se crea un cursor/conexión desde Python que permite conectarse y hacer consultas a la base de datos previamente creada.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45850AD-F8AA-481F-8E37-95AD41693C7F}"/>
              </a:ext>
            </a:extLst>
          </p:cNvPr>
          <p:cNvSpPr/>
          <p:nvPr/>
        </p:nvSpPr>
        <p:spPr>
          <a:xfrm>
            <a:off x="616590" y="3698544"/>
            <a:ext cx="44265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s-MX" dirty="0">
                <a:solidFill>
                  <a:srgbClr val="22053D"/>
                </a:solidFill>
                <a:latin typeface="Poppins"/>
              </a:rPr>
              <a:t>El proceso se realizó usando nuestra PC como servidor y la </a:t>
            </a:r>
            <a:r>
              <a:rPr lang="es-MX" dirty="0" err="1">
                <a:solidFill>
                  <a:srgbClr val="22053D"/>
                </a:solidFill>
                <a:latin typeface="Poppins"/>
              </a:rPr>
              <a:t>database</a:t>
            </a:r>
            <a:r>
              <a:rPr lang="es-MX" dirty="0">
                <a:solidFill>
                  <a:srgbClr val="22053D"/>
                </a:solidFill>
                <a:latin typeface="Poppins"/>
              </a:rPr>
              <a:t> creada, auxiliándome del controlador </a:t>
            </a:r>
            <a:r>
              <a:rPr lang="es-MX" dirty="0" err="1">
                <a:solidFill>
                  <a:srgbClr val="22053D"/>
                </a:solidFill>
                <a:latin typeface="Poppins"/>
              </a:rPr>
              <a:t>pyodbc</a:t>
            </a:r>
            <a:r>
              <a:rPr lang="es-MX" dirty="0">
                <a:solidFill>
                  <a:srgbClr val="22053D"/>
                </a:solidFill>
                <a:latin typeface="Poppins"/>
              </a:rPr>
              <a:t> y funciones de cursor.</a:t>
            </a:r>
            <a:endParaRPr lang="es-MX" b="0" i="0" dirty="0">
              <a:solidFill>
                <a:srgbClr val="22053D"/>
              </a:solidFill>
              <a:effectLst/>
              <a:latin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939470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4D97F03-560B-4BB0-9609-EBAFC72BEA7D}"/>
              </a:ext>
            </a:extLst>
          </p:cNvPr>
          <p:cNvSpPr/>
          <p:nvPr/>
        </p:nvSpPr>
        <p:spPr>
          <a:xfrm>
            <a:off x="464190" y="472119"/>
            <a:ext cx="3863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Limpieza y Transformación de los Datos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05F3033-0C60-4312-8EC5-3E58D152E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4844" y="102063"/>
            <a:ext cx="2091655" cy="776577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0BF3F2FA-C49A-4E1A-8575-3AD272F1DDDE}"/>
              </a:ext>
            </a:extLst>
          </p:cNvPr>
          <p:cNvSpPr/>
          <p:nvPr/>
        </p:nvSpPr>
        <p:spPr>
          <a:xfrm>
            <a:off x="6524438" y="0"/>
            <a:ext cx="35004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200" dirty="0"/>
              <a:t>Profesión Analista de datos - Jose Manuel Ruiz Sastre</a:t>
            </a:r>
            <a:endParaRPr lang="es-ES" sz="12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C18C3F9-E130-4D42-8A39-DB42B50F4E8E}"/>
              </a:ext>
            </a:extLst>
          </p:cNvPr>
          <p:cNvSpPr/>
          <p:nvPr/>
        </p:nvSpPr>
        <p:spPr>
          <a:xfrm>
            <a:off x="636544" y="1177377"/>
            <a:ext cx="818867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s-MX" b="0" i="0" dirty="0">
                <a:solidFill>
                  <a:srgbClr val="22053D"/>
                </a:solidFill>
                <a:effectLst/>
                <a:latin typeface="Poppins"/>
              </a:rPr>
              <a:t>Para la limpieza y transformación de datos se opta por simplificar toda la información a una sola tabla sencilla donde de tenga la información de: Estado, delito, numero de delito y fecha.</a:t>
            </a:r>
          </a:p>
          <a:p>
            <a:pPr fontAlgn="base"/>
            <a:endParaRPr lang="es-MX" dirty="0">
              <a:solidFill>
                <a:srgbClr val="22053D"/>
              </a:solidFill>
              <a:latin typeface="Poppins"/>
            </a:endParaRPr>
          </a:p>
          <a:p>
            <a:pPr fontAlgn="base"/>
            <a:r>
              <a:rPr lang="es-MX" b="0" i="0" dirty="0">
                <a:solidFill>
                  <a:srgbClr val="22053D"/>
                </a:solidFill>
                <a:effectLst/>
                <a:latin typeface="Poppins"/>
              </a:rPr>
              <a:t>Esto con la finalidad de trabajar con mas eficiencia y que los datos se presenten de manera mas práctica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3B31FF0-A1A7-44F4-A398-5DEF67E4210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76748" y="3156221"/>
            <a:ext cx="5612130" cy="302450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545FA38-D1FD-4666-89FD-AF18A8E2D3B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336589" y="3156221"/>
            <a:ext cx="5612130" cy="239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945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4D97F03-560B-4BB0-9609-EBAFC72BEA7D}"/>
              </a:ext>
            </a:extLst>
          </p:cNvPr>
          <p:cNvSpPr/>
          <p:nvPr/>
        </p:nvSpPr>
        <p:spPr>
          <a:xfrm>
            <a:off x="1149292" y="509308"/>
            <a:ext cx="2842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Análisis de Series de Tiempo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05F3033-0C60-4312-8EC5-3E58D152E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4844" y="102063"/>
            <a:ext cx="2091655" cy="776577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0BF3F2FA-C49A-4E1A-8575-3AD272F1DDDE}"/>
              </a:ext>
            </a:extLst>
          </p:cNvPr>
          <p:cNvSpPr/>
          <p:nvPr/>
        </p:nvSpPr>
        <p:spPr>
          <a:xfrm>
            <a:off x="6524438" y="0"/>
            <a:ext cx="35004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200" dirty="0"/>
              <a:t>Profesión Analista de datos - Jose Manuel Ruiz Sastre</a:t>
            </a:r>
            <a:endParaRPr lang="es-ES" sz="12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6849840-7DCD-4AE8-A39B-D24731386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176" y="724977"/>
            <a:ext cx="4773934" cy="2529686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35917997-E30E-4CDE-A6BD-869AB957EAAF}"/>
              </a:ext>
            </a:extLst>
          </p:cNvPr>
          <p:cNvSpPr/>
          <p:nvPr/>
        </p:nvSpPr>
        <p:spPr>
          <a:xfrm>
            <a:off x="1149292" y="1223338"/>
            <a:ext cx="386732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s-MX" b="0" i="0" dirty="0">
                <a:solidFill>
                  <a:srgbClr val="22053D"/>
                </a:solidFill>
                <a:effectLst/>
                <a:latin typeface="Poppins"/>
              </a:rPr>
              <a:t>Se realiza procesamiento de los datos con Python para elegir el estado de la republica con mayor numero de delitos relacionados con los autos.</a:t>
            </a:r>
          </a:p>
          <a:p>
            <a:pPr fontAlgn="base"/>
            <a:endParaRPr lang="es-MX" b="0" i="0" dirty="0">
              <a:solidFill>
                <a:srgbClr val="22053D"/>
              </a:solidFill>
              <a:effectLst/>
              <a:latin typeface="Poppins"/>
            </a:endParaRPr>
          </a:p>
          <a:p>
            <a:pPr fontAlgn="base"/>
            <a:r>
              <a:rPr lang="es-MX" dirty="0">
                <a:solidFill>
                  <a:srgbClr val="22053D"/>
                </a:solidFill>
                <a:latin typeface="Poppins"/>
              </a:rPr>
              <a:t>Teniendo como resultado la Ciudad de México</a:t>
            </a:r>
            <a:endParaRPr lang="es-MX" b="0" i="0" dirty="0">
              <a:solidFill>
                <a:srgbClr val="22053D"/>
              </a:solidFill>
              <a:effectLst/>
              <a:latin typeface="Poppin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F40BDE8-4C2F-4F0C-A66F-9653D6855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522" y="3599361"/>
            <a:ext cx="6618429" cy="3020374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266A673A-0A46-49A8-B237-080D2C6B8D33}"/>
              </a:ext>
            </a:extLst>
          </p:cNvPr>
          <p:cNvSpPr/>
          <p:nvPr/>
        </p:nvSpPr>
        <p:spPr>
          <a:xfrm>
            <a:off x="7720669" y="3820087"/>
            <a:ext cx="411899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s-MX" b="0" i="0" dirty="0">
                <a:solidFill>
                  <a:srgbClr val="22053D"/>
                </a:solidFill>
                <a:effectLst/>
                <a:latin typeface="Poppins"/>
              </a:rPr>
              <a:t>Utilizando series de tiempo para predecir el numero de delitos de la Ciudad de </a:t>
            </a:r>
            <a:r>
              <a:rPr lang="es-MX" b="0" i="0" dirty="0" err="1">
                <a:solidFill>
                  <a:srgbClr val="22053D"/>
                </a:solidFill>
                <a:effectLst/>
                <a:latin typeface="Poppins"/>
              </a:rPr>
              <a:t>Mexico</a:t>
            </a:r>
            <a:r>
              <a:rPr lang="es-MX" b="0" i="0" dirty="0">
                <a:solidFill>
                  <a:srgbClr val="22053D"/>
                </a:solidFill>
                <a:effectLst/>
                <a:latin typeface="Poppins"/>
              </a:rPr>
              <a:t> se utiliza </a:t>
            </a:r>
            <a:r>
              <a:rPr lang="es-MX" dirty="0" err="1">
                <a:solidFill>
                  <a:srgbClr val="22053D"/>
                </a:solidFill>
                <a:latin typeface="Poppins"/>
              </a:rPr>
              <a:t>matplotlib</a:t>
            </a:r>
            <a:r>
              <a:rPr lang="es-MX" dirty="0">
                <a:solidFill>
                  <a:srgbClr val="22053D"/>
                </a:solidFill>
                <a:latin typeface="Poppins"/>
              </a:rPr>
              <a:t>, </a:t>
            </a:r>
            <a:r>
              <a:rPr lang="es-MX" dirty="0" err="1">
                <a:solidFill>
                  <a:srgbClr val="22053D"/>
                </a:solidFill>
                <a:latin typeface="Poppins"/>
              </a:rPr>
              <a:t>statsmodels</a:t>
            </a:r>
            <a:r>
              <a:rPr lang="es-MX" dirty="0">
                <a:solidFill>
                  <a:srgbClr val="22053D"/>
                </a:solidFill>
                <a:latin typeface="Poppins"/>
              </a:rPr>
              <a:t> y SARIMAX.</a:t>
            </a:r>
          </a:p>
          <a:p>
            <a:pPr fontAlgn="base"/>
            <a:endParaRPr lang="es-MX" b="0" i="0" dirty="0">
              <a:solidFill>
                <a:srgbClr val="22053D"/>
              </a:solidFill>
              <a:effectLst/>
              <a:latin typeface="Poppins"/>
            </a:endParaRPr>
          </a:p>
          <a:p>
            <a:pPr fontAlgn="base"/>
            <a:r>
              <a:rPr lang="es-MX" b="0" i="0" dirty="0">
                <a:solidFill>
                  <a:srgbClr val="22053D"/>
                </a:solidFill>
                <a:effectLst/>
                <a:latin typeface="Poppins"/>
              </a:rPr>
              <a:t>En la gráfica se puede observar la predicción del número de delitos en los próximos meses del año 2025.</a:t>
            </a:r>
          </a:p>
        </p:txBody>
      </p:sp>
    </p:spTree>
    <p:extLst>
      <p:ext uri="{BB962C8B-B14F-4D97-AF65-F5344CB8AC3E}">
        <p14:creationId xmlns:p14="http://schemas.microsoft.com/office/powerpoint/2010/main" val="2447972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D05F3033-0C60-4312-8EC5-3E58D152E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4844" y="102063"/>
            <a:ext cx="2091655" cy="776577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0BF3F2FA-C49A-4E1A-8575-3AD272F1DDDE}"/>
              </a:ext>
            </a:extLst>
          </p:cNvPr>
          <p:cNvSpPr/>
          <p:nvPr/>
        </p:nvSpPr>
        <p:spPr>
          <a:xfrm>
            <a:off x="6524438" y="0"/>
            <a:ext cx="35004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200" dirty="0"/>
              <a:t>Profesión Analista de datos - Jose Manuel Ruiz Sastre</a:t>
            </a:r>
            <a:endParaRPr lang="es-ES" sz="12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66A673A-0A46-49A8-B237-080D2C6B8D33}"/>
              </a:ext>
            </a:extLst>
          </p:cNvPr>
          <p:cNvSpPr/>
          <p:nvPr/>
        </p:nvSpPr>
        <p:spPr>
          <a:xfrm>
            <a:off x="531303" y="382445"/>
            <a:ext cx="88811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s-MX" dirty="0">
                <a:solidFill>
                  <a:srgbClr val="22053D"/>
                </a:solidFill>
                <a:latin typeface="Poppins"/>
              </a:rPr>
              <a:t>Clasificación de Estados por Peligrosidad (</a:t>
            </a:r>
            <a:r>
              <a:rPr lang="es-MX" dirty="0" err="1">
                <a:solidFill>
                  <a:srgbClr val="22053D"/>
                </a:solidFill>
                <a:latin typeface="Poppins"/>
              </a:rPr>
              <a:t>Clustering</a:t>
            </a:r>
            <a:r>
              <a:rPr lang="es-MX" dirty="0">
                <a:solidFill>
                  <a:srgbClr val="22053D"/>
                </a:solidFill>
                <a:latin typeface="Poppins"/>
              </a:rPr>
              <a:t>)</a:t>
            </a:r>
          </a:p>
          <a:p>
            <a:pPr fontAlgn="base"/>
            <a:r>
              <a:rPr lang="es-MX" dirty="0">
                <a:solidFill>
                  <a:srgbClr val="22053D"/>
                </a:solidFill>
                <a:latin typeface="Poppins"/>
              </a:rPr>
              <a:t>Objetivo: Clasificar los estados según su peligrosidad en 2025.</a:t>
            </a:r>
          </a:p>
          <a:p>
            <a:pPr fontAlgn="base"/>
            <a:r>
              <a:rPr lang="es-MX" dirty="0">
                <a:solidFill>
                  <a:srgbClr val="22053D"/>
                </a:solidFill>
                <a:latin typeface="Poppins"/>
              </a:rPr>
              <a:t>Preparación de Datos, Aplicación de </a:t>
            </a:r>
            <a:r>
              <a:rPr lang="es-MX" dirty="0" err="1">
                <a:solidFill>
                  <a:srgbClr val="22053D"/>
                </a:solidFill>
                <a:latin typeface="Poppins"/>
              </a:rPr>
              <a:t>Algoritmos,uso</a:t>
            </a:r>
            <a:r>
              <a:rPr lang="es-MX" dirty="0">
                <a:solidFill>
                  <a:srgbClr val="22053D"/>
                </a:solidFill>
                <a:latin typeface="Poppins"/>
              </a:rPr>
              <a:t> de K-</a:t>
            </a:r>
            <a:r>
              <a:rPr lang="es-MX" dirty="0" err="1">
                <a:solidFill>
                  <a:srgbClr val="22053D"/>
                </a:solidFill>
                <a:latin typeface="Poppins"/>
              </a:rPr>
              <a:t>means</a:t>
            </a:r>
            <a:r>
              <a:rPr lang="es-MX" dirty="0">
                <a:solidFill>
                  <a:srgbClr val="22053D"/>
                </a:solidFill>
                <a:latin typeface="Poppins"/>
              </a:rPr>
              <a:t> para </a:t>
            </a:r>
            <a:r>
              <a:rPr lang="es-MX" dirty="0" err="1">
                <a:solidFill>
                  <a:srgbClr val="22053D"/>
                </a:solidFill>
                <a:latin typeface="Poppins"/>
              </a:rPr>
              <a:t>clustering</a:t>
            </a:r>
            <a:r>
              <a:rPr lang="es-MX" dirty="0">
                <a:solidFill>
                  <a:srgbClr val="22053D"/>
                </a:solidFill>
                <a:latin typeface="Poppins"/>
              </a:rPr>
              <a:t>, cómo determinaste el número de </a:t>
            </a:r>
            <a:r>
              <a:rPr lang="es-MX" dirty="0" err="1">
                <a:solidFill>
                  <a:srgbClr val="22053D"/>
                </a:solidFill>
                <a:latin typeface="Poppins"/>
              </a:rPr>
              <a:t>clusters</a:t>
            </a:r>
            <a:r>
              <a:rPr lang="es-MX" dirty="0">
                <a:solidFill>
                  <a:srgbClr val="22053D"/>
                </a:solidFill>
                <a:latin typeface="Poppins"/>
              </a:rPr>
              <a:t>, y muestra gráficos de dispersión.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3D70E17-4B4B-42F5-8B48-DC21680C4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03" y="1921079"/>
            <a:ext cx="4868174" cy="377924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DA81F10-153D-4E63-AAB0-D45EA24030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0172" y="3233555"/>
            <a:ext cx="5320499" cy="3624445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BFA284B8-2A8E-4FDF-90D5-29DB5D421AA6}"/>
              </a:ext>
            </a:extLst>
          </p:cNvPr>
          <p:cNvSpPr/>
          <p:nvPr/>
        </p:nvSpPr>
        <p:spPr>
          <a:xfrm>
            <a:off x="5958980" y="192925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s-MX" dirty="0">
                <a:solidFill>
                  <a:srgbClr val="22053D"/>
                </a:solidFill>
                <a:latin typeface="Poppins"/>
              </a:rPr>
              <a:t>Se trabajaron los </a:t>
            </a:r>
            <a:r>
              <a:rPr lang="es-MX" dirty="0" err="1">
                <a:solidFill>
                  <a:srgbClr val="22053D"/>
                </a:solidFill>
                <a:latin typeface="Poppins"/>
              </a:rPr>
              <a:t>clusters</a:t>
            </a:r>
            <a:r>
              <a:rPr lang="es-MX" dirty="0">
                <a:solidFill>
                  <a:srgbClr val="22053D"/>
                </a:solidFill>
                <a:latin typeface="Poppins"/>
              </a:rPr>
              <a:t> o clasificaciones y se proyecta gráfico del método codo. Se decide trabajar con 3 grupos debido a que el gráfico tiende a desnivelarse en ese rango.</a:t>
            </a:r>
          </a:p>
        </p:txBody>
      </p:sp>
    </p:spTree>
    <p:extLst>
      <p:ext uri="{BB962C8B-B14F-4D97-AF65-F5344CB8AC3E}">
        <p14:creationId xmlns:p14="http://schemas.microsoft.com/office/powerpoint/2010/main" val="1690314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D05F3033-0C60-4312-8EC5-3E58D152E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4844" y="102063"/>
            <a:ext cx="2091655" cy="776577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0BF3F2FA-C49A-4E1A-8575-3AD272F1DDDE}"/>
              </a:ext>
            </a:extLst>
          </p:cNvPr>
          <p:cNvSpPr/>
          <p:nvPr/>
        </p:nvSpPr>
        <p:spPr>
          <a:xfrm>
            <a:off x="6524438" y="0"/>
            <a:ext cx="35004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200" dirty="0"/>
              <a:t>Profesión Analista de datos - Jose Manuel Ruiz Sastre</a:t>
            </a:r>
            <a:endParaRPr lang="es-ES" sz="12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66A673A-0A46-49A8-B237-080D2C6B8D33}"/>
              </a:ext>
            </a:extLst>
          </p:cNvPr>
          <p:cNvSpPr/>
          <p:nvPr/>
        </p:nvSpPr>
        <p:spPr>
          <a:xfrm>
            <a:off x="1059809" y="490351"/>
            <a:ext cx="88811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s-MX" dirty="0">
                <a:solidFill>
                  <a:srgbClr val="22053D"/>
                </a:solidFill>
                <a:latin typeface="Poppins"/>
              </a:rPr>
              <a:t>Se proyecta los estados por nivel de peligrosidad.</a:t>
            </a:r>
          </a:p>
          <a:p>
            <a:pPr fontAlgn="base"/>
            <a:r>
              <a:rPr lang="es-MX" dirty="0">
                <a:solidFill>
                  <a:srgbClr val="22053D"/>
                </a:solidFill>
                <a:latin typeface="Poppins"/>
              </a:rPr>
              <a:t>Destacando principalmente el estado de México como mas peligroso a nivel nacional.</a:t>
            </a:r>
          </a:p>
          <a:p>
            <a:pPr fontAlgn="base"/>
            <a:r>
              <a:rPr lang="es-MX" dirty="0">
                <a:solidFill>
                  <a:srgbClr val="22053D"/>
                </a:solidFill>
                <a:latin typeface="Poppins"/>
              </a:rPr>
              <a:t>Los estados que también tienen alto nivel de peligrosidad son: CDMX, Guanajuato, Jalisco, Puebla y Baja california.</a:t>
            </a:r>
          </a:p>
          <a:p>
            <a:pPr fontAlgn="base"/>
            <a:endParaRPr lang="es-MX" dirty="0">
              <a:solidFill>
                <a:srgbClr val="22053D"/>
              </a:solidFill>
              <a:latin typeface="Poppins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A79DAF2-3B4C-41C6-9D12-264034EAD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342" y="1799706"/>
            <a:ext cx="6861317" cy="492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825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D05F3033-0C60-4312-8EC5-3E58D152E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4844" y="102063"/>
            <a:ext cx="2091655" cy="776577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0BF3F2FA-C49A-4E1A-8575-3AD272F1DDDE}"/>
              </a:ext>
            </a:extLst>
          </p:cNvPr>
          <p:cNvSpPr/>
          <p:nvPr/>
        </p:nvSpPr>
        <p:spPr>
          <a:xfrm>
            <a:off x="6524438" y="0"/>
            <a:ext cx="35004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200" dirty="0"/>
              <a:t>Profesión Analista de datos - Jose Manuel Ruiz Sastre</a:t>
            </a:r>
            <a:endParaRPr lang="es-ES" sz="12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66A673A-0A46-49A8-B237-080D2C6B8D33}"/>
              </a:ext>
            </a:extLst>
          </p:cNvPr>
          <p:cNvSpPr/>
          <p:nvPr/>
        </p:nvSpPr>
        <p:spPr>
          <a:xfrm>
            <a:off x="858473" y="374012"/>
            <a:ext cx="88811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s-MX" dirty="0">
                <a:solidFill>
                  <a:srgbClr val="22053D"/>
                </a:solidFill>
                <a:latin typeface="Poppins"/>
              </a:rPr>
              <a:t>Tablero de Google Data Studio</a:t>
            </a:r>
          </a:p>
          <a:p>
            <a:pPr fontAlgn="base"/>
            <a:r>
              <a:rPr lang="es-MX" dirty="0">
                <a:solidFill>
                  <a:srgbClr val="22053D"/>
                </a:solidFill>
                <a:latin typeface="Poppins"/>
              </a:rPr>
              <a:t>Enlaces:</a:t>
            </a:r>
          </a:p>
          <a:p>
            <a:pPr fontAlgn="base"/>
            <a:r>
              <a:rPr lang="es-MX" dirty="0">
                <a:solidFill>
                  <a:srgbClr val="22053D"/>
                </a:solidFill>
                <a:latin typeface="Poppins"/>
                <a:hlinkClick r:id="rId3"/>
              </a:rPr>
              <a:t>https://lookerstudio.google.com/reporting/10b0cfb7-b651-4eb0-bac4-00dd17ae6732</a:t>
            </a:r>
            <a:endParaRPr lang="es-MX" dirty="0">
              <a:solidFill>
                <a:srgbClr val="22053D"/>
              </a:solidFill>
              <a:latin typeface="Poppins"/>
            </a:endParaRPr>
          </a:p>
          <a:p>
            <a:pPr fontAlgn="base"/>
            <a:endParaRPr lang="es-MX" dirty="0">
              <a:solidFill>
                <a:srgbClr val="22053D"/>
              </a:solidFill>
              <a:latin typeface="Poppins"/>
            </a:endParaRPr>
          </a:p>
          <a:p>
            <a:pPr fontAlgn="base"/>
            <a:r>
              <a:rPr lang="es-MX" dirty="0">
                <a:solidFill>
                  <a:srgbClr val="22053D"/>
                </a:solidFill>
                <a:latin typeface="Poppins"/>
              </a:rPr>
              <a:t>https://lookerstudio.google.com/s/gzEkOlZNypY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AD11593-1107-45C7-B8B8-06D1B1D986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62807"/>
            <a:ext cx="5925502" cy="438324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6E41F2F-BCD6-40DC-A232-52D7016323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7736" y="1824874"/>
            <a:ext cx="6185482" cy="465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777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D05F3033-0C60-4312-8EC5-3E58D152E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4844" y="102063"/>
            <a:ext cx="2091655" cy="776577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0BF3F2FA-C49A-4E1A-8575-3AD272F1DDDE}"/>
              </a:ext>
            </a:extLst>
          </p:cNvPr>
          <p:cNvSpPr/>
          <p:nvPr/>
        </p:nvSpPr>
        <p:spPr>
          <a:xfrm>
            <a:off x="6524438" y="0"/>
            <a:ext cx="35004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200" dirty="0"/>
              <a:t>Profesión Analista de datos - Jose Manuel Ruiz Sastre</a:t>
            </a:r>
            <a:endParaRPr lang="es-ES" sz="12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66A673A-0A46-49A8-B237-080D2C6B8D33}"/>
              </a:ext>
            </a:extLst>
          </p:cNvPr>
          <p:cNvSpPr/>
          <p:nvPr/>
        </p:nvSpPr>
        <p:spPr>
          <a:xfrm>
            <a:off x="464189" y="591019"/>
            <a:ext cx="9141205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s-MX" dirty="0">
                <a:solidFill>
                  <a:srgbClr val="22053D"/>
                </a:solidFill>
                <a:latin typeface="Poppins"/>
              </a:rPr>
              <a:t>Conclusiones y Recomendaciones</a:t>
            </a:r>
          </a:p>
          <a:p>
            <a:pPr fontAlgn="base"/>
            <a:endParaRPr lang="es-MX" dirty="0">
              <a:solidFill>
                <a:srgbClr val="22053D"/>
              </a:solidFill>
              <a:latin typeface="Poppins"/>
            </a:endParaRPr>
          </a:p>
          <a:p>
            <a:pPr fontAlgn="base"/>
            <a:r>
              <a:rPr lang="es-MX" dirty="0">
                <a:solidFill>
                  <a:srgbClr val="22053D"/>
                </a:solidFill>
                <a:latin typeface="Poppins"/>
              </a:rPr>
              <a:t>En el análisis de la información oficial proporcionada por el gobierno se encontraron los siguientes hallazgos:</a:t>
            </a:r>
          </a:p>
          <a:p>
            <a:pPr fontAlgn="base"/>
            <a:endParaRPr lang="es-MX" dirty="0">
              <a:solidFill>
                <a:srgbClr val="22053D"/>
              </a:solidFill>
              <a:latin typeface="Poppins"/>
            </a:endParaRPr>
          </a:p>
          <a:p>
            <a:pPr fontAlgn="base"/>
            <a:r>
              <a:rPr lang="es-MX" sz="1400" dirty="0">
                <a:solidFill>
                  <a:srgbClr val="22053D"/>
                </a:solidFill>
                <a:latin typeface="Poppins"/>
              </a:rPr>
              <a:t>-     Los delitos relacionados con autos representa el 7.2 por ciento del total de los delitos en nuestro país (EN ACCIDENTE DE TRÁNSITO,ROBO DE AUTOPARTES, ROBO DE COCHE DE 4 RUEDAS y ROBO DE VEHÍCULO AUTOMOTOR)</a:t>
            </a:r>
          </a:p>
          <a:p>
            <a:pPr marL="285750" indent="-285750" fontAlgn="base">
              <a:buFontTx/>
              <a:buChar char="-"/>
            </a:pPr>
            <a:r>
              <a:rPr lang="es-MX" sz="1400" dirty="0">
                <a:solidFill>
                  <a:srgbClr val="22053D"/>
                </a:solidFill>
                <a:latin typeface="Poppins"/>
              </a:rPr>
              <a:t>El estado con mayor número de delitos relacionados con autos es el estado de México.</a:t>
            </a:r>
          </a:p>
          <a:p>
            <a:pPr marL="285750" indent="-285750" fontAlgn="base">
              <a:buFontTx/>
              <a:buChar char="-"/>
            </a:pPr>
            <a:r>
              <a:rPr lang="es-MX" sz="1400" dirty="0">
                <a:solidFill>
                  <a:srgbClr val="22053D"/>
                </a:solidFill>
                <a:latin typeface="Poppins"/>
              </a:rPr>
              <a:t>Seguido del estado de México, los estados con mayor índice delictivo relacionado a autos son: CDMX, Jalisco, Puebla y Baja california.</a:t>
            </a:r>
          </a:p>
          <a:p>
            <a:pPr marL="285750" indent="-285750" fontAlgn="base">
              <a:buFontTx/>
              <a:buChar char="-"/>
            </a:pPr>
            <a:r>
              <a:rPr lang="es-MX" sz="1400" dirty="0">
                <a:solidFill>
                  <a:srgbClr val="22053D"/>
                </a:solidFill>
                <a:latin typeface="Poppins"/>
              </a:rPr>
              <a:t>Los estados con mayor índice delictivo en general son prácticamente los mismo estados con mayor delitos relacionados con autos, excepto Guanajuato.</a:t>
            </a:r>
          </a:p>
          <a:p>
            <a:pPr marL="285750" indent="-285750" fontAlgn="base">
              <a:buFontTx/>
              <a:buChar char="-"/>
            </a:pPr>
            <a:r>
              <a:rPr lang="es-MX" sz="1400" dirty="0">
                <a:solidFill>
                  <a:srgbClr val="22053D"/>
                </a:solidFill>
                <a:latin typeface="Poppins"/>
              </a:rPr>
              <a:t>Guanajuato destaca en los estados con mayor peligro pero no destaca en los relacionados a autos, aunque si aparece en el lugar 12 de los relacionados a autos. Esto se puede deber a que Guanajuato es un estado con mucha peligrosidad pero en otro tipo de delitos.</a:t>
            </a:r>
          </a:p>
          <a:p>
            <a:pPr marL="285750" indent="-285750" fontAlgn="base">
              <a:buFontTx/>
              <a:buChar char="-"/>
            </a:pPr>
            <a:r>
              <a:rPr lang="es-MX" sz="1400" dirty="0">
                <a:solidFill>
                  <a:srgbClr val="22053D"/>
                </a:solidFill>
                <a:latin typeface="Poppins"/>
              </a:rPr>
              <a:t>En la predicción de delitos de este año para el estado de México se pronostica una tendencia estable, es decir, similar a los primeros meses del año.</a:t>
            </a:r>
          </a:p>
          <a:p>
            <a:pPr marL="285750" indent="-285750" fontAlgn="base">
              <a:buFontTx/>
              <a:buChar char="-"/>
            </a:pPr>
            <a:r>
              <a:rPr lang="es-MX" sz="1400" dirty="0">
                <a:solidFill>
                  <a:srgbClr val="22053D"/>
                </a:solidFill>
                <a:latin typeface="Poppins"/>
              </a:rPr>
              <a:t>Se recomienda subir costos en las pólizas de automóviles para el estado de México, CDMX, Jalisco, Guanajuato, Puebla y Baja california.</a:t>
            </a:r>
          </a:p>
          <a:p>
            <a:pPr marL="285750" indent="-285750" fontAlgn="base">
              <a:buFontTx/>
              <a:buChar char="-"/>
            </a:pPr>
            <a:r>
              <a:rPr lang="es-MX" sz="1400" dirty="0">
                <a:solidFill>
                  <a:srgbClr val="22053D"/>
                </a:solidFill>
                <a:latin typeface="Poppins"/>
              </a:rPr>
              <a:t>Se recomienda hacer campañas publicitarias de seguro automotriz en los estados de Yucatán, Campeche y Nayarit, ya que tiene el menor numero de delitos con autos.</a:t>
            </a:r>
            <a:endParaRPr lang="es-MX" dirty="0">
              <a:solidFill>
                <a:srgbClr val="22053D"/>
              </a:solidFill>
              <a:latin typeface="Poppin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776A88F-7D81-4B8D-858C-FE6E559C05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159" b="16928"/>
          <a:stretch/>
        </p:blipFill>
        <p:spPr>
          <a:xfrm>
            <a:off x="9891968" y="4858609"/>
            <a:ext cx="2104288" cy="16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6762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860</Words>
  <Application>Microsoft Office PowerPoint</Application>
  <PresentationFormat>Panorámica</PresentationFormat>
  <Paragraphs>59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Poppins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Ruiz Sastre</dc:creator>
  <cp:lastModifiedBy>Jose Ruiz Sastre</cp:lastModifiedBy>
  <cp:revision>12</cp:revision>
  <dcterms:created xsi:type="dcterms:W3CDTF">2025-08-26T20:22:18Z</dcterms:created>
  <dcterms:modified xsi:type="dcterms:W3CDTF">2025-08-26T23:01:13Z</dcterms:modified>
</cp:coreProperties>
</file>