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  <p:sldId id="262" r:id="rId7"/>
    <p:sldId id="263" r:id="rId8"/>
    <p:sldId id="266" r:id="rId9"/>
    <p:sldId id="264" r:id="rId10"/>
    <p:sldId id="26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E1C80-971F-4374-8C20-A3BB2D940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B6CE2E6-A4FF-42C7-93A1-E85FD18DC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3F6AC8B-C9E2-4088-A419-DDB727C4A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CF50-D908-4593-A07A-0F351BD77BB0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3D0D9D-18BD-4005-AE1A-AFAE309C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7465C-7324-467D-9F15-8AE7F4079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655F-4C34-4BB9-B276-6EB9503D54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522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7FADF-8A88-4DFF-889D-18D220385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CF04B5-9F1F-43B1-AB4F-C55F8D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EC944F-9452-4298-AE96-ED171D71D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CF50-D908-4593-A07A-0F351BD77BB0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1BC0F-C8B3-4DAB-8E3E-63D64F2A4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C8D73D-C1F5-4546-A2B9-EEB2D2DC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655F-4C34-4BB9-B276-6EB9503D54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5291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05780FA-93C3-4E09-BAB3-2F4E8CF50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F943513-D863-4B61-A63C-50A5AFF380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0AFB52-CAF3-480A-B9CE-E4514EB37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CF50-D908-4593-A07A-0F351BD77BB0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F2FD1B-0655-45FB-85B8-E38149210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B4CF62-D6A0-49BA-A1D0-D1FE71FB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655F-4C34-4BB9-B276-6EB9503D54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3501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C377C-6C8C-42B9-A262-547C62B7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9C95ED-C6BC-4AE8-B231-2FEBA7E55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AA9702D-E13E-45BA-A3D2-5EC163ACE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CF50-D908-4593-A07A-0F351BD77BB0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909B32-95D4-4009-A5B2-AE33D2174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C171FB-386E-4D58-8E16-A72C78DE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655F-4C34-4BB9-B276-6EB9503D54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293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CD16D-9556-4536-AE5F-3BBADAFCD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A3B0CCF-1671-494E-937A-B5F9D4379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DCE8CD-3E09-4CBD-B97E-00252A21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CF50-D908-4593-A07A-0F351BD77BB0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9D3DE4-C00C-4C11-B626-EE04F325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59837C-B386-4142-AFE0-22DD61F62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655F-4C34-4BB9-B276-6EB9503D54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195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A81025-DA3E-4CE4-98FB-4845538E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556A42-92F8-48DF-BCFC-DDAA076D7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747D9FF-B15F-49D0-B221-A2BF3421D6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4A7C5C-A28C-4500-A612-4EA4E5BF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CF50-D908-4593-A07A-0F351BD77BB0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D43D03-1FC3-400F-8D28-C0453C28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69AE07-8FE9-4E26-A768-A0029549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655F-4C34-4BB9-B276-6EB9503D54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9875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7E0EB2-9127-4DE0-9548-EE2F9631A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CFAF190-1E36-4C41-92F8-7AB2179ED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FD9E5C-8CBC-48C0-840A-232B7AD9B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87CC11-54BD-4F68-9DBC-7E344B80B8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8F5F4B2-5CC0-477A-A0F3-FBE83607C6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BF497E-F9E1-4420-A3B3-1FCF075BE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CF50-D908-4593-A07A-0F351BD77BB0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AFBD75F-7A9A-4D38-BB18-8947DEF6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EAE8B9B-45EF-41BB-9A3F-6FA8CE17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655F-4C34-4BB9-B276-6EB9503D54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634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AC372-86E1-408F-B77F-33CDE1CAB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5AF32E-33B4-45A2-9CD9-ACE297682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CF50-D908-4593-A07A-0F351BD77BB0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C0D0C7-51B4-4FDB-9EAB-94735413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400449-45EF-42D7-A82D-2238EADAC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655F-4C34-4BB9-B276-6EB9503D54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774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E66787D-2FB0-4FFE-9552-CE507910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CF50-D908-4593-A07A-0F351BD77BB0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9D44236-B868-4519-8D1D-B43D3FC3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E2E659-5DB3-4F7C-B50A-DFC681813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655F-4C34-4BB9-B276-6EB9503D54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6239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9B2BE4-6D07-4691-9DA0-F19961EBC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0DBD38-F2B5-419C-A26A-0A3EAD838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E17E41-425A-4625-919C-3C0D051797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F040B0-BD23-490C-8712-14B4C9DD9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CF50-D908-4593-A07A-0F351BD77BB0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EFF3E3F-0C3F-46AE-93F4-044885E8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059805A-7F08-417F-8647-759C1B031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655F-4C34-4BB9-B276-6EB9503D54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030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7F6879-1F6F-40B2-9D15-8C2E49B3C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415FFEF-CE29-4EF4-A3EB-B08BC222DD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8EAC82-7C59-4795-9585-049FB018A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F124A5-9A18-4C1A-AF37-DAC7BC1B4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CF50-D908-4593-A07A-0F351BD77BB0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B73B2B-D8B0-4299-B6AE-D68E3C2BB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1A0E6EE-1FE1-44A7-A540-D68A1D45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6655F-4C34-4BB9-B276-6EB9503D54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5965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8763884-4CAC-4656-A887-B336A93EB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F25AF5-D9F9-4C1B-8FE6-AC4ED196A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19D1D1-E3FE-47D9-B5C4-817CF186E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ACF50-D908-4593-A07A-0F351BD77BB0}" type="datetimeFigureOut">
              <a:rPr lang="es-ES" smtClean="0"/>
              <a:t>27/08/2025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A4444B-953E-48CC-8BB5-DB2CC0929D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BC1644-645C-4501-987B-83AA85228A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6655F-4C34-4BB9-B276-6EB9503D54C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6231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lookerstudio.google.com/s/pBhSCBRWQJ4" TargetMode="External"/><Relationship Id="rId4" Type="http://schemas.openxmlformats.org/officeDocument/2006/relationships/hyperlink" Target="https://lookerstudio.google.com/reporting/549c3d9b-13ef-4b4c-bce0-81c51462f03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3B7DFF9-0F8A-4FC8-9743-15C47C49A3F1}"/>
              </a:ext>
            </a:extLst>
          </p:cNvPr>
          <p:cNvSpPr/>
          <p:nvPr/>
        </p:nvSpPr>
        <p:spPr>
          <a:xfrm>
            <a:off x="523359" y="417245"/>
            <a:ext cx="2595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Introducción del Proyecto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EDA2E8A-11AE-4AC1-A102-439E7E1D0116}"/>
              </a:ext>
            </a:extLst>
          </p:cNvPr>
          <p:cNvSpPr/>
          <p:nvPr/>
        </p:nvSpPr>
        <p:spPr>
          <a:xfrm>
            <a:off x="726094" y="1232376"/>
            <a:ext cx="842224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El presente proyecto se basa en analizar los datos reportados por una empresa</a:t>
            </a:r>
          </a:p>
          <a:p>
            <a:r>
              <a:rPr lang="es-MX" dirty="0"/>
              <a:t>de ventas de productos de limpieza.</a:t>
            </a:r>
          </a:p>
          <a:p>
            <a:endParaRPr lang="es-MX" dirty="0"/>
          </a:p>
          <a:p>
            <a:r>
              <a:rPr lang="es-MX" dirty="0"/>
              <a:t>El objetivo de dicho análisis es encontrar estrategias y datos relevantes para la empresa.</a:t>
            </a:r>
          </a:p>
          <a:p>
            <a:endParaRPr lang="es-MX" dirty="0"/>
          </a:p>
          <a:p>
            <a:r>
              <a:rPr lang="es-MX" dirty="0"/>
              <a:t>Esto ayudará a la mejora continua y en la toma de decisiones eficiente.  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52D9C9C-A29F-4A04-BF04-33CCEDF85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59" y="3349149"/>
            <a:ext cx="2276475" cy="22764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807A43B-2F91-476E-A252-EC3D9BA8D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686" y="75282"/>
            <a:ext cx="3514725" cy="1304925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2ADD3FA4-DDA1-442F-AF7F-01A3BF3EEB8A}"/>
              </a:ext>
            </a:extLst>
          </p:cNvPr>
          <p:cNvSpPr/>
          <p:nvPr/>
        </p:nvSpPr>
        <p:spPr>
          <a:xfrm>
            <a:off x="3445525" y="3429000"/>
            <a:ext cx="79635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La empresa nos comparte 5 archivos de datos con registros de ventas, id de productos y categorías de los mismos. Se procesa la información en </a:t>
            </a:r>
            <a:r>
              <a:rPr lang="es-ES" dirty="0"/>
              <a:t>como Excel, SQL, Python, </a:t>
            </a:r>
            <a:r>
              <a:rPr lang="es-ES" dirty="0" err="1"/>
              <a:t>Looker</a:t>
            </a:r>
            <a:r>
              <a:rPr lang="es-ES" dirty="0"/>
              <a:t> Studio y AWS para tener una mejor presentación de la información relevante.</a:t>
            </a:r>
          </a:p>
        </p:txBody>
      </p:sp>
    </p:spTree>
    <p:extLst>
      <p:ext uri="{BB962C8B-B14F-4D97-AF65-F5344CB8AC3E}">
        <p14:creationId xmlns:p14="http://schemas.microsoft.com/office/powerpoint/2010/main" val="10798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59A30E-7484-4BA4-BF81-EC26FBAEE35B}"/>
              </a:ext>
            </a:extLst>
          </p:cNvPr>
          <p:cNvSpPr/>
          <p:nvPr/>
        </p:nvSpPr>
        <p:spPr>
          <a:xfrm>
            <a:off x="248975" y="286990"/>
            <a:ext cx="5737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/>
              <a:t>Conclusiones y Recomendaciones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FD83A814-DC1B-40AE-AAFC-A38BB9F8AD49}"/>
              </a:ext>
            </a:extLst>
          </p:cNvPr>
          <p:cNvSpPr/>
          <p:nvPr/>
        </p:nvSpPr>
        <p:spPr>
          <a:xfrm>
            <a:off x="462792" y="962366"/>
            <a:ext cx="112664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Como datos relevantes encontrados se tiene que:</a:t>
            </a:r>
          </a:p>
          <a:p>
            <a:pPr marL="285750" indent="-285750">
              <a:buFontTx/>
              <a:buChar char="-"/>
            </a:pPr>
            <a:r>
              <a:rPr lang="es-MX" dirty="0"/>
              <a:t>Solo se vendieron productos de la categoría 1</a:t>
            </a:r>
          </a:p>
          <a:p>
            <a:pPr marL="285750" indent="-285750">
              <a:buFontTx/>
              <a:buChar char="-"/>
            </a:pPr>
            <a:r>
              <a:rPr lang="es-MX" dirty="0"/>
              <a:t>Dicha categoría se divide en diferentes marcas y características.</a:t>
            </a:r>
          </a:p>
          <a:p>
            <a:pPr marL="285750" indent="-285750">
              <a:buFontTx/>
              <a:buChar char="-"/>
            </a:pPr>
            <a:r>
              <a:rPr lang="es-MX" dirty="0"/>
              <a:t>La marca </a:t>
            </a:r>
            <a:r>
              <a:rPr lang="es-MX" dirty="0" err="1"/>
              <a:t>vanish</a:t>
            </a:r>
            <a:r>
              <a:rPr lang="es-MX" dirty="0"/>
              <a:t> tiene mayor valor global de ventas.</a:t>
            </a:r>
          </a:p>
          <a:p>
            <a:pPr marL="285750" indent="-285750">
              <a:buFontTx/>
              <a:buChar char="-"/>
            </a:pPr>
            <a:r>
              <a:rPr lang="es-MX" dirty="0"/>
              <a:t>Los meses de marzo y abril son los que mayor valor de venta tenemos registrados en ambos años, 2022 y 2023.</a:t>
            </a:r>
          </a:p>
          <a:p>
            <a:pPr marL="285750" indent="-285750">
              <a:buFontTx/>
              <a:buChar char="-"/>
            </a:pPr>
            <a:r>
              <a:rPr lang="es-MX" dirty="0"/>
              <a:t>La región TOTAL AUTOS SCANNING MEXICO es la que mayor valor global de ventas representa.</a:t>
            </a:r>
          </a:p>
          <a:p>
            <a:pPr marL="285750" indent="-285750">
              <a:buFontTx/>
              <a:buChar char="-"/>
            </a:pPr>
            <a:r>
              <a:rPr lang="es-MX" dirty="0"/>
              <a:t>El ID de producto con mayor valor de ventas es el ID 75010300000000.</a:t>
            </a:r>
          </a:p>
          <a:p>
            <a:pPr marL="285750" indent="-285750">
              <a:buFontTx/>
              <a:buChar char="-"/>
            </a:pPr>
            <a:endParaRPr lang="es-MX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1137DEA7-1672-443C-BBCD-62E699FC0870}"/>
              </a:ext>
            </a:extLst>
          </p:cNvPr>
          <p:cNvSpPr/>
          <p:nvPr/>
        </p:nvSpPr>
        <p:spPr>
          <a:xfrm>
            <a:off x="462792" y="3429000"/>
            <a:ext cx="73809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Como recomendación se sugiere:</a:t>
            </a:r>
          </a:p>
          <a:p>
            <a:pPr marL="285750" indent="-285750">
              <a:buFontTx/>
              <a:buChar char="-"/>
            </a:pPr>
            <a:r>
              <a:rPr lang="es-MX" dirty="0"/>
              <a:t>Promover las demás categóricas para confirmar si son productos que puedan generar ganancias para la empresa.</a:t>
            </a:r>
          </a:p>
          <a:p>
            <a:pPr marL="285750" indent="-285750">
              <a:buFontTx/>
              <a:buChar char="-"/>
            </a:pPr>
            <a:r>
              <a:rPr lang="es-MX" dirty="0"/>
              <a:t>Hacer ofertas o descuentos con el top de los ID productos con mayor venta.</a:t>
            </a:r>
          </a:p>
          <a:p>
            <a:pPr marL="285750" indent="-285750">
              <a:buFontTx/>
              <a:buChar char="-"/>
            </a:pPr>
            <a:r>
              <a:rPr lang="es-MX" dirty="0"/>
              <a:t>Evaluar las estrategias de venta de las regiones con pocas ventas, debido a que la de mayor ventas destaca por mucho en comparación con las otras.</a:t>
            </a:r>
          </a:p>
          <a:p>
            <a:pPr marL="285750" indent="-285750">
              <a:buFontTx/>
              <a:buChar char="-"/>
            </a:pPr>
            <a:r>
              <a:rPr lang="es-MX" dirty="0"/>
              <a:t>Tomar en cuenta los meses marzo y abril, ya que son los meses donde se disparan las ventas.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99F0864-9DA6-4F19-ACE8-1D3CA8D177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6307" y="3270690"/>
            <a:ext cx="2276475" cy="227647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9565BAF-A724-40E5-BBB6-4DD727D77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0110" y="286990"/>
            <a:ext cx="2308239" cy="85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337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3B7DFF9-0F8A-4FC8-9743-15C47C49A3F1}"/>
              </a:ext>
            </a:extLst>
          </p:cNvPr>
          <p:cNvSpPr/>
          <p:nvPr/>
        </p:nvSpPr>
        <p:spPr>
          <a:xfrm>
            <a:off x="523359" y="417245"/>
            <a:ext cx="3704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Exploración y Análisis Inicial con Excel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EDA2E8A-11AE-4AC1-A102-439E7E1D0116}"/>
              </a:ext>
            </a:extLst>
          </p:cNvPr>
          <p:cNvSpPr/>
          <p:nvPr/>
        </p:nvSpPr>
        <p:spPr>
          <a:xfrm>
            <a:off x="523359" y="997484"/>
            <a:ext cx="937224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Se utilizaron tablas dinámicas para realizar cruces de datos y obtener </a:t>
            </a:r>
            <a:r>
              <a:rPr lang="es-MX" dirty="0" err="1"/>
              <a:t>insights</a:t>
            </a:r>
            <a:r>
              <a:rPr lang="es-MX" dirty="0"/>
              <a:t> sobre las ventas por </a:t>
            </a:r>
          </a:p>
          <a:p>
            <a:r>
              <a:rPr lang="es-MX" dirty="0"/>
              <a:t>categoría de producto, región y periodo de tiempo. El análisis incluyó la identificación de</a:t>
            </a:r>
          </a:p>
          <a:p>
            <a:r>
              <a:rPr lang="es-MX" dirty="0"/>
              <a:t> patrones de ventas y </a:t>
            </a:r>
            <a:r>
              <a:rPr lang="es-MX" dirty="0" err="1"/>
              <a:t>outliers</a:t>
            </a:r>
            <a:r>
              <a:rPr lang="es-MX" dirty="0"/>
              <a:t> que pudieran afectar la interpretación general.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07A43B-2F91-476E-A252-EC3D9BA8D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2172" y="75283"/>
            <a:ext cx="2308239" cy="856988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372052EB-9A14-4878-84AB-798FA5EDA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93" y="3685124"/>
            <a:ext cx="4584589" cy="275563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CCA79F0-D458-4D4E-A422-3683CE9CA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7023" y="2153245"/>
            <a:ext cx="3117263" cy="13932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42C562C-E148-4835-A2F8-57568F26C1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5111" y="3685124"/>
            <a:ext cx="3345653" cy="2308756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247A8F0C-2BC8-46EA-9203-E572F049F7D6}"/>
              </a:ext>
            </a:extLst>
          </p:cNvPr>
          <p:cNvSpPr/>
          <p:nvPr/>
        </p:nvSpPr>
        <p:spPr>
          <a:xfrm>
            <a:off x="799750" y="226788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En la gráfica de líneas se observa el desarrollo de las ventas totales a través del tiempo. Teniendo temporadas altas y bajas. Una temporada con buenas ventas son en los meses de marzo y abril.</a:t>
            </a:r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660D18C-73F8-4D52-B516-D74D531439B3}"/>
              </a:ext>
            </a:extLst>
          </p:cNvPr>
          <p:cNvSpPr/>
          <p:nvPr/>
        </p:nvSpPr>
        <p:spPr>
          <a:xfrm>
            <a:off x="8828714" y="4122824"/>
            <a:ext cx="29423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600" dirty="0"/>
              <a:t>En base al análisis de la información se tiene registro de ventas solo de la categoría 1. Por lo cuál se optó por analizar las marcas siendo </a:t>
            </a:r>
            <a:r>
              <a:rPr lang="es-MX" sz="1600" dirty="0" err="1"/>
              <a:t>vanish</a:t>
            </a:r>
            <a:r>
              <a:rPr lang="es-MX" sz="1600" dirty="0"/>
              <a:t> la de mayor monto de ventas totales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1871346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59A30E-7484-4BA4-BF81-EC26FBAEE35B}"/>
              </a:ext>
            </a:extLst>
          </p:cNvPr>
          <p:cNvSpPr/>
          <p:nvPr/>
        </p:nvSpPr>
        <p:spPr>
          <a:xfrm>
            <a:off x="811449" y="522188"/>
            <a:ext cx="33597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/>
              <a:t>Análisis de Datos con SQL</a:t>
            </a:r>
            <a:endParaRPr lang="es-ES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8503B83-9395-4979-B2F9-3F67E0BB7A0B}"/>
              </a:ext>
            </a:extLst>
          </p:cNvPr>
          <p:cNvSpPr/>
          <p:nvPr/>
        </p:nvSpPr>
        <p:spPr>
          <a:xfrm>
            <a:off x="546121" y="1148485"/>
            <a:ext cx="59416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Se utilizó SQL para crear una base de datos de la información </a:t>
            </a:r>
          </a:p>
          <a:p>
            <a:r>
              <a:rPr lang="es-MX" dirty="0"/>
              <a:t>y poder concentrarla y analizarla con mayor profundidad.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57B628-EDC3-4FC2-A822-E2E90B5C5A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354012" y="1220608"/>
            <a:ext cx="2701925" cy="20161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819F8AC-57E3-4D4E-B2E9-261D9AA44CC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350055" y="3701706"/>
            <a:ext cx="5612130" cy="293243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5355281-6F73-4EA7-872D-0FC53584FF4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096000" y="3769298"/>
            <a:ext cx="5612130" cy="2226310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D30FF1A3-4136-43C9-B0FC-AA74A794826D}"/>
              </a:ext>
            </a:extLst>
          </p:cNvPr>
          <p:cNvSpPr/>
          <p:nvPr/>
        </p:nvSpPr>
        <p:spPr>
          <a:xfrm>
            <a:off x="675077" y="2228671"/>
            <a:ext cx="62154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En el análisis SQL se encontró que la región con mayor valor total</a:t>
            </a:r>
          </a:p>
          <a:p>
            <a:r>
              <a:rPr lang="es-MX" dirty="0"/>
              <a:t>De venta es la de AUTOS SCANNING MEXICO.</a:t>
            </a:r>
            <a:r>
              <a:rPr lang="es-ES" dirty="0"/>
              <a:t> Asimismo, se observó que e</a:t>
            </a:r>
            <a:r>
              <a:rPr lang="es-MX" dirty="0"/>
              <a:t>n el año 2022 se tuvieron mayor valor de ventas que el 2023.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C4613B9-63CB-46BD-B730-3F8C23B93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2172" y="75283"/>
            <a:ext cx="2308239" cy="85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233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59A30E-7484-4BA4-BF81-EC26FBAEE35B}"/>
              </a:ext>
            </a:extLst>
          </p:cNvPr>
          <p:cNvSpPr/>
          <p:nvPr/>
        </p:nvSpPr>
        <p:spPr>
          <a:xfrm>
            <a:off x="525812" y="521881"/>
            <a:ext cx="61366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/>
              <a:t>Limpieza y Transformación de Datos con Python</a:t>
            </a:r>
            <a:endParaRPr lang="es-ES" sz="240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8503B83-9395-4979-B2F9-3F67E0BB7A0B}"/>
              </a:ext>
            </a:extLst>
          </p:cNvPr>
          <p:cNvSpPr/>
          <p:nvPr/>
        </p:nvSpPr>
        <p:spPr>
          <a:xfrm>
            <a:off x="546121" y="1148485"/>
            <a:ext cx="56143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/>
              <a:t>Se procesa la información en Python para encontrar datos</a:t>
            </a:r>
          </a:p>
          <a:p>
            <a:r>
              <a:rPr lang="es-MX" dirty="0"/>
              <a:t>relevantes de la información.</a:t>
            </a:r>
            <a:endParaRPr lang="es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1620E0E-DD67-4F5F-867C-852B1D52CE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479" y="495832"/>
            <a:ext cx="4411773" cy="2933168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2A005060-6366-471C-A046-B2335B2E8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285" y="3634885"/>
            <a:ext cx="3616573" cy="2378924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40B9EA9F-4B3F-4AB8-A49A-12AA88B9C62D}"/>
              </a:ext>
            </a:extLst>
          </p:cNvPr>
          <p:cNvSpPr/>
          <p:nvPr/>
        </p:nvSpPr>
        <p:spPr>
          <a:xfrm>
            <a:off x="546121" y="425948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z="1200" dirty="0"/>
              <a:t>Algunos </a:t>
            </a:r>
            <a:r>
              <a:rPr lang="es-MX" sz="1200" dirty="0" err="1"/>
              <a:t>insights</a:t>
            </a:r>
            <a:r>
              <a:rPr lang="es-MX" sz="1200" dirty="0"/>
              <a:t> encontrados en Python:</a:t>
            </a:r>
          </a:p>
          <a:p>
            <a:r>
              <a:rPr lang="es-MX" sz="1200" dirty="0"/>
              <a:t>- La distribución de ventas está sesgada a la derecha: pocos productos concentran grandes ventas.</a:t>
            </a:r>
          </a:p>
          <a:p>
            <a:r>
              <a:rPr lang="es-MX" sz="1200" dirty="0"/>
              <a:t>- Existen fechas con picos claros, posiblemente por campañas o estacionalidad.</a:t>
            </a:r>
          </a:p>
          <a:p>
            <a:r>
              <a:rPr lang="es-MX" sz="1200" dirty="0"/>
              <a:t>- Fuerte correlación visual entre unidades vendidas y valor de ventas.</a:t>
            </a:r>
          </a:p>
          <a:p>
            <a:r>
              <a:rPr lang="es-MX" sz="1200" dirty="0"/>
              <a:t>- Algunas regiones superan ampliamente a otras en ventas, identificando mercados clave. Destaca: TOTAL AUTOS SCANNING MEXICO</a:t>
            </a:r>
          </a:p>
          <a:p>
            <a:r>
              <a:rPr lang="es-MX" sz="1200" dirty="0"/>
              <a:t>- </a:t>
            </a:r>
            <a:r>
              <a:rPr lang="es-MX" sz="1200" dirty="0" err="1"/>
              <a:t>Outliers</a:t>
            </a:r>
            <a:r>
              <a:rPr lang="es-MX" sz="1200" dirty="0"/>
              <a:t> notables en segmentos, lo que puede indicar productos estrella o errores de registro. Solo se tienen registros de venta de la </a:t>
            </a:r>
            <a:r>
              <a:rPr lang="es-MX" sz="1200" dirty="0" err="1"/>
              <a:t>categoria</a:t>
            </a:r>
            <a:r>
              <a:rPr lang="es-MX" sz="1200" dirty="0"/>
              <a:t> 1</a:t>
            </a:r>
            <a:endParaRPr lang="es-ES" sz="1200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50F9E1E-D1B9-46C9-9E99-817940E87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030" y="1959755"/>
            <a:ext cx="3149585" cy="211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40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59A30E-7484-4BA4-BF81-EC26FBAEE35B}"/>
              </a:ext>
            </a:extLst>
          </p:cNvPr>
          <p:cNvSpPr/>
          <p:nvPr/>
        </p:nvSpPr>
        <p:spPr>
          <a:xfrm>
            <a:off x="525812" y="521881"/>
            <a:ext cx="6811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/>
              <a:t>Análisis Exploratorio de Datos (EDA) y Visualizaciones</a:t>
            </a:r>
            <a:endParaRPr lang="es-ES" sz="24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42D4677-F09C-472D-8DB3-B72928A1F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517" y="1556328"/>
            <a:ext cx="3915967" cy="21320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E974051-2325-4B09-A1B1-A5D7DFB5B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81" y="4261180"/>
            <a:ext cx="4399170" cy="236084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DD6368F-6CA2-4CD7-A60D-C1A9A77C0D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505" y="3438729"/>
            <a:ext cx="5614357" cy="2897390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BEABDB93-CFF8-45CC-A730-3A5B7488D8B0}"/>
              </a:ext>
            </a:extLst>
          </p:cNvPr>
          <p:cNvSpPr/>
          <p:nvPr/>
        </p:nvSpPr>
        <p:spPr>
          <a:xfrm>
            <a:off x="5225683" y="142203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Con el análisis de Python crearon histogramas y </a:t>
            </a:r>
            <a:r>
              <a:rPr lang="es-MX" dirty="0" err="1"/>
              <a:t>boxplots</a:t>
            </a:r>
            <a:r>
              <a:rPr lang="es-MX" dirty="0"/>
              <a:t> para visualizar la distribución de ventas por categoría de producto y región. Así como Gráficos de líneas que permitan observar tendencias de ventas en el tiempo.</a:t>
            </a:r>
          </a:p>
          <a:p>
            <a:r>
              <a:rPr lang="es-MX" dirty="0"/>
              <a:t>Se observa que la categoría 1 es la única que destaca en las ventas globales.</a:t>
            </a:r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852C2913-20C9-4741-9EE9-425B4BD7D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4726" y="209507"/>
            <a:ext cx="2308239" cy="85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9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59A30E-7484-4BA4-BF81-EC26FBAEE35B}"/>
              </a:ext>
            </a:extLst>
          </p:cNvPr>
          <p:cNvSpPr/>
          <p:nvPr/>
        </p:nvSpPr>
        <p:spPr>
          <a:xfrm>
            <a:off x="358032" y="303768"/>
            <a:ext cx="5645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2400" dirty="0"/>
              <a:t>Creación de un </a:t>
            </a:r>
            <a:r>
              <a:rPr lang="es-MX" sz="2400" dirty="0" err="1"/>
              <a:t>Dashboard</a:t>
            </a:r>
            <a:r>
              <a:rPr lang="es-MX" sz="2400" dirty="0"/>
              <a:t> en </a:t>
            </a:r>
            <a:r>
              <a:rPr lang="es-MX" sz="2400" dirty="0" err="1"/>
              <a:t>Looker</a:t>
            </a:r>
            <a:r>
              <a:rPr lang="es-MX" sz="2400" dirty="0"/>
              <a:t> Studio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9D4999D-EA44-4A3B-918B-A6AA8BA72D46}"/>
              </a:ext>
            </a:extLst>
          </p:cNvPr>
          <p:cNvSpPr/>
          <p:nvPr/>
        </p:nvSpPr>
        <p:spPr>
          <a:xfrm>
            <a:off x="123140" y="983546"/>
            <a:ext cx="655449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El tablero incluye secciones clave como resumen de ventas, desempeño por categoría y análisis geográfico. Las visualizaciones fueron diseñadas para ser interactivas, permitiendo a los usuarios explorar los datos mediante filtros.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276490-BF06-494F-A086-B8735F2A7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32" y="2313597"/>
            <a:ext cx="5643050" cy="424063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CB7CBBF-E8F0-4F73-8845-F4D7DB97A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7638" y="303768"/>
            <a:ext cx="4172573" cy="2909931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29D02A10-B85A-4A0F-B0F7-FA862760D8FB}"/>
              </a:ext>
            </a:extLst>
          </p:cNvPr>
          <p:cNvSpPr/>
          <p:nvPr/>
        </p:nvSpPr>
        <p:spPr>
          <a:xfrm>
            <a:off x="6261141" y="3566130"/>
            <a:ext cx="5433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/>
              <a:t>Se comparte liga de tablero para analizar la información con filtros y estructuras gráficas. En uno de los gráficos se puede comparar los productos por su ID en función de sus ventas totales.</a:t>
            </a:r>
          </a:p>
          <a:p>
            <a:endParaRPr lang="es-MX" dirty="0"/>
          </a:p>
          <a:p>
            <a:r>
              <a:rPr lang="es-MX" dirty="0">
                <a:hlinkClick r:id="rId4"/>
              </a:rPr>
              <a:t>https://lookerstudio.google.com/reporting/549c3d9b-13ef-4b4c-bce0-81c51462f033</a:t>
            </a:r>
            <a:endParaRPr lang="es-MX" dirty="0"/>
          </a:p>
          <a:p>
            <a:endParaRPr lang="es-MX" dirty="0"/>
          </a:p>
          <a:p>
            <a:r>
              <a:rPr lang="es-MX" dirty="0">
                <a:hlinkClick r:id="rId5"/>
              </a:rPr>
              <a:t>https://lookerstudio.google.com/s/pBhSCBRWQJ4</a:t>
            </a:r>
            <a:endParaRPr lang="es-MX" dirty="0"/>
          </a:p>
          <a:p>
            <a:endParaRPr lang="es-MX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10905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59A30E-7484-4BA4-BF81-EC26FBAEE35B}"/>
              </a:ext>
            </a:extLst>
          </p:cNvPr>
          <p:cNvSpPr/>
          <p:nvPr/>
        </p:nvSpPr>
        <p:spPr>
          <a:xfrm>
            <a:off x="248975" y="286990"/>
            <a:ext cx="5737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/>
              <a:t>Predicción de Ventas con Machine </a:t>
            </a:r>
            <a:r>
              <a:rPr lang="es-MX" sz="2400" dirty="0" err="1"/>
              <a:t>Learning</a:t>
            </a:r>
            <a:endParaRPr lang="es-MX" sz="2400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9D4999D-EA44-4A3B-918B-A6AA8BA72D46}"/>
              </a:ext>
            </a:extLst>
          </p:cNvPr>
          <p:cNvSpPr/>
          <p:nvPr/>
        </p:nvSpPr>
        <p:spPr>
          <a:xfrm>
            <a:off x="181861" y="1029851"/>
            <a:ext cx="573796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400" dirty="0"/>
              <a:t>Se utilizó un modelo de regresión lineal múltiple y un modelo de series de tiempo SARIMA para predecir las ventas futuras. La selección del modelo se basó en los patrones de ventas observados en los datos históricos.</a:t>
            </a:r>
          </a:p>
          <a:p>
            <a:endParaRPr lang="es-MX" sz="1400" dirty="0"/>
          </a:p>
          <a:p>
            <a:r>
              <a:rPr lang="es-MX" sz="1400" dirty="0"/>
              <a:t>Validación del Modelo: El modelo fue validado utilizando métricas como el Error Absoluto Medio (MAE) y el Error Cuadrático Medio (MSE). Se realizaron ajustes para optimizar la precisión del modelo.</a:t>
            </a:r>
          </a:p>
          <a:p>
            <a:endParaRPr lang="es-MX" sz="1400" dirty="0"/>
          </a:p>
          <a:p>
            <a:r>
              <a:rPr lang="es-MX" sz="1400" dirty="0"/>
              <a:t>Predicciones Futuros: Las predicciones de ventas para los próximos meses se presentaron en forma de gráficos de líneas comparativos entre los datos reales y las predicciones del modelo.</a:t>
            </a:r>
            <a:endParaRPr lang="es-ES"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C38C1E7-A20E-4888-B59D-B18A994EF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09" y="3773261"/>
            <a:ext cx="5254873" cy="260009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D371B59-67E1-47BC-BE9E-59DA26250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943" y="1440227"/>
            <a:ext cx="5066574" cy="2527382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28B2084A-942E-4382-A985-192C93466052}"/>
              </a:ext>
            </a:extLst>
          </p:cNvPr>
          <p:cNvSpPr/>
          <p:nvPr/>
        </p:nvSpPr>
        <p:spPr>
          <a:xfrm>
            <a:off x="5919829" y="4443154"/>
            <a:ext cx="57379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1200" dirty="0"/>
              <a:t>Predicción futura (12 meses):</a:t>
            </a:r>
          </a:p>
          <a:p>
            <a:r>
              <a:rPr lang="es-MX" sz="1200" dirty="0"/>
              <a:t>El pronóstico muestra un comportamiento estable, sin señales de fuertes tendencias de crecimiento o decrecimiento.</a:t>
            </a:r>
          </a:p>
          <a:p>
            <a:r>
              <a:rPr lang="es-MX" sz="1200" dirty="0"/>
              <a:t>Esto sugiere que la demanda de </a:t>
            </a:r>
            <a:r>
              <a:rPr lang="es-MX" sz="1200" dirty="0" err="1"/>
              <a:t>Vanish</a:t>
            </a:r>
            <a:r>
              <a:rPr lang="es-MX" sz="1200" dirty="0"/>
              <a:t> (y posiblemente Lysol, si se modela igual) se mantendrá constante, lo cual es útil para planificación de inventarios y distribución.</a:t>
            </a:r>
          </a:p>
          <a:p>
            <a:r>
              <a:rPr lang="es-MX" sz="1200" dirty="0"/>
              <a:t>El intervalo de confianza verde da un rango de variación esperado, importante para planear escenarios conservadores y optimistas.</a:t>
            </a:r>
            <a:endParaRPr lang="es-ES" sz="12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8A07EABF-0EC6-4A0D-B1DF-20B2F7102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4786" y="209636"/>
            <a:ext cx="2308239" cy="85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14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59A30E-7484-4BA4-BF81-EC26FBAEE35B}"/>
              </a:ext>
            </a:extLst>
          </p:cNvPr>
          <p:cNvSpPr/>
          <p:nvPr/>
        </p:nvSpPr>
        <p:spPr>
          <a:xfrm>
            <a:off x="248975" y="286990"/>
            <a:ext cx="5737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/>
              <a:t>Análisis en AWS con Cloud Computing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F5FD988-9C60-43F7-A34F-75634BFCE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394" y="1117042"/>
            <a:ext cx="9756396" cy="138505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4AA5F4BE-8B1B-41C7-9149-BA09427A1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126" y="2582358"/>
            <a:ext cx="8590327" cy="354709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AF64B56-F455-4569-B25E-FDBF134E4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2172" y="75283"/>
            <a:ext cx="2308239" cy="85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03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D59A30E-7484-4BA4-BF81-EC26FBAEE35B}"/>
              </a:ext>
            </a:extLst>
          </p:cNvPr>
          <p:cNvSpPr/>
          <p:nvPr/>
        </p:nvSpPr>
        <p:spPr>
          <a:xfrm>
            <a:off x="207030" y="1095375"/>
            <a:ext cx="5737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dirty="0"/>
              <a:t>Análisis en AWS con Cloud Computing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59CFE06-5D1A-4D88-B37D-8435C49D8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0793"/>
            <a:ext cx="5545123" cy="235002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3B9A398-AFC9-46BE-A91D-AA48F957D5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748" y="1820793"/>
            <a:ext cx="4928107" cy="205759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163799C-221A-45C2-8B57-E167A896F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57" y="4477964"/>
            <a:ext cx="5326894" cy="2287851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12F04CBA-C295-4F2F-9733-25EDF30317BA}"/>
              </a:ext>
            </a:extLst>
          </p:cNvPr>
          <p:cNvSpPr/>
          <p:nvPr/>
        </p:nvSpPr>
        <p:spPr>
          <a:xfrm>
            <a:off x="5435951" y="44666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dirty="0"/>
              <a:t>Con el análisis AWS </a:t>
            </a:r>
            <a:r>
              <a:rPr lang="es-MX" dirty="0" err="1"/>
              <a:t>Athena</a:t>
            </a:r>
            <a:r>
              <a:rPr lang="es-MX" dirty="0"/>
              <a:t> se obtienen datos relevantes como:</a:t>
            </a:r>
            <a:endParaRPr lang="es-ES" dirty="0"/>
          </a:p>
          <a:p>
            <a:pPr marL="285750" indent="-285750">
              <a:buFontTx/>
              <a:buChar char="-"/>
            </a:pPr>
            <a:r>
              <a:rPr lang="es-MX" dirty="0"/>
              <a:t>El top 10 de ID productos mas vendidos</a:t>
            </a:r>
          </a:p>
          <a:p>
            <a:pPr marL="285750" indent="-285750">
              <a:buFontTx/>
              <a:buChar char="-"/>
            </a:pPr>
            <a:r>
              <a:rPr lang="es-MX" dirty="0"/>
              <a:t>Las ventas totales por región</a:t>
            </a:r>
          </a:p>
          <a:p>
            <a:pPr marL="285750" indent="-285750">
              <a:buFontTx/>
              <a:buChar char="-"/>
            </a:pPr>
            <a:r>
              <a:rPr lang="es-MX" dirty="0"/>
              <a:t>Las ventas promedios por semana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endParaRPr lang="es-MX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B6E60A7-DB24-4931-B577-57AE39D2A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78391"/>
            <a:ext cx="5986943" cy="2734894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ABA47AE2-D80F-4EC3-92FC-178D7895AC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7030" y="92185"/>
            <a:ext cx="2308239" cy="85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612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974</Words>
  <Application>Microsoft Office PowerPoint</Application>
  <PresentationFormat>Panorámica</PresentationFormat>
  <Paragraphs>67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Jose Ruiz Sastre</dc:creator>
  <cp:lastModifiedBy>Jose Ruiz Sastre</cp:lastModifiedBy>
  <cp:revision>12</cp:revision>
  <dcterms:created xsi:type="dcterms:W3CDTF">2025-08-27T19:34:18Z</dcterms:created>
  <dcterms:modified xsi:type="dcterms:W3CDTF">2025-08-27T21:36:42Z</dcterms:modified>
</cp:coreProperties>
</file>