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6A0"/>
    <a:srgbClr val="00B050"/>
    <a:srgbClr val="0B3041"/>
    <a:srgbClr val="104862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593B-4B89-B9E5-8075-2DE49374C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50EC-CFEE-FD03-F9C2-C84146989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E12D-D707-9547-2543-05C7DD18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6490-C4C8-4CC6-BC91-E24B3D600E6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4D613-59EC-2CEA-9148-2AEA1A59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E5C8-242E-C94B-3D38-7268AA94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85A-8820-4CB6-9DB9-39DF8EE3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846A-A48E-89B8-9851-1D97E8E9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CA128-1984-B2E9-1B1B-63CFB39B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675A-C5EF-7BCA-70F0-EF365180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6490-C4C8-4CC6-BC91-E24B3D600E6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F1210-845D-D12E-830B-9DCFEC10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E9865-5ECC-81F7-A879-30F74F5E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85A-8820-4CB6-9DB9-39DF8EE3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7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ACA60-045F-FA3B-5C22-FBA244639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F8DED-2B25-EFE5-3CED-973047A5D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2044-3669-EE86-6B2A-36F994E2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6490-C4C8-4CC6-BC91-E24B3D600E6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2852-C129-8579-4444-9B5DB1B2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2724D-2358-7535-A118-28101B57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85A-8820-4CB6-9DB9-39DF8EE3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E5E9-7578-A95C-BD2B-03A87DAE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A079-1F08-A742-0AF9-16FD2698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679C7-F908-9AAC-9679-AD03DE62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6490-C4C8-4CC6-BC91-E24B3D600E6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B6AF2-91B1-DFAB-3D80-AF1DEACA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833A-2FFE-C17E-3363-3CFE1EEE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85A-8820-4CB6-9DB9-39DF8EE3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6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FD8D-837E-8B57-1251-1B15BDB1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037D1-71DB-5B35-B37F-85A048B3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A28B-2C06-6FC2-5555-8C7283BE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6490-C4C8-4CC6-BC91-E24B3D600E6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8FB85-C1DE-0714-0F9D-9A05862F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CA17-48ED-3C03-A8CF-A816B13B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85A-8820-4CB6-9DB9-39DF8EE3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F617-F58F-FAC3-1DA5-F459C179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F5CA-01E8-2E5E-2963-088744564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F04CF-A24A-2BC3-0C9C-BA037EF1E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6FDFA-2F7A-FDC2-2296-5FF03D92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6490-C4C8-4CC6-BC91-E24B3D600E6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3BB37-4B7F-8697-D847-B831E7EB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6D0E-B15C-1AB5-9E5D-2AAA5EFE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85A-8820-4CB6-9DB9-39DF8EE3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F8DF-6B64-BBCF-4A9A-87269306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EEFBE-3289-ABD8-F661-6FBB2882C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8C179-9565-9980-C5F3-AF9808C1C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D1AC3-48E4-6428-E6A3-097C78E90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CAB06-BF4D-60B3-1E46-C2C37D8BB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8FC13-22D3-013C-1298-924A9DE3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6490-C4C8-4CC6-BC91-E24B3D600E6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7640E-E90B-53F4-55AE-7F59493D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EC391-E0F7-F37B-5D8D-CC2BEB1A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85A-8820-4CB6-9DB9-39DF8EE3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A65C-260A-BB92-F82D-4521A1F4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817E3-67DB-8E01-EACC-627EB722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6490-C4C8-4CC6-BC91-E24B3D600E6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27115-F7A5-06DB-E0F2-A7735CB4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72696-B1CF-155D-EE4C-84C71A71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85A-8820-4CB6-9DB9-39DF8EE3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DF4DB-B427-167F-3094-A88ED391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6490-C4C8-4CC6-BC91-E24B3D600E6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79672-ADCE-FF0B-D234-96881318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7D774-D99B-1436-003A-61457AE6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85A-8820-4CB6-9DB9-39DF8EE3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3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127F-AC56-A1A8-DCDD-5D0883D3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A3A3-58DA-C60D-880A-A532908B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E7483-DCE8-D3CA-8AE5-2815A3012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ED3E-C1D4-6C30-7792-7D2588D3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6490-C4C8-4CC6-BC91-E24B3D600E6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D3100-9716-804A-2074-F668BC73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B5D33-BE9B-AD87-9B64-3924AEB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85A-8820-4CB6-9DB9-39DF8EE3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8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1A35-2B7A-0DCB-B73A-6B906BE5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150DA-ABD6-0D9D-166B-5959218C3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2F33F-B4AB-7E2E-FDBD-CF23ACE79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BC938-BD41-A17A-2A74-A48950A2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6490-C4C8-4CC6-BC91-E24B3D600E6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CA265-EE4D-48E1-E1E9-82F12386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22B20-B50B-916B-8A21-3AB0431E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885A-8820-4CB6-9DB9-39DF8EE3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126E8-D6D9-7AD6-76F0-48BDA0BB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4148-67A4-497C-A9A0-CA1E0FFD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AFFDA-FC3E-DB64-B0FF-D65C71BF7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16490-C4C8-4CC6-BC91-E24B3D600E6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9DBA5-7122-E0AF-462D-8223FA0C8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18D75-FF0F-EBB2-6145-1E7DD5E1D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B885A-8820-4CB6-9DB9-39DF8EE3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8265F11-D284-1972-2F2C-D141FE4D89B9}"/>
              </a:ext>
            </a:extLst>
          </p:cNvPr>
          <p:cNvGrpSpPr/>
          <p:nvPr/>
        </p:nvGrpSpPr>
        <p:grpSpPr>
          <a:xfrm>
            <a:off x="313198" y="23792"/>
            <a:ext cx="9005377" cy="6542298"/>
            <a:chOff x="313198" y="23792"/>
            <a:chExt cx="9005377" cy="65422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E25367-2EB8-BE01-5F50-15DB50928E82}"/>
                </a:ext>
              </a:extLst>
            </p:cNvPr>
            <p:cNvSpPr/>
            <p:nvPr/>
          </p:nvSpPr>
          <p:spPr>
            <a:xfrm>
              <a:off x="418809" y="3591323"/>
              <a:ext cx="4934968" cy="98895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1DCA61-CFB7-FA5A-3CE1-1DA2E613D425}"/>
                </a:ext>
              </a:extLst>
            </p:cNvPr>
            <p:cNvSpPr/>
            <p:nvPr/>
          </p:nvSpPr>
          <p:spPr>
            <a:xfrm>
              <a:off x="418809" y="362966"/>
              <a:ext cx="4934968" cy="192674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8136E1-A3F3-CA7F-B202-F4F7B073D78A}"/>
                </a:ext>
              </a:extLst>
            </p:cNvPr>
            <p:cNvSpPr/>
            <p:nvPr/>
          </p:nvSpPr>
          <p:spPr>
            <a:xfrm>
              <a:off x="2979616" y="445470"/>
              <a:ext cx="2268187" cy="7600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Social Media Feeds (X, Facebook)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CE06D99-93E3-CB8B-53E5-420898429A4E}"/>
                </a:ext>
              </a:extLst>
            </p:cNvPr>
            <p:cNvSpPr/>
            <p:nvPr/>
          </p:nvSpPr>
          <p:spPr>
            <a:xfrm>
              <a:off x="515623" y="445470"/>
              <a:ext cx="2268187" cy="7600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Device Information (Mobile App)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1DB777-2F29-942A-2433-AD8149444617}"/>
                </a:ext>
              </a:extLst>
            </p:cNvPr>
            <p:cNvSpPr/>
            <p:nvPr/>
          </p:nvSpPr>
          <p:spPr>
            <a:xfrm>
              <a:off x="515622" y="3729002"/>
              <a:ext cx="2268187" cy="7600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Behavior 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DE35C4-AF2A-978E-68B4-CB28B5E8EC17}"/>
                </a:ext>
              </a:extLst>
            </p:cNvPr>
            <p:cNvSpPr/>
            <p:nvPr/>
          </p:nvSpPr>
          <p:spPr>
            <a:xfrm>
              <a:off x="515623" y="1429064"/>
              <a:ext cx="2268187" cy="7600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Geolocation Data (GPS, IP Address)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831D90-9B58-08D9-1A35-9BAAAE37BE36}"/>
                </a:ext>
              </a:extLst>
            </p:cNvPr>
            <p:cNvSpPr/>
            <p:nvPr/>
          </p:nvSpPr>
          <p:spPr>
            <a:xfrm>
              <a:off x="2979616" y="1429064"/>
              <a:ext cx="2268187" cy="7600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External Fraud DBs</a:t>
              </a:r>
              <a:br>
                <a:rPr lang="en-US" dirty="0"/>
              </a:br>
              <a:r>
                <a:rPr lang="en-US" dirty="0"/>
                <a:t>(Fraud Consortium)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12EC08-2373-01CF-65C6-1DBCC4FB5E77}"/>
                </a:ext>
              </a:extLst>
            </p:cNvPr>
            <p:cNvSpPr/>
            <p:nvPr/>
          </p:nvSpPr>
          <p:spPr>
            <a:xfrm>
              <a:off x="2979616" y="3705788"/>
              <a:ext cx="2268187" cy="7600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Transactions Data (Bank’s DB)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700A85-498D-A646-2FE7-914485825C51}"/>
                </a:ext>
              </a:extLst>
            </p:cNvPr>
            <p:cNvSpPr/>
            <p:nvPr/>
          </p:nvSpPr>
          <p:spPr>
            <a:xfrm>
              <a:off x="1752200" y="2495306"/>
              <a:ext cx="2268187" cy="7600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Extraction and Cleaning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EE56E9-580B-3B5E-AA4F-404FDF21F3D6}"/>
                </a:ext>
              </a:extLst>
            </p:cNvPr>
            <p:cNvSpPr/>
            <p:nvPr/>
          </p:nvSpPr>
          <p:spPr>
            <a:xfrm>
              <a:off x="1752200" y="4781863"/>
              <a:ext cx="2268187" cy="7600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Transformation and Enrichment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36EB3E-D79D-D5ED-B330-E1DCFB60BEF6}"/>
                </a:ext>
              </a:extLst>
            </p:cNvPr>
            <p:cNvSpPr/>
            <p:nvPr/>
          </p:nvSpPr>
          <p:spPr>
            <a:xfrm>
              <a:off x="4401294" y="4781863"/>
              <a:ext cx="2268187" cy="7600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Engineering and Model Training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E207B0-173F-BEF4-01C2-9C24756588A7}"/>
                </a:ext>
              </a:extLst>
            </p:cNvPr>
            <p:cNvSpPr/>
            <p:nvPr/>
          </p:nvSpPr>
          <p:spPr>
            <a:xfrm>
              <a:off x="7050388" y="4781863"/>
              <a:ext cx="2268187" cy="760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 Time Fraud Detection Model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B3F384-56E1-F98D-A5E5-B4DABD1524F1}"/>
                </a:ext>
              </a:extLst>
            </p:cNvPr>
            <p:cNvSpPr/>
            <p:nvPr/>
          </p:nvSpPr>
          <p:spPr>
            <a:xfrm>
              <a:off x="7050388" y="5806069"/>
              <a:ext cx="2268187" cy="76002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Alerts and Notifications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5499EE-0472-9700-46C4-7D5AB09CB00A}"/>
                </a:ext>
              </a:extLst>
            </p:cNvPr>
            <p:cNvSpPr/>
            <p:nvPr/>
          </p:nvSpPr>
          <p:spPr>
            <a:xfrm>
              <a:off x="4447956" y="5806069"/>
              <a:ext cx="2268187" cy="76002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Reporting and Analytics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FFB6E5-545D-2C3F-885D-A8B8A24D735D}"/>
                </a:ext>
              </a:extLst>
            </p:cNvPr>
            <p:cNvCxnSpPr>
              <a:cxnSpLocks/>
              <a:stCxn id="16" idx="2"/>
              <a:endCxn id="10" idx="0"/>
            </p:cNvCxnSpPr>
            <p:nvPr/>
          </p:nvCxnSpPr>
          <p:spPr>
            <a:xfrm>
              <a:off x="2886293" y="2289706"/>
              <a:ext cx="1" cy="205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F3F4EF8-9FC9-19F2-B3CD-BB8F0D8B0D27}"/>
                </a:ext>
              </a:extLst>
            </p:cNvPr>
            <p:cNvCxnSpPr>
              <a:cxnSpLocks/>
              <a:stCxn id="10" idx="2"/>
              <a:endCxn id="17" idx="0"/>
            </p:cNvCxnSpPr>
            <p:nvPr/>
          </p:nvCxnSpPr>
          <p:spPr>
            <a:xfrm flipH="1">
              <a:off x="2886293" y="3255327"/>
              <a:ext cx="1" cy="335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DBC7DF9-DAC0-F5C7-34DB-FEC7CE63550A}"/>
                </a:ext>
              </a:extLst>
            </p:cNvPr>
            <p:cNvCxnSpPr>
              <a:cxnSpLocks/>
              <a:stCxn id="17" idx="2"/>
              <a:endCxn id="11" idx="0"/>
            </p:cNvCxnSpPr>
            <p:nvPr/>
          </p:nvCxnSpPr>
          <p:spPr>
            <a:xfrm>
              <a:off x="2886293" y="4580273"/>
              <a:ext cx="1" cy="20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7578073-BADA-0124-33D7-FDDCD4BE020B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4020387" y="5161874"/>
              <a:ext cx="3809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A58B58F-1B9F-CD44-2964-231EE5BEE2E4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6669481" y="5161874"/>
              <a:ext cx="3809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D3F3E6F-3F13-CEE4-6C0D-DFEF7B470C4F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8184482" y="5541884"/>
              <a:ext cx="0" cy="2641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9A87767-A7AA-D807-EB52-3C1E3B484969}"/>
                </a:ext>
              </a:extLst>
            </p:cNvPr>
            <p:cNvCxnSpPr>
              <a:cxnSpLocks/>
              <a:stCxn id="14" idx="1"/>
              <a:endCxn id="15" idx="3"/>
            </p:cNvCxnSpPr>
            <p:nvPr/>
          </p:nvCxnSpPr>
          <p:spPr>
            <a:xfrm flipH="1">
              <a:off x="6716143" y="6186080"/>
              <a:ext cx="3342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900418-0C70-CF6C-B347-9DDD70E8B462}"/>
                </a:ext>
              </a:extLst>
            </p:cNvPr>
            <p:cNvSpPr txBox="1"/>
            <p:nvPr/>
          </p:nvSpPr>
          <p:spPr>
            <a:xfrm>
              <a:off x="313198" y="3268420"/>
              <a:ext cx="1813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Internal Sources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451E83-C542-2D72-2683-170DBDB2D59A}"/>
                </a:ext>
              </a:extLst>
            </p:cNvPr>
            <p:cNvSpPr txBox="1"/>
            <p:nvPr/>
          </p:nvSpPr>
          <p:spPr>
            <a:xfrm>
              <a:off x="5760297" y="1244398"/>
              <a:ext cx="2522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Functional color legend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CABF10-B881-C404-72A9-FC1DB2F5F39E}"/>
                </a:ext>
              </a:extLst>
            </p:cNvPr>
            <p:cNvSpPr/>
            <p:nvPr/>
          </p:nvSpPr>
          <p:spPr>
            <a:xfrm>
              <a:off x="5866271" y="1565418"/>
              <a:ext cx="2747238" cy="22523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  <a:highlight>
                    <a:srgbClr val="104862"/>
                  </a:highlight>
                </a:rPr>
                <a:t>External Sources</a:t>
              </a:r>
            </a:p>
            <a:p>
              <a:pPr marL="285750" indent="-285750">
                <a:buFontTx/>
                <a:buChar char="-"/>
              </a:pPr>
              <a:endParaRPr lang="en-US" sz="800" dirty="0">
                <a:solidFill>
                  <a:schemeClr val="bg1"/>
                </a:solidFill>
                <a:highlight>
                  <a:srgbClr val="104862"/>
                </a:highlight>
              </a:endParaRP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  <a:highlight>
                    <a:srgbClr val="0B3041"/>
                  </a:highlight>
                </a:rPr>
                <a:t>Internal  Sources</a:t>
              </a:r>
            </a:p>
            <a:p>
              <a:pPr marL="285750" indent="-285750">
                <a:buFontTx/>
                <a:buChar char="-"/>
              </a:pPr>
              <a:endParaRPr lang="en-US" sz="800" dirty="0">
                <a:solidFill>
                  <a:schemeClr val="bg1"/>
                </a:solidFill>
                <a:highlight>
                  <a:srgbClr val="104862"/>
                </a:highlight>
              </a:endParaRP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  <a:highlight>
                    <a:srgbClr val="747474"/>
                  </a:highlight>
                </a:rPr>
                <a:t>Data Pipeline</a:t>
              </a:r>
            </a:p>
            <a:p>
              <a:pPr marL="285750" indent="-285750">
                <a:buFontTx/>
                <a:buChar char="-"/>
              </a:pPr>
              <a:endParaRPr lang="en-US" sz="800" dirty="0">
                <a:solidFill>
                  <a:schemeClr val="bg1"/>
                </a:solidFill>
                <a:highlight>
                  <a:srgbClr val="747474"/>
                </a:highlight>
              </a:endParaRP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  <a:highlight>
                    <a:srgbClr val="0B76A0"/>
                  </a:highlight>
                </a:rPr>
                <a:t>Model</a:t>
              </a:r>
            </a:p>
            <a:p>
              <a:pPr marL="285750" indent="-285750">
                <a:buFontTx/>
                <a:buChar char="-"/>
              </a:pPr>
              <a:endParaRPr lang="en-US" sz="800" dirty="0">
                <a:solidFill>
                  <a:srgbClr val="0B76A0"/>
                </a:solidFill>
                <a:highlight>
                  <a:srgbClr val="747474"/>
                </a:highlight>
              </a:endParaRP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  <a:highlight>
                    <a:srgbClr val="00B050"/>
                  </a:highlight>
                </a:rPr>
                <a:t>Results/ Analytics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A241047-0C3D-8FAC-B044-DB00B13DE5E0}"/>
                </a:ext>
              </a:extLst>
            </p:cNvPr>
            <p:cNvSpPr txBox="1"/>
            <p:nvPr/>
          </p:nvSpPr>
          <p:spPr>
            <a:xfrm>
              <a:off x="313198" y="23792"/>
              <a:ext cx="1858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External 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02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CBD580BA-CF2E-8ACB-8D1D-8104C4F0D619}"/>
              </a:ext>
            </a:extLst>
          </p:cNvPr>
          <p:cNvSpPr/>
          <p:nvPr/>
        </p:nvSpPr>
        <p:spPr>
          <a:xfrm>
            <a:off x="1229249" y="756651"/>
            <a:ext cx="1229928" cy="519635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31474D-F1ED-9CE2-B158-BE36F82262D9}"/>
              </a:ext>
            </a:extLst>
          </p:cNvPr>
          <p:cNvSpPr/>
          <p:nvPr/>
        </p:nvSpPr>
        <p:spPr>
          <a:xfrm>
            <a:off x="440726" y="1350856"/>
            <a:ext cx="406397" cy="41562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SecureBank</a:t>
            </a:r>
            <a:r>
              <a:rPr lang="en-US" dirty="0"/>
              <a:t> Transaction Data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D084D5-1696-3EBF-C5A3-2B549EE409B7}"/>
              </a:ext>
            </a:extLst>
          </p:cNvPr>
          <p:cNvGrpSpPr/>
          <p:nvPr/>
        </p:nvGrpSpPr>
        <p:grpSpPr>
          <a:xfrm>
            <a:off x="3672273" y="317995"/>
            <a:ext cx="6517301" cy="1215191"/>
            <a:chOff x="2897746" y="1829761"/>
            <a:chExt cx="6517301" cy="12151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0CA527-0DF4-9EFF-670A-97D48CA4FECB}"/>
                </a:ext>
              </a:extLst>
            </p:cNvPr>
            <p:cNvSpPr txBox="1"/>
            <p:nvPr/>
          </p:nvSpPr>
          <p:spPr>
            <a:xfrm>
              <a:off x="2897746" y="1829761"/>
              <a:ext cx="1985150" cy="37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Inference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134128D-8012-1E0C-5EBD-5FC40D07E405}"/>
                </a:ext>
              </a:extLst>
            </p:cNvPr>
            <p:cNvGrpSpPr/>
            <p:nvPr/>
          </p:nvGrpSpPr>
          <p:grpSpPr>
            <a:xfrm>
              <a:off x="2897746" y="2130552"/>
              <a:ext cx="6517301" cy="914400"/>
              <a:chOff x="2897746" y="2130552"/>
              <a:chExt cx="6517301" cy="9144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BB89FB-65F1-4F85-AD99-6D1B8954DA74}"/>
                  </a:ext>
                </a:extLst>
              </p:cNvPr>
              <p:cNvSpPr/>
              <p:nvPr/>
            </p:nvSpPr>
            <p:spPr>
              <a:xfrm>
                <a:off x="2897746" y="2130552"/>
                <a:ext cx="5476634" cy="9144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B44EA26-30B8-5799-5AEA-9147BAF7C927}"/>
                  </a:ext>
                </a:extLst>
              </p:cNvPr>
              <p:cNvSpPr/>
              <p:nvPr/>
            </p:nvSpPr>
            <p:spPr>
              <a:xfrm>
                <a:off x="4145280" y="2244852"/>
                <a:ext cx="4137660" cy="6858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3F785B8-8F23-1C7E-9BDD-6890730EB9C3}"/>
                  </a:ext>
                </a:extLst>
              </p:cNvPr>
              <p:cNvSpPr/>
              <p:nvPr/>
            </p:nvSpPr>
            <p:spPr>
              <a:xfrm>
                <a:off x="4210241" y="2359152"/>
                <a:ext cx="1365904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Sample Storage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7CD21D9-EE92-CF8D-0F8E-6AE3ACD6610E}"/>
                  </a:ext>
                </a:extLst>
              </p:cNvPr>
              <p:cNvSpPr/>
              <p:nvPr/>
            </p:nvSpPr>
            <p:spPr>
              <a:xfrm>
                <a:off x="5648726" y="2359152"/>
                <a:ext cx="1537339" cy="457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Feature Engineering</a:t>
                </a:r>
              </a:p>
              <a:p>
                <a:pPr algn="ctr"/>
                <a:r>
                  <a:rPr lang="en-US" sz="1000" dirty="0"/>
                  <a:t>feature_engineering.py</a:t>
                </a:r>
                <a:endParaRPr lang="en-US" sz="12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2AF966-581F-2BA7-F397-D9B6FF4FF666}"/>
                  </a:ext>
                </a:extLst>
              </p:cNvPr>
              <p:cNvSpPr/>
              <p:nvPr/>
            </p:nvSpPr>
            <p:spPr>
              <a:xfrm>
                <a:off x="7258646" y="2359152"/>
                <a:ext cx="965481" cy="457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 Models</a:t>
                </a:r>
              </a:p>
              <a:p>
                <a:pPr algn="ctr"/>
                <a:r>
                  <a:rPr lang="en-US" sz="1000" dirty="0"/>
                  <a:t>model.py</a:t>
                </a:r>
                <a:endParaRPr lang="en-US" sz="12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EB1F27-B3C6-6246-5E81-D78E53AEA666}"/>
                  </a:ext>
                </a:extLst>
              </p:cNvPr>
              <p:cNvSpPr/>
              <p:nvPr/>
            </p:nvSpPr>
            <p:spPr>
              <a:xfrm>
                <a:off x="3044050" y="2359152"/>
                <a:ext cx="1005840" cy="457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</a:t>
                </a:r>
              </a:p>
              <a:p>
                <a:pPr algn="ctr"/>
                <a:r>
                  <a:rPr lang="en-US" sz="1000" dirty="0"/>
                  <a:t>deployment.py</a:t>
                </a:r>
                <a:endParaRPr lang="en-US" sz="12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EF83CD-DEAB-A9EB-B788-BE1DDB078DAB}"/>
                  </a:ext>
                </a:extLst>
              </p:cNvPr>
              <p:cNvSpPr/>
              <p:nvPr/>
            </p:nvSpPr>
            <p:spPr>
              <a:xfrm>
                <a:off x="8449566" y="2359152"/>
                <a:ext cx="965481" cy="4572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Prediction Result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97C50AA-C47A-FFE0-A01B-3526BA376EBF}"/>
              </a:ext>
            </a:extLst>
          </p:cNvPr>
          <p:cNvGrpSpPr/>
          <p:nvPr/>
        </p:nvGrpSpPr>
        <p:grpSpPr>
          <a:xfrm>
            <a:off x="3672273" y="3322579"/>
            <a:ext cx="3962967" cy="1215191"/>
            <a:chOff x="2875166" y="5227818"/>
            <a:chExt cx="3962967" cy="121519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50B34D-B639-2935-EFCD-30B819DB6185}"/>
                </a:ext>
              </a:extLst>
            </p:cNvPr>
            <p:cNvSpPr/>
            <p:nvPr/>
          </p:nvSpPr>
          <p:spPr>
            <a:xfrm>
              <a:off x="2908686" y="5528609"/>
              <a:ext cx="3929447" cy="9144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EC643C9-AA8E-6381-268C-BB65F6E16DF9}"/>
                </a:ext>
              </a:extLst>
            </p:cNvPr>
            <p:cNvSpPr/>
            <p:nvPr/>
          </p:nvSpPr>
          <p:spPr>
            <a:xfrm>
              <a:off x="4136136" y="5650163"/>
              <a:ext cx="2621169" cy="685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F05777C-9F5E-9F8D-0A01-B6B6341CF0F6}"/>
                </a:ext>
              </a:extLst>
            </p:cNvPr>
            <p:cNvSpPr/>
            <p:nvPr/>
          </p:nvSpPr>
          <p:spPr>
            <a:xfrm>
              <a:off x="4214397" y="5764463"/>
              <a:ext cx="1365904" cy="45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Engineering</a:t>
              </a:r>
            </a:p>
            <a:p>
              <a:pPr algn="ctr"/>
              <a:r>
                <a:rPr lang="en-US" sz="1000" dirty="0"/>
                <a:t>data_engineering.py</a:t>
              </a:r>
              <a:endParaRPr lang="en-US" sz="12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B808-0B76-3672-646E-8DC39D0DB1DE}"/>
                </a:ext>
              </a:extLst>
            </p:cNvPr>
            <p:cNvSpPr/>
            <p:nvPr/>
          </p:nvSpPr>
          <p:spPr>
            <a:xfrm>
              <a:off x="5654040" y="5764463"/>
              <a:ext cx="1045475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Storage</a:t>
              </a:r>
            </a:p>
            <a:p>
              <a:pPr algn="ctr"/>
              <a:r>
                <a:rPr lang="en-US" sz="1050" dirty="0"/>
                <a:t>data/</a:t>
              </a:r>
              <a:endParaRPr lang="en-US" sz="12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30AA4F7-DDB3-8CA8-90B8-86B17C17BEB5}"/>
                </a:ext>
              </a:extLst>
            </p:cNvPr>
            <p:cNvSpPr/>
            <p:nvPr/>
          </p:nvSpPr>
          <p:spPr>
            <a:xfrm>
              <a:off x="3021470" y="5757209"/>
              <a:ext cx="1005840" cy="45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</a:t>
              </a:r>
            </a:p>
            <a:p>
              <a:pPr algn="ctr"/>
              <a:r>
                <a:rPr lang="en-US" sz="1000" dirty="0"/>
                <a:t>deployment.py</a:t>
              </a:r>
              <a:endParaRPr 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0BA699-5F0F-1679-06E5-B546D1322FF2}"/>
                </a:ext>
              </a:extLst>
            </p:cNvPr>
            <p:cNvSpPr txBox="1"/>
            <p:nvPr/>
          </p:nvSpPr>
          <p:spPr>
            <a:xfrm>
              <a:off x="2875166" y="5227818"/>
              <a:ext cx="1985150" cy="37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Ingestion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8C853D1-950B-108B-71FC-E0CF016D34AC}"/>
              </a:ext>
            </a:extLst>
          </p:cNvPr>
          <p:cNvGrpSpPr/>
          <p:nvPr/>
        </p:nvGrpSpPr>
        <p:grpSpPr>
          <a:xfrm>
            <a:off x="3672273" y="4821261"/>
            <a:ext cx="4388169" cy="1208946"/>
            <a:chOff x="2875166" y="5234063"/>
            <a:chExt cx="4388169" cy="120894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B653A9-C40F-4E3A-CF01-2B6985BCE0F7}"/>
                </a:ext>
              </a:extLst>
            </p:cNvPr>
            <p:cNvSpPr/>
            <p:nvPr/>
          </p:nvSpPr>
          <p:spPr>
            <a:xfrm>
              <a:off x="2875166" y="5528609"/>
              <a:ext cx="4388169" cy="9144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C0CE8-B4C2-BA20-4D5F-4852CBDCFDF3}"/>
                </a:ext>
              </a:extLst>
            </p:cNvPr>
            <p:cNvSpPr/>
            <p:nvPr/>
          </p:nvSpPr>
          <p:spPr>
            <a:xfrm>
              <a:off x="4136135" y="5661935"/>
              <a:ext cx="3027349" cy="685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3F5601-7AA5-AEB4-44A8-A9B1CC908662}"/>
                </a:ext>
              </a:extLst>
            </p:cNvPr>
            <p:cNvSpPr/>
            <p:nvPr/>
          </p:nvSpPr>
          <p:spPr>
            <a:xfrm>
              <a:off x="4214397" y="5776235"/>
              <a:ext cx="1365904" cy="45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Sampling</a:t>
              </a:r>
            </a:p>
            <a:p>
              <a:pPr algn="ctr"/>
              <a:r>
                <a:rPr lang="en-US" sz="1000" dirty="0"/>
                <a:t>dataset.py</a:t>
              </a:r>
              <a:endParaRPr lang="en-US" sz="12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B38F2A9-478A-5035-D778-94BEFDCCDB6F}"/>
                </a:ext>
              </a:extLst>
            </p:cNvPr>
            <p:cNvSpPr/>
            <p:nvPr/>
          </p:nvSpPr>
          <p:spPr>
            <a:xfrm>
              <a:off x="5654040" y="5776235"/>
              <a:ext cx="1392042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Dataset Storage</a:t>
              </a:r>
            </a:p>
            <a:p>
              <a:pPr algn="ctr"/>
              <a:r>
                <a:rPr lang="en-US" sz="1050" dirty="0"/>
                <a:t>datasets/</a:t>
              </a:r>
              <a:endParaRPr lang="en-US" sz="12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39E0D42-4159-0CDF-D5DB-9946768496CB}"/>
                </a:ext>
              </a:extLst>
            </p:cNvPr>
            <p:cNvSpPr/>
            <p:nvPr/>
          </p:nvSpPr>
          <p:spPr>
            <a:xfrm>
              <a:off x="3021470" y="5757209"/>
              <a:ext cx="1005610" cy="45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</a:t>
              </a:r>
            </a:p>
            <a:p>
              <a:pPr algn="ctr"/>
              <a:r>
                <a:rPr lang="en-US" sz="1000" dirty="0"/>
                <a:t>deployment.py</a:t>
              </a:r>
              <a:endParaRPr lang="en-US" sz="12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8EDAD55-C06D-84E6-9DF3-94635E2C247E}"/>
                </a:ext>
              </a:extLst>
            </p:cNvPr>
            <p:cNvSpPr txBox="1"/>
            <p:nvPr/>
          </p:nvSpPr>
          <p:spPr>
            <a:xfrm>
              <a:off x="2875166" y="5234063"/>
              <a:ext cx="1985150" cy="37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Dataset Creation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F21A45A-24FA-7E1E-DD57-C0AB7EAD8BB7}"/>
              </a:ext>
            </a:extLst>
          </p:cNvPr>
          <p:cNvSpPr txBox="1"/>
          <p:nvPr/>
        </p:nvSpPr>
        <p:spPr>
          <a:xfrm>
            <a:off x="1295572" y="952875"/>
            <a:ext cx="1097280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sample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DD1803-2B2A-FBA8-5037-3C5B17606C72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 flipV="1">
            <a:off x="847123" y="1075986"/>
            <a:ext cx="448449" cy="2353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5C70FD-74CA-DEE5-F04A-BE3D48E69863}"/>
              </a:ext>
            </a:extLst>
          </p:cNvPr>
          <p:cNvCxnSpPr>
            <a:cxnSpLocks/>
            <a:stCxn id="69" idx="3"/>
            <a:endCxn id="25" idx="1"/>
          </p:cNvCxnSpPr>
          <p:nvPr/>
        </p:nvCxnSpPr>
        <p:spPr>
          <a:xfrm>
            <a:off x="2392852" y="1075986"/>
            <a:ext cx="1279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44F3851-3BC5-10A6-4CFB-D4BD5B0790AE}"/>
              </a:ext>
            </a:extLst>
          </p:cNvPr>
          <p:cNvSpPr txBox="1"/>
          <p:nvPr/>
        </p:nvSpPr>
        <p:spPr>
          <a:xfrm>
            <a:off x="1295572" y="2304889"/>
            <a:ext cx="1097280" cy="5539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Sample size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43F5FAC-78F6-F825-95AC-6137E02F9986}"/>
              </a:ext>
            </a:extLst>
          </p:cNvPr>
          <p:cNvCxnSpPr>
            <a:cxnSpLocks/>
            <a:stCxn id="2" idx="3"/>
            <a:endCxn id="77" idx="1"/>
          </p:cNvCxnSpPr>
          <p:nvPr/>
        </p:nvCxnSpPr>
        <p:spPr>
          <a:xfrm flipV="1">
            <a:off x="847123" y="2581888"/>
            <a:ext cx="448449" cy="84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C8E8673-456A-0603-244D-70F4DAC78796}"/>
              </a:ext>
            </a:extLst>
          </p:cNvPr>
          <p:cNvCxnSpPr>
            <a:cxnSpLocks/>
            <a:stCxn id="77" idx="3"/>
            <a:endCxn id="28" idx="1"/>
          </p:cNvCxnSpPr>
          <p:nvPr/>
        </p:nvCxnSpPr>
        <p:spPr>
          <a:xfrm>
            <a:off x="2392852" y="2581888"/>
            <a:ext cx="130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F32734-35DC-BC03-0EA4-0F3B81EBD4F0}"/>
              </a:ext>
            </a:extLst>
          </p:cNvPr>
          <p:cNvSpPr txBox="1"/>
          <p:nvPr/>
        </p:nvSpPr>
        <p:spPr>
          <a:xfrm>
            <a:off x="1295572" y="3953370"/>
            <a:ext cx="1097280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 File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9C8D4E-1706-3C32-94BE-8E0BB492A251}"/>
              </a:ext>
            </a:extLst>
          </p:cNvPr>
          <p:cNvSpPr txBox="1"/>
          <p:nvPr/>
        </p:nvSpPr>
        <p:spPr>
          <a:xfrm>
            <a:off x="1295572" y="5296008"/>
            <a:ext cx="1097280" cy="5539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Dataset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Sample size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6E8567-0709-B606-6698-6CF352CD61BC}"/>
              </a:ext>
            </a:extLst>
          </p:cNvPr>
          <p:cNvCxnSpPr>
            <a:cxnSpLocks/>
            <a:stCxn id="2" idx="3"/>
            <a:endCxn id="88" idx="1"/>
          </p:cNvCxnSpPr>
          <p:nvPr/>
        </p:nvCxnSpPr>
        <p:spPr>
          <a:xfrm>
            <a:off x="847123" y="3429000"/>
            <a:ext cx="448449" cy="647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20D1BC-F0E0-3C70-D7C9-1F42967B0054}"/>
              </a:ext>
            </a:extLst>
          </p:cNvPr>
          <p:cNvCxnSpPr>
            <a:cxnSpLocks/>
            <a:stCxn id="88" idx="3"/>
            <a:endCxn id="42" idx="1"/>
          </p:cNvCxnSpPr>
          <p:nvPr/>
        </p:nvCxnSpPr>
        <p:spPr>
          <a:xfrm>
            <a:off x="2392852" y="4076481"/>
            <a:ext cx="1312941" cy="4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33E41A3-90D3-65D4-9C41-B017981C5887}"/>
              </a:ext>
            </a:extLst>
          </p:cNvPr>
          <p:cNvCxnSpPr>
            <a:cxnSpLocks/>
            <a:stCxn id="2" idx="3"/>
            <a:endCxn id="89" idx="1"/>
          </p:cNvCxnSpPr>
          <p:nvPr/>
        </p:nvCxnSpPr>
        <p:spPr>
          <a:xfrm>
            <a:off x="847123" y="3429000"/>
            <a:ext cx="448449" cy="2144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BB0E6D1-4743-4D93-B4AE-6AD2534CB82E}"/>
              </a:ext>
            </a:extLst>
          </p:cNvPr>
          <p:cNvCxnSpPr>
            <a:cxnSpLocks/>
            <a:stCxn id="89" idx="3"/>
            <a:endCxn id="62" idx="1"/>
          </p:cNvCxnSpPr>
          <p:nvPr/>
        </p:nvCxnSpPr>
        <p:spPr>
          <a:xfrm>
            <a:off x="2392852" y="5573007"/>
            <a:ext cx="1279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E1A8F61-7A25-2672-8B68-B20C6513B0EF}"/>
              </a:ext>
            </a:extLst>
          </p:cNvPr>
          <p:cNvSpPr txBox="1"/>
          <p:nvPr/>
        </p:nvSpPr>
        <p:spPr>
          <a:xfrm>
            <a:off x="1175505" y="428506"/>
            <a:ext cx="133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Parameters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D76D917-11F0-D725-0B81-B24494BFED9E}"/>
              </a:ext>
            </a:extLst>
          </p:cNvPr>
          <p:cNvGrpSpPr/>
          <p:nvPr/>
        </p:nvGrpSpPr>
        <p:grpSpPr>
          <a:xfrm>
            <a:off x="3672273" y="1816677"/>
            <a:ext cx="7995511" cy="1222411"/>
            <a:chOff x="3672273" y="1816677"/>
            <a:chExt cx="7995511" cy="122241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F0D4B07-FD71-8A4D-029B-CA1E0A4446A8}"/>
                </a:ext>
              </a:extLst>
            </p:cNvPr>
            <p:cNvGrpSpPr/>
            <p:nvPr/>
          </p:nvGrpSpPr>
          <p:grpSpPr>
            <a:xfrm>
              <a:off x="3672273" y="1816677"/>
              <a:ext cx="7995511" cy="1222411"/>
              <a:chOff x="2875166" y="3708995"/>
              <a:chExt cx="7995511" cy="122241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A0A0881-3F7C-DB25-5ED8-E8AFF0201122}"/>
                  </a:ext>
                </a:extLst>
              </p:cNvPr>
              <p:cNvSpPr txBox="1"/>
              <p:nvPr/>
            </p:nvSpPr>
            <p:spPr>
              <a:xfrm>
                <a:off x="2875166" y="3708995"/>
                <a:ext cx="1985150" cy="372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Training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DD28B74-E060-B4A6-1833-32AE82DA2475}"/>
                  </a:ext>
                </a:extLst>
              </p:cNvPr>
              <p:cNvGrpSpPr/>
              <p:nvPr/>
            </p:nvGrpSpPr>
            <p:grpSpPr>
              <a:xfrm>
                <a:off x="2897746" y="3803762"/>
                <a:ext cx="7972931" cy="1127644"/>
                <a:chOff x="2897746" y="3803762"/>
                <a:chExt cx="7972931" cy="1127644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B2D26E2-A8D0-628D-F61E-321C33976C9F}"/>
                    </a:ext>
                  </a:extLst>
                </p:cNvPr>
                <p:cNvSpPr/>
                <p:nvPr/>
              </p:nvSpPr>
              <p:spPr>
                <a:xfrm>
                  <a:off x="2897746" y="4017006"/>
                  <a:ext cx="5476634" cy="9144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262FE27-5E1F-150B-1611-05A499042AC6}"/>
                    </a:ext>
                  </a:extLst>
                </p:cNvPr>
                <p:cNvSpPr/>
                <p:nvPr/>
              </p:nvSpPr>
              <p:spPr>
                <a:xfrm>
                  <a:off x="4136136" y="4131306"/>
                  <a:ext cx="4162044" cy="68580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8CF18B4-0904-B295-61AC-551FCE8C9689}"/>
                    </a:ext>
                  </a:extLst>
                </p:cNvPr>
                <p:cNvSpPr/>
                <p:nvPr/>
              </p:nvSpPr>
              <p:spPr>
                <a:xfrm>
                  <a:off x="4214397" y="4245606"/>
                  <a:ext cx="1365904" cy="457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 Engineering</a:t>
                  </a:r>
                </a:p>
                <a:p>
                  <a:pPr algn="ctr"/>
                  <a:r>
                    <a:rPr lang="en-US" sz="1000" dirty="0"/>
                    <a:t>data_engineering.py</a:t>
                  </a:r>
                  <a:endParaRPr lang="en-US" sz="1200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B6A8A6D-9B1C-2CD9-A390-CD221685EA97}"/>
                    </a:ext>
                  </a:extLst>
                </p:cNvPr>
                <p:cNvSpPr/>
                <p:nvPr/>
              </p:nvSpPr>
              <p:spPr>
                <a:xfrm>
                  <a:off x="5654040" y="4245606"/>
                  <a:ext cx="1537339" cy="457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Feature Engineering</a:t>
                  </a:r>
                </a:p>
                <a:p>
                  <a:pPr algn="ctr"/>
                  <a:r>
                    <a:rPr lang="en-US" sz="1000" dirty="0"/>
                    <a:t>feature_engineering.py</a:t>
                  </a:r>
                  <a:endParaRPr lang="en-US" sz="1200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0BD2C35-A589-8F12-2925-DF289F2667D3}"/>
                    </a:ext>
                  </a:extLst>
                </p:cNvPr>
                <p:cNvSpPr/>
                <p:nvPr/>
              </p:nvSpPr>
              <p:spPr>
                <a:xfrm>
                  <a:off x="7263335" y="4243618"/>
                  <a:ext cx="965481" cy="457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 Models</a:t>
                  </a:r>
                </a:p>
                <a:p>
                  <a:pPr algn="ctr"/>
                  <a:r>
                    <a:rPr lang="en-US" sz="1000" dirty="0"/>
                    <a:t>model.py</a:t>
                  </a:r>
                  <a:endParaRPr lang="en-US" sz="1200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90BE70F-5391-0F76-470C-D19E4CA65584}"/>
                    </a:ext>
                  </a:extLst>
                </p:cNvPr>
                <p:cNvSpPr/>
                <p:nvPr/>
              </p:nvSpPr>
              <p:spPr>
                <a:xfrm>
                  <a:off x="3044050" y="4245606"/>
                  <a:ext cx="1005840" cy="457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Pipeline</a:t>
                  </a:r>
                </a:p>
                <a:p>
                  <a:pPr algn="ctr"/>
                  <a:r>
                    <a:rPr lang="en-US" sz="1000" dirty="0"/>
                    <a:t>deployment.py</a:t>
                  </a:r>
                  <a:endParaRPr lang="en-US" sz="1200" dirty="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86FF09D-B246-7526-EDCB-8CE007B5FA6F}"/>
                    </a:ext>
                  </a:extLst>
                </p:cNvPr>
                <p:cNvSpPr/>
                <p:nvPr/>
              </p:nvSpPr>
              <p:spPr>
                <a:xfrm>
                  <a:off x="8446336" y="4243618"/>
                  <a:ext cx="965481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Model Storage</a:t>
                  </a:r>
                  <a:endParaRPr lang="en-US" sz="1000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C3795BA-B7F4-36A7-7233-A22DF95AA184}"/>
                    </a:ext>
                  </a:extLst>
                </p:cNvPr>
                <p:cNvSpPr/>
                <p:nvPr/>
              </p:nvSpPr>
              <p:spPr>
                <a:xfrm>
                  <a:off x="9539970" y="3803762"/>
                  <a:ext cx="1330707" cy="457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Model Evaluation</a:t>
                  </a:r>
                </a:p>
                <a:p>
                  <a:pPr algn="ctr"/>
                  <a:r>
                    <a:rPr lang="en-US" sz="1000" dirty="0"/>
                    <a:t>metrics.py</a:t>
                  </a:r>
                  <a:endParaRPr lang="en-US" sz="1200" dirty="0"/>
                </a:p>
              </p:txBody>
            </p:sp>
          </p:grp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CD762A4-C78A-4268-C659-3C2A9566435C}"/>
                </a:ext>
              </a:extLst>
            </p:cNvPr>
            <p:cNvSpPr/>
            <p:nvPr/>
          </p:nvSpPr>
          <p:spPr>
            <a:xfrm>
              <a:off x="10519689" y="2581888"/>
              <a:ext cx="965481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Metrics Storage</a:t>
              </a:r>
              <a:endParaRPr lang="en-US" sz="1000" dirty="0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F843F5C-202C-AF60-A823-C00DE72384B7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10208924" y="2140044"/>
            <a:ext cx="128153" cy="439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2DCA54-58C7-2481-07C9-CD38E45A860F}"/>
              </a:ext>
            </a:extLst>
          </p:cNvPr>
          <p:cNvCxnSpPr>
            <a:cxnSpLocks/>
            <a:stCxn id="39" idx="2"/>
            <a:endCxn id="122" idx="0"/>
          </p:cNvCxnSpPr>
          <p:nvPr/>
        </p:nvCxnSpPr>
        <p:spPr>
          <a:xfrm flipH="1">
            <a:off x="11002430" y="2368644"/>
            <a:ext cx="1" cy="213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F92E40B-E3CB-E05D-4E3E-8ECA1D0DDFBE}"/>
              </a:ext>
            </a:extLst>
          </p:cNvPr>
          <p:cNvCxnSpPr>
            <a:cxnSpLocks/>
            <a:stCxn id="28" idx="3"/>
            <a:endCxn id="37" idx="1"/>
          </p:cNvCxnSpPr>
          <p:nvPr/>
        </p:nvCxnSpPr>
        <p:spPr>
          <a:xfrm flipV="1">
            <a:off x="9171487" y="2579900"/>
            <a:ext cx="71956" cy="1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A6EB8D-8D8B-B168-072A-421DF16E5875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>
            <a:off x="9148907" y="1075986"/>
            <a:ext cx="75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7B2EB1-85F3-0D21-2B78-1EB5778A9F60}"/>
              </a:ext>
            </a:extLst>
          </p:cNvPr>
          <p:cNvSpPr/>
          <p:nvPr/>
        </p:nvSpPr>
        <p:spPr>
          <a:xfrm>
            <a:off x="2733937" y="618786"/>
            <a:ext cx="521563" cy="54114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Flask Application</a:t>
            </a:r>
          </a:p>
        </p:txBody>
      </p:sp>
    </p:spTree>
    <p:extLst>
      <p:ext uri="{BB962C8B-B14F-4D97-AF65-F5344CB8AC3E}">
        <p14:creationId xmlns:p14="http://schemas.microsoft.com/office/powerpoint/2010/main" val="358011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183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Marquez</dc:creator>
  <cp:lastModifiedBy>Jose Marquez</cp:lastModifiedBy>
  <cp:revision>2</cp:revision>
  <dcterms:created xsi:type="dcterms:W3CDTF">2024-06-07T02:55:37Z</dcterms:created>
  <dcterms:modified xsi:type="dcterms:W3CDTF">2024-07-07T20:39:09Z</dcterms:modified>
</cp:coreProperties>
</file>