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4" d="100"/>
          <a:sy n="44" d="100"/>
        </p:scale>
        <p:origin x="708"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525FA5-9053-426C-B2F1-51DA1EFB912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149964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25FA5-9053-426C-B2F1-51DA1EFB912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128377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25FA5-9053-426C-B2F1-51DA1EFB912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380069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25FA5-9053-426C-B2F1-51DA1EFB912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335989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525FA5-9053-426C-B2F1-51DA1EFB912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291969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525FA5-9053-426C-B2F1-51DA1EFB912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7384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525FA5-9053-426C-B2F1-51DA1EFB9128}"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20576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525FA5-9053-426C-B2F1-51DA1EFB9128}"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422690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25FA5-9053-426C-B2F1-51DA1EFB9128}"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410136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525FA5-9053-426C-B2F1-51DA1EFB912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55979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525FA5-9053-426C-B2F1-51DA1EFB912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3942-45E6-438F-9148-C0F15423E5FD}" type="slidenum">
              <a:rPr lang="en-US" smtClean="0"/>
              <a:t>‹#›</a:t>
            </a:fld>
            <a:endParaRPr lang="en-US"/>
          </a:p>
        </p:txBody>
      </p:sp>
    </p:spTree>
    <p:extLst>
      <p:ext uri="{BB962C8B-B14F-4D97-AF65-F5344CB8AC3E}">
        <p14:creationId xmlns:p14="http://schemas.microsoft.com/office/powerpoint/2010/main" val="95567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25FA5-9053-426C-B2F1-51DA1EFB9128}"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3942-45E6-438F-9148-C0F15423E5FD}" type="slidenum">
              <a:rPr lang="en-US" smtClean="0"/>
              <a:t>‹#›</a:t>
            </a:fld>
            <a:endParaRPr lang="en-US"/>
          </a:p>
        </p:txBody>
      </p:sp>
    </p:spTree>
    <p:extLst>
      <p:ext uri="{BB962C8B-B14F-4D97-AF65-F5344CB8AC3E}">
        <p14:creationId xmlns:p14="http://schemas.microsoft.com/office/powerpoint/2010/main" val="273427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1972"/>
            <a:ext cx="10515600" cy="4550228"/>
          </a:xfrm>
        </p:spPr>
        <p:txBody>
          <a:bodyPr>
            <a:normAutofit/>
          </a:bodyPr>
          <a:lstStyle/>
          <a:p>
            <a:pPr marL="0" indent="0">
              <a:buNone/>
            </a:pPr>
            <a:r>
              <a:rPr lang="en-US" dirty="0" smtClean="0"/>
              <a:t>The database created is for iTunes, Apple’s music division. Apple was founded in 1976 by Steve Jobs, Steve Wozniak, and Ronald Wayne. They focused primarily on personal computers, but they branched out to other types of technology (phones, mp3 players, etc.). In 2003, they introduced their online digital media store iTunes. iTunes would be integrated into all of their products (and the general Apple ecosystem). iTunes has since become the largest music vendor in the world.</a:t>
            </a:r>
          </a:p>
          <a:p>
            <a:pPr marL="0" indent="0">
              <a:buNone/>
            </a:pPr>
            <a:endParaRPr lang="en-US" dirty="0"/>
          </a:p>
          <a:p>
            <a:pPr marL="0" indent="0">
              <a:buNone/>
            </a:pPr>
            <a:r>
              <a:rPr lang="en-US" dirty="0" smtClean="0"/>
              <a:t>Team/Team Members: Jose Gonzalez</a:t>
            </a:r>
            <a:endParaRPr lang="en-US" dirty="0"/>
          </a:p>
        </p:txBody>
      </p:sp>
      <p:sp>
        <p:nvSpPr>
          <p:cNvPr id="5" name="Rectangle 4"/>
          <p:cNvSpPr/>
          <p:nvPr/>
        </p:nvSpPr>
        <p:spPr>
          <a:xfrm>
            <a:off x="2936289" y="147935"/>
            <a:ext cx="631942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Company Background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445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1905723"/>
              </p:ext>
            </p:extLst>
          </p:nvPr>
        </p:nvGraphicFramePr>
        <p:xfrm>
          <a:off x="623793" y="533998"/>
          <a:ext cx="1497853" cy="2225288"/>
        </p:xfrm>
        <a:graphic>
          <a:graphicData uri="http://schemas.openxmlformats.org/drawingml/2006/table">
            <a:tbl>
              <a:tblPr firstRow="1" bandRow="1">
                <a:tableStyleId>{5C22544A-7EE6-4342-B048-85BDC9FD1C3A}</a:tableStyleId>
              </a:tblPr>
              <a:tblGrid>
                <a:gridCol w="1497853">
                  <a:extLst>
                    <a:ext uri="{9D8B030D-6E8A-4147-A177-3AD203B41FA5}">
                      <a16:colId xmlns:a16="http://schemas.microsoft.com/office/drawing/2014/main" val="2208165926"/>
                    </a:ext>
                  </a:extLst>
                </a:gridCol>
              </a:tblGrid>
              <a:tr h="371088">
                <a:tc>
                  <a:txBody>
                    <a:bodyPr/>
                    <a:lstStyle/>
                    <a:p>
                      <a:r>
                        <a:rPr lang="en-US" dirty="0" smtClean="0"/>
                        <a:t>Album</a:t>
                      </a:r>
                    </a:p>
                  </a:txBody>
                  <a:tcPr/>
                </a:tc>
                <a:extLst>
                  <a:ext uri="{0D108BD9-81ED-4DB2-BD59-A6C34878D82A}">
                    <a16:rowId xmlns:a16="http://schemas.microsoft.com/office/drawing/2014/main" val="3508354540"/>
                  </a:ext>
                </a:extLst>
              </a:tr>
              <a:tr h="370840">
                <a:tc>
                  <a:txBody>
                    <a:bodyPr/>
                    <a:lstStyle/>
                    <a:p>
                      <a:r>
                        <a:rPr lang="en-US" dirty="0" err="1" smtClean="0"/>
                        <a:t>AlbumID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smtClean="0"/>
                        <a:t>Album</a:t>
                      </a:r>
                      <a:r>
                        <a:rPr lang="en-US" baseline="0" dirty="0" smtClean="0"/>
                        <a:t> </a:t>
                      </a:r>
                      <a:r>
                        <a:rPr lang="en-US" dirty="0" smtClean="0"/>
                        <a:t>Name</a:t>
                      </a:r>
                      <a:endParaRPr lang="en-US" dirty="0"/>
                    </a:p>
                  </a:txBody>
                  <a:tcPr/>
                </a:tc>
                <a:extLst>
                  <a:ext uri="{0D108BD9-81ED-4DB2-BD59-A6C34878D82A}">
                    <a16:rowId xmlns:a16="http://schemas.microsoft.com/office/drawing/2014/main" val="3001248847"/>
                  </a:ext>
                </a:extLst>
              </a:tr>
              <a:tr h="370840">
                <a:tc>
                  <a:txBody>
                    <a:bodyPr/>
                    <a:lstStyle/>
                    <a:p>
                      <a:r>
                        <a:rPr lang="en-US" dirty="0" smtClean="0"/>
                        <a:t>Release</a:t>
                      </a:r>
                      <a:r>
                        <a:rPr lang="en-US" baseline="0" dirty="0" smtClean="0"/>
                        <a:t> Date</a:t>
                      </a:r>
                      <a:endParaRPr lang="en-US" dirty="0"/>
                    </a:p>
                  </a:txBody>
                  <a:tcPr/>
                </a:tc>
                <a:extLst>
                  <a:ext uri="{0D108BD9-81ED-4DB2-BD59-A6C34878D82A}">
                    <a16:rowId xmlns:a16="http://schemas.microsoft.com/office/drawing/2014/main" val="579777804"/>
                  </a:ext>
                </a:extLst>
              </a:tr>
              <a:tr h="370840">
                <a:tc>
                  <a:txBody>
                    <a:bodyPr/>
                    <a:lstStyle/>
                    <a:p>
                      <a:r>
                        <a:rPr lang="en-US" dirty="0" err="1" smtClean="0">
                          <a:solidFill>
                            <a:srgbClr val="FF0000"/>
                          </a:solidFill>
                        </a:rPr>
                        <a:t>Artist</a:t>
                      </a:r>
                      <a:r>
                        <a:rPr lang="en-US" baseline="0" dirty="0" err="1" smtClean="0">
                          <a:solidFill>
                            <a:srgbClr val="FF0000"/>
                          </a:solidFill>
                        </a:rPr>
                        <a:t>ID</a:t>
                      </a:r>
                      <a:r>
                        <a:rPr lang="en-US" baseline="0" dirty="0" smtClean="0">
                          <a:solidFill>
                            <a:srgbClr val="FF0000"/>
                          </a:solidFill>
                        </a:rPr>
                        <a:t> </a:t>
                      </a:r>
                      <a:r>
                        <a:rPr lang="en-US" baseline="0"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2481222763"/>
                  </a:ext>
                </a:extLst>
              </a:tr>
              <a:tr h="370840">
                <a:tc>
                  <a:txBody>
                    <a:bodyPr/>
                    <a:lstStyle/>
                    <a:p>
                      <a:r>
                        <a:rPr lang="en-US" dirty="0" smtClean="0"/>
                        <a:t>List</a:t>
                      </a:r>
                      <a:r>
                        <a:rPr lang="en-US" baseline="0" dirty="0" smtClean="0"/>
                        <a:t> Price</a:t>
                      </a:r>
                      <a:endParaRPr lang="en-US" dirty="0"/>
                    </a:p>
                  </a:txBody>
                  <a:tcPr/>
                </a:tc>
                <a:extLst>
                  <a:ext uri="{0D108BD9-81ED-4DB2-BD59-A6C34878D82A}">
                    <a16:rowId xmlns:a16="http://schemas.microsoft.com/office/drawing/2014/main" val="51743215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1513265"/>
              </p:ext>
            </p:extLst>
          </p:nvPr>
        </p:nvGraphicFramePr>
        <p:xfrm>
          <a:off x="4941047" y="348578"/>
          <a:ext cx="1497853" cy="2966968"/>
        </p:xfrm>
        <a:graphic>
          <a:graphicData uri="http://schemas.openxmlformats.org/drawingml/2006/table">
            <a:tbl>
              <a:tblPr firstRow="1" bandRow="1">
                <a:tableStyleId>{5C22544A-7EE6-4342-B048-85BDC9FD1C3A}</a:tableStyleId>
              </a:tblPr>
              <a:tblGrid>
                <a:gridCol w="1497853">
                  <a:extLst>
                    <a:ext uri="{9D8B030D-6E8A-4147-A177-3AD203B41FA5}">
                      <a16:colId xmlns:a16="http://schemas.microsoft.com/office/drawing/2014/main" val="2208165926"/>
                    </a:ext>
                  </a:extLst>
                </a:gridCol>
              </a:tblGrid>
              <a:tr h="371088">
                <a:tc>
                  <a:txBody>
                    <a:bodyPr/>
                    <a:lstStyle/>
                    <a:p>
                      <a:r>
                        <a:rPr lang="en-US" dirty="0" smtClean="0"/>
                        <a:t>Songs</a:t>
                      </a:r>
                    </a:p>
                  </a:txBody>
                  <a:tcPr/>
                </a:tc>
                <a:extLst>
                  <a:ext uri="{0D108BD9-81ED-4DB2-BD59-A6C34878D82A}">
                    <a16:rowId xmlns:a16="http://schemas.microsoft.com/office/drawing/2014/main" val="3508354540"/>
                  </a:ext>
                </a:extLst>
              </a:tr>
              <a:tr h="370840">
                <a:tc>
                  <a:txBody>
                    <a:bodyPr/>
                    <a:lstStyle/>
                    <a:p>
                      <a:r>
                        <a:rPr lang="en-US" dirty="0" err="1" smtClean="0"/>
                        <a:t>SongID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smtClean="0"/>
                        <a:t>Song Name</a:t>
                      </a:r>
                      <a:endParaRPr lang="en-US" dirty="0"/>
                    </a:p>
                  </a:txBody>
                  <a:tcPr/>
                </a:tc>
                <a:extLst>
                  <a:ext uri="{0D108BD9-81ED-4DB2-BD59-A6C34878D82A}">
                    <a16:rowId xmlns:a16="http://schemas.microsoft.com/office/drawing/2014/main" val="3001248847"/>
                  </a:ext>
                </a:extLst>
              </a:tr>
              <a:tr h="370840">
                <a:tc>
                  <a:txBody>
                    <a:bodyPr/>
                    <a:lstStyle/>
                    <a:p>
                      <a:r>
                        <a:rPr lang="en-US" dirty="0" smtClean="0"/>
                        <a:t>Release</a:t>
                      </a:r>
                      <a:r>
                        <a:rPr lang="en-US" baseline="0" dirty="0" smtClean="0"/>
                        <a:t> Date</a:t>
                      </a:r>
                      <a:endParaRPr lang="en-US" dirty="0"/>
                    </a:p>
                  </a:txBody>
                  <a:tcPr/>
                </a:tc>
                <a:extLst>
                  <a:ext uri="{0D108BD9-81ED-4DB2-BD59-A6C34878D82A}">
                    <a16:rowId xmlns:a16="http://schemas.microsoft.com/office/drawing/2014/main" val="579777804"/>
                  </a:ext>
                </a:extLst>
              </a:tr>
              <a:tr h="370840">
                <a:tc>
                  <a:txBody>
                    <a:bodyPr/>
                    <a:lstStyle/>
                    <a:p>
                      <a:r>
                        <a:rPr lang="en-US" dirty="0" err="1" smtClean="0">
                          <a:solidFill>
                            <a:srgbClr val="FF0000"/>
                          </a:solidFill>
                        </a:rPr>
                        <a:t>Artist</a:t>
                      </a:r>
                      <a:r>
                        <a:rPr lang="en-US" baseline="0" dirty="0" err="1" smtClean="0">
                          <a:solidFill>
                            <a:srgbClr val="FF0000"/>
                          </a:solidFill>
                        </a:rPr>
                        <a:t>ID</a:t>
                      </a:r>
                      <a:r>
                        <a:rPr lang="en-US" baseline="0" dirty="0" smtClean="0">
                          <a:solidFill>
                            <a:srgbClr val="FF0000"/>
                          </a:solidFill>
                        </a:rPr>
                        <a:t> </a:t>
                      </a:r>
                      <a:r>
                        <a:rPr lang="en-US" baseline="0"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2481222763"/>
                  </a:ext>
                </a:extLst>
              </a:tr>
              <a:tr h="370840">
                <a:tc>
                  <a:txBody>
                    <a:bodyPr/>
                    <a:lstStyle/>
                    <a:p>
                      <a:r>
                        <a:rPr lang="en-US" dirty="0" smtClean="0"/>
                        <a:t>List</a:t>
                      </a:r>
                      <a:r>
                        <a:rPr lang="en-US" baseline="0" dirty="0" smtClean="0"/>
                        <a:t> Price</a:t>
                      </a:r>
                      <a:endParaRPr lang="en-US" dirty="0"/>
                    </a:p>
                  </a:txBody>
                  <a:tcPr/>
                </a:tc>
                <a:extLst>
                  <a:ext uri="{0D108BD9-81ED-4DB2-BD59-A6C34878D82A}">
                    <a16:rowId xmlns:a16="http://schemas.microsoft.com/office/drawing/2014/main" val="517432150"/>
                  </a:ext>
                </a:extLst>
              </a:tr>
              <a:tr h="370840">
                <a:tc>
                  <a:txBody>
                    <a:bodyPr/>
                    <a:lstStyle/>
                    <a:p>
                      <a:r>
                        <a:rPr lang="en-US" dirty="0" err="1" smtClean="0">
                          <a:solidFill>
                            <a:srgbClr val="FF0000"/>
                          </a:solidFill>
                        </a:rPr>
                        <a:t>AlbumID</a:t>
                      </a:r>
                      <a:r>
                        <a:rPr lang="en-US" dirty="0" smtClean="0">
                          <a:solidFill>
                            <a:srgbClr val="FF0000"/>
                          </a:solidFill>
                        </a:rPr>
                        <a:t> </a:t>
                      </a:r>
                      <a:r>
                        <a:rPr lang="en-US"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504026606"/>
                  </a:ext>
                </a:extLst>
              </a:tr>
              <a:tr h="370840">
                <a:tc>
                  <a:txBody>
                    <a:bodyPr/>
                    <a:lstStyle/>
                    <a:p>
                      <a:r>
                        <a:rPr lang="en-US" dirty="0" smtClean="0"/>
                        <a:t>Genre</a:t>
                      </a:r>
                      <a:endParaRPr lang="en-US" dirty="0"/>
                    </a:p>
                  </a:txBody>
                  <a:tcPr/>
                </a:tc>
                <a:extLst>
                  <a:ext uri="{0D108BD9-81ED-4DB2-BD59-A6C34878D82A}">
                    <a16:rowId xmlns:a16="http://schemas.microsoft.com/office/drawing/2014/main" val="2907896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94181632"/>
              </p:ext>
            </p:extLst>
          </p:nvPr>
        </p:nvGraphicFramePr>
        <p:xfrm>
          <a:off x="743323" y="3836894"/>
          <a:ext cx="1497853" cy="2225288"/>
        </p:xfrm>
        <a:graphic>
          <a:graphicData uri="http://schemas.openxmlformats.org/drawingml/2006/table">
            <a:tbl>
              <a:tblPr firstRow="1" bandRow="1">
                <a:tableStyleId>{5C22544A-7EE6-4342-B048-85BDC9FD1C3A}</a:tableStyleId>
              </a:tblPr>
              <a:tblGrid>
                <a:gridCol w="1497853">
                  <a:extLst>
                    <a:ext uri="{9D8B030D-6E8A-4147-A177-3AD203B41FA5}">
                      <a16:colId xmlns:a16="http://schemas.microsoft.com/office/drawing/2014/main" val="2208165926"/>
                    </a:ext>
                  </a:extLst>
                </a:gridCol>
              </a:tblGrid>
              <a:tr h="371088">
                <a:tc>
                  <a:txBody>
                    <a:bodyPr/>
                    <a:lstStyle/>
                    <a:p>
                      <a:r>
                        <a:rPr lang="en-US" dirty="0" smtClean="0"/>
                        <a:t>Artist</a:t>
                      </a:r>
                    </a:p>
                  </a:txBody>
                  <a:tcPr/>
                </a:tc>
                <a:extLst>
                  <a:ext uri="{0D108BD9-81ED-4DB2-BD59-A6C34878D82A}">
                    <a16:rowId xmlns:a16="http://schemas.microsoft.com/office/drawing/2014/main" val="3508354540"/>
                  </a:ext>
                </a:extLst>
              </a:tr>
              <a:tr h="370840">
                <a:tc>
                  <a:txBody>
                    <a:bodyPr/>
                    <a:lstStyle/>
                    <a:p>
                      <a:r>
                        <a:rPr lang="en-US" dirty="0" err="1" smtClean="0"/>
                        <a:t>ArtistID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smtClean="0"/>
                        <a:t>Artist</a:t>
                      </a:r>
                      <a:r>
                        <a:rPr lang="en-US" baseline="0" dirty="0" smtClean="0"/>
                        <a:t> </a:t>
                      </a:r>
                      <a:r>
                        <a:rPr lang="en-US" dirty="0" smtClean="0"/>
                        <a:t>Name</a:t>
                      </a:r>
                      <a:endParaRPr lang="en-US" dirty="0"/>
                    </a:p>
                  </a:txBody>
                  <a:tcPr/>
                </a:tc>
                <a:extLst>
                  <a:ext uri="{0D108BD9-81ED-4DB2-BD59-A6C34878D82A}">
                    <a16:rowId xmlns:a16="http://schemas.microsoft.com/office/drawing/2014/main" val="3001248847"/>
                  </a:ext>
                </a:extLst>
              </a:tr>
              <a:tr h="370840">
                <a:tc>
                  <a:txBody>
                    <a:bodyPr/>
                    <a:lstStyle/>
                    <a:p>
                      <a:r>
                        <a:rPr lang="en-US" dirty="0" smtClean="0"/>
                        <a:t>Date</a:t>
                      </a:r>
                      <a:r>
                        <a:rPr lang="en-US" baseline="0" dirty="0" smtClean="0"/>
                        <a:t> of Birth</a:t>
                      </a:r>
                      <a:endParaRPr lang="en-US" dirty="0"/>
                    </a:p>
                  </a:txBody>
                  <a:tcPr/>
                </a:tc>
                <a:extLst>
                  <a:ext uri="{0D108BD9-81ED-4DB2-BD59-A6C34878D82A}">
                    <a16:rowId xmlns:a16="http://schemas.microsoft.com/office/drawing/2014/main" val="579777804"/>
                  </a:ext>
                </a:extLst>
              </a:tr>
              <a:tr h="370840">
                <a:tc>
                  <a:txBody>
                    <a:bodyPr/>
                    <a:lstStyle/>
                    <a:p>
                      <a:r>
                        <a:rPr lang="en-US" dirty="0" smtClean="0"/>
                        <a:t>Gender</a:t>
                      </a:r>
                      <a:endParaRPr lang="en-US" dirty="0"/>
                    </a:p>
                  </a:txBody>
                  <a:tcPr/>
                </a:tc>
                <a:extLst>
                  <a:ext uri="{0D108BD9-81ED-4DB2-BD59-A6C34878D82A}">
                    <a16:rowId xmlns:a16="http://schemas.microsoft.com/office/drawing/2014/main" val="2481222763"/>
                  </a:ext>
                </a:extLst>
              </a:tr>
              <a:tr h="370840">
                <a:tc>
                  <a:txBody>
                    <a:bodyPr/>
                    <a:lstStyle/>
                    <a:p>
                      <a:r>
                        <a:rPr lang="en-US" dirty="0" smtClean="0"/>
                        <a:t>Recor</a:t>
                      </a:r>
                      <a:r>
                        <a:rPr lang="en-US" baseline="0" dirty="0" smtClean="0"/>
                        <a:t>d Label</a:t>
                      </a:r>
                      <a:endParaRPr lang="en-US" dirty="0"/>
                    </a:p>
                  </a:txBody>
                  <a:tcPr/>
                </a:tc>
                <a:extLst>
                  <a:ext uri="{0D108BD9-81ED-4DB2-BD59-A6C34878D82A}">
                    <a16:rowId xmlns:a16="http://schemas.microsoft.com/office/drawing/2014/main" val="5174321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7608744"/>
              </p:ext>
            </p:extLst>
          </p:nvPr>
        </p:nvGraphicFramePr>
        <p:xfrm>
          <a:off x="9863417" y="385035"/>
          <a:ext cx="2066364" cy="2596128"/>
        </p:xfrm>
        <a:graphic>
          <a:graphicData uri="http://schemas.openxmlformats.org/drawingml/2006/table">
            <a:tbl>
              <a:tblPr firstRow="1" bandRow="1">
                <a:tableStyleId>{5C22544A-7EE6-4342-B048-85BDC9FD1C3A}</a:tableStyleId>
              </a:tblPr>
              <a:tblGrid>
                <a:gridCol w="2066364">
                  <a:extLst>
                    <a:ext uri="{9D8B030D-6E8A-4147-A177-3AD203B41FA5}">
                      <a16:colId xmlns:a16="http://schemas.microsoft.com/office/drawing/2014/main" val="2208165926"/>
                    </a:ext>
                  </a:extLst>
                </a:gridCol>
              </a:tblGrid>
              <a:tr h="371088">
                <a:tc>
                  <a:txBody>
                    <a:bodyPr/>
                    <a:lstStyle/>
                    <a:p>
                      <a:r>
                        <a:rPr lang="en-US" dirty="0" smtClean="0"/>
                        <a:t>Customer</a:t>
                      </a:r>
                    </a:p>
                  </a:txBody>
                  <a:tcPr/>
                </a:tc>
                <a:extLst>
                  <a:ext uri="{0D108BD9-81ED-4DB2-BD59-A6C34878D82A}">
                    <a16:rowId xmlns:a16="http://schemas.microsoft.com/office/drawing/2014/main" val="3508354540"/>
                  </a:ext>
                </a:extLst>
              </a:tr>
              <a:tr h="370840">
                <a:tc>
                  <a:txBody>
                    <a:bodyPr/>
                    <a:lstStyle/>
                    <a:p>
                      <a:r>
                        <a:rPr lang="en-US" dirty="0" err="1" smtClean="0"/>
                        <a:t>CustomerID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smtClean="0"/>
                        <a:t>Customer Name</a:t>
                      </a:r>
                      <a:endParaRPr lang="en-US" dirty="0"/>
                    </a:p>
                  </a:txBody>
                  <a:tcPr/>
                </a:tc>
                <a:extLst>
                  <a:ext uri="{0D108BD9-81ED-4DB2-BD59-A6C34878D82A}">
                    <a16:rowId xmlns:a16="http://schemas.microsoft.com/office/drawing/2014/main" val="3001248847"/>
                  </a:ext>
                </a:extLst>
              </a:tr>
              <a:tr h="370840">
                <a:tc>
                  <a:txBody>
                    <a:bodyPr/>
                    <a:lstStyle/>
                    <a:p>
                      <a:r>
                        <a:rPr lang="en-US" dirty="0" smtClean="0"/>
                        <a:t>Date</a:t>
                      </a:r>
                      <a:r>
                        <a:rPr lang="en-US" baseline="0" dirty="0" smtClean="0"/>
                        <a:t> of Birth</a:t>
                      </a:r>
                      <a:endParaRPr lang="en-US" dirty="0"/>
                    </a:p>
                  </a:txBody>
                  <a:tcPr/>
                </a:tc>
                <a:extLst>
                  <a:ext uri="{0D108BD9-81ED-4DB2-BD59-A6C34878D82A}">
                    <a16:rowId xmlns:a16="http://schemas.microsoft.com/office/drawing/2014/main" val="579777804"/>
                  </a:ext>
                </a:extLst>
              </a:tr>
              <a:tr h="370840">
                <a:tc>
                  <a:txBody>
                    <a:bodyPr/>
                    <a:lstStyle/>
                    <a:p>
                      <a:r>
                        <a:rPr lang="en-US" dirty="0" smtClean="0"/>
                        <a:t>Gender</a:t>
                      </a:r>
                      <a:endParaRPr lang="en-US" dirty="0"/>
                    </a:p>
                  </a:txBody>
                  <a:tcPr/>
                </a:tc>
                <a:extLst>
                  <a:ext uri="{0D108BD9-81ED-4DB2-BD59-A6C34878D82A}">
                    <a16:rowId xmlns:a16="http://schemas.microsoft.com/office/drawing/2014/main" val="504026606"/>
                  </a:ext>
                </a:extLst>
              </a:tr>
              <a:tr h="370840">
                <a:tc>
                  <a:txBody>
                    <a:bodyPr/>
                    <a:lstStyle/>
                    <a:p>
                      <a:r>
                        <a:rPr lang="en-US" dirty="0" smtClean="0"/>
                        <a:t>Address</a:t>
                      </a:r>
                      <a:endParaRPr lang="en-US" dirty="0"/>
                    </a:p>
                  </a:txBody>
                  <a:tcPr/>
                </a:tc>
                <a:extLst>
                  <a:ext uri="{0D108BD9-81ED-4DB2-BD59-A6C34878D82A}">
                    <a16:rowId xmlns:a16="http://schemas.microsoft.com/office/drawing/2014/main" val="2907896359"/>
                  </a:ext>
                </a:extLst>
              </a:tr>
              <a:tr h="370840">
                <a:tc>
                  <a:txBody>
                    <a:bodyPr/>
                    <a:lstStyle/>
                    <a:p>
                      <a:r>
                        <a:rPr lang="en-US" dirty="0" err="1" smtClean="0">
                          <a:solidFill>
                            <a:srgbClr val="FF0000"/>
                          </a:solidFill>
                        </a:rPr>
                        <a:t>CreditCardID</a:t>
                      </a:r>
                      <a:r>
                        <a:rPr lang="en-US" dirty="0" smtClean="0">
                          <a:solidFill>
                            <a:srgbClr val="FF0000"/>
                          </a:solidFill>
                        </a:rPr>
                        <a:t> FK</a:t>
                      </a:r>
                      <a:endParaRPr lang="en-US" dirty="0">
                        <a:solidFill>
                          <a:srgbClr val="FF0000"/>
                        </a:solidFill>
                      </a:endParaRPr>
                    </a:p>
                  </a:txBody>
                  <a:tcPr/>
                </a:tc>
                <a:extLst>
                  <a:ext uri="{0D108BD9-81ED-4DB2-BD59-A6C34878D82A}">
                    <a16:rowId xmlns:a16="http://schemas.microsoft.com/office/drawing/2014/main" val="419343569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04532414"/>
              </p:ext>
            </p:extLst>
          </p:nvPr>
        </p:nvGraphicFramePr>
        <p:xfrm>
          <a:off x="4079313" y="4076078"/>
          <a:ext cx="1831789" cy="2225288"/>
        </p:xfrm>
        <a:graphic>
          <a:graphicData uri="http://schemas.openxmlformats.org/drawingml/2006/table">
            <a:tbl>
              <a:tblPr firstRow="1" bandRow="1">
                <a:tableStyleId>{5C22544A-7EE6-4342-B048-85BDC9FD1C3A}</a:tableStyleId>
              </a:tblPr>
              <a:tblGrid>
                <a:gridCol w="1831789">
                  <a:extLst>
                    <a:ext uri="{9D8B030D-6E8A-4147-A177-3AD203B41FA5}">
                      <a16:colId xmlns:a16="http://schemas.microsoft.com/office/drawing/2014/main" val="2208165926"/>
                    </a:ext>
                  </a:extLst>
                </a:gridCol>
              </a:tblGrid>
              <a:tr h="371088">
                <a:tc>
                  <a:txBody>
                    <a:bodyPr/>
                    <a:lstStyle/>
                    <a:p>
                      <a:r>
                        <a:rPr lang="en-US" dirty="0" smtClean="0"/>
                        <a:t>Order Detail</a:t>
                      </a:r>
                    </a:p>
                  </a:txBody>
                  <a:tcPr/>
                </a:tc>
                <a:extLst>
                  <a:ext uri="{0D108BD9-81ED-4DB2-BD59-A6C34878D82A}">
                    <a16:rowId xmlns:a16="http://schemas.microsoft.com/office/drawing/2014/main" val="3508354540"/>
                  </a:ext>
                </a:extLst>
              </a:tr>
              <a:tr h="370840">
                <a:tc>
                  <a:txBody>
                    <a:bodyPr/>
                    <a:lstStyle/>
                    <a:p>
                      <a:r>
                        <a:rPr lang="en-US" dirty="0" err="1" smtClean="0"/>
                        <a:t>OrderDetailID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err="1" smtClean="0">
                          <a:solidFill>
                            <a:srgbClr val="FF0000"/>
                          </a:solidFill>
                        </a:rPr>
                        <a:t>Order</a:t>
                      </a:r>
                      <a:r>
                        <a:rPr lang="en-US" baseline="0" dirty="0" err="1" smtClean="0">
                          <a:solidFill>
                            <a:srgbClr val="FF0000"/>
                          </a:solidFill>
                        </a:rPr>
                        <a:t>ID</a:t>
                      </a:r>
                      <a:r>
                        <a:rPr lang="en-US" baseline="0" dirty="0" smtClean="0">
                          <a:solidFill>
                            <a:srgbClr val="FF0000"/>
                          </a:solidFill>
                        </a:rPr>
                        <a:t> </a:t>
                      </a:r>
                      <a:r>
                        <a:rPr lang="en-US" baseline="0"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3001248847"/>
                  </a:ext>
                </a:extLst>
              </a:tr>
              <a:tr h="370840">
                <a:tc>
                  <a:txBody>
                    <a:bodyPr/>
                    <a:lstStyle/>
                    <a:p>
                      <a:r>
                        <a:rPr lang="en-US" dirty="0" err="1" smtClean="0">
                          <a:solidFill>
                            <a:srgbClr val="FF0000"/>
                          </a:solidFill>
                        </a:rPr>
                        <a:t>SongID</a:t>
                      </a:r>
                      <a:r>
                        <a:rPr lang="en-US" dirty="0" smtClean="0">
                          <a:solidFill>
                            <a:srgbClr val="FF0000"/>
                          </a:solidFill>
                        </a:rPr>
                        <a:t> </a:t>
                      </a:r>
                      <a:r>
                        <a:rPr lang="en-US"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2481222763"/>
                  </a:ext>
                </a:extLst>
              </a:tr>
              <a:tr h="370840">
                <a:tc>
                  <a:txBody>
                    <a:bodyPr/>
                    <a:lstStyle/>
                    <a:p>
                      <a:r>
                        <a:rPr lang="en-US" dirty="0" err="1" smtClean="0">
                          <a:solidFill>
                            <a:srgbClr val="FF0000"/>
                          </a:solidFill>
                        </a:rPr>
                        <a:t>AlbumID</a:t>
                      </a:r>
                      <a:r>
                        <a:rPr lang="en-US" dirty="0" smtClean="0">
                          <a:solidFill>
                            <a:srgbClr val="FF0000"/>
                          </a:solidFill>
                        </a:rPr>
                        <a:t> </a:t>
                      </a:r>
                      <a:r>
                        <a:rPr lang="en-US"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517432150"/>
                  </a:ext>
                </a:extLst>
              </a:tr>
              <a:tr h="370840">
                <a:tc>
                  <a:txBody>
                    <a:bodyPr/>
                    <a:lstStyle/>
                    <a:p>
                      <a:r>
                        <a:rPr lang="en-US" dirty="0" smtClean="0"/>
                        <a:t>Line Total</a:t>
                      </a:r>
                      <a:endParaRPr lang="en-US" dirty="0"/>
                    </a:p>
                  </a:txBody>
                  <a:tcPr/>
                </a:tc>
                <a:extLst>
                  <a:ext uri="{0D108BD9-81ED-4DB2-BD59-A6C34878D82A}">
                    <a16:rowId xmlns:a16="http://schemas.microsoft.com/office/drawing/2014/main" val="326752374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79497140"/>
              </p:ext>
            </p:extLst>
          </p:nvPr>
        </p:nvGraphicFramePr>
        <p:xfrm>
          <a:off x="7292040" y="4076078"/>
          <a:ext cx="1885577" cy="2225288"/>
        </p:xfrm>
        <a:graphic>
          <a:graphicData uri="http://schemas.openxmlformats.org/drawingml/2006/table">
            <a:tbl>
              <a:tblPr firstRow="1" bandRow="1">
                <a:tableStyleId>{5C22544A-7EE6-4342-B048-85BDC9FD1C3A}</a:tableStyleId>
              </a:tblPr>
              <a:tblGrid>
                <a:gridCol w="1885577">
                  <a:extLst>
                    <a:ext uri="{9D8B030D-6E8A-4147-A177-3AD203B41FA5}">
                      <a16:colId xmlns:a16="http://schemas.microsoft.com/office/drawing/2014/main" val="2208165926"/>
                    </a:ext>
                  </a:extLst>
                </a:gridCol>
              </a:tblGrid>
              <a:tr h="371088">
                <a:tc>
                  <a:txBody>
                    <a:bodyPr/>
                    <a:lstStyle/>
                    <a:p>
                      <a:r>
                        <a:rPr lang="en-US" dirty="0" smtClean="0"/>
                        <a:t>Order Header</a:t>
                      </a:r>
                    </a:p>
                  </a:txBody>
                  <a:tcPr/>
                </a:tc>
                <a:extLst>
                  <a:ext uri="{0D108BD9-81ED-4DB2-BD59-A6C34878D82A}">
                    <a16:rowId xmlns:a16="http://schemas.microsoft.com/office/drawing/2014/main" val="3508354540"/>
                  </a:ext>
                </a:extLst>
              </a:tr>
              <a:tr h="370840">
                <a:tc>
                  <a:txBody>
                    <a:bodyPr/>
                    <a:lstStyle/>
                    <a:p>
                      <a:r>
                        <a:rPr lang="en-US" dirty="0" err="1" smtClean="0"/>
                        <a:t>OrderID</a:t>
                      </a:r>
                      <a:r>
                        <a:rPr lang="en-US" dirty="0" smtClean="0"/>
                        <a:t> PK </a:t>
                      </a:r>
                    </a:p>
                  </a:txBody>
                  <a:tcPr/>
                </a:tc>
                <a:extLst>
                  <a:ext uri="{0D108BD9-81ED-4DB2-BD59-A6C34878D82A}">
                    <a16:rowId xmlns:a16="http://schemas.microsoft.com/office/drawing/2014/main" val="281470627"/>
                  </a:ext>
                </a:extLst>
              </a:tr>
              <a:tr h="370840">
                <a:tc>
                  <a:txBody>
                    <a:bodyPr/>
                    <a:lstStyle/>
                    <a:p>
                      <a:r>
                        <a:rPr lang="en-US" dirty="0" smtClean="0"/>
                        <a:t>Order Date</a:t>
                      </a:r>
                      <a:endParaRPr lang="en-US" dirty="0"/>
                    </a:p>
                  </a:txBody>
                  <a:tcPr/>
                </a:tc>
                <a:extLst>
                  <a:ext uri="{0D108BD9-81ED-4DB2-BD59-A6C34878D82A}">
                    <a16:rowId xmlns:a16="http://schemas.microsoft.com/office/drawing/2014/main" val="3001248847"/>
                  </a:ext>
                </a:extLst>
              </a:tr>
              <a:tr h="370840">
                <a:tc>
                  <a:txBody>
                    <a:bodyPr/>
                    <a:lstStyle/>
                    <a:p>
                      <a:r>
                        <a:rPr lang="en-US" dirty="0" err="1" smtClean="0">
                          <a:solidFill>
                            <a:srgbClr val="FF0000"/>
                          </a:solidFill>
                        </a:rPr>
                        <a:t>CustomerID</a:t>
                      </a:r>
                      <a:r>
                        <a:rPr lang="en-US" dirty="0" smtClean="0">
                          <a:solidFill>
                            <a:srgbClr val="FF0000"/>
                          </a:solidFill>
                        </a:rPr>
                        <a:t> </a:t>
                      </a:r>
                      <a:r>
                        <a:rPr lang="en-US" dirty="0" smtClean="0">
                          <a:solidFill>
                            <a:srgbClr val="FF0000"/>
                          </a:solidFill>
                        </a:rPr>
                        <a:t>FK</a:t>
                      </a:r>
                      <a:endParaRPr lang="en-US" dirty="0">
                        <a:solidFill>
                          <a:srgbClr val="FF0000"/>
                        </a:solidFill>
                      </a:endParaRPr>
                    </a:p>
                  </a:txBody>
                  <a:tcPr/>
                </a:tc>
                <a:extLst>
                  <a:ext uri="{0D108BD9-81ED-4DB2-BD59-A6C34878D82A}">
                    <a16:rowId xmlns:a16="http://schemas.microsoft.com/office/drawing/2014/main" val="710312678"/>
                  </a:ext>
                </a:extLst>
              </a:tr>
              <a:tr h="370840">
                <a:tc>
                  <a:txBody>
                    <a:bodyPr/>
                    <a:lstStyle/>
                    <a:p>
                      <a:r>
                        <a:rPr lang="en-US" dirty="0" err="1" smtClean="0">
                          <a:solidFill>
                            <a:srgbClr val="FF0000"/>
                          </a:solidFill>
                        </a:rPr>
                        <a:t>CreditCardID</a:t>
                      </a:r>
                      <a:r>
                        <a:rPr lang="en-US" dirty="0" smtClean="0">
                          <a:solidFill>
                            <a:srgbClr val="FF0000"/>
                          </a:solidFill>
                        </a:rPr>
                        <a:t> FK</a:t>
                      </a:r>
                      <a:endParaRPr lang="en-US" dirty="0">
                        <a:solidFill>
                          <a:srgbClr val="FF0000"/>
                        </a:solidFill>
                      </a:endParaRPr>
                    </a:p>
                  </a:txBody>
                  <a:tcPr/>
                </a:tc>
                <a:extLst>
                  <a:ext uri="{0D108BD9-81ED-4DB2-BD59-A6C34878D82A}">
                    <a16:rowId xmlns:a16="http://schemas.microsoft.com/office/drawing/2014/main" val="4173907481"/>
                  </a:ext>
                </a:extLst>
              </a:tr>
              <a:tr h="370840">
                <a:tc>
                  <a:txBody>
                    <a:bodyPr/>
                    <a:lstStyle/>
                    <a:p>
                      <a:r>
                        <a:rPr lang="en-US" dirty="0" smtClean="0"/>
                        <a:t>Sub</a:t>
                      </a:r>
                      <a:r>
                        <a:rPr lang="en-US" baseline="0" dirty="0" smtClean="0"/>
                        <a:t> Total</a:t>
                      </a:r>
                      <a:endParaRPr lang="en-US" dirty="0"/>
                    </a:p>
                  </a:txBody>
                  <a:tcPr/>
                </a:tc>
                <a:extLst>
                  <a:ext uri="{0D108BD9-81ED-4DB2-BD59-A6C34878D82A}">
                    <a16:rowId xmlns:a16="http://schemas.microsoft.com/office/drawing/2014/main" val="190607143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19318157"/>
              </p:ext>
            </p:extLst>
          </p:nvPr>
        </p:nvGraphicFramePr>
        <p:xfrm>
          <a:off x="10304182" y="3620521"/>
          <a:ext cx="1784723" cy="1854448"/>
        </p:xfrm>
        <a:graphic>
          <a:graphicData uri="http://schemas.openxmlformats.org/drawingml/2006/table">
            <a:tbl>
              <a:tblPr firstRow="1" bandRow="1">
                <a:tableStyleId>{5C22544A-7EE6-4342-B048-85BDC9FD1C3A}</a:tableStyleId>
              </a:tblPr>
              <a:tblGrid>
                <a:gridCol w="1784723">
                  <a:extLst>
                    <a:ext uri="{9D8B030D-6E8A-4147-A177-3AD203B41FA5}">
                      <a16:colId xmlns:a16="http://schemas.microsoft.com/office/drawing/2014/main" val="2208165926"/>
                    </a:ext>
                  </a:extLst>
                </a:gridCol>
              </a:tblGrid>
              <a:tr h="371088">
                <a:tc>
                  <a:txBody>
                    <a:bodyPr/>
                    <a:lstStyle/>
                    <a:p>
                      <a:r>
                        <a:rPr lang="en-US" dirty="0" smtClean="0"/>
                        <a:t>Credit</a:t>
                      </a:r>
                      <a:r>
                        <a:rPr lang="en-US" baseline="0" dirty="0" smtClean="0"/>
                        <a:t> Card</a:t>
                      </a:r>
                      <a:endParaRPr lang="en-US" dirty="0" smtClean="0"/>
                    </a:p>
                  </a:txBody>
                  <a:tcPr/>
                </a:tc>
                <a:extLst>
                  <a:ext uri="{0D108BD9-81ED-4DB2-BD59-A6C34878D82A}">
                    <a16:rowId xmlns:a16="http://schemas.microsoft.com/office/drawing/2014/main" val="3508354540"/>
                  </a:ext>
                </a:extLst>
              </a:tr>
              <a:tr h="370840">
                <a:tc>
                  <a:txBody>
                    <a:bodyPr/>
                    <a:lstStyle/>
                    <a:p>
                      <a:r>
                        <a:rPr lang="en-US" dirty="0" err="1" smtClean="0"/>
                        <a:t>CreditCardID</a:t>
                      </a:r>
                      <a:r>
                        <a:rPr lang="en-US" dirty="0" smtClean="0"/>
                        <a:t> PK</a:t>
                      </a:r>
                    </a:p>
                  </a:txBody>
                  <a:tcPr/>
                </a:tc>
                <a:extLst>
                  <a:ext uri="{0D108BD9-81ED-4DB2-BD59-A6C34878D82A}">
                    <a16:rowId xmlns:a16="http://schemas.microsoft.com/office/drawing/2014/main" val="281470627"/>
                  </a:ext>
                </a:extLst>
              </a:tr>
              <a:tr h="370840">
                <a:tc>
                  <a:txBody>
                    <a:bodyPr/>
                    <a:lstStyle/>
                    <a:p>
                      <a:r>
                        <a:rPr lang="en-US" dirty="0" smtClean="0"/>
                        <a:t>Card Number</a:t>
                      </a:r>
                      <a:endParaRPr lang="en-US" dirty="0"/>
                    </a:p>
                  </a:txBody>
                  <a:tcPr/>
                </a:tc>
                <a:extLst>
                  <a:ext uri="{0D108BD9-81ED-4DB2-BD59-A6C34878D82A}">
                    <a16:rowId xmlns:a16="http://schemas.microsoft.com/office/drawing/2014/main" val="3001248847"/>
                  </a:ext>
                </a:extLst>
              </a:tr>
              <a:tr h="370840">
                <a:tc>
                  <a:txBody>
                    <a:bodyPr/>
                    <a:lstStyle/>
                    <a:p>
                      <a:r>
                        <a:rPr lang="en-US" dirty="0" smtClean="0"/>
                        <a:t>Card Type</a:t>
                      </a:r>
                      <a:endParaRPr lang="en-US" dirty="0"/>
                    </a:p>
                  </a:txBody>
                  <a:tcPr/>
                </a:tc>
                <a:extLst>
                  <a:ext uri="{0D108BD9-81ED-4DB2-BD59-A6C34878D82A}">
                    <a16:rowId xmlns:a16="http://schemas.microsoft.com/office/drawing/2014/main" val="579777804"/>
                  </a:ext>
                </a:extLst>
              </a:tr>
              <a:tr h="370840">
                <a:tc>
                  <a:txBody>
                    <a:bodyPr/>
                    <a:lstStyle/>
                    <a:p>
                      <a:r>
                        <a:rPr lang="en-US" dirty="0" smtClean="0"/>
                        <a:t>Exp. Date</a:t>
                      </a:r>
                      <a:endParaRPr lang="en-US" dirty="0"/>
                    </a:p>
                  </a:txBody>
                  <a:tcPr/>
                </a:tc>
                <a:extLst>
                  <a:ext uri="{0D108BD9-81ED-4DB2-BD59-A6C34878D82A}">
                    <a16:rowId xmlns:a16="http://schemas.microsoft.com/office/drawing/2014/main" val="2481222763"/>
                  </a:ext>
                </a:extLst>
              </a:tr>
            </a:tbl>
          </a:graphicData>
        </a:graphic>
      </p:graphicFrame>
      <p:cxnSp>
        <p:nvCxnSpPr>
          <p:cNvPr id="13" name="Straight Arrow Connector 12"/>
          <p:cNvCxnSpPr/>
          <p:nvPr/>
        </p:nvCxnSpPr>
        <p:spPr>
          <a:xfrm>
            <a:off x="2121646" y="1149724"/>
            <a:ext cx="2819401" cy="1559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2241176" y="1987002"/>
            <a:ext cx="2699871" cy="23698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flipV="1">
            <a:off x="743323" y="2321710"/>
            <a:ext cx="86286" cy="2122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a:off x="4161865" y="916031"/>
            <a:ext cx="833342" cy="4456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2162922" y="1149724"/>
            <a:ext cx="1982412" cy="4595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5857828" y="4598894"/>
            <a:ext cx="1434212" cy="3506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9023794" y="1001806"/>
            <a:ext cx="839623" cy="4370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H="1">
            <a:off x="9177617" y="4162164"/>
            <a:ext cx="1126567" cy="15835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flipV="1">
            <a:off x="9956498" y="2776304"/>
            <a:ext cx="347684" cy="1385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760876" y="3109831"/>
            <a:ext cx="652182" cy="376518"/>
          </a:xfrm>
          <a:prstGeom prst="rect">
            <a:avLst/>
          </a:prstGeom>
          <a:noFill/>
        </p:spPr>
        <p:txBody>
          <a:bodyPr wrap="square" rtlCol="0">
            <a:spAutoFit/>
          </a:bodyPr>
          <a:lstStyle/>
          <a:p>
            <a:r>
              <a:rPr lang="en-US" b="1" dirty="0" smtClean="0"/>
              <a:t>1:M</a:t>
            </a:r>
            <a:endParaRPr lang="en-US" b="1" dirty="0"/>
          </a:p>
        </p:txBody>
      </p:sp>
      <p:sp>
        <p:nvSpPr>
          <p:cNvPr id="41" name="Rectangle 40"/>
          <p:cNvSpPr/>
          <p:nvPr/>
        </p:nvSpPr>
        <p:spPr>
          <a:xfrm>
            <a:off x="3413683" y="2618090"/>
            <a:ext cx="567784" cy="369332"/>
          </a:xfrm>
          <a:prstGeom prst="rect">
            <a:avLst/>
          </a:prstGeom>
        </p:spPr>
        <p:txBody>
          <a:bodyPr wrap="none">
            <a:spAutoFit/>
          </a:bodyPr>
          <a:lstStyle/>
          <a:p>
            <a:r>
              <a:rPr lang="en-US" b="1" dirty="0" smtClean="0"/>
              <a:t>1:M</a:t>
            </a:r>
            <a:endParaRPr lang="en-US" dirty="0"/>
          </a:p>
        </p:txBody>
      </p:sp>
      <p:sp>
        <p:nvSpPr>
          <p:cNvPr id="42" name="Rectangle 41"/>
          <p:cNvSpPr/>
          <p:nvPr/>
        </p:nvSpPr>
        <p:spPr>
          <a:xfrm>
            <a:off x="3028921" y="1381038"/>
            <a:ext cx="567784" cy="369332"/>
          </a:xfrm>
          <a:prstGeom prst="rect">
            <a:avLst/>
          </a:prstGeom>
        </p:spPr>
        <p:txBody>
          <a:bodyPr wrap="none">
            <a:spAutoFit/>
          </a:bodyPr>
          <a:lstStyle/>
          <a:p>
            <a:r>
              <a:rPr lang="en-US" b="1" dirty="0" smtClean="0"/>
              <a:t>1:M</a:t>
            </a:r>
            <a:endParaRPr lang="en-US" dirty="0"/>
          </a:p>
        </p:txBody>
      </p:sp>
      <p:sp>
        <p:nvSpPr>
          <p:cNvPr id="43" name="Rectangle 42"/>
          <p:cNvSpPr/>
          <p:nvPr/>
        </p:nvSpPr>
        <p:spPr>
          <a:xfrm>
            <a:off x="6389646" y="4398161"/>
            <a:ext cx="567784" cy="369332"/>
          </a:xfrm>
          <a:prstGeom prst="rect">
            <a:avLst/>
          </a:prstGeom>
        </p:spPr>
        <p:txBody>
          <a:bodyPr wrap="none">
            <a:spAutoFit/>
          </a:bodyPr>
          <a:lstStyle/>
          <a:p>
            <a:r>
              <a:rPr lang="en-US" b="1" smtClean="0"/>
              <a:t>1:M</a:t>
            </a:r>
            <a:endParaRPr lang="en-US"/>
          </a:p>
        </p:txBody>
      </p:sp>
      <p:sp>
        <p:nvSpPr>
          <p:cNvPr id="44" name="Rectangle 43"/>
          <p:cNvSpPr/>
          <p:nvPr/>
        </p:nvSpPr>
        <p:spPr>
          <a:xfrm>
            <a:off x="9020396" y="2169610"/>
            <a:ext cx="567784" cy="369332"/>
          </a:xfrm>
          <a:prstGeom prst="rect">
            <a:avLst/>
          </a:prstGeom>
        </p:spPr>
        <p:txBody>
          <a:bodyPr wrap="none">
            <a:spAutoFit/>
          </a:bodyPr>
          <a:lstStyle/>
          <a:p>
            <a:r>
              <a:rPr lang="en-US" b="1" dirty="0" smtClean="0"/>
              <a:t>1:M</a:t>
            </a:r>
            <a:endParaRPr lang="en-US" dirty="0"/>
          </a:p>
        </p:txBody>
      </p:sp>
      <p:sp>
        <p:nvSpPr>
          <p:cNvPr id="45" name="Rectangle 44"/>
          <p:cNvSpPr/>
          <p:nvPr/>
        </p:nvSpPr>
        <p:spPr>
          <a:xfrm>
            <a:off x="9583911" y="5212453"/>
            <a:ext cx="567784" cy="369332"/>
          </a:xfrm>
          <a:prstGeom prst="rect">
            <a:avLst/>
          </a:prstGeom>
        </p:spPr>
        <p:txBody>
          <a:bodyPr wrap="none">
            <a:spAutoFit/>
          </a:bodyPr>
          <a:lstStyle/>
          <a:p>
            <a:r>
              <a:rPr lang="en-US" b="1" dirty="0" smtClean="0"/>
              <a:t>1:M</a:t>
            </a:r>
            <a:endParaRPr lang="en-US" dirty="0"/>
          </a:p>
        </p:txBody>
      </p:sp>
      <p:sp>
        <p:nvSpPr>
          <p:cNvPr id="46" name="TextBox 45"/>
          <p:cNvSpPr txBox="1"/>
          <p:nvPr/>
        </p:nvSpPr>
        <p:spPr>
          <a:xfrm>
            <a:off x="6590357" y="363181"/>
            <a:ext cx="2961235" cy="1754326"/>
          </a:xfrm>
          <a:prstGeom prst="rect">
            <a:avLst/>
          </a:prstGeom>
          <a:noFill/>
        </p:spPr>
        <p:txBody>
          <a:bodyPr wrap="square" rtlCol="0">
            <a:spAutoFit/>
          </a:bodyPr>
          <a:lstStyle/>
          <a:p>
            <a:r>
              <a:rPr lang="en-US" dirty="0" smtClean="0"/>
              <a:t>Assumptions:</a:t>
            </a:r>
          </a:p>
          <a:p>
            <a:r>
              <a:rPr lang="en-US" dirty="0" smtClean="0"/>
              <a:t>No Collaborations</a:t>
            </a:r>
          </a:p>
          <a:p>
            <a:r>
              <a:rPr lang="en-US" dirty="0" smtClean="0"/>
              <a:t>All songs are the same price</a:t>
            </a:r>
          </a:p>
          <a:p>
            <a:r>
              <a:rPr lang="en-US" dirty="0" smtClean="0"/>
              <a:t>All albums are the same price</a:t>
            </a:r>
          </a:p>
          <a:p>
            <a:r>
              <a:rPr lang="en-US" dirty="0" smtClean="0"/>
              <a:t>All artists from different record labels</a:t>
            </a:r>
            <a:endParaRPr lang="en-US" dirty="0"/>
          </a:p>
        </p:txBody>
      </p:sp>
    </p:spTree>
    <p:extLst>
      <p:ext uri="{BB962C8B-B14F-4D97-AF65-F5344CB8AC3E}">
        <p14:creationId xmlns:p14="http://schemas.microsoft.com/office/powerpoint/2010/main" val="23109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209</Words>
  <Application>Microsoft Office PowerPoint</Application>
  <PresentationFormat>Widescreen</PresentationFormat>
  <Paragraphs>59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2018-03-12T21:29:44Z</dcterms:created>
  <dcterms:modified xsi:type="dcterms:W3CDTF">2018-03-14T21:34:49Z</dcterms:modified>
</cp:coreProperties>
</file>