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7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77" r:id="rId6"/>
    <p:sldMasterId id="2147483666" r:id="rId7"/>
    <p:sldMasterId id="2147483667" r:id="rId8"/>
    <p:sldMasterId id="2147483684" r:id="rId9"/>
    <p:sldMasterId id="2147483661" r:id="rId10"/>
    <p:sldMasterId id="2147483696" r:id="rId11"/>
  </p:sldMasterIdLst>
  <p:notesMasterIdLst>
    <p:notesMasterId r:id="rId52"/>
  </p:notesMasterIdLst>
  <p:handoutMasterIdLst>
    <p:handoutMasterId r:id="rId53"/>
  </p:handoutMasterIdLst>
  <p:sldIdLst>
    <p:sldId id="256" r:id="rId12"/>
    <p:sldId id="265" r:id="rId13"/>
    <p:sldId id="292" r:id="rId14"/>
    <p:sldId id="258" r:id="rId15"/>
    <p:sldId id="275" r:id="rId16"/>
    <p:sldId id="259" r:id="rId17"/>
    <p:sldId id="297" r:id="rId18"/>
    <p:sldId id="260" r:id="rId19"/>
    <p:sldId id="306" r:id="rId20"/>
    <p:sldId id="307" r:id="rId21"/>
    <p:sldId id="305" r:id="rId22"/>
    <p:sldId id="290" r:id="rId23"/>
    <p:sldId id="308" r:id="rId24"/>
    <p:sldId id="309" r:id="rId25"/>
    <p:sldId id="303" r:id="rId26"/>
    <p:sldId id="319" r:id="rId27"/>
    <p:sldId id="304" r:id="rId28"/>
    <p:sldId id="320" r:id="rId29"/>
    <p:sldId id="321" r:id="rId30"/>
    <p:sldId id="322" r:id="rId31"/>
    <p:sldId id="310" r:id="rId32"/>
    <p:sldId id="311" r:id="rId33"/>
    <p:sldId id="312" r:id="rId34"/>
    <p:sldId id="313" r:id="rId35"/>
    <p:sldId id="325" r:id="rId36"/>
    <p:sldId id="324" r:id="rId37"/>
    <p:sldId id="314" r:id="rId38"/>
    <p:sldId id="302" r:id="rId39"/>
    <p:sldId id="327" r:id="rId40"/>
    <p:sldId id="326" r:id="rId41"/>
    <p:sldId id="315" r:id="rId42"/>
    <p:sldId id="316" r:id="rId43"/>
    <p:sldId id="317" r:id="rId44"/>
    <p:sldId id="318" r:id="rId45"/>
    <p:sldId id="328" r:id="rId46"/>
    <p:sldId id="329" r:id="rId47"/>
    <p:sldId id="272" r:id="rId48"/>
    <p:sldId id="298" r:id="rId49"/>
    <p:sldId id="301" r:id="rId50"/>
    <p:sldId id="291" r:id="rId5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00"/>
    <a:srgbClr val="FF9F9F"/>
    <a:srgbClr val="FF5050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78597" autoAdjust="0"/>
  </p:normalViewPr>
  <p:slideViewPr>
    <p:cSldViewPr snapToGrid="0">
      <p:cViewPr varScale="1">
        <p:scale>
          <a:sx n="88" d="100"/>
          <a:sy n="88" d="100"/>
        </p:scale>
        <p:origin x="-150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slide" Target="slides/slide30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0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20922-F5B9-4F68-B265-B0919DAC00E9}" type="doc">
      <dgm:prSet loTypeId="urn:microsoft.com/office/officeart/2005/8/layout/hProcess9" loCatId="process" qsTypeId="urn:microsoft.com/office/officeart/2005/8/quickstyle/simple4" qsCatId="simple" csTypeId="urn:microsoft.com/office/officeart/2005/8/colors/accent3_3" csCatId="accent3" phldr="1"/>
      <dgm:spPr/>
    </dgm:pt>
    <dgm:pt modelId="{2A632952-1D39-4B95-BF5C-6787983B77D7}">
      <dgm:prSet phldrT="[Texto]" custT="1"/>
      <dgm:spPr/>
      <dgm:t>
        <a:bodyPr/>
        <a:lstStyle/>
        <a:p>
          <a:r>
            <a:rPr lang="es-ES" sz="2000" dirty="0"/>
            <a:t>SPRINT 1</a:t>
          </a:r>
        </a:p>
      </dgm:t>
    </dgm:pt>
    <dgm:pt modelId="{D3828907-5BDF-4C37-B454-6FAE0AD0E887}" type="parTrans" cxnId="{77DDC478-4819-45E5-87D2-EFB6B0316EC4}">
      <dgm:prSet/>
      <dgm:spPr/>
      <dgm:t>
        <a:bodyPr/>
        <a:lstStyle/>
        <a:p>
          <a:endParaRPr lang="es-ES" sz="1600"/>
        </a:p>
      </dgm:t>
    </dgm:pt>
    <dgm:pt modelId="{FA16F164-7E64-4B90-A525-8E0B2A2DD444}" type="sibTrans" cxnId="{77DDC478-4819-45E5-87D2-EFB6B0316EC4}">
      <dgm:prSet/>
      <dgm:spPr/>
      <dgm:t>
        <a:bodyPr/>
        <a:lstStyle/>
        <a:p>
          <a:endParaRPr lang="es-ES" sz="1600"/>
        </a:p>
      </dgm:t>
    </dgm:pt>
    <dgm:pt modelId="{31B7A8C8-AD8C-4711-BE5E-0E1F6215AA9B}">
      <dgm:prSet phldrT="[Texto]" custT="1"/>
      <dgm:spPr/>
      <dgm:t>
        <a:bodyPr/>
        <a:lstStyle/>
        <a:p>
          <a:r>
            <a:rPr lang="es-ES" sz="2000" dirty="0"/>
            <a:t>SPRINT 2</a:t>
          </a:r>
        </a:p>
      </dgm:t>
    </dgm:pt>
    <dgm:pt modelId="{703CA9C9-28E3-4333-B45C-91D9B7B94E86}" type="parTrans" cxnId="{60B8D441-A081-4FD4-A49E-B89D17A493B6}">
      <dgm:prSet/>
      <dgm:spPr/>
      <dgm:t>
        <a:bodyPr/>
        <a:lstStyle/>
        <a:p>
          <a:endParaRPr lang="es-ES" sz="1600"/>
        </a:p>
      </dgm:t>
    </dgm:pt>
    <dgm:pt modelId="{55DCBB83-7C6D-46A7-82CA-027E0B477E95}" type="sibTrans" cxnId="{60B8D441-A081-4FD4-A49E-B89D17A493B6}">
      <dgm:prSet/>
      <dgm:spPr/>
      <dgm:t>
        <a:bodyPr/>
        <a:lstStyle/>
        <a:p>
          <a:endParaRPr lang="es-ES" sz="1600"/>
        </a:p>
      </dgm:t>
    </dgm:pt>
    <dgm:pt modelId="{BC1A194B-B2C1-4181-9FFB-01ADACE6E812}">
      <dgm:prSet phldrT="[Texto]" custT="1"/>
      <dgm:spPr/>
      <dgm:t>
        <a:bodyPr/>
        <a:lstStyle/>
        <a:p>
          <a:r>
            <a:rPr lang="es-ES" sz="2000" dirty="0"/>
            <a:t>SPRINT…</a:t>
          </a:r>
        </a:p>
      </dgm:t>
    </dgm:pt>
    <dgm:pt modelId="{8E89454A-81AF-4BB1-948A-053ED31EEB9C}" type="parTrans" cxnId="{8B9BDA42-E9D6-4C4D-B567-0E3ED2B62278}">
      <dgm:prSet/>
      <dgm:spPr/>
      <dgm:t>
        <a:bodyPr/>
        <a:lstStyle/>
        <a:p>
          <a:endParaRPr lang="es-ES"/>
        </a:p>
      </dgm:t>
    </dgm:pt>
    <dgm:pt modelId="{C9026DD8-2164-4B97-A10F-513BD9C5AE66}" type="sibTrans" cxnId="{8B9BDA42-E9D6-4C4D-B567-0E3ED2B62278}">
      <dgm:prSet/>
      <dgm:spPr/>
      <dgm:t>
        <a:bodyPr/>
        <a:lstStyle/>
        <a:p>
          <a:endParaRPr lang="es-ES"/>
        </a:p>
      </dgm:t>
    </dgm:pt>
    <dgm:pt modelId="{21ED42E0-DE75-423F-9475-1E65FDF8CFDA}">
      <dgm:prSet phldrT="[Texto]" custT="1"/>
      <dgm:spPr/>
      <dgm:t>
        <a:bodyPr/>
        <a:lstStyle/>
        <a:p>
          <a:r>
            <a:rPr lang="es-ES" sz="2000" dirty="0"/>
            <a:t>SPRINT N</a:t>
          </a:r>
        </a:p>
      </dgm:t>
    </dgm:pt>
    <dgm:pt modelId="{83A29117-F7CC-4DC2-917D-960B53BD4454}" type="parTrans" cxnId="{66D4E3DF-B457-4115-BE47-96CF8E29144D}">
      <dgm:prSet/>
      <dgm:spPr/>
      <dgm:t>
        <a:bodyPr/>
        <a:lstStyle/>
        <a:p>
          <a:endParaRPr lang="es-ES"/>
        </a:p>
      </dgm:t>
    </dgm:pt>
    <dgm:pt modelId="{09D692B4-43AC-4892-8E32-B9AB7A4BC22E}" type="sibTrans" cxnId="{66D4E3DF-B457-4115-BE47-96CF8E29144D}">
      <dgm:prSet/>
      <dgm:spPr/>
      <dgm:t>
        <a:bodyPr/>
        <a:lstStyle/>
        <a:p>
          <a:endParaRPr lang="es-ES"/>
        </a:p>
      </dgm:t>
    </dgm:pt>
    <dgm:pt modelId="{A66B8E2A-7ADF-4FD2-8852-80C9AA5884E3}" type="pres">
      <dgm:prSet presAssocID="{F8320922-F5B9-4F68-B265-B0919DAC00E9}" presName="CompostProcess" presStyleCnt="0">
        <dgm:presLayoutVars>
          <dgm:dir/>
          <dgm:resizeHandles val="exact"/>
        </dgm:presLayoutVars>
      </dgm:prSet>
      <dgm:spPr/>
    </dgm:pt>
    <dgm:pt modelId="{C19FBA30-382B-44E2-8C1D-137A6F897C28}" type="pres">
      <dgm:prSet presAssocID="{F8320922-F5B9-4F68-B265-B0919DAC00E9}" presName="arrow" presStyleLbl="bgShp" presStyleIdx="0" presStyleCnt="1"/>
      <dgm:spPr/>
    </dgm:pt>
    <dgm:pt modelId="{C0431D72-D66F-4396-9745-1E24B9A794B1}" type="pres">
      <dgm:prSet presAssocID="{F8320922-F5B9-4F68-B265-B0919DAC00E9}" presName="linearProcess" presStyleCnt="0"/>
      <dgm:spPr/>
    </dgm:pt>
    <dgm:pt modelId="{3BE67301-9880-4FEC-99F7-88569348EA0D}" type="pres">
      <dgm:prSet presAssocID="{2A632952-1D39-4B95-BF5C-6787983B77D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B0D8FA-33BD-482B-B6F4-3F5E0198F6C8}" type="pres">
      <dgm:prSet presAssocID="{FA16F164-7E64-4B90-A525-8E0B2A2DD444}" presName="sibTrans" presStyleCnt="0"/>
      <dgm:spPr/>
    </dgm:pt>
    <dgm:pt modelId="{41F7C86B-E9DC-4364-8A2B-DD3371CBF3D3}" type="pres">
      <dgm:prSet presAssocID="{31B7A8C8-AD8C-4711-BE5E-0E1F6215AA9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DD4FC-166F-4F02-A39E-A452BC910E06}" type="pres">
      <dgm:prSet presAssocID="{55DCBB83-7C6D-46A7-82CA-027E0B477E95}" presName="sibTrans" presStyleCnt="0"/>
      <dgm:spPr/>
    </dgm:pt>
    <dgm:pt modelId="{4BAD5466-94E1-47CA-9FAA-DDD3B7595BCC}" type="pres">
      <dgm:prSet presAssocID="{BC1A194B-B2C1-4181-9FFB-01ADACE6E81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43FC8-7395-470F-A138-D10FAD0F0C7F}" type="pres">
      <dgm:prSet presAssocID="{C9026DD8-2164-4B97-A10F-513BD9C5AE66}" presName="sibTrans" presStyleCnt="0"/>
      <dgm:spPr/>
    </dgm:pt>
    <dgm:pt modelId="{467EE60E-61AA-427F-A830-D12F30BF2A28}" type="pres">
      <dgm:prSet presAssocID="{21ED42E0-DE75-423F-9475-1E65FDF8CFDA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C2C64C-A765-453B-BB2B-C3404F7C2E83}" type="presOf" srcId="{BC1A194B-B2C1-4181-9FFB-01ADACE6E812}" destId="{4BAD5466-94E1-47CA-9FAA-DDD3B7595BCC}" srcOrd="0" destOrd="0" presId="urn:microsoft.com/office/officeart/2005/8/layout/hProcess9"/>
    <dgm:cxn modelId="{77DDC478-4819-45E5-87D2-EFB6B0316EC4}" srcId="{F8320922-F5B9-4F68-B265-B0919DAC00E9}" destId="{2A632952-1D39-4B95-BF5C-6787983B77D7}" srcOrd="0" destOrd="0" parTransId="{D3828907-5BDF-4C37-B454-6FAE0AD0E887}" sibTransId="{FA16F164-7E64-4B90-A525-8E0B2A2DD444}"/>
    <dgm:cxn modelId="{66D4E3DF-B457-4115-BE47-96CF8E29144D}" srcId="{F8320922-F5B9-4F68-B265-B0919DAC00E9}" destId="{21ED42E0-DE75-423F-9475-1E65FDF8CFDA}" srcOrd="3" destOrd="0" parTransId="{83A29117-F7CC-4DC2-917D-960B53BD4454}" sibTransId="{09D692B4-43AC-4892-8E32-B9AB7A4BC22E}"/>
    <dgm:cxn modelId="{4E343DAA-080F-496F-BFFF-ED35FA6DB9A2}" type="presOf" srcId="{21ED42E0-DE75-423F-9475-1E65FDF8CFDA}" destId="{467EE60E-61AA-427F-A830-D12F30BF2A28}" srcOrd="0" destOrd="0" presId="urn:microsoft.com/office/officeart/2005/8/layout/hProcess9"/>
    <dgm:cxn modelId="{9A22697B-F20B-46D2-A513-4ECC5D2C4FE9}" type="presOf" srcId="{31B7A8C8-AD8C-4711-BE5E-0E1F6215AA9B}" destId="{41F7C86B-E9DC-4364-8A2B-DD3371CBF3D3}" srcOrd="0" destOrd="0" presId="urn:microsoft.com/office/officeart/2005/8/layout/hProcess9"/>
    <dgm:cxn modelId="{B4033C77-9A17-4E60-91ED-02221B5B64B8}" type="presOf" srcId="{F8320922-F5B9-4F68-B265-B0919DAC00E9}" destId="{A66B8E2A-7ADF-4FD2-8852-80C9AA5884E3}" srcOrd="0" destOrd="0" presId="urn:microsoft.com/office/officeart/2005/8/layout/hProcess9"/>
    <dgm:cxn modelId="{996A255E-5B45-4627-9283-9346A00E955B}" type="presOf" srcId="{2A632952-1D39-4B95-BF5C-6787983B77D7}" destId="{3BE67301-9880-4FEC-99F7-88569348EA0D}" srcOrd="0" destOrd="0" presId="urn:microsoft.com/office/officeart/2005/8/layout/hProcess9"/>
    <dgm:cxn modelId="{60B8D441-A081-4FD4-A49E-B89D17A493B6}" srcId="{F8320922-F5B9-4F68-B265-B0919DAC00E9}" destId="{31B7A8C8-AD8C-4711-BE5E-0E1F6215AA9B}" srcOrd="1" destOrd="0" parTransId="{703CA9C9-28E3-4333-B45C-91D9B7B94E86}" sibTransId="{55DCBB83-7C6D-46A7-82CA-027E0B477E95}"/>
    <dgm:cxn modelId="{8B9BDA42-E9D6-4C4D-B567-0E3ED2B62278}" srcId="{F8320922-F5B9-4F68-B265-B0919DAC00E9}" destId="{BC1A194B-B2C1-4181-9FFB-01ADACE6E812}" srcOrd="2" destOrd="0" parTransId="{8E89454A-81AF-4BB1-948A-053ED31EEB9C}" sibTransId="{C9026DD8-2164-4B97-A10F-513BD9C5AE66}"/>
    <dgm:cxn modelId="{5EFC634F-1BA2-4D0B-A76A-E0FC67D3202E}" type="presParOf" srcId="{A66B8E2A-7ADF-4FD2-8852-80C9AA5884E3}" destId="{C19FBA30-382B-44E2-8C1D-137A6F897C28}" srcOrd="0" destOrd="0" presId="urn:microsoft.com/office/officeart/2005/8/layout/hProcess9"/>
    <dgm:cxn modelId="{713009FE-9132-4295-AEE1-7DD4838CBAB6}" type="presParOf" srcId="{A66B8E2A-7ADF-4FD2-8852-80C9AA5884E3}" destId="{C0431D72-D66F-4396-9745-1E24B9A794B1}" srcOrd="1" destOrd="0" presId="urn:microsoft.com/office/officeart/2005/8/layout/hProcess9"/>
    <dgm:cxn modelId="{A0B16BE6-7D70-4E1B-8871-0D6DFFBE7EAB}" type="presParOf" srcId="{C0431D72-D66F-4396-9745-1E24B9A794B1}" destId="{3BE67301-9880-4FEC-99F7-88569348EA0D}" srcOrd="0" destOrd="0" presId="urn:microsoft.com/office/officeart/2005/8/layout/hProcess9"/>
    <dgm:cxn modelId="{710EEF08-65A5-4A6F-BECD-C060B71300DA}" type="presParOf" srcId="{C0431D72-D66F-4396-9745-1E24B9A794B1}" destId="{98B0D8FA-33BD-482B-B6F4-3F5E0198F6C8}" srcOrd="1" destOrd="0" presId="urn:microsoft.com/office/officeart/2005/8/layout/hProcess9"/>
    <dgm:cxn modelId="{56087DCB-7340-4839-9CA7-596DAED3A25F}" type="presParOf" srcId="{C0431D72-D66F-4396-9745-1E24B9A794B1}" destId="{41F7C86B-E9DC-4364-8A2B-DD3371CBF3D3}" srcOrd="2" destOrd="0" presId="urn:microsoft.com/office/officeart/2005/8/layout/hProcess9"/>
    <dgm:cxn modelId="{4A921978-A2D3-4285-AC17-8F8C1FC973FB}" type="presParOf" srcId="{C0431D72-D66F-4396-9745-1E24B9A794B1}" destId="{051DD4FC-166F-4F02-A39E-A452BC910E06}" srcOrd="3" destOrd="0" presId="urn:microsoft.com/office/officeart/2005/8/layout/hProcess9"/>
    <dgm:cxn modelId="{82565E3F-5C7C-4509-B83A-06F29EBA198F}" type="presParOf" srcId="{C0431D72-D66F-4396-9745-1E24B9A794B1}" destId="{4BAD5466-94E1-47CA-9FAA-DDD3B7595BCC}" srcOrd="4" destOrd="0" presId="urn:microsoft.com/office/officeart/2005/8/layout/hProcess9"/>
    <dgm:cxn modelId="{C5D0AD84-1F7C-4302-8A75-5091417775F0}" type="presParOf" srcId="{C0431D72-D66F-4396-9745-1E24B9A794B1}" destId="{77643FC8-7395-470F-A138-D10FAD0F0C7F}" srcOrd="5" destOrd="0" presId="urn:microsoft.com/office/officeart/2005/8/layout/hProcess9"/>
    <dgm:cxn modelId="{BFAE2D38-DB37-478A-A476-8882BBA9AA45}" type="presParOf" srcId="{C0431D72-D66F-4396-9745-1E24B9A794B1}" destId="{467EE60E-61AA-427F-A830-D12F30BF2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FBA30-382B-44E2-8C1D-137A6F897C28}">
      <dsp:nvSpPr>
        <dsp:cNvPr id="0" name=""/>
        <dsp:cNvSpPr/>
      </dsp:nvSpPr>
      <dsp:spPr>
        <a:xfrm>
          <a:off x="619648" y="0"/>
          <a:ext cx="7022680" cy="2448272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E67301-9880-4FEC-99F7-88569348EA0D}">
      <dsp:nvSpPr>
        <dsp:cNvPr id="0" name=""/>
        <dsp:cNvSpPr/>
      </dsp:nvSpPr>
      <dsp:spPr>
        <a:xfrm>
          <a:off x="282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SPRINT 1</a:t>
          </a:r>
        </a:p>
      </dsp:txBody>
      <dsp:txXfrm>
        <a:off x="50629" y="782287"/>
        <a:ext cx="1739127" cy="883696"/>
      </dsp:txXfrm>
    </dsp:sp>
    <dsp:sp modelId="{41F7C86B-E9DC-4364-8A2B-DD3371CBF3D3}">
      <dsp:nvSpPr>
        <dsp:cNvPr id="0" name=""/>
        <dsp:cNvSpPr/>
      </dsp:nvSpPr>
      <dsp:spPr>
        <a:xfrm>
          <a:off x="214335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63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63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63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SPRINT 2</a:t>
          </a:r>
        </a:p>
      </dsp:txBody>
      <dsp:txXfrm>
        <a:off x="2191159" y="782287"/>
        <a:ext cx="1739127" cy="883696"/>
      </dsp:txXfrm>
    </dsp:sp>
    <dsp:sp modelId="{4BAD5466-94E1-47CA-9FAA-DDD3B7595BCC}">
      <dsp:nvSpPr>
        <dsp:cNvPr id="0" name=""/>
        <dsp:cNvSpPr/>
      </dsp:nvSpPr>
      <dsp:spPr>
        <a:xfrm>
          <a:off x="428388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27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27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27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SPRINT…</a:t>
          </a:r>
        </a:p>
      </dsp:txBody>
      <dsp:txXfrm>
        <a:off x="4331689" y="782287"/>
        <a:ext cx="1739127" cy="883696"/>
      </dsp:txXfrm>
    </dsp:sp>
    <dsp:sp modelId="{467EE60E-61AA-427F-A830-D12F30BF2A28}">
      <dsp:nvSpPr>
        <dsp:cNvPr id="0" name=""/>
        <dsp:cNvSpPr/>
      </dsp:nvSpPr>
      <dsp:spPr>
        <a:xfrm>
          <a:off x="642441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90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90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90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SPRINT N</a:t>
          </a:r>
        </a:p>
      </dsp:txBody>
      <dsp:txXfrm>
        <a:off x="6472219" y="782287"/>
        <a:ext cx="1739127" cy="883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4C607-EC43-4D45-819C-01ED569A62A9}" type="datetimeFigureOut">
              <a:rPr lang="es-ES_tradnl" smtClean="0"/>
              <a:t>24/05/2017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F3C80-5006-4947-B2EA-4A4A50684FF5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1195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2F09D-BAE4-494B-8CCF-2A216F98B43B}" type="datetimeFigureOut">
              <a:rPr lang="es-ES_tradnl" smtClean="0"/>
              <a:t>24/05/2017</a:t>
            </a:fld>
            <a:endParaRPr lang="es-ES_tradn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2F163-3063-474E-9A8A-E961A784F045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882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>
                <a:solidFill>
                  <a:prstClr val="black"/>
                </a:solidFill>
              </a:rPr>
              <a:pPr/>
              <a:t>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256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28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6386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40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9669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.png"/><Relationship Id="rId5" Type="http://schemas.microsoft.com/office/2007/relationships/hdphoto" Target="../media/hdphoto5.wdp"/><Relationship Id="rId4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6.png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7.png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Relationship Id="rId5" Type="http://schemas.microsoft.com/office/2007/relationships/hdphoto" Target="../media/hdphoto6.wdp"/><Relationship Id="rId4" Type="http://schemas.openxmlformats.org/officeDocument/2006/relationships/image" Target="../media/image18.png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9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1" y="3429000"/>
            <a:ext cx="6741149" cy="7017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08980" y="3988482"/>
            <a:ext cx="674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000" smtClean="0">
                <a:solidFill>
                  <a:srgbClr val="CD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/>
              <a:t>Click to edit sub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08980" y="4413212"/>
            <a:ext cx="67411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/>
              <a:t>Click to edit notes text style</a:t>
            </a:r>
          </a:p>
        </p:txBody>
      </p:sp>
    </p:spTree>
    <p:extLst>
      <p:ext uri="{BB962C8B-B14F-4D97-AF65-F5344CB8AC3E}">
        <p14:creationId xmlns:p14="http://schemas.microsoft.com/office/powerpoint/2010/main" val="98385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06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cons.iconarchive.com/icons/dakirby309/windows-8-metro/256/Apps-Microphone-2-Metro-ico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727" y="2361364"/>
            <a:ext cx="1678076" cy="16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1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Studi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482"/>
          <a:stretch/>
        </p:blipFill>
        <p:spPr>
          <a:xfrm>
            <a:off x="8684253" y="2411469"/>
            <a:ext cx="1411725" cy="15210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679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ie Brea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cons.iconarchive.com/icons/visualpharm/icons8-metro-style/512/Kitchen-Cup-ic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766" y="2361364"/>
            <a:ext cx="1562037" cy="15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299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780437" y="2600237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dirty="0">
                <a:solidFill>
                  <a:schemeClr val="bg1"/>
                </a:solidFill>
              </a:rPr>
              <a:t>&lt;/&gt;</a:t>
            </a:r>
            <a:endParaRPr lang="es-ES_tradnl" sz="7200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32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 userDrawn="1"/>
        </p:nvSpPr>
        <p:spPr>
          <a:xfrm>
            <a:off x="8941981" y="2668772"/>
            <a:ext cx="1233377" cy="914400"/>
          </a:xfrm>
          <a:prstGeom prst="wedgeEllipseCallout">
            <a:avLst>
              <a:gd name="adj1" fmla="val -31944"/>
              <a:gd name="adj2" fmla="val 734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433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3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sual Studi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482"/>
          <a:stretch/>
        </p:blipFill>
        <p:spPr>
          <a:xfrm>
            <a:off x="8375877" y="2458811"/>
            <a:ext cx="1031246" cy="111110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  <p:pic>
        <p:nvPicPr>
          <p:cNvPr id="1026" name="Picture 2" descr="http://www.redbitdev.com/wp-content/uploads/2014/04/xamarin.jpe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123" y="2807182"/>
            <a:ext cx="1313202" cy="13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828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1550" y="3921125"/>
            <a:ext cx="10515600" cy="10937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 smtClean="0">
                <a:solidFill>
                  <a:srgbClr val="C00000"/>
                </a:solidFill>
                <a:latin typeface="Calibri Light" panose="020F0302020204030204" pitchFamily="34" charset="0"/>
                <a:ea typeface="+mj-ea"/>
                <a:cs typeface="Segoe UI Light" panose="020B0502040204020203" pitchFamily="34" charset="0"/>
              </a:defRPr>
            </a:lvl1pPr>
            <a:lvl2pPr marL="228600" indent="0">
              <a:buNone/>
              <a:defRPr lang="en-US" sz="1800" dirty="0" smtClean="0"/>
            </a:lvl2pPr>
            <a:lvl3pPr marL="685800" indent="0">
              <a:buNone/>
              <a:defRPr lang="en-US" sz="1800" dirty="0" smtClean="0"/>
            </a:lvl3pPr>
            <a:lvl4pPr marL="1143000" indent="0">
              <a:buNone/>
              <a:defRPr lang="en-US" dirty="0" smtClean="0"/>
            </a:lvl4pPr>
            <a:lvl5pPr marL="1600200" indent="0">
              <a:buNone/>
              <a:defRPr lang="es-ES" dirty="0"/>
            </a:lvl5pPr>
          </a:lstStyle>
          <a:p>
            <a:pPr marL="0" lvl="0">
              <a:spcBef>
                <a:spcPct val="0"/>
              </a:spcBef>
            </a:pPr>
            <a:r>
              <a:rPr lang="en-US" dirty="0" err="1"/>
              <a:t>Título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5014913"/>
            <a:ext cx="10515600" cy="7027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n-lt"/>
              </a:defRPr>
            </a:lvl1pPr>
          </a:lstStyle>
          <a:p>
            <a:r>
              <a:rPr lang="en-US" dirty="0" err="1"/>
              <a:t>Propuesta</a:t>
            </a:r>
            <a:r>
              <a:rPr lang="en-US" dirty="0"/>
              <a:t> de </a:t>
            </a:r>
            <a:r>
              <a:rPr lang="en-US" dirty="0" err="1"/>
              <a:t>colaboración</a:t>
            </a:r>
            <a:r>
              <a:rPr lang="en-US" dirty="0"/>
              <a:t> professional TKXXXXXXX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3426" y="1804953"/>
            <a:ext cx="4493724" cy="1181634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71550" y="1804954"/>
            <a:ext cx="4533900" cy="118163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134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 hacemos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trabajamos</a:t>
            </a:r>
            <a:r>
              <a:rPr lang="en-US" dirty="0"/>
              <a:t>?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838200" y="1284299"/>
            <a:ext cx="6104171" cy="2646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grayscl/>
          </a:blip>
          <a:stretch>
            <a:fillRect/>
          </a:stretch>
        </p:blipFill>
        <p:spPr>
          <a:xfrm>
            <a:off x="5881192" y="3930616"/>
            <a:ext cx="5472608" cy="2381645"/>
          </a:xfrm>
          <a:prstGeom prst="rect">
            <a:avLst/>
          </a:prstGeom>
        </p:spPr>
      </p:pic>
      <p:pic>
        <p:nvPicPr>
          <p:cNvPr id="7" name="Picture 2" descr="http://en.designmyface.com/include/images/deprecate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569" y="3823440"/>
            <a:ext cx="1565113" cy="5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01906" y="317536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1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01906" y="370585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6462" y="474043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12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39" y="467956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42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909763"/>
            <a:ext cx="10515600" cy="39880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6pPr marL="2286000" indent="0">
              <a:buNone/>
              <a:defRPr sz="1200"/>
            </a:lvl6pPr>
          </a:lstStyle>
          <a:p>
            <a:pPr lvl="5"/>
            <a:r>
              <a:rPr lang="es-ES" sz="1800" dirty="0">
                <a:latin typeface="Calibri" panose="020F0502020204030204" pitchFamily="34" charset="0"/>
                <a:cs typeface="Segoe UI Light" panose="020B0502040204020203" pitchFamily="34" charset="0"/>
              </a:rPr>
              <a:t>Desarrollo iterativo con equipo mixto</a:t>
            </a:r>
          </a:p>
          <a:p>
            <a:pPr lvl="5"/>
            <a:endParaRPr lang="es-ES" sz="1800" dirty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Creación del proyecto y automatización del despliegue son las primeras tareas a llevar a cabo.</a:t>
            </a:r>
          </a:p>
          <a:p>
            <a:pPr lvl="5"/>
            <a:endParaRPr lang="es-ES" sz="1400" dirty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A posteriori se hará el desarrollo de aquellas reglas para las que tenemos clara su definición y estrategia de implementación claras (dentro del marco de trabajo cerrado). Para cada regla implementada se hará un despliegue y validación por el usuario. Trataremos cada regla de forma independiente.</a:t>
            </a:r>
          </a:p>
          <a:p>
            <a:pPr lvl="5"/>
            <a:endParaRPr lang="es-ES" sz="1400" dirty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Las reglas para las que no ha quedado claro el enfoque por falta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de información o desconocimiento de posibles problemáticas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derivadas de un posible bajo rendimiento (regla 8), se realizará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una primera aproximación de la solución para verificar el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rendimiento con el equipo de </a:t>
            </a:r>
            <a:r>
              <a:rPr lang="es-ES" sz="1400" dirty="0" err="1">
                <a:latin typeface="Calibri" panose="020F0502020204030204" pitchFamily="34" charset="0"/>
                <a:cs typeface="Segoe UI Light" panose="020B0502040204020203" pitchFamily="34" charset="0"/>
              </a:rPr>
              <a:t>vueling</a:t>
            </a: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 y asegurar la correcta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solución de la problemática.</a:t>
            </a:r>
          </a:p>
          <a:p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Las soluciones se implementan “in situ” o en remoto, a cerrar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adaptándonos a las necesidades del cliente y proyecto</a:t>
            </a:r>
          </a:p>
          <a:p>
            <a:pPr lvl="1"/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trabajamos</a:t>
            </a:r>
            <a:r>
              <a:rPr lang="en-US" dirty="0"/>
              <a:t>?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1056841" y="1909069"/>
            <a:ext cx="1770983" cy="1990725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782925" y="4125915"/>
            <a:ext cx="3297485" cy="1778921"/>
            <a:chOff x="5215589" y="4560362"/>
            <a:chExt cx="3388859" cy="182821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438071" y="6166961"/>
              <a:ext cx="316637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-5400000">
              <a:off x="4767128" y="5431430"/>
              <a:ext cx="170679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6200000">
              <a:off x="4686437" y="5218217"/>
              <a:ext cx="1501131" cy="442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  <a:r>
                <a:rPr lang="es-E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úm. Funcionalidades</a:t>
              </a:r>
            </a:p>
            <a:p>
              <a:r>
                <a:rPr lang="es-E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 producción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0238" y="5815924"/>
              <a:ext cx="573143" cy="31431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5891" y="5513176"/>
              <a:ext cx="573143" cy="61706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9034" y="5168459"/>
              <a:ext cx="573143" cy="96177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01037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023779" y="4560362"/>
              <a:ext cx="853425" cy="450735"/>
              <a:chOff x="10213235" y="2495004"/>
              <a:chExt cx="853425" cy="450735"/>
            </a:xfrm>
          </p:grpSpPr>
          <p:pic>
            <p:nvPicPr>
              <p:cNvPr id="23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3235" y="2544018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93037" y="2544103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1" r="-1" b="47079"/>
              <a:stretch/>
            </p:blipFill>
            <p:spPr bwMode="auto">
              <a:xfrm>
                <a:off x="10571663" y="2544018"/>
                <a:ext cx="152501" cy="17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0436051" y="2495004"/>
                <a:ext cx="630609" cy="45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1200" dirty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mixed</a:t>
                </a:r>
                <a:endParaRPr lang="es-ES" sz="9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r"/>
                <a:r>
                  <a:rPr lang="es-ES" sz="1050" dirty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team</a:t>
                </a:r>
                <a:endParaRPr lang="es-ES" sz="12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7985621" y="4641802"/>
              <a:ext cx="573143" cy="1488404"/>
            </a:xfrm>
            <a:prstGeom prst="rect">
              <a:avLst/>
            </a:prstGeom>
            <a:solidFill>
              <a:srgbClr val="C00000">
                <a:alpha val="25098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572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3445" y="6119718"/>
              <a:ext cx="614818" cy="26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tiempo</a:t>
              </a:r>
              <a:endParaRPr lang="es-ES" sz="1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52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1 Diagrama"/>
          <p:cNvGraphicFramePr/>
          <p:nvPr userDrawn="1">
            <p:extLst>
              <p:ext uri="{D42A27DB-BD31-4B8C-83A1-F6EECF244321}">
                <p14:modId xmlns:p14="http://schemas.microsoft.com/office/powerpoint/2010/main" val="903542604"/>
              </p:ext>
            </p:extLst>
          </p:nvPr>
        </p:nvGraphicFramePr>
        <p:xfrm>
          <a:off x="2024171" y="2938177"/>
          <a:ext cx="826197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2382994" y="1614182"/>
            <a:ext cx="1770983" cy="199072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118480" y="2476512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Desarrollo iterativo</a:t>
            </a:r>
          </a:p>
        </p:txBody>
      </p:sp>
      <p:sp>
        <p:nvSpPr>
          <p:cNvPr id="10" name="Right Brace 9"/>
          <p:cNvSpPr/>
          <p:nvPr userDrawn="1"/>
        </p:nvSpPr>
        <p:spPr>
          <a:xfrm rot="5400000">
            <a:off x="2780255" y="4126309"/>
            <a:ext cx="288032" cy="1800200"/>
          </a:xfrm>
          <a:prstGeom prst="rightBrace">
            <a:avLst>
              <a:gd name="adj1" fmla="val 8333"/>
              <a:gd name="adj2" fmla="val 4859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trabajamos</a:t>
            </a:r>
            <a:r>
              <a:rPr lang="en-US" dirty="0"/>
              <a:t>?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2468459" y="5344410"/>
            <a:ext cx="1134898" cy="471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X días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995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uer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95043" y="2534938"/>
            <a:ext cx="296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s-ES" sz="32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東京 </a:t>
            </a:r>
            <a:r>
              <a:rPr lang="es-ES" sz="3200" b="1" kern="1200" dirty="0">
                <a:solidFill>
                  <a:srgbClr val="C000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TOKIOTA</a:t>
            </a:r>
            <a:endParaRPr lang="es-ES" sz="3200" kern="1200" dirty="0">
              <a:solidFill>
                <a:srgbClr val="C000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83160" y="3330327"/>
            <a:ext cx="799260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ca-ES" sz="1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971316" y="3762375"/>
            <a:ext cx="3828267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Toni Alarcón</a:t>
            </a:r>
          </a:p>
          <a:p>
            <a:r>
              <a:rPr lang="ca-E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Socio</a:t>
            </a:r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y Consultor </a:t>
            </a:r>
            <a:r>
              <a:rPr lang="ca-E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Estratégico</a:t>
            </a:r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de TI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979463" y="3762374"/>
            <a:ext cx="3996304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es-ES" sz="1800" dirty="0"/>
          </a:p>
          <a:p>
            <a:r>
              <a:rPr lang="es-ES" sz="1800" dirty="0"/>
              <a:t>………………………………..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391275" y="2466181"/>
            <a:ext cx="3086100" cy="785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err="1"/>
              <a:t>Acuerdo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533525"/>
            <a:ext cx="10515600" cy="523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En Barcelona a 21 de Mayo de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6052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  <p:sp>
        <p:nvSpPr>
          <p:cNvPr id="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33775"/>
            <a:ext cx="10515600" cy="523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Muchas gracias por su confianza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5539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ejecu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Resumen ejecutivo</a:t>
            </a:r>
            <a:endParaRPr lang="en-GB" dirty="0"/>
          </a:p>
        </p:txBody>
      </p:sp>
      <p:pic>
        <p:nvPicPr>
          <p:cNvPr id="2050" name="Picture 2" descr="http://icons.iconarchive.com/icons/visualpharm/icons8-metro-style/256/Printed-Matter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53" y="2512619"/>
            <a:ext cx="1367623" cy="136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74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erta téc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Oferta técnica</a:t>
            </a:r>
            <a:endParaRPr lang="en-GB" dirty="0"/>
          </a:p>
        </p:txBody>
      </p:sp>
      <p:pic>
        <p:nvPicPr>
          <p:cNvPr id="1028" name="Picture 4" descr="http://icons.iconarchive.com/icons/visualpharm/icons8-metro-style/128/Accounting-Purchase-order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65" y="259710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84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lificación y referen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Cualificación y referencias</a:t>
            </a:r>
            <a:endParaRPr lang="en-GB" dirty="0"/>
          </a:p>
        </p:txBody>
      </p:sp>
      <p:pic>
        <p:nvPicPr>
          <p:cNvPr id="4098" name="Picture 2" descr="http://icons.iconarchive.com/icons/visualpharm/icons8-metro-style/512/Business-Diploma2-ico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653" y="2556596"/>
            <a:ext cx="1300223" cy="130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0766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oración económ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Valoración económica</a:t>
            </a:r>
            <a:endParaRPr lang="en-GB" dirty="0"/>
          </a:p>
        </p:txBody>
      </p:sp>
      <p:pic>
        <p:nvPicPr>
          <p:cNvPr id="3074" name="Picture 2" descr="http://icons.iconarchive.com/icons/visualpharm/icons8-metro-style/256/Payment-Methods-Check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52" y="2585995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539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648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30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08798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1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08798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13354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17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31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01229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2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901229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205785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3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62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02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7050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3824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1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3824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58380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2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7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389127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2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389127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93683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31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60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224430" y="3402045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3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224430" y="3932533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528986" y="4967111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36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263" y="4906249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99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75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9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6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641230"/>
            <a:ext cx="4102100" cy="455636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Item 1</a:t>
            </a:r>
          </a:p>
          <a:p>
            <a:pPr lvl="1"/>
            <a:r>
              <a:rPr lang="en-US" dirty="0"/>
              <a:t>Item 1.1</a:t>
            </a:r>
          </a:p>
          <a:p>
            <a:pPr lvl="1"/>
            <a:r>
              <a:rPr lang="en-US" dirty="0"/>
              <a:t>Item 1.2</a:t>
            </a:r>
          </a:p>
          <a:p>
            <a:pPr lvl="0"/>
            <a:r>
              <a:rPr lang="en-US" dirty="0"/>
              <a:t>Item 2</a:t>
            </a:r>
          </a:p>
          <a:p>
            <a:pPr lvl="1"/>
            <a:r>
              <a:rPr lang="en-US" dirty="0"/>
              <a:t>Item 2.1</a:t>
            </a:r>
          </a:p>
          <a:p>
            <a:pPr lvl="1"/>
            <a:r>
              <a:rPr lang="en-US" dirty="0"/>
              <a:t>Item 2.2</a:t>
            </a:r>
          </a:p>
          <a:p>
            <a:pPr lvl="1"/>
            <a:r>
              <a:rPr lang="en-US" dirty="0"/>
              <a:t>Item 2.3</a:t>
            </a:r>
          </a:p>
          <a:p>
            <a:pPr lvl="0"/>
            <a:r>
              <a:rPr lang="en-US" dirty="0"/>
              <a:t>Item 3</a:t>
            </a:r>
          </a:p>
          <a:p>
            <a:pPr lvl="1"/>
            <a:r>
              <a:rPr lang="en-US" dirty="0"/>
              <a:t>Item 3.1</a:t>
            </a:r>
          </a:p>
          <a:p>
            <a:pPr lvl="1"/>
            <a:r>
              <a:rPr lang="en-US" dirty="0"/>
              <a:t>Item 3.2</a:t>
            </a:r>
          </a:p>
          <a:p>
            <a:pPr lvl="0"/>
            <a:r>
              <a:rPr lang="en-US" dirty="0" err="1"/>
              <a:t>Resumen</a:t>
            </a:r>
            <a:endParaRPr lang="en-US" dirty="0"/>
          </a:p>
          <a:p>
            <a:pPr lvl="1"/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593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/>
              <a:t>Item</a:t>
            </a:r>
            <a:r>
              <a:rPr lang="es-ES" dirty="0"/>
              <a:t> 1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2593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description</a:t>
            </a:r>
            <a:r>
              <a:rPr lang="es-ES" dirty="0"/>
              <a:t> 1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0268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/>
              <a:t>Item</a:t>
            </a:r>
            <a:r>
              <a:rPr lang="es-ES" dirty="0"/>
              <a:t> 2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0268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description</a:t>
            </a:r>
            <a:r>
              <a:rPr lang="es-ES" dirty="0"/>
              <a:t> 2</a:t>
            </a:r>
            <a:endParaRPr lang="en-GB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2593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/>
              <a:t>Item</a:t>
            </a:r>
            <a:r>
              <a:rPr lang="es-ES" dirty="0"/>
              <a:t> 3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93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description</a:t>
            </a:r>
            <a:r>
              <a:rPr lang="es-ES" dirty="0"/>
              <a:t> 2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268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Resumen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0268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85350" y="801000"/>
            <a:ext cx="4172438" cy="8402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>
              <a:buNone/>
              <a:defRPr lang="es-ES" sz="5400" dirty="0">
                <a:solidFill>
                  <a:srgbClr val="C00000"/>
                </a:solidFill>
              </a:defRPr>
            </a:lvl1pPr>
          </a:lstStyle>
          <a:p>
            <a:pPr marL="0" lvl="0" indent="0">
              <a:spcBef>
                <a:spcPts val="1224"/>
              </a:spcBef>
              <a:buClr>
                <a:schemeClr val="tx1"/>
              </a:buClr>
            </a:pPr>
            <a:r>
              <a:rPr lang="es-E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452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theme" Target="../theme/theme7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H="1">
            <a:off x="7810610" y="1984076"/>
            <a:ext cx="17252" cy="2889849"/>
          </a:xfrm>
          <a:prstGeom prst="line">
            <a:avLst/>
          </a:prstGeom>
          <a:ln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982" y="1639176"/>
            <a:ext cx="6593418" cy="1733753"/>
          </a:xfrm>
          <a:prstGeom prst="rect">
            <a:avLst/>
          </a:prstGeom>
        </p:spPr>
      </p:pic>
      <p:pic>
        <p:nvPicPr>
          <p:cNvPr id="12" name="Picture 2" descr="http://www.cnp.net/images/Microsoft%20Gold%20Logo-%20New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42" y="2976955"/>
            <a:ext cx="3091287" cy="88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3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3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9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3835" y="5520087"/>
            <a:ext cx="2286930" cy="601353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5258133" y="732318"/>
            <a:ext cx="2697480" cy="269748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ct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3"/>
          <p:cNvSpPr txBox="1">
            <a:spLocks/>
          </p:cNvSpPr>
          <p:nvPr userDrawn="1"/>
        </p:nvSpPr>
        <p:spPr>
          <a:xfrm>
            <a:off x="8009270" y="732318"/>
            <a:ext cx="2743200" cy="26974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Placeholder 3"/>
          <p:cNvSpPr txBox="1">
            <a:spLocks/>
          </p:cNvSpPr>
          <p:nvPr userDrawn="1"/>
        </p:nvSpPr>
        <p:spPr>
          <a:xfrm>
            <a:off x="5258133" y="3477106"/>
            <a:ext cx="2697480" cy="2743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3"/>
          <p:cNvSpPr txBox="1">
            <a:spLocks/>
          </p:cNvSpPr>
          <p:nvPr userDrawn="1"/>
        </p:nvSpPr>
        <p:spPr>
          <a:xfrm>
            <a:off x="8009270" y="3477106"/>
            <a:ext cx="2743200" cy="2743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45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86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69" r:id="rId3"/>
    <p:sldLayoutId id="2147483671" r:id="rId4"/>
    <p:sldLayoutId id="2147483672" r:id="rId5"/>
    <p:sldLayoutId id="2147483673" r:id="rId6"/>
    <p:sldLayoutId id="2147483674" r:id="rId7"/>
    <p:sldLayoutId id="214748369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85" r:id="rId3"/>
    <p:sldLayoutId id="2147483686" r:id="rId4"/>
    <p:sldLayoutId id="2147483687" r:id="rId5"/>
    <p:sldLayoutId id="2147483688" r:id="rId6"/>
    <p:sldLayoutId id="2147483692" r:id="rId7"/>
    <p:sldLayoutId id="2147483691" r:id="rId8"/>
    <p:sldLayoutId id="2147483689" r:id="rId9"/>
    <p:sldLayoutId id="214748369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rquitectura de Softwar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esarollo portal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2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fraestructura de sistemas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6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oluciones Clou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4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partner.microsoft.com/binary/global/30000140?FileID=9152365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6" y="5058148"/>
            <a:ext cx="208597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0" y="1639176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2795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okiotaaspnetcore.visualstudio.com/ASPNETCore200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tokiotaaspnetcore.visualstudio.com/ASPNETCore200/Dev/MVCBlog-2" TargetMode="Externa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tokiotaaspnetcore.visualstudio.com/ASPNETCore200/Dev/MVCBlog-3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tokiotaaspnetcore.visualstudio.com/ASPNETCore200/Dev/MVCBlog-4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okiotaaspnetcore.visualstudio.com/ASPNETCore200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ASP.NET Core (nivel 200)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ASP.NET Core y ASP.NET Core MVC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246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Migración a VS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nuevo objetivo era conseguir que el código .NET Core pudiera ser compartido entre las distintas aplicaciones .NET (</a:t>
            </a:r>
            <a:r>
              <a:rPr lang="es-ES" dirty="0" err="1"/>
              <a:t>WinForms</a:t>
            </a:r>
            <a:r>
              <a:rPr lang="es-ES" dirty="0"/>
              <a:t>, WPF, UWP, </a:t>
            </a:r>
            <a:r>
              <a:rPr lang="es-ES" dirty="0" err="1"/>
              <a:t>Xamarin</a:t>
            </a:r>
            <a:r>
              <a:rPr lang="es-ES" dirty="0"/>
              <a:t>, etc</a:t>
            </a:r>
            <a:r>
              <a:rPr lang="es-ES" dirty="0" smtClean="0"/>
              <a:t>.)</a:t>
            </a:r>
          </a:p>
          <a:p>
            <a:endParaRPr lang="es-ES" dirty="0" smtClean="0"/>
          </a:p>
          <a:p>
            <a:r>
              <a:rPr lang="en-US" dirty="0" err="1"/>
              <a:t>Adiós</a:t>
            </a:r>
            <a:r>
              <a:rPr lang="en-US" dirty="0"/>
              <a:t> </a:t>
            </a:r>
            <a:r>
              <a:rPr lang="en-US" dirty="0" err="1"/>
              <a:t>project.json</a:t>
            </a:r>
            <a:r>
              <a:rPr lang="en-US" dirty="0"/>
              <a:t>, </a:t>
            </a:r>
            <a:r>
              <a:rPr lang="en-US" dirty="0" err="1"/>
              <a:t>Hola</a:t>
            </a:r>
            <a:r>
              <a:rPr lang="en-US" dirty="0"/>
              <a:t> de </a:t>
            </a:r>
            <a:r>
              <a:rPr lang="en-US" dirty="0" err="1"/>
              <a:t>nuevo</a:t>
            </a:r>
            <a:r>
              <a:rPr lang="en-US" dirty="0"/>
              <a:t> .</a:t>
            </a:r>
            <a:r>
              <a:rPr lang="en-US" dirty="0" err="1"/>
              <a:t>csproj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¿Por </a:t>
            </a:r>
            <a:r>
              <a:rPr lang="es-ES" dirty="0"/>
              <a:t>q</a:t>
            </a:r>
            <a:r>
              <a:rPr lang="es-ES" dirty="0" smtClean="0"/>
              <a:t>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s-ES" i="1" dirty="0" smtClean="0"/>
              <a:t>Incompatibilidad de </a:t>
            </a:r>
            <a:r>
              <a:rPr lang="es-ES" i="1" dirty="0" err="1" smtClean="0"/>
              <a:t>project.json</a:t>
            </a:r>
            <a:r>
              <a:rPr lang="es-ES" i="1" dirty="0" smtClean="0"/>
              <a:t> </a:t>
            </a:r>
            <a:r>
              <a:rPr lang="es-ES" i="1" dirty="0"/>
              <a:t>con las distintas aplicaciones .NET (</a:t>
            </a:r>
            <a:r>
              <a:rPr lang="es-ES" i="1" dirty="0" err="1"/>
              <a:t>WinForms</a:t>
            </a:r>
            <a:r>
              <a:rPr lang="es-ES" i="1" dirty="0"/>
              <a:t>, WPF, UWP, </a:t>
            </a:r>
            <a:r>
              <a:rPr lang="es-ES" i="1" dirty="0" err="1"/>
              <a:t>Xamarin</a:t>
            </a:r>
            <a:r>
              <a:rPr lang="es-ES" i="1" dirty="0"/>
              <a:t>, etc</a:t>
            </a:r>
            <a:r>
              <a:rPr lang="es-ES" i="1" dirty="0" smtClean="0"/>
              <a:t>.)</a:t>
            </a:r>
          </a:p>
          <a:p>
            <a:pPr>
              <a:spcBef>
                <a:spcPts val="1200"/>
              </a:spcBef>
            </a:pPr>
            <a:r>
              <a:rPr lang="es-ES" i="1" dirty="0" err="1"/>
              <a:t>MSBuild</a:t>
            </a:r>
            <a:r>
              <a:rPr lang="es-ES" i="1" dirty="0"/>
              <a:t> sólo entiende los .</a:t>
            </a:r>
            <a:r>
              <a:rPr lang="es-ES" i="1" dirty="0" err="1"/>
              <a:t>csproj</a:t>
            </a:r>
            <a:r>
              <a:rPr lang="es-ES" i="1" dirty="0"/>
              <a:t> (XML</a:t>
            </a:r>
            <a:r>
              <a:rPr lang="es-ES" i="1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s-ES" i="1" dirty="0" smtClean="0"/>
              <a:t>¿Que opciones se tenían?</a:t>
            </a:r>
          </a:p>
          <a:p>
            <a:pPr lvl="1">
              <a:spcBef>
                <a:spcPts val="1200"/>
              </a:spcBef>
            </a:pPr>
            <a:r>
              <a:rPr lang="es-ES" i="1" dirty="0" smtClean="0"/>
              <a:t>Mover </a:t>
            </a:r>
            <a:r>
              <a:rPr lang="es-ES" i="1" dirty="0"/>
              <a:t>todos los proyectos .NET a </a:t>
            </a:r>
            <a:r>
              <a:rPr lang="es-ES" i="1" dirty="0" err="1"/>
              <a:t>project.json</a:t>
            </a:r>
            <a:r>
              <a:rPr lang="es-ES" i="1" dirty="0"/>
              <a:t>, cambiar las herramientas de Visual Studio, extender </a:t>
            </a:r>
            <a:r>
              <a:rPr lang="es-ES" i="1" dirty="0" err="1"/>
              <a:t>project.json</a:t>
            </a:r>
            <a:r>
              <a:rPr lang="es-ES" i="1" dirty="0"/>
              <a:t> para soportar escenarios de </a:t>
            </a:r>
            <a:r>
              <a:rPr lang="es-ES" i="1" dirty="0" err="1"/>
              <a:t>build</a:t>
            </a:r>
            <a:r>
              <a:rPr lang="es-ES" i="1" dirty="0"/>
              <a:t> requeridos</a:t>
            </a:r>
            <a:r>
              <a:rPr lang="es-ES" i="1" dirty="0" smtClean="0"/>
              <a:t>…”</a:t>
            </a:r>
            <a:endParaRPr lang="es-ES" i="1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s-ES" b="1" i="1" dirty="0"/>
              <a:t>“Cambiar para que .NET Core volviera a utilizar los archivos .</a:t>
            </a:r>
            <a:r>
              <a:rPr lang="es-ES" b="1" i="1" dirty="0" err="1"/>
              <a:t>csproj</a:t>
            </a:r>
            <a:r>
              <a:rPr lang="es-ES" b="1" i="1" dirty="0"/>
              <a:t>, pero aprovechando para actualizar este formato</a:t>
            </a:r>
            <a:r>
              <a:rPr lang="es-ES" i="1" dirty="0"/>
              <a:t> </a:t>
            </a:r>
            <a:r>
              <a:rPr lang="es-ES" b="1" i="1" dirty="0"/>
              <a:t>con ventajas que aportaba el </a:t>
            </a:r>
            <a:r>
              <a:rPr lang="es-ES" b="1" i="1" dirty="0" err="1"/>
              <a:t>project.json</a:t>
            </a:r>
            <a:r>
              <a:rPr lang="es-ES" i="1" dirty="0"/>
              <a:t>"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71" y="217714"/>
            <a:ext cx="1415143" cy="141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70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s-ES" dirty="0" smtClean="0"/>
              <a:t>Diferencias entre .</a:t>
            </a:r>
            <a:r>
              <a:rPr lang="es-ES" dirty="0" err="1" smtClean="0"/>
              <a:t>csproj</a:t>
            </a:r>
            <a:r>
              <a:rPr lang="es-ES" dirty="0" smtClean="0"/>
              <a:t> 2015 y 2017</a:t>
            </a:r>
            <a:endParaRPr lang="es-E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513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s-ES" sz="2400" dirty="0"/>
              <a:t>Evitamos conflictos en los </a:t>
            </a:r>
            <a:r>
              <a:rPr lang="es-ES" sz="2400" dirty="0" err="1" smtClean="0"/>
              <a:t>merges</a:t>
            </a:r>
            <a:r>
              <a:rPr lang="es-ES" sz="24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s-ES" sz="2400" dirty="0" smtClean="0"/>
              <a:t>Mejor legibilidad y menos líneas (referencias y </a:t>
            </a:r>
            <a:r>
              <a:rPr lang="es-ES" sz="2400" dirty="0" err="1" smtClean="0"/>
              <a:t>GUIDs</a:t>
            </a:r>
            <a:r>
              <a:rPr lang="es-ES" sz="2400" dirty="0" smtClean="0"/>
              <a:t> de proyectos).</a:t>
            </a:r>
            <a:endParaRPr lang="es-ES" sz="2400" dirty="0"/>
          </a:p>
          <a:p>
            <a:pPr>
              <a:spcBef>
                <a:spcPts val="1200"/>
              </a:spcBef>
            </a:pPr>
            <a:r>
              <a:rPr lang="es-ES" sz="2400" dirty="0" smtClean="0"/>
              <a:t>No </a:t>
            </a:r>
            <a:r>
              <a:rPr lang="es-ES" sz="2400" dirty="0"/>
              <a:t>tenemos que descargar proyecto para editar, se puede editar directamente y no necesitamos recargar el proyecto.</a:t>
            </a:r>
          </a:p>
          <a:p>
            <a:pPr>
              <a:spcBef>
                <a:spcPts val="1200"/>
              </a:spcBef>
            </a:pPr>
            <a:r>
              <a:rPr lang="es-ES" sz="2400" dirty="0" smtClean="0"/>
              <a:t>Único </a:t>
            </a:r>
            <a:r>
              <a:rPr lang="es-ES" sz="2400" dirty="0"/>
              <a:t>sitio para las referencias a proyectos y </a:t>
            </a:r>
            <a:r>
              <a:rPr lang="es-ES" sz="2400" dirty="0" err="1"/>
              <a:t>nuget</a:t>
            </a:r>
            <a:r>
              <a:rPr lang="es-ES" sz="2400" dirty="0"/>
              <a:t> (no existe </a:t>
            </a:r>
            <a:r>
              <a:rPr lang="es-ES" sz="2400" dirty="0" err="1"/>
              <a:t>package.json</a:t>
            </a:r>
            <a:r>
              <a:rPr lang="es-ES" sz="2400" dirty="0"/>
              <a:t>).</a:t>
            </a:r>
            <a:endParaRPr lang="es-ES" sz="2400" dirty="0" smtClean="0"/>
          </a:p>
          <a:p>
            <a:pPr>
              <a:spcBef>
                <a:spcPts val="1200"/>
              </a:spcBef>
            </a:pPr>
            <a:r>
              <a:rPr lang="es-ES" sz="2400" dirty="0" smtClean="0"/>
              <a:t>Añadir </a:t>
            </a:r>
            <a:r>
              <a:rPr lang="es-ES" sz="2400" dirty="0"/>
              <a:t>referencias a proyectos no .NET Core, previamente no se podía</a:t>
            </a:r>
            <a:r>
              <a:rPr lang="es-ES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0108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Middlewares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un middleware?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17" y="1825625"/>
            <a:ext cx="6399212" cy="3865680"/>
          </a:xfrm>
        </p:spPr>
      </p:pic>
    </p:spTree>
    <p:extLst>
      <p:ext uri="{BB962C8B-B14F-4D97-AF65-F5344CB8AC3E}">
        <p14:creationId xmlns:p14="http://schemas.microsoft.com/office/powerpoint/2010/main" val="8564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</a:t>
            </a:r>
            <a:r>
              <a:rPr lang="en-US" dirty="0"/>
              <a:t>Como se </a:t>
            </a:r>
            <a:r>
              <a:rPr lang="en-US" dirty="0" err="1"/>
              <a:t>liberan</a:t>
            </a:r>
            <a:r>
              <a:rPr lang="en-US" dirty="0"/>
              <a:t> las </a:t>
            </a:r>
            <a:r>
              <a:rPr lang="en-US" dirty="0" err="1"/>
              <a:t>dependencias</a:t>
            </a:r>
            <a:r>
              <a:rPr lang="en-US" dirty="0"/>
              <a:t> Scoped?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Utilizando</a:t>
            </a:r>
            <a:r>
              <a:rPr lang="en-US" dirty="0"/>
              <a:t> un middleware </a:t>
            </a:r>
            <a:r>
              <a:rPr lang="en-US" dirty="0" err="1"/>
              <a:t>en</a:t>
            </a:r>
            <a:r>
              <a:rPr lang="en-US" dirty="0"/>
              <a:t> la “</a:t>
            </a:r>
            <a:r>
              <a:rPr lang="en-US" dirty="0" err="1"/>
              <a:t>puerta</a:t>
            </a:r>
            <a:r>
              <a:rPr lang="en-US" dirty="0"/>
              <a:t>” del pipeline que define un service provider:</a:t>
            </a:r>
          </a:p>
          <a:p>
            <a:pPr lvl="1"/>
            <a:r>
              <a:rPr lang="en-US" dirty="0" err="1"/>
              <a:t>RequestServicesContainerMiddleware</a:t>
            </a:r>
            <a:endParaRPr lang="en-US" dirty="0"/>
          </a:p>
          <a:p>
            <a:pPr lvl="1"/>
            <a:r>
              <a:rPr lang="en-US" dirty="0" err="1"/>
              <a:t>RequestServicesFeature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87" y="3506218"/>
            <a:ext cx="6746824" cy="28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9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View </a:t>
            </a:r>
            <a:r>
              <a:rPr lang="es-ES" dirty="0" err="1" smtClean="0"/>
              <a:t>Components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160581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292"/>
            <a:ext cx="10515600" cy="4351338"/>
          </a:xfrm>
        </p:spPr>
        <p:txBody>
          <a:bodyPr/>
          <a:lstStyle/>
          <a:p>
            <a:r>
              <a:rPr lang="es-ES" dirty="0" smtClean="0">
                <a:latin typeface="+mn-lt"/>
              </a:rPr>
              <a:t>ASP.NET MVC (</a:t>
            </a:r>
            <a:r>
              <a:rPr lang="es-ES" dirty="0" err="1" smtClean="0">
                <a:latin typeface="+mn-lt"/>
              </a:rPr>
              <a:t>Partial</a:t>
            </a:r>
            <a:r>
              <a:rPr lang="es-ES" dirty="0" smtClean="0">
                <a:latin typeface="+mn-lt"/>
              </a:rPr>
              <a:t> View)</a:t>
            </a:r>
          </a:p>
          <a:p>
            <a:endParaRPr lang="es-ES" dirty="0" smtClean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Clase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que </a:t>
            </a:r>
            <a:r>
              <a:rPr lang="en-US" dirty="0" err="1">
                <a:latin typeface="+mn-lt"/>
              </a:rPr>
              <a:t>contiene</a:t>
            </a:r>
            <a:r>
              <a:rPr lang="en-US" dirty="0">
                <a:latin typeface="+mn-lt"/>
              </a:rPr>
              <a:t> l</a:t>
            </a:r>
            <a:r>
              <a:rPr lang="es-ES" dirty="0" err="1">
                <a:latin typeface="+mn-lt"/>
              </a:rPr>
              <a:t>ógica</a:t>
            </a:r>
            <a:r>
              <a:rPr lang="es-ES" dirty="0">
                <a:latin typeface="+mn-lt"/>
              </a:rPr>
              <a:t> de control, comunicación con el modelo y retorna una vista parcial</a:t>
            </a:r>
            <a:r>
              <a:rPr lang="es-E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  <a:p>
            <a:pPr lvl="1"/>
            <a:r>
              <a:rPr lang="es-ES" dirty="0" err="1">
                <a:latin typeface="+mn-lt"/>
              </a:rPr>
              <a:t>Views</a:t>
            </a:r>
            <a:r>
              <a:rPr lang="es-ES" dirty="0">
                <a:latin typeface="+mn-lt"/>
              </a:rPr>
              <a:t>/</a:t>
            </a:r>
            <a:r>
              <a:rPr lang="en-US" dirty="0">
                <a:latin typeface="+mn-lt"/>
              </a:rPr>
              <a:t>{Controller}/</a:t>
            </a:r>
            <a:r>
              <a:rPr lang="en-US" dirty="0" smtClean="0">
                <a:latin typeface="+mn-lt"/>
              </a:rPr>
              <a:t>Components</a:t>
            </a:r>
            <a:r>
              <a:rPr lang="en-US" dirty="0">
                <a:latin typeface="+mn-lt"/>
              </a:rPr>
              <a:t>/{</a:t>
            </a:r>
            <a:r>
              <a:rPr lang="en-US" dirty="0" err="1">
                <a:latin typeface="+mn-lt"/>
              </a:rPr>
              <a:t>ViewComponentName</a:t>
            </a:r>
            <a:r>
              <a:rPr lang="en-US" dirty="0">
                <a:latin typeface="+mn-lt"/>
              </a:rPr>
              <a:t>}</a:t>
            </a:r>
          </a:p>
          <a:p>
            <a:pPr lvl="1"/>
            <a:r>
              <a:rPr lang="en-US" dirty="0">
                <a:latin typeface="+mn-lt"/>
              </a:rPr>
              <a:t>Views/Shared/Components/{</a:t>
            </a:r>
            <a:r>
              <a:rPr lang="en-US" dirty="0" err="1">
                <a:latin typeface="+mn-lt"/>
              </a:rPr>
              <a:t>ViewComponentName</a:t>
            </a:r>
            <a:r>
              <a:rPr lang="en-US" dirty="0">
                <a:latin typeface="+mn-lt"/>
              </a:rPr>
              <a:t>}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471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View </a:t>
            </a:r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2038"/>
            <a:ext cx="10515600" cy="4351338"/>
          </a:xfrm>
        </p:spPr>
        <p:txBody>
          <a:bodyPr/>
          <a:lstStyle/>
          <a:p>
            <a:r>
              <a:rPr lang="es-ES" dirty="0" smtClean="0">
                <a:latin typeface="+mn-lt"/>
              </a:rPr>
              <a:t>Se </a:t>
            </a:r>
            <a:r>
              <a:rPr lang="es-ES" dirty="0">
                <a:latin typeface="+mn-lt"/>
              </a:rPr>
              <a:t>puede utilizar inyección de dependencias.</a:t>
            </a:r>
          </a:p>
          <a:p>
            <a:r>
              <a:rPr lang="en-US" dirty="0">
                <a:latin typeface="+mn-lt"/>
              </a:rPr>
              <a:t>“Mini-controller” </a:t>
            </a:r>
            <a:r>
              <a:rPr lang="en-US" dirty="0" err="1">
                <a:latin typeface="+mn-lt"/>
              </a:rPr>
              <a:t>especializado</a:t>
            </a:r>
            <a:r>
              <a:rPr lang="en-US" dirty="0">
                <a:latin typeface="+mn-lt"/>
              </a:rPr>
              <a:t> y </a:t>
            </a:r>
            <a:r>
              <a:rPr lang="en-US" dirty="0" err="1">
                <a:latin typeface="+mn-lt"/>
              </a:rPr>
              <a:t>muy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simplificado</a:t>
            </a:r>
            <a:r>
              <a:rPr lang="en-US" dirty="0">
                <a:latin typeface="+mn-lt"/>
              </a:rPr>
              <a:t>.</a:t>
            </a:r>
          </a:p>
          <a:p>
            <a:r>
              <a:rPr lang="en-US" dirty="0" err="1">
                <a:latin typeface="+mn-lt"/>
              </a:rPr>
              <a:t>Es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invocado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desde</a:t>
            </a:r>
            <a:r>
              <a:rPr lang="en-US" dirty="0">
                <a:latin typeface="+mn-lt"/>
              </a:rPr>
              <a:t> c</a:t>
            </a:r>
            <a:r>
              <a:rPr lang="es-ES" dirty="0" err="1">
                <a:latin typeface="+mn-lt"/>
              </a:rPr>
              <a:t>ódigo</a:t>
            </a:r>
            <a:r>
              <a:rPr lang="es-ES" dirty="0">
                <a:latin typeface="+mn-lt"/>
              </a:rPr>
              <a:t> de la aplicación. (View o </a:t>
            </a:r>
            <a:r>
              <a:rPr lang="es-ES" dirty="0" err="1">
                <a:latin typeface="+mn-lt"/>
              </a:rPr>
              <a:t>Controller</a:t>
            </a:r>
            <a:r>
              <a:rPr lang="es-ES" dirty="0" smtClean="0">
                <a:latin typeface="+mn-lt"/>
              </a:rPr>
              <a:t>)</a:t>
            </a:r>
          </a:p>
          <a:p>
            <a:endParaRPr lang="es-ES" dirty="0">
              <a:latin typeface="+mn-lt"/>
            </a:endParaRPr>
          </a:p>
          <a:p>
            <a:r>
              <a:rPr lang="en-US" b="1" dirty="0" smtClean="0">
                <a:latin typeface="+mn-lt"/>
              </a:rPr>
              <a:t>NO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forma parte del </a:t>
            </a:r>
            <a:r>
              <a:rPr lang="en-US" dirty="0" err="1">
                <a:latin typeface="+mn-lt"/>
              </a:rPr>
              <a:t>ciclo</a:t>
            </a:r>
            <a:r>
              <a:rPr lang="en-US" dirty="0">
                <a:latin typeface="+mn-lt"/>
              </a:rPr>
              <a:t> de </a:t>
            </a:r>
            <a:r>
              <a:rPr lang="en-US" dirty="0" err="1">
                <a:latin typeface="+mn-lt"/>
              </a:rPr>
              <a:t>vida</a:t>
            </a:r>
            <a:r>
              <a:rPr lang="en-US" dirty="0">
                <a:latin typeface="+mn-lt"/>
              </a:rPr>
              <a:t> de la request.</a:t>
            </a:r>
          </a:p>
          <a:p>
            <a:r>
              <a:rPr lang="en-US" b="1" dirty="0">
                <a:latin typeface="+mn-lt"/>
              </a:rPr>
              <a:t>NO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tiene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filtros</a:t>
            </a: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+mn-lt"/>
              </a:rPr>
              <a:t>NI</a:t>
            </a:r>
            <a:r>
              <a:rPr lang="en-US" dirty="0">
                <a:latin typeface="+mn-lt"/>
              </a:rPr>
              <a:t> binding.</a:t>
            </a:r>
          </a:p>
          <a:p>
            <a:r>
              <a:rPr lang="en-US" b="1" dirty="0">
                <a:latin typeface="+mn-lt"/>
              </a:rPr>
              <a:t>NO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puede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retornar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errores</a:t>
            </a:r>
            <a:r>
              <a:rPr lang="en-US" dirty="0">
                <a:latin typeface="+mn-lt"/>
              </a:rPr>
              <a:t> HTTP. </a:t>
            </a:r>
            <a:endParaRPr lang="en-US" dirty="0" smtClean="0">
              <a:latin typeface="+mn-lt"/>
            </a:endParaRPr>
          </a:p>
          <a:p>
            <a:r>
              <a:rPr lang="en-US" b="1" dirty="0" smtClean="0">
                <a:latin typeface="+mn-lt"/>
              </a:rPr>
              <a:t>NO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es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invocado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por</a:t>
            </a:r>
            <a:r>
              <a:rPr lang="en-US" dirty="0">
                <a:latin typeface="+mn-lt"/>
              </a:rPr>
              <a:t> el </a:t>
            </a:r>
            <a:r>
              <a:rPr lang="en-US" dirty="0" err="1" smtClean="0">
                <a:latin typeface="+mn-lt"/>
              </a:rPr>
              <a:t>usuario</a:t>
            </a:r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96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 smtClean="0"/>
              <a:t>Lab</a:t>
            </a:r>
            <a:r>
              <a:rPr lang="es-E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0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Nuestro equipo</a:t>
            </a:r>
          </a:p>
        </p:txBody>
      </p:sp>
    </p:spTree>
    <p:extLst>
      <p:ext uri="{BB962C8B-B14F-4D97-AF65-F5344CB8AC3E}">
        <p14:creationId xmlns:p14="http://schemas.microsoft.com/office/powerpoint/2010/main" val="37747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Lab</a:t>
            </a:r>
            <a:r>
              <a:rPr lang="es-ES" dirty="0" smtClean="0"/>
              <a:t> 1 : Implementar un </a:t>
            </a:r>
            <a:r>
              <a:rPr lang="es-ES" dirty="0" err="1" smtClean="0"/>
              <a:t>ViewComponent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cs typeface="Segoe UI Light" panose="020B0502040204020203" pitchFamily="34" charset="0"/>
              </a:rPr>
              <a:t>Descargar</a:t>
            </a:r>
            <a:r>
              <a:rPr lang="en-US" dirty="0" smtClean="0">
                <a:cs typeface="Segoe UI Light" panose="020B0502040204020203" pitchFamily="34" charset="0"/>
              </a:rPr>
              <a:t> el </a:t>
            </a:r>
            <a:r>
              <a:rPr lang="en-US" dirty="0" err="1" smtClean="0">
                <a:cs typeface="Segoe UI Light" panose="020B0502040204020203" pitchFamily="34" charset="0"/>
              </a:rPr>
              <a:t>proyecto</a:t>
            </a:r>
            <a:r>
              <a:rPr lang="en-US" dirty="0" smtClean="0">
                <a:cs typeface="Segoe UI Light" panose="020B0502040204020203" pitchFamily="34" charset="0"/>
              </a:rPr>
              <a:t> base: (</a:t>
            </a:r>
            <a:r>
              <a:rPr lang="en-US" dirty="0">
                <a:cs typeface="Segoe UI Light" panose="020B0502040204020203" pitchFamily="34" charset="0"/>
                <a:hlinkClick r:id="rId2"/>
              </a:rPr>
              <a:t>https://</a:t>
            </a:r>
            <a:r>
              <a:rPr lang="en-US" dirty="0" smtClean="0">
                <a:cs typeface="Segoe UI Light" panose="020B0502040204020203" pitchFamily="34" charset="0"/>
                <a:hlinkClick r:id="rId2"/>
              </a:rPr>
              <a:t>tokiotaaspnetcore.visualstudio.com/ASPNETCore200/Dev/MVCBlog-1</a:t>
            </a:r>
            <a:r>
              <a:rPr lang="en-US" dirty="0" smtClean="0">
                <a:cs typeface="Segoe UI Light" panose="020B0502040204020203" pitchFamily="34" charset="0"/>
              </a:rPr>
              <a:t>/)</a:t>
            </a:r>
            <a:endParaRPr lang="en-US" dirty="0">
              <a:cs typeface="Segoe UI Light" panose="020B0502040204020203" pitchFamily="34" charset="0"/>
            </a:endParaRPr>
          </a:p>
          <a:p>
            <a:r>
              <a:rPr lang="es-ES" dirty="0" smtClean="0"/>
              <a:t>Quitar la carga de </a:t>
            </a:r>
            <a:r>
              <a:rPr lang="es-ES" dirty="0" err="1" smtClean="0"/>
              <a:t>posts</a:t>
            </a:r>
            <a:r>
              <a:rPr lang="es-ES" dirty="0" smtClean="0"/>
              <a:t> inicial del Home/</a:t>
            </a:r>
            <a:r>
              <a:rPr lang="es-ES" dirty="0" err="1" smtClean="0"/>
              <a:t>Index</a:t>
            </a:r>
            <a:endParaRPr lang="es-ES" dirty="0" smtClean="0"/>
          </a:p>
          <a:p>
            <a:r>
              <a:rPr lang="es-ES" dirty="0" smtClean="0"/>
              <a:t>Convertir la lógica en un View </a:t>
            </a:r>
            <a:r>
              <a:rPr lang="es-ES" dirty="0" err="1" smtClean="0"/>
              <a:t>Component</a:t>
            </a:r>
            <a:endParaRPr lang="es-ES" dirty="0" smtClean="0"/>
          </a:p>
          <a:p>
            <a:r>
              <a:rPr lang="es-ES" dirty="0" smtClean="0"/>
              <a:t>Invocar el nuevo </a:t>
            </a:r>
            <a:r>
              <a:rPr lang="es-ES" dirty="0" err="1" smtClean="0"/>
              <a:t>ViewComponent</a:t>
            </a:r>
            <a:r>
              <a:rPr lang="es-ES" dirty="0" smtClean="0"/>
              <a:t> desde Home/</a:t>
            </a:r>
            <a:r>
              <a:rPr lang="es-ES" dirty="0" err="1" smtClean="0"/>
              <a:t>Index</a:t>
            </a:r>
            <a:endParaRPr lang="es-ES" dirty="0" smtClean="0"/>
          </a:p>
          <a:p>
            <a:endParaRPr lang="es-ES" dirty="0" smtClean="0"/>
          </a:p>
          <a:p>
            <a:r>
              <a:rPr lang="es-ES" i="1" dirty="0" smtClean="0"/>
              <a:t>Extra: limpiar código no utilizado en el </a:t>
            </a:r>
            <a:r>
              <a:rPr lang="es-ES" i="1" dirty="0" err="1" smtClean="0"/>
              <a:t>Controller</a:t>
            </a:r>
            <a:endParaRPr lang="es-ES" i="1" dirty="0" smtClean="0"/>
          </a:p>
        </p:txBody>
      </p:sp>
    </p:spTree>
    <p:extLst>
      <p:ext uri="{BB962C8B-B14F-4D97-AF65-F5344CB8AC3E}">
        <p14:creationId xmlns:p14="http://schemas.microsoft.com/office/powerpoint/2010/main" val="2546707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 smtClean="0"/>
              <a:t>Bindings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4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analizan los parámetros de la acción y se buscan valores en:</a:t>
            </a:r>
          </a:p>
          <a:p>
            <a:pPr lvl="1"/>
            <a:r>
              <a:rPr lang="es-ES" dirty="0"/>
              <a:t>Valores de campo de formularios.</a:t>
            </a:r>
          </a:p>
          <a:p>
            <a:pPr lvl="1"/>
            <a:r>
              <a:rPr lang="es-ES" dirty="0"/>
              <a:t>Parámetros de la ruta.</a:t>
            </a:r>
          </a:p>
          <a:p>
            <a:pPr lvl="1"/>
            <a:r>
              <a:rPr lang="es-ES" dirty="0"/>
              <a:t>Parámetros en el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.</a:t>
            </a:r>
          </a:p>
          <a:p>
            <a:r>
              <a:rPr lang="es-ES" dirty="0" smtClean="0"/>
              <a:t>Los </a:t>
            </a:r>
            <a:r>
              <a:rPr lang="es-ES" dirty="0"/>
              <a:t>encargados de determinar qué </a:t>
            </a:r>
            <a:r>
              <a:rPr lang="es-ES" b="1" dirty="0"/>
              <a:t>valores deben buscar </a:t>
            </a:r>
            <a:r>
              <a:rPr lang="es-ES" dirty="0"/>
              <a:t>y de instanciar los objetos con los valores apropiados son los denominados </a:t>
            </a:r>
            <a:r>
              <a:rPr lang="es-ES" b="1" dirty="0" err="1"/>
              <a:t>Model</a:t>
            </a:r>
            <a:r>
              <a:rPr lang="es-ES" b="1" dirty="0"/>
              <a:t> </a:t>
            </a:r>
            <a:r>
              <a:rPr lang="es-ES" b="1" dirty="0" err="1"/>
              <a:t>Binders</a:t>
            </a:r>
            <a:r>
              <a:rPr lang="es-ES" dirty="0" smtClean="0"/>
              <a:t>.</a:t>
            </a:r>
          </a:p>
          <a:p>
            <a:r>
              <a:rPr lang="es-ES" dirty="0"/>
              <a:t>Los componentes encargados de </a:t>
            </a:r>
            <a:r>
              <a:rPr lang="es-ES" b="1" dirty="0"/>
              <a:t>obtener los valores </a:t>
            </a:r>
            <a:r>
              <a:rPr lang="es-ES" dirty="0"/>
              <a:t>desde el contexto de la petición se denominan </a:t>
            </a:r>
            <a:r>
              <a:rPr lang="es-ES" b="1" dirty="0" err="1"/>
              <a:t>Value</a:t>
            </a:r>
            <a:r>
              <a:rPr lang="es-ES" b="1" dirty="0"/>
              <a:t> </a:t>
            </a:r>
            <a:r>
              <a:rPr lang="es-ES" b="1" dirty="0" err="1"/>
              <a:t>Providers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66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Controller</a:t>
            </a:r>
            <a:r>
              <a:rPr lang="es-ES" dirty="0" smtClean="0"/>
              <a:t> </a:t>
            </a:r>
            <a:r>
              <a:rPr lang="es-ES" dirty="0" err="1" smtClean="0"/>
              <a:t>Action</a:t>
            </a:r>
            <a:endParaRPr lang="es-ES" dirty="0" smtClean="0"/>
          </a:p>
          <a:p>
            <a:pPr lvl="1"/>
            <a:r>
              <a:rPr lang="es-ES" dirty="0" smtClean="0"/>
              <a:t>Con </a:t>
            </a:r>
            <a:r>
              <a:rPr lang="es-ES" dirty="0"/>
              <a:t>el atributo </a:t>
            </a:r>
            <a:r>
              <a:rPr lang="es-ES" b="1" dirty="0"/>
              <a:t>[</a:t>
            </a:r>
            <a:r>
              <a:rPr lang="es-ES" b="1" dirty="0" err="1"/>
              <a:t>bind</a:t>
            </a:r>
            <a:r>
              <a:rPr lang="es-ES" b="1" dirty="0"/>
              <a:t>]</a:t>
            </a:r>
            <a:r>
              <a:rPr lang="es-ES" dirty="0"/>
              <a:t> podemos modificar determinados aspectos del proceso de </a:t>
            </a:r>
            <a:r>
              <a:rPr lang="es-ES" dirty="0" err="1"/>
              <a:t>binding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Decoradores de atributos (Data </a:t>
            </a:r>
            <a:r>
              <a:rPr lang="es-ES" dirty="0" err="1" smtClean="0"/>
              <a:t>Annotations</a:t>
            </a:r>
            <a:r>
              <a:rPr lang="es-ES" dirty="0" smtClean="0"/>
              <a:t>)</a:t>
            </a:r>
          </a:p>
          <a:p>
            <a:pPr lvl="1"/>
            <a:r>
              <a:rPr lang="es-ES" b="1" dirty="0" smtClean="0"/>
              <a:t>[</a:t>
            </a:r>
            <a:r>
              <a:rPr lang="es-ES" b="1" dirty="0" err="1" smtClean="0"/>
              <a:t>BindRequired</a:t>
            </a:r>
            <a:r>
              <a:rPr lang="es-ES" b="1" dirty="0"/>
              <a:t>]</a:t>
            </a:r>
            <a:r>
              <a:rPr lang="es-ES" dirty="0"/>
              <a:t> </a:t>
            </a:r>
            <a:r>
              <a:rPr lang="es-ES" dirty="0" smtClean="0"/>
              <a:t>sobre </a:t>
            </a:r>
            <a:r>
              <a:rPr lang="es-ES" dirty="0"/>
              <a:t>la clase o propiedad que queremos que sea </a:t>
            </a:r>
            <a:r>
              <a:rPr lang="es-ES" dirty="0" err="1" smtClean="0"/>
              <a:t>bindead</a:t>
            </a:r>
            <a:endParaRPr lang="es-ES" dirty="0" smtClean="0"/>
          </a:p>
          <a:p>
            <a:pPr lvl="1"/>
            <a:r>
              <a:rPr lang="es-ES" b="1" dirty="0"/>
              <a:t>[</a:t>
            </a:r>
            <a:r>
              <a:rPr lang="es-ES" b="1" dirty="0" err="1"/>
              <a:t>BindNever</a:t>
            </a:r>
            <a:r>
              <a:rPr lang="es-ES" b="1" dirty="0"/>
              <a:t>]</a:t>
            </a:r>
            <a:r>
              <a:rPr lang="es-ES" dirty="0"/>
              <a:t> </a:t>
            </a:r>
            <a:r>
              <a:rPr lang="es-ES" dirty="0" smtClean="0"/>
              <a:t>sobre </a:t>
            </a:r>
            <a:r>
              <a:rPr lang="es-ES" dirty="0"/>
              <a:t>una clase o propiedad indicará que será ignorada durante el proceso de </a:t>
            </a:r>
            <a:r>
              <a:rPr lang="es-ES" dirty="0" err="1"/>
              <a:t>binding</a:t>
            </a:r>
            <a:r>
              <a:rPr lang="es-ES" dirty="0"/>
              <a:t>. Útil para evitar el </a:t>
            </a:r>
            <a:r>
              <a:rPr lang="es-ES" dirty="0" err="1"/>
              <a:t>overposting.a</a:t>
            </a:r>
            <a:r>
              <a:rPr lang="es-ES" dirty="0"/>
              <a:t> obligatoriamente.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/>
              <a:t>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+mn-lt"/>
              </a:rPr>
              <a:t>Clase que implementa: </a:t>
            </a:r>
            <a:r>
              <a:rPr lang="es-ES" b="1" dirty="0" err="1" smtClean="0">
                <a:latin typeface="+mn-lt"/>
              </a:rPr>
              <a:t>IModelBinder</a:t>
            </a:r>
            <a:endParaRPr lang="es-ES" b="1" dirty="0">
              <a:latin typeface="+mn-lt"/>
            </a:endParaRPr>
          </a:p>
          <a:p>
            <a:endParaRPr lang="es-ES" dirty="0" smtClean="0">
              <a:latin typeface="+mn-lt"/>
            </a:endParaRPr>
          </a:p>
          <a:p>
            <a:r>
              <a:rPr lang="es-ES" dirty="0" smtClean="0">
                <a:latin typeface="+mn-lt"/>
              </a:rPr>
              <a:t>Se puede referenciar</a:t>
            </a:r>
          </a:p>
          <a:p>
            <a:pPr lvl="1"/>
            <a:r>
              <a:rPr lang="es-ES" dirty="0" smtClean="0">
                <a:latin typeface="+mn-lt"/>
              </a:rPr>
              <a:t>A nivel de parámetro: </a:t>
            </a:r>
            <a:r>
              <a:rPr lang="es-ES" b="1" dirty="0" smtClean="0">
                <a:latin typeface="+mn-lt"/>
              </a:rPr>
              <a:t>[</a:t>
            </a:r>
            <a:r>
              <a:rPr lang="es-ES" b="1" dirty="0" err="1" smtClean="0">
                <a:latin typeface="+mn-lt"/>
              </a:rPr>
              <a:t>ModelBinder</a:t>
            </a:r>
            <a:r>
              <a:rPr lang="es-ES" b="1" dirty="0" smtClean="0">
                <a:latin typeface="+mn-lt"/>
              </a:rPr>
              <a:t>]</a:t>
            </a:r>
          </a:p>
          <a:p>
            <a:pPr lvl="1"/>
            <a:r>
              <a:rPr lang="es-ES" dirty="0" smtClean="0">
                <a:latin typeface="+mn-lt"/>
              </a:rPr>
              <a:t>A nivel de clase (</a:t>
            </a:r>
            <a:r>
              <a:rPr lang="es-ES" dirty="0" err="1" smtClean="0">
                <a:latin typeface="+mn-lt"/>
              </a:rPr>
              <a:t>model</a:t>
            </a:r>
            <a:r>
              <a:rPr lang="es-ES" dirty="0" smtClean="0">
                <a:latin typeface="+mn-lt"/>
              </a:rPr>
              <a:t> o </a:t>
            </a:r>
            <a:r>
              <a:rPr lang="es-ES" dirty="0" err="1" smtClean="0">
                <a:latin typeface="+mn-lt"/>
              </a:rPr>
              <a:t>dto</a:t>
            </a:r>
            <a:r>
              <a:rPr lang="es-ES" dirty="0" smtClean="0">
                <a:latin typeface="+mn-lt"/>
              </a:rPr>
              <a:t>): </a:t>
            </a:r>
            <a:r>
              <a:rPr lang="es-ES" b="1" dirty="0">
                <a:latin typeface="+mn-lt"/>
              </a:rPr>
              <a:t>[</a:t>
            </a:r>
            <a:r>
              <a:rPr lang="es-ES" b="1" dirty="0" err="1">
                <a:latin typeface="+mn-lt"/>
              </a:rPr>
              <a:t>ModelBinder</a:t>
            </a:r>
            <a:r>
              <a:rPr lang="es-ES" b="1" dirty="0">
                <a:latin typeface="+mn-lt"/>
              </a:rPr>
              <a:t>]</a:t>
            </a:r>
            <a:endParaRPr lang="es-ES" b="1" dirty="0" smtClean="0">
              <a:latin typeface="+mn-lt"/>
            </a:endParaRPr>
          </a:p>
          <a:p>
            <a:pPr lvl="1"/>
            <a:r>
              <a:rPr lang="es-ES" dirty="0" smtClean="0">
                <a:latin typeface="+mn-lt"/>
              </a:rPr>
              <a:t>A nivel de </a:t>
            </a:r>
            <a:r>
              <a:rPr lang="es-ES" dirty="0" err="1" smtClean="0">
                <a:latin typeface="+mn-lt"/>
              </a:rPr>
              <a:t>framework</a:t>
            </a:r>
            <a:r>
              <a:rPr lang="es-ES" dirty="0" smtClean="0">
                <a:latin typeface="+mn-lt"/>
              </a:rPr>
              <a:t> (en el registro de servicios): </a:t>
            </a:r>
            <a:r>
              <a:rPr lang="es-ES" b="1" dirty="0">
                <a:latin typeface="+mn-lt"/>
              </a:rPr>
              <a:t>[</a:t>
            </a:r>
            <a:r>
              <a:rPr lang="es-ES" b="1" dirty="0" err="1" smtClean="0">
                <a:latin typeface="+mn-lt"/>
              </a:rPr>
              <a:t>ModelBinderProvider</a:t>
            </a:r>
            <a:r>
              <a:rPr lang="es-ES" b="1" dirty="0" smtClean="0">
                <a:latin typeface="+mn-lt"/>
              </a:rPr>
              <a:t>]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99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 smtClean="0"/>
              <a:t>Lab</a:t>
            </a:r>
            <a:r>
              <a:rPr lang="es-E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55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Lab</a:t>
            </a:r>
            <a:r>
              <a:rPr lang="es-ES" dirty="0" smtClean="0"/>
              <a:t> 2 : Implementar un </a:t>
            </a:r>
            <a:r>
              <a:rPr lang="es-ES" dirty="0" err="1" smtClean="0"/>
              <a:t>Custom</a:t>
            </a:r>
            <a:r>
              <a:rPr lang="es-ES" dirty="0" smtClean="0"/>
              <a:t> </a:t>
            </a:r>
            <a:r>
              <a:rPr lang="es-ES" dirty="0" err="1" smtClean="0"/>
              <a:t>Binder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/>
          <a:lstStyle/>
          <a:p>
            <a:r>
              <a:rPr lang="en-US" dirty="0" err="1" smtClean="0">
                <a:latin typeface="+mn-lt"/>
              </a:rPr>
              <a:t>Descargar</a:t>
            </a:r>
            <a:r>
              <a:rPr lang="en-US" dirty="0" smtClean="0">
                <a:latin typeface="+mn-lt"/>
              </a:rPr>
              <a:t> el </a:t>
            </a:r>
            <a:r>
              <a:rPr lang="en-US" dirty="0" err="1" smtClean="0">
                <a:latin typeface="+mn-lt"/>
              </a:rPr>
              <a:t>proyecto</a:t>
            </a:r>
            <a:r>
              <a:rPr lang="en-US" dirty="0" smtClean="0">
                <a:latin typeface="+mn-lt"/>
              </a:rPr>
              <a:t> base: (</a:t>
            </a:r>
            <a:r>
              <a:rPr lang="en-US" dirty="0">
                <a:latin typeface="+mn-lt"/>
                <a:hlinkClick r:id="rId2"/>
              </a:rPr>
              <a:t>https://</a:t>
            </a:r>
            <a:r>
              <a:rPr lang="en-US" dirty="0" smtClean="0">
                <a:latin typeface="+mn-lt"/>
                <a:hlinkClick r:id="rId2"/>
              </a:rPr>
              <a:t>tokiotaaspnetcore.visualstudio.com/ASPNETCore200/Dev/MVCBlog-2</a:t>
            </a:r>
            <a:r>
              <a:rPr lang="en-US" dirty="0" smtClean="0">
                <a:latin typeface="+mn-lt"/>
              </a:rPr>
              <a:t>/)</a:t>
            </a:r>
            <a:endParaRPr lang="en-US" dirty="0">
              <a:latin typeface="+mn-lt"/>
            </a:endParaRPr>
          </a:p>
          <a:p>
            <a:r>
              <a:rPr lang="es-ES" dirty="0" smtClean="0">
                <a:latin typeface="+mn-lt"/>
              </a:rPr>
              <a:t>Al añadir un </a:t>
            </a:r>
            <a:r>
              <a:rPr lang="es-ES" dirty="0" err="1" smtClean="0">
                <a:latin typeface="+mn-lt"/>
              </a:rPr>
              <a:t>comment</a:t>
            </a:r>
            <a:r>
              <a:rPr lang="es-ES" dirty="0" smtClean="0">
                <a:latin typeface="+mn-lt"/>
              </a:rPr>
              <a:t>, separar el </a:t>
            </a:r>
            <a:r>
              <a:rPr lang="es-ES" dirty="0" err="1" smtClean="0">
                <a:latin typeface="+mn-lt"/>
              </a:rPr>
              <a:t>author</a:t>
            </a:r>
            <a:r>
              <a:rPr lang="es-ES" dirty="0" smtClean="0">
                <a:latin typeface="+mn-lt"/>
              </a:rPr>
              <a:t> en:</a:t>
            </a:r>
          </a:p>
          <a:p>
            <a:pPr lvl="1"/>
            <a:r>
              <a:rPr lang="es-ES" dirty="0" err="1" smtClean="0">
                <a:latin typeface="+mn-lt"/>
              </a:rPr>
              <a:t>Name</a:t>
            </a:r>
            <a:endParaRPr lang="es-ES" dirty="0" smtClean="0">
              <a:latin typeface="+mn-lt"/>
            </a:endParaRPr>
          </a:p>
          <a:p>
            <a:pPr lvl="1"/>
            <a:r>
              <a:rPr lang="es-ES" dirty="0" err="1" smtClean="0">
                <a:latin typeface="+mn-lt"/>
              </a:rPr>
              <a:t>Surname</a:t>
            </a:r>
            <a:endParaRPr lang="es-ES" dirty="0" smtClean="0">
              <a:latin typeface="+mn-lt"/>
            </a:endParaRPr>
          </a:p>
          <a:p>
            <a:r>
              <a:rPr lang="es-ES" dirty="0" smtClean="0">
                <a:latin typeface="+mn-lt"/>
              </a:rPr>
              <a:t>Hacer un </a:t>
            </a:r>
            <a:r>
              <a:rPr lang="es-ES" dirty="0" err="1" smtClean="0">
                <a:latin typeface="+mn-lt"/>
              </a:rPr>
              <a:t>Custom</a:t>
            </a:r>
            <a:r>
              <a:rPr lang="es-ES" dirty="0" smtClean="0">
                <a:latin typeface="+mn-lt"/>
              </a:rPr>
              <a:t> </a:t>
            </a:r>
            <a:r>
              <a:rPr lang="es-ES" dirty="0" err="1" smtClean="0">
                <a:latin typeface="+mn-lt"/>
              </a:rPr>
              <a:t>Binder</a:t>
            </a:r>
            <a:r>
              <a:rPr lang="es-ES" dirty="0" smtClean="0">
                <a:latin typeface="+mn-lt"/>
              </a:rPr>
              <a:t> que lea estos valores y haga el match a la propiedad “</a:t>
            </a:r>
            <a:r>
              <a:rPr lang="es-ES" dirty="0" err="1" smtClean="0">
                <a:latin typeface="+mn-lt"/>
              </a:rPr>
              <a:t>Author</a:t>
            </a:r>
            <a:r>
              <a:rPr lang="es-ES" dirty="0" smtClean="0">
                <a:latin typeface="+mn-lt"/>
              </a:rPr>
              <a:t>” del modelo.</a:t>
            </a:r>
          </a:p>
          <a:p>
            <a:r>
              <a:rPr lang="es-ES" dirty="0" smtClean="0">
                <a:latin typeface="+mn-lt"/>
              </a:rPr>
              <a:t>Modificar la acción para utilizar el </a:t>
            </a:r>
            <a:r>
              <a:rPr lang="es-ES" dirty="0" err="1" smtClean="0">
                <a:latin typeface="+mn-lt"/>
              </a:rPr>
              <a:t>Custom</a:t>
            </a:r>
            <a:r>
              <a:rPr lang="es-ES" dirty="0" smtClean="0">
                <a:latin typeface="+mn-lt"/>
              </a:rPr>
              <a:t> </a:t>
            </a:r>
            <a:r>
              <a:rPr lang="es-ES" dirty="0" err="1" smtClean="0">
                <a:latin typeface="+mn-lt"/>
              </a:rPr>
              <a:t>Binder</a:t>
            </a:r>
            <a:r>
              <a:rPr lang="es-ES" dirty="0" smtClean="0">
                <a:latin typeface="+mn-lt"/>
              </a:rPr>
              <a:t>.</a:t>
            </a:r>
            <a:endParaRPr lang="es-ES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1595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 smtClean="0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8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Sistema de </a:t>
            </a:r>
            <a:r>
              <a:rPr lang="en-US" dirty="0" err="1"/>
              <a:t>configuraci</a:t>
            </a:r>
            <a:r>
              <a:rPr lang="es-ES" dirty="0" err="1"/>
              <a:t>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/>
              <a:t>No viene incluido "de serie" en .NET Core (proyectos vacíos)</a:t>
            </a:r>
          </a:p>
          <a:p>
            <a:pPr lvl="1"/>
            <a:r>
              <a:rPr lang="en-US" i="1" dirty="0" err="1"/>
              <a:t>NuGet</a:t>
            </a:r>
            <a:r>
              <a:rPr lang="en-US" i="1" dirty="0"/>
              <a:t>: </a:t>
            </a:r>
            <a:r>
              <a:rPr lang="en-US" i="1" dirty="0" err="1"/>
              <a:t>Microsoft.Extensions.Configuration</a:t>
            </a:r>
            <a:r>
              <a:rPr lang="en-US" i="1" dirty="0"/>
              <a:t>.[</a:t>
            </a:r>
            <a:r>
              <a:rPr lang="en-US" i="1" dirty="0" err="1"/>
              <a:t>Json</a:t>
            </a:r>
            <a:r>
              <a:rPr lang="en-US" i="1" dirty="0"/>
              <a:t>, </a:t>
            </a:r>
            <a:r>
              <a:rPr lang="en-US" i="1" dirty="0" err="1"/>
              <a:t>Ini</a:t>
            </a:r>
            <a:r>
              <a:rPr lang="en-US" i="1" dirty="0"/>
              <a:t>, Xml, …]</a:t>
            </a:r>
          </a:p>
          <a:p>
            <a:r>
              <a:rPr lang="en-US" dirty="0" err="1" smtClean="0"/>
              <a:t>Construir</a:t>
            </a:r>
            <a:r>
              <a:rPr lang="en-US" dirty="0" smtClean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instancia</a:t>
            </a:r>
            <a:r>
              <a:rPr lang="en-US" dirty="0"/>
              <a:t> de </a:t>
            </a:r>
            <a:r>
              <a:rPr lang="en-US" b="1" dirty="0" err="1"/>
              <a:t>IConfigurationRoot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b="1" dirty="0" err="1"/>
              <a:t>ConfigurationBuilder</a:t>
            </a:r>
            <a:r>
              <a:rPr lang="en-US" b="1" dirty="0"/>
              <a:t>.</a:t>
            </a:r>
          </a:p>
          <a:p>
            <a:r>
              <a:rPr lang="en-US" dirty="0" err="1" smtClean="0"/>
              <a:t>Acceso</a:t>
            </a:r>
            <a:r>
              <a:rPr lang="en-US" dirty="0" smtClean="0"/>
              <a:t> </a:t>
            </a:r>
            <a:r>
              <a:rPr lang="en-US" dirty="0" err="1"/>
              <a:t>tipado</a:t>
            </a:r>
            <a:r>
              <a:rPr lang="en-US" dirty="0"/>
              <a:t> a la </a:t>
            </a:r>
            <a:r>
              <a:rPr lang="en-US" dirty="0" err="1"/>
              <a:t>configuraci</a:t>
            </a:r>
            <a:r>
              <a:rPr lang="es-ES" dirty="0"/>
              <a:t>ó</a:t>
            </a:r>
            <a:r>
              <a:rPr lang="en-US" dirty="0"/>
              <a:t>n:</a:t>
            </a:r>
          </a:p>
          <a:p>
            <a:pPr lvl="1"/>
            <a:r>
              <a:rPr lang="en-US" dirty="0"/>
              <a:t>Se define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y se la </a:t>
            </a:r>
            <a:r>
              <a:rPr lang="en-US" dirty="0" err="1"/>
              <a:t>registra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Singleton </a:t>
            </a:r>
            <a:r>
              <a:rPr lang="en-US" dirty="0" err="1"/>
              <a:t>utilizando</a:t>
            </a:r>
            <a:r>
              <a:rPr lang="en-US" dirty="0"/>
              <a:t>:</a:t>
            </a:r>
          </a:p>
          <a:p>
            <a:pPr lvl="1"/>
            <a:r>
              <a:rPr lang="es-ES" i="1" dirty="0" err="1"/>
              <a:t>NuGet</a:t>
            </a:r>
            <a:r>
              <a:rPr lang="es-ES" i="1" dirty="0"/>
              <a:t>: </a:t>
            </a:r>
            <a:r>
              <a:rPr lang="es-ES" i="1" dirty="0" err="1" smtClean="0"/>
              <a:t>Microsoft.Extensions.Options.ConfigurationExtensions</a:t>
            </a:r>
            <a:endParaRPr lang="es-ES" i="1" dirty="0" smtClean="0"/>
          </a:p>
          <a:p>
            <a:pPr lvl="1"/>
            <a:r>
              <a:rPr lang="es-ES" dirty="0" smtClean="0"/>
              <a:t>Se puede inyectar en cualquier sitio de la aplicación (</a:t>
            </a:r>
            <a:r>
              <a:rPr lang="es-ES" b="1" i="1" u="sng" dirty="0" smtClean="0"/>
              <a:t>incluso en un View</a:t>
            </a:r>
            <a:r>
              <a:rPr lang="es-ES" dirty="0" smtClean="0"/>
              <a:t>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293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 smtClean="0"/>
              <a:t>Lab</a:t>
            </a:r>
            <a:r>
              <a:rPr lang="es-E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9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José Martínez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Consultor de </a:t>
            </a:r>
            <a:r>
              <a:rPr lang="en-US" dirty="0" err="1"/>
              <a:t>Desarrollo</a:t>
            </a:r>
            <a:endParaRPr lang="en-US" dirty="0"/>
          </a:p>
          <a:p>
            <a:r>
              <a:rPr lang="en-US" dirty="0"/>
              <a:t>jose.martinez@tokiota.com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Gabriel </a:t>
            </a:r>
            <a:r>
              <a:rPr lang="en-US" dirty="0" err="1"/>
              <a:t>Aramburo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Consultor de </a:t>
            </a:r>
            <a:r>
              <a:rPr lang="en-US" dirty="0" err="1"/>
              <a:t>Desarrollo</a:t>
            </a:r>
            <a:endParaRPr lang="en-US" dirty="0"/>
          </a:p>
          <a:p>
            <a:r>
              <a:rPr lang="en-US" dirty="0"/>
              <a:t>gabriel.aramburo@tokiota.com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4933" y="4707467"/>
            <a:ext cx="6366934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30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Lab</a:t>
            </a:r>
            <a:r>
              <a:rPr lang="es-ES" dirty="0" smtClean="0"/>
              <a:t> 3 : Leer Configuración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/>
          <a:lstStyle/>
          <a:p>
            <a:r>
              <a:rPr lang="en-US" dirty="0" err="1" smtClean="0">
                <a:latin typeface="+mn-lt"/>
              </a:rPr>
              <a:t>Descargar</a:t>
            </a:r>
            <a:r>
              <a:rPr lang="en-US" dirty="0" smtClean="0">
                <a:latin typeface="+mn-lt"/>
              </a:rPr>
              <a:t> el </a:t>
            </a:r>
            <a:r>
              <a:rPr lang="en-US" dirty="0" err="1" smtClean="0">
                <a:latin typeface="+mn-lt"/>
              </a:rPr>
              <a:t>proyecto</a:t>
            </a:r>
            <a:r>
              <a:rPr lang="en-US" dirty="0" smtClean="0">
                <a:latin typeface="+mn-lt"/>
              </a:rPr>
              <a:t> base: (</a:t>
            </a:r>
            <a:r>
              <a:rPr lang="en-US" dirty="0">
                <a:latin typeface="+mn-lt"/>
                <a:hlinkClick r:id="rId2"/>
              </a:rPr>
              <a:t>https://</a:t>
            </a:r>
            <a:r>
              <a:rPr lang="en-US" dirty="0" smtClean="0">
                <a:latin typeface="+mn-lt"/>
                <a:hlinkClick r:id="rId2"/>
              </a:rPr>
              <a:t>tokiotaaspnetcore.visualstudio.com/ASPNETCore200/Dev/MVCBlog-3</a:t>
            </a:r>
            <a:r>
              <a:rPr lang="en-US" dirty="0" smtClean="0">
                <a:latin typeface="+mn-lt"/>
              </a:rPr>
              <a:t>/)</a:t>
            </a:r>
            <a:endParaRPr lang="en-US" dirty="0">
              <a:latin typeface="+mn-lt"/>
            </a:endParaRPr>
          </a:p>
          <a:p>
            <a:r>
              <a:rPr lang="es-ES" dirty="0" smtClean="0"/>
              <a:t>Leer el número de </a:t>
            </a:r>
            <a:r>
              <a:rPr lang="es-ES" dirty="0" err="1" smtClean="0"/>
              <a:t>posts</a:t>
            </a:r>
            <a:r>
              <a:rPr lang="es-ES" dirty="0" smtClean="0"/>
              <a:t> a mostrar en Home de la configuración.</a:t>
            </a:r>
            <a:endParaRPr lang="es-ES" dirty="0" smtClean="0">
              <a:latin typeface="+mn-lt"/>
            </a:endParaRPr>
          </a:p>
          <a:p>
            <a:r>
              <a:rPr lang="es-ES" dirty="0" smtClean="0">
                <a:latin typeface="+mn-lt"/>
              </a:rPr>
              <a:t>Leer el texto del </a:t>
            </a:r>
            <a:r>
              <a:rPr lang="es-ES" dirty="0" err="1" smtClean="0">
                <a:latin typeface="+mn-lt"/>
              </a:rPr>
              <a:t>footer</a:t>
            </a:r>
            <a:r>
              <a:rPr lang="es-ES" dirty="0" smtClean="0">
                <a:latin typeface="+mn-lt"/>
              </a:rPr>
              <a:t> del </a:t>
            </a:r>
            <a:r>
              <a:rPr lang="es-ES" dirty="0" err="1" smtClean="0">
                <a:latin typeface="+mn-lt"/>
              </a:rPr>
              <a:t>Layout</a:t>
            </a:r>
            <a:r>
              <a:rPr lang="es-ES" dirty="0" smtClean="0">
                <a:latin typeface="+mn-lt"/>
              </a:rPr>
              <a:t> de la configuración.</a:t>
            </a:r>
          </a:p>
          <a:p>
            <a:r>
              <a:rPr lang="es-ES" dirty="0" smtClean="0">
                <a:latin typeface="+mn-lt"/>
              </a:rPr>
              <a:t>Nota: Utilizar acceso </a:t>
            </a:r>
            <a:r>
              <a:rPr lang="es-ES" dirty="0" err="1" smtClean="0">
                <a:latin typeface="+mn-lt"/>
              </a:rPr>
              <a:t>tipado</a:t>
            </a:r>
            <a:r>
              <a:rPr lang="es-ES" dirty="0" smtClean="0">
                <a:latin typeface="+mn-lt"/>
              </a:rPr>
              <a:t> a la configuración.</a:t>
            </a:r>
          </a:p>
        </p:txBody>
      </p:sp>
    </p:spTree>
    <p:extLst>
      <p:ext uri="{BB962C8B-B14F-4D97-AF65-F5344CB8AC3E}">
        <p14:creationId xmlns:p14="http://schemas.microsoft.com/office/powerpoint/2010/main" val="1953984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sz="5400" dirty="0" err="1" smtClean="0"/>
              <a:t>Globalization</a:t>
            </a:r>
            <a:r>
              <a:rPr lang="es-ES" sz="5400" dirty="0" smtClean="0"/>
              <a:t> &amp; </a:t>
            </a:r>
            <a:r>
              <a:rPr lang="es-ES" sz="5400" dirty="0" err="1" smtClean="0"/>
              <a:t>Localization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4312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3"/>
            <a:ext cx="10515600" cy="1325563"/>
          </a:xfrm>
        </p:spPr>
        <p:txBody>
          <a:bodyPr/>
          <a:lstStyle/>
          <a:p>
            <a:r>
              <a:rPr lang="es-ES" dirty="0" err="1" smtClean="0"/>
              <a:t>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791"/>
            <a:ext cx="10515600" cy="4351338"/>
          </a:xfrm>
        </p:spPr>
        <p:txBody>
          <a:bodyPr/>
          <a:lstStyle/>
          <a:p>
            <a:r>
              <a:rPr lang="es-ES" i="1" dirty="0" err="1" smtClean="0"/>
              <a:t>NuGet</a:t>
            </a:r>
            <a:r>
              <a:rPr lang="es-ES" i="1" dirty="0" smtClean="0"/>
              <a:t>: </a:t>
            </a:r>
            <a:r>
              <a:rPr lang="en-US" i="1" dirty="0" err="1" smtClean="0"/>
              <a:t>Microsoft.Extensions.Localization</a:t>
            </a:r>
            <a:endParaRPr lang="en-US" i="1" dirty="0" smtClean="0"/>
          </a:p>
          <a:p>
            <a:r>
              <a:rPr lang="es-ES" dirty="0" smtClean="0"/>
              <a:t>Acceso a </a:t>
            </a:r>
            <a:r>
              <a:rPr lang="es-ES" dirty="0" err="1" smtClean="0"/>
              <a:t>ResourceManager</a:t>
            </a:r>
            <a:r>
              <a:rPr lang="es-ES" dirty="0" smtClean="0"/>
              <a:t> a través de inyección de dependencias.</a:t>
            </a:r>
          </a:p>
          <a:p>
            <a:pPr lvl="1"/>
            <a:r>
              <a:rPr lang="es-ES" dirty="0" err="1" smtClean="0"/>
              <a:t>IStringLocalizer</a:t>
            </a:r>
            <a:r>
              <a:rPr lang="es-ES" dirty="0" smtClean="0"/>
              <a:t> (</a:t>
            </a:r>
            <a:r>
              <a:rPr lang="es-ES" dirty="0" err="1" smtClean="0"/>
              <a:t>tipado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IViewLocalizer</a:t>
            </a:r>
            <a:r>
              <a:rPr lang="es-ES" dirty="0" smtClean="0"/>
              <a:t> (inyectando @</a:t>
            </a:r>
            <a:r>
              <a:rPr lang="es-ES" dirty="0" err="1" smtClean="0"/>
              <a:t>inject</a:t>
            </a:r>
            <a:r>
              <a:rPr lang="es-ES" dirty="0" smtClean="0"/>
              <a:t> </a:t>
            </a:r>
            <a:r>
              <a:rPr lang="es-ES" dirty="0" err="1" smtClean="0"/>
              <a:t>IViewLocalizer</a:t>
            </a:r>
            <a:r>
              <a:rPr lang="es-ES" dirty="0" smtClean="0"/>
              <a:t> </a:t>
            </a:r>
            <a:r>
              <a:rPr lang="es-ES" dirty="0" err="1" smtClean="0"/>
              <a:t>localizer</a:t>
            </a:r>
            <a:r>
              <a:rPr lang="es-ES" dirty="0" smtClean="0"/>
              <a:t>)</a:t>
            </a:r>
          </a:p>
          <a:p>
            <a:pPr lvl="1"/>
            <a:endParaRPr lang="es-ES" dirty="0"/>
          </a:p>
          <a:p>
            <a:r>
              <a:rPr lang="es-ES" dirty="0" smtClean="0"/>
              <a:t>Donde se localizan los ficheros de recursos?</a:t>
            </a:r>
          </a:p>
          <a:p>
            <a:pPr lvl="1"/>
            <a:r>
              <a:rPr lang="es-ES" dirty="0" err="1" smtClean="0"/>
              <a:t>Controllers</a:t>
            </a:r>
            <a:r>
              <a:rPr lang="es-ES" dirty="0" smtClean="0"/>
              <a:t>\</a:t>
            </a:r>
            <a:r>
              <a:rPr lang="es-ES" dirty="0" err="1" smtClean="0"/>
              <a:t>HomeController.cs</a:t>
            </a:r>
            <a:r>
              <a:rPr lang="es-ES" dirty="0" smtClean="0"/>
              <a:t> (donde consumimos el recurso)</a:t>
            </a:r>
          </a:p>
          <a:p>
            <a:pPr lvl="1"/>
            <a:r>
              <a:rPr lang="es-ES" dirty="0" err="1" smtClean="0"/>
              <a:t>Resources</a:t>
            </a:r>
            <a:r>
              <a:rPr lang="es-ES" dirty="0" smtClean="0"/>
              <a:t> \</a:t>
            </a:r>
            <a:r>
              <a:rPr lang="es-ES" dirty="0" err="1" smtClean="0"/>
              <a:t>Controllers</a:t>
            </a:r>
            <a:r>
              <a:rPr lang="es-ES" dirty="0" smtClean="0"/>
              <a:t>\</a:t>
            </a:r>
            <a:r>
              <a:rPr lang="es-ES" dirty="0" err="1" smtClean="0"/>
              <a:t>HomeController.resx</a:t>
            </a:r>
            <a:endParaRPr lang="es-ES" dirty="0" smtClean="0"/>
          </a:p>
          <a:p>
            <a:pPr lvl="1"/>
            <a:r>
              <a:rPr lang="es-ES" dirty="0" err="1" smtClean="0"/>
              <a:t>Resources</a:t>
            </a:r>
            <a:r>
              <a:rPr lang="es-ES" dirty="0" smtClean="0"/>
              <a:t>\</a:t>
            </a:r>
            <a:r>
              <a:rPr lang="es-ES" dirty="0" err="1" smtClean="0"/>
              <a:t>Controllers.HomeController.resx</a:t>
            </a:r>
            <a:endParaRPr lang="es-E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0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ASP.NET Core MVC 1.10 y versiones superiores los atributos sin validación son localizables.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Globalization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ES" dirty="0"/>
              <a:t>ASP.NET Core proporciona un Middleware específico para la localización de recursos </a:t>
            </a:r>
            <a:r>
              <a:rPr lang="es-ES" b="1" dirty="0" err="1"/>
              <a:t>app.UseRequestLocalization</a:t>
            </a:r>
            <a:r>
              <a:rPr lang="es-ES" dirty="0"/>
              <a:t> </a:t>
            </a:r>
            <a:endParaRPr lang="es-ES" dirty="0" smtClean="0"/>
          </a:p>
          <a:p>
            <a:r>
              <a:rPr lang="es-ES" dirty="0" err="1" smtClean="0"/>
              <a:t>RequestCultureProviders</a:t>
            </a:r>
            <a:endParaRPr lang="es-ES" dirty="0" smtClean="0"/>
          </a:p>
          <a:p>
            <a:pPr lvl="1"/>
            <a:r>
              <a:rPr lang="es-ES" dirty="0" err="1" smtClean="0"/>
              <a:t>QueryStringRequestCultureProvider</a:t>
            </a:r>
            <a:endParaRPr lang="es-ES" dirty="0" smtClean="0"/>
          </a:p>
          <a:p>
            <a:pPr lvl="1"/>
            <a:r>
              <a:rPr lang="es-ES" dirty="0" err="1" smtClean="0"/>
              <a:t>CookieRequestCultureProvider</a:t>
            </a:r>
            <a:endParaRPr lang="es-ES" dirty="0" smtClean="0"/>
          </a:p>
          <a:p>
            <a:pPr lvl="1"/>
            <a:r>
              <a:rPr lang="es-ES" dirty="0" err="1" smtClean="0"/>
              <a:t>AcceptLanguageHeaderCultureProvider</a:t>
            </a:r>
            <a:endParaRPr lang="es-ES" dirty="0" smtClean="0"/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 err="1" smtClean="0"/>
              <a:t>CustomCultureProvider</a:t>
            </a:r>
            <a:r>
              <a:rPr lang="es-ES" dirty="0" smtClean="0"/>
              <a:t> (</a:t>
            </a:r>
            <a:r>
              <a:rPr lang="es-ES" dirty="0" err="1" smtClean="0"/>
              <a:t>IRequestCultureProvider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Ej. Cargar la cultura específica de un origen de datos.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 smtClean="0"/>
              <a:t>Lab</a:t>
            </a:r>
            <a:r>
              <a:rPr lang="es-ES" dirty="0" smtClean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01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Lab</a:t>
            </a:r>
            <a:r>
              <a:rPr lang="es-ES" dirty="0" smtClean="0"/>
              <a:t> 4 : Globalización y Localización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/>
          <a:lstStyle/>
          <a:p>
            <a:r>
              <a:rPr lang="en-US" dirty="0" err="1" smtClean="0">
                <a:latin typeface="+mn-lt"/>
              </a:rPr>
              <a:t>Descargar</a:t>
            </a:r>
            <a:r>
              <a:rPr lang="en-US" dirty="0" smtClean="0">
                <a:latin typeface="+mn-lt"/>
              </a:rPr>
              <a:t> el </a:t>
            </a:r>
            <a:r>
              <a:rPr lang="en-US" dirty="0" err="1" smtClean="0">
                <a:latin typeface="+mn-lt"/>
              </a:rPr>
              <a:t>proyecto</a:t>
            </a:r>
            <a:r>
              <a:rPr lang="en-US" dirty="0" smtClean="0">
                <a:latin typeface="+mn-lt"/>
              </a:rPr>
              <a:t> base: (</a:t>
            </a:r>
            <a:r>
              <a:rPr lang="en-US" dirty="0">
                <a:latin typeface="+mn-lt"/>
                <a:hlinkClick r:id="rId2"/>
              </a:rPr>
              <a:t>https://</a:t>
            </a:r>
            <a:r>
              <a:rPr lang="en-US" dirty="0" smtClean="0">
                <a:latin typeface="+mn-lt"/>
                <a:hlinkClick r:id="rId2"/>
              </a:rPr>
              <a:t>tokiotaaspnetcore.visualstudio.com/ASPNETCore200/Dev/MVCBlog-4</a:t>
            </a:r>
            <a:r>
              <a:rPr lang="en-US" dirty="0" smtClean="0">
                <a:latin typeface="+mn-lt"/>
              </a:rPr>
              <a:t>/)</a:t>
            </a:r>
            <a:endParaRPr lang="en-US" dirty="0">
              <a:latin typeface="+mn-lt"/>
            </a:endParaRPr>
          </a:p>
          <a:p>
            <a:r>
              <a:rPr lang="es-ES" dirty="0" smtClean="0"/>
              <a:t>Configurar la aplicación para que tenga 2 culturas disponibles (es, en).</a:t>
            </a:r>
            <a:endParaRPr lang="es-ES" dirty="0" smtClean="0">
              <a:latin typeface="+mn-lt"/>
            </a:endParaRPr>
          </a:p>
          <a:p>
            <a:pPr lvl="1"/>
            <a:r>
              <a:rPr lang="es-ES" dirty="0" smtClean="0"/>
              <a:t>Donde se registra?</a:t>
            </a:r>
            <a:endParaRPr lang="es-ES" dirty="0" smtClean="0">
              <a:latin typeface="+mn-lt"/>
            </a:endParaRPr>
          </a:p>
          <a:p>
            <a:r>
              <a:rPr lang="es-ES" dirty="0" smtClean="0">
                <a:latin typeface="+mn-lt"/>
              </a:rPr>
              <a:t>Hacer que la vista parcial de creación de “</a:t>
            </a:r>
            <a:r>
              <a:rPr lang="es-ES" dirty="0" err="1" smtClean="0">
                <a:latin typeface="+mn-lt"/>
              </a:rPr>
              <a:t>comments</a:t>
            </a:r>
            <a:r>
              <a:rPr lang="es-ES" dirty="0" smtClean="0">
                <a:latin typeface="+mn-lt"/>
              </a:rPr>
              <a:t>” sea </a:t>
            </a:r>
            <a:r>
              <a:rPr lang="es-ES" dirty="0" err="1" smtClean="0">
                <a:latin typeface="+mn-lt"/>
              </a:rPr>
              <a:t>multi</a:t>
            </a:r>
            <a:r>
              <a:rPr lang="es-ES" dirty="0" smtClean="0">
                <a:latin typeface="+mn-lt"/>
              </a:rPr>
              <a:t>-idioma leyendo ficheros de recursos.</a:t>
            </a:r>
          </a:p>
          <a:p>
            <a:endParaRPr lang="es-ES" i="1" dirty="0" smtClean="0"/>
          </a:p>
          <a:p>
            <a:r>
              <a:rPr lang="es-ES" i="1" dirty="0" smtClean="0"/>
              <a:t>Extra: crear un </a:t>
            </a:r>
            <a:r>
              <a:rPr lang="es-ES" i="1" dirty="0" err="1" smtClean="0"/>
              <a:t>Custom</a:t>
            </a:r>
            <a:r>
              <a:rPr lang="es-ES" i="1" dirty="0" smtClean="0"/>
              <a:t> Culture </a:t>
            </a:r>
            <a:r>
              <a:rPr lang="es-ES" i="1" dirty="0" err="1" smtClean="0"/>
              <a:t>Provider</a:t>
            </a:r>
            <a:r>
              <a:rPr lang="es-ES" i="1" dirty="0" smtClean="0"/>
              <a:t> que lea la cultura del fichero de configuración.</a:t>
            </a:r>
          </a:p>
        </p:txBody>
      </p:sp>
    </p:spTree>
    <p:extLst>
      <p:ext uri="{BB962C8B-B14F-4D97-AF65-F5344CB8AC3E}">
        <p14:creationId xmlns:p14="http://schemas.microsoft.com/office/powerpoint/2010/main" val="281524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67" y="4344848"/>
            <a:ext cx="6484838" cy="140393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45245" y="3465146"/>
            <a:ext cx="10515600" cy="523875"/>
          </a:xfrm>
        </p:spPr>
        <p:txBody>
          <a:bodyPr/>
          <a:lstStyle/>
          <a:p>
            <a:r>
              <a:rPr lang="es-E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345879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741" y="2144729"/>
            <a:ext cx="5450964" cy="312084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Custom</a:t>
            </a:r>
            <a:r>
              <a:rPr lang="es-ES" dirty="0"/>
              <a:t> middleware (</a:t>
            </a:r>
            <a:r>
              <a:rPr lang="es-ES" dirty="0" err="1"/>
              <a:t>Token</a:t>
            </a:r>
            <a:r>
              <a:rPr lang="es-ES" dirty="0"/>
              <a:t> </a:t>
            </a:r>
            <a:r>
              <a:rPr lang="es-ES" dirty="0" err="1"/>
              <a:t>Authentication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6346372" cy="4207363"/>
          </a:xfrm>
        </p:spPr>
        <p:txBody>
          <a:bodyPr/>
          <a:lstStyle/>
          <a:p>
            <a:r>
              <a:rPr lang="es-ES" sz="2200" dirty="0"/>
              <a:t>API </a:t>
            </a:r>
            <a:r>
              <a:rPr lang="es-ES" sz="2200" dirty="0" err="1"/>
              <a:t>RESTful</a:t>
            </a:r>
            <a:endParaRPr lang="es-ES" sz="2200" dirty="0"/>
          </a:p>
          <a:p>
            <a:r>
              <a:rPr lang="es-ES" sz="2200" dirty="0" err="1"/>
              <a:t>Stateless</a:t>
            </a:r>
            <a:endParaRPr lang="es-ES" sz="2200" dirty="0"/>
          </a:p>
          <a:p>
            <a:pPr lvl="1"/>
            <a:r>
              <a:rPr lang="es-ES" sz="1800" dirty="0"/>
              <a:t>Servidor sin información de estado.</a:t>
            </a:r>
          </a:p>
          <a:p>
            <a:r>
              <a:rPr lang="es-ES" sz="2200" dirty="0"/>
              <a:t>Mobile </a:t>
            </a:r>
            <a:r>
              <a:rPr lang="es-ES" sz="2200" dirty="0" err="1"/>
              <a:t>ready</a:t>
            </a:r>
            <a:endParaRPr lang="es-ES" sz="2200" dirty="0"/>
          </a:p>
          <a:p>
            <a:pPr lvl="1"/>
            <a:r>
              <a:rPr lang="es-ES" sz="1800" dirty="0"/>
              <a:t>Tokens almacenados en cliente.</a:t>
            </a:r>
          </a:p>
          <a:p>
            <a:r>
              <a:rPr lang="es-ES" sz="2200" dirty="0" err="1"/>
              <a:t>Scalable</a:t>
            </a:r>
            <a:endParaRPr lang="es-ES" sz="2200" dirty="0"/>
          </a:p>
          <a:p>
            <a:pPr lvl="1"/>
            <a:r>
              <a:rPr lang="es-ES" sz="1800" dirty="0"/>
              <a:t>Multi plataforma y servicios distribuidos.</a:t>
            </a:r>
          </a:p>
          <a:p>
            <a:r>
              <a:rPr lang="es-ES" sz="2200" dirty="0"/>
              <a:t>Security</a:t>
            </a:r>
          </a:p>
          <a:p>
            <a:pPr lvl="1"/>
            <a:r>
              <a:rPr lang="es-ES" sz="1800" dirty="0" smtClean="0"/>
              <a:t>Tiempo </a:t>
            </a:r>
            <a:r>
              <a:rPr lang="es-ES" sz="1800" dirty="0"/>
              <a:t>de expiración.</a:t>
            </a:r>
          </a:p>
        </p:txBody>
      </p:sp>
    </p:spTree>
    <p:extLst>
      <p:ext uri="{BB962C8B-B14F-4D97-AF65-F5344CB8AC3E}">
        <p14:creationId xmlns:p14="http://schemas.microsoft.com/office/powerpoint/2010/main" val="26713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707"/>
          </a:xfrm>
        </p:spPr>
        <p:txBody>
          <a:bodyPr/>
          <a:lstStyle/>
          <a:p>
            <a:r>
              <a:rPr lang="en-US" dirty="0"/>
              <a:t>JSON Web Token (JWT) (</a:t>
            </a:r>
            <a:r>
              <a:rPr lang="en-US" dirty="0">
                <a:hlinkClick r:id="rId2"/>
              </a:rPr>
              <a:t>https://jwt.io/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616"/>
            <a:ext cx="10515600" cy="4834482"/>
          </a:xfrm>
        </p:spPr>
        <p:txBody>
          <a:bodyPr/>
          <a:lstStyle/>
          <a:p>
            <a:r>
              <a:rPr lang="es-ES" sz="1600" dirty="0" smtClean="0"/>
              <a:t>Se envían las credenciales y se genera un </a:t>
            </a:r>
            <a:r>
              <a:rPr lang="es-ES" sz="1600" dirty="0" err="1" smtClean="0"/>
              <a:t>token</a:t>
            </a:r>
            <a:r>
              <a:rPr lang="es-ES" sz="1600" dirty="0" smtClean="0"/>
              <a:t> en formato JSON</a:t>
            </a:r>
            <a:endParaRPr lang="es-ES" sz="1600" dirty="0"/>
          </a:p>
          <a:p>
            <a:r>
              <a:rPr lang="es-ES" sz="1600" dirty="0"/>
              <a:t>Para posteriores peticiones HTTP </a:t>
            </a:r>
            <a:r>
              <a:rPr lang="es-ES" sz="1600" dirty="0" smtClean="0"/>
              <a:t>se descifra el </a:t>
            </a:r>
            <a:r>
              <a:rPr lang="es-ES" sz="1600" dirty="0" err="1" smtClean="0"/>
              <a:t>token</a:t>
            </a:r>
            <a:r>
              <a:rPr lang="es-ES" sz="1600" dirty="0" smtClean="0"/>
              <a:t> </a:t>
            </a:r>
            <a:r>
              <a:rPr lang="es-ES" sz="1600" dirty="0"/>
              <a:t>en la autenticación </a:t>
            </a:r>
            <a:r>
              <a:rPr lang="es-ES" sz="1600" dirty="0" smtClean="0"/>
              <a:t>a </a:t>
            </a:r>
            <a:r>
              <a:rPr lang="es-ES" sz="1600" dirty="0"/>
              <a:t>través de un middleware.</a:t>
            </a:r>
          </a:p>
          <a:p>
            <a:r>
              <a:rPr lang="es-ES" sz="1600" dirty="0"/>
              <a:t>Formato JWT</a:t>
            </a:r>
            <a:r>
              <a:rPr lang="es-ES" sz="1600" dirty="0" smtClean="0"/>
              <a:t>:</a:t>
            </a:r>
            <a:endParaRPr lang="es-ES" sz="16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854" y="2754569"/>
            <a:ext cx="6742339" cy="186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5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Objetivos y alcance</a:t>
            </a:r>
          </a:p>
        </p:txBody>
      </p:sp>
    </p:spTree>
    <p:extLst>
      <p:ext uri="{BB962C8B-B14F-4D97-AF65-F5344CB8AC3E}">
        <p14:creationId xmlns:p14="http://schemas.microsoft.com/office/powerpoint/2010/main" val="36209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s-ES" dirty="0" err="1"/>
              <a:t>Custom</a:t>
            </a:r>
            <a:r>
              <a:rPr lang="es-ES" dirty="0"/>
              <a:t> middleware (Token </a:t>
            </a:r>
            <a:r>
              <a:rPr lang="es-ES" dirty="0" err="1"/>
              <a:t>Authentication</a:t>
            </a:r>
            <a:r>
              <a:rPr lang="es-ES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51867"/>
          </a:xfrm>
        </p:spPr>
        <p:txBody>
          <a:bodyPr/>
          <a:lstStyle/>
          <a:p>
            <a:r>
              <a:rPr lang="es-ES" sz="1800" b="1" dirty="0"/>
              <a:t>(</a:t>
            </a:r>
            <a:r>
              <a:rPr lang="es-ES" sz="1800" b="1" dirty="0">
                <a:solidFill>
                  <a:schemeClr val="accent1">
                    <a:lumMod val="50000"/>
                  </a:schemeClr>
                </a:solidFill>
              </a:rPr>
              <a:t>$/ASPNETCore200/</a:t>
            </a:r>
            <a:r>
              <a:rPr lang="es-ES" sz="1800" b="1" dirty="0" err="1">
                <a:solidFill>
                  <a:schemeClr val="accent1">
                    <a:lumMod val="50000"/>
                  </a:schemeClr>
                </a:solidFill>
              </a:rPr>
              <a:t>Dev</a:t>
            </a:r>
            <a:r>
              <a:rPr lang="es-ES" sz="1800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s-ES" sz="1800" b="1" dirty="0" err="1">
                <a:solidFill>
                  <a:schemeClr val="accent1">
                    <a:lumMod val="50000"/>
                  </a:schemeClr>
                </a:solidFill>
              </a:rPr>
              <a:t>AuthTokens-Dev</a:t>
            </a:r>
            <a:r>
              <a:rPr lang="es-ES" sz="1800" b="1" dirty="0"/>
              <a:t>)</a:t>
            </a:r>
          </a:p>
          <a:p>
            <a:pPr lvl="8"/>
            <a:endParaRPr lang="es-ES" sz="800" dirty="0"/>
          </a:p>
          <a:p>
            <a:r>
              <a:rPr lang="en-US" sz="1800" dirty="0"/>
              <a:t>Test </a:t>
            </a:r>
            <a:r>
              <a:rPr lang="en-US" sz="1800" dirty="0" err="1"/>
              <a:t>usando</a:t>
            </a:r>
            <a:r>
              <a:rPr lang="en-US" sz="1800" dirty="0"/>
              <a:t> Postman:</a:t>
            </a:r>
          </a:p>
          <a:p>
            <a:pPr lvl="1"/>
            <a:r>
              <a:rPr lang="en-US" sz="1800" b="1" dirty="0"/>
              <a:t>POST:</a:t>
            </a:r>
            <a:r>
              <a:rPr lang="en-US" sz="1800" dirty="0"/>
              <a:t> /token</a:t>
            </a:r>
          </a:p>
          <a:p>
            <a:pPr lvl="2"/>
            <a:r>
              <a:rPr lang="en-US" sz="1800" b="1" dirty="0"/>
              <a:t>Content-Type: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application/x-www-form-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urlencoded</a:t>
            </a:r>
            <a:endParaRPr lang="en-US" sz="1800" b="1" dirty="0"/>
          </a:p>
          <a:p>
            <a:pPr lvl="2"/>
            <a:r>
              <a:rPr lang="en-US" sz="1800" b="1" dirty="0"/>
              <a:t>Body:</a:t>
            </a:r>
            <a:r>
              <a:rPr lang="en-US" sz="1800" dirty="0"/>
              <a:t> username=</a:t>
            </a:r>
            <a:r>
              <a:rPr lang="en-US" sz="1800" dirty="0" err="1"/>
              <a:t>TEST&amp;password</a:t>
            </a:r>
            <a:r>
              <a:rPr lang="en-US" sz="1800" dirty="0"/>
              <a:t>=TEST123</a:t>
            </a:r>
          </a:p>
          <a:p>
            <a:pPr lvl="1"/>
            <a:r>
              <a:rPr lang="es-ES" sz="1800" b="1" dirty="0"/>
              <a:t>Response: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200 OK</a:t>
            </a:r>
          </a:p>
          <a:p>
            <a:pPr lvl="2"/>
            <a:r>
              <a:rPr lang="en-US" sz="1800" dirty="0"/>
              <a:t>Content-Type: application/</a:t>
            </a:r>
            <a:r>
              <a:rPr lang="en-US" sz="1800" dirty="0" err="1"/>
              <a:t>json</a:t>
            </a:r>
            <a:endParaRPr lang="en-US" sz="1800" dirty="0"/>
          </a:p>
          <a:p>
            <a:pPr marL="914400" lvl="2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{ "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access_token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": "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eyJhb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...",</a:t>
            </a:r>
          </a:p>
          <a:p>
            <a:pPr marL="914400" lvl="2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expires_in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": 300 }</a:t>
            </a:r>
          </a:p>
          <a:p>
            <a:endParaRPr lang="es-ES" sz="1800" dirty="0"/>
          </a:p>
          <a:p>
            <a:pPr lvl="1"/>
            <a:r>
              <a:rPr lang="es-ES" sz="1800" b="1" dirty="0"/>
              <a:t>GET</a:t>
            </a:r>
            <a:r>
              <a:rPr lang="es-ES" sz="1800" dirty="0"/>
              <a:t>: /api/</a:t>
            </a:r>
            <a:r>
              <a:rPr lang="es-ES" sz="1800" dirty="0" err="1"/>
              <a:t>values</a:t>
            </a:r>
            <a:r>
              <a:rPr lang="es-ES" sz="1800" dirty="0"/>
              <a:t>/1</a:t>
            </a:r>
          </a:p>
          <a:p>
            <a:pPr lvl="2"/>
            <a:r>
              <a:rPr lang="es-ES" sz="1800" dirty="0" err="1"/>
              <a:t>Headers</a:t>
            </a:r>
            <a:endParaRPr lang="es-ES" sz="1800" dirty="0"/>
          </a:p>
          <a:p>
            <a:pPr lvl="3"/>
            <a:r>
              <a:rPr lang="es-ES" sz="1600" b="1" dirty="0" err="1"/>
              <a:t>Authorization</a:t>
            </a:r>
            <a:r>
              <a:rPr lang="es-ES" sz="1600" b="1" dirty="0"/>
              <a:t>:</a:t>
            </a:r>
            <a:r>
              <a:rPr lang="es-ES" sz="1600" dirty="0"/>
              <a:t>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</a:rPr>
              <a:t>Bearer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 err="1"/>
              <a:t>eyJhb</a:t>
            </a:r>
            <a:r>
              <a:rPr lang="en-US" sz="16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2609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ASP.NET Core</a:t>
            </a:r>
          </a:p>
          <a:p>
            <a:pPr lvl="1"/>
            <a:r>
              <a:rPr lang="pt-BR" dirty="0"/>
              <a:t>Migrar .NET Core de Visual Studio 2015 a 2017</a:t>
            </a:r>
          </a:p>
          <a:p>
            <a:pPr lvl="1"/>
            <a:r>
              <a:rPr lang="es-ES" dirty="0" smtClean="0"/>
              <a:t>Middlewares.</a:t>
            </a:r>
            <a:endParaRPr lang="es-ES" dirty="0"/>
          </a:p>
          <a:p>
            <a:pPr lvl="8"/>
            <a:endParaRPr lang="es-ES" dirty="0"/>
          </a:p>
          <a:p>
            <a:r>
              <a:rPr lang="es-ES" dirty="0"/>
              <a:t>ASP.NET Core MVC</a:t>
            </a:r>
          </a:p>
          <a:p>
            <a:pPr lvl="1"/>
            <a:r>
              <a:rPr lang="es-ES" dirty="0"/>
              <a:t>Personalización de </a:t>
            </a:r>
            <a:r>
              <a:rPr lang="es-ES" dirty="0" err="1"/>
              <a:t>bindings</a:t>
            </a:r>
            <a:r>
              <a:rPr lang="es-ES" dirty="0"/>
              <a:t>.</a:t>
            </a:r>
          </a:p>
          <a:p>
            <a:pPr lvl="1"/>
            <a:r>
              <a:rPr lang="es-ES" dirty="0" smtClean="0"/>
              <a:t>Configuración.</a:t>
            </a:r>
            <a:endParaRPr lang="es-ES" dirty="0"/>
          </a:p>
          <a:p>
            <a:pPr lvl="1"/>
            <a:r>
              <a:rPr lang="es-ES" dirty="0"/>
              <a:t>Globalización y localización</a:t>
            </a:r>
          </a:p>
          <a:p>
            <a:pPr lvl="1"/>
            <a:r>
              <a:rPr lang="es-ES" dirty="0" err="1" smtClean="0"/>
              <a:t>ViewComponents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90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Metodología de trabajo</a:t>
            </a:r>
          </a:p>
        </p:txBody>
      </p:sp>
    </p:spTree>
    <p:extLst>
      <p:ext uri="{BB962C8B-B14F-4D97-AF65-F5344CB8AC3E}">
        <p14:creationId xmlns:p14="http://schemas.microsoft.com/office/powerpoint/2010/main" val="52290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Configuración</a:t>
            </a:r>
            <a:r>
              <a:rPr lang="en-US" dirty="0"/>
              <a:t> del workspace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cs typeface="Segoe UI Light" panose="020B0502040204020203" pitchFamily="34" charset="0"/>
              </a:rPr>
              <a:t>Visual Studio 2017 (</a:t>
            </a:r>
            <a:r>
              <a:rPr lang="en-US" sz="2200" dirty="0" err="1">
                <a:cs typeface="Segoe UI Light" panose="020B0502040204020203" pitchFamily="34" charset="0"/>
              </a:rPr>
              <a:t>instalación</a:t>
            </a:r>
            <a:r>
              <a:rPr lang="en-US" sz="2200" dirty="0"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cs typeface="Segoe UI Light" panose="020B0502040204020203" pitchFamily="34" charset="0"/>
              </a:rPr>
              <a:t>incluyendo</a:t>
            </a:r>
            <a:r>
              <a:rPr lang="en-US" sz="2200" dirty="0"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cs typeface="Segoe UI Light" panose="020B0502040204020203" pitchFamily="34" charset="0"/>
              </a:rPr>
              <a:t>opciones</a:t>
            </a:r>
            <a:r>
              <a:rPr lang="en-US" sz="2200" dirty="0">
                <a:cs typeface="Segoe UI Light" panose="020B0502040204020203" pitchFamily="34" charset="0"/>
              </a:rPr>
              <a:t> de </a:t>
            </a:r>
            <a:r>
              <a:rPr lang="en-US" sz="2200" dirty="0" err="1">
                <a:cs typeface="Segoe UI Light" panose="020B0502040204020203" pitchFamily="34" charset="0"/>
              </a:rPr>
              <a:t>desarrollo</a:t>
            </a:r>
            <a:r>
              <a:rPr lang="en-US" sz="2200" dirty="0">
                <a:cs typeface="Segoe UI Light" panose="020B0502040204020203" pitchFamily="34" charset="0"/>
              </a:rPr>
              <a:t> web y .NET Core)</a:t>
            </a:r>
          </a:p>
          <a:p>
            <a:endParaRPr lang="en-US" sz="2200" dirty="0">
              <a:cs typeface="Segoe UI Light" panose="020B0502040204020203" pitchFamily="34" charset="0"/>
            </a:endParaRPr>
          </a:p>
          <a:p>
            <a:r>
              <a:rPr lang="en-US" sz="2200" dirty="0">
                <a:cs typeface="Segoe UI Light" panose="020B0502040204020203" pitchFamily="34" charset="0"/>
              </a:rPr>
              <a:t>Team Explorer - Manage Connections – Connect to Project (</a:t>
            </a:r>
            <a:r>
              <a:rPr lang="en-US" sz="2200" dirty="0">
                <a:cs typeface="Segoe UI Light" panose="020B0502040204020203" pitchFamily="34" charset="0"/>
                <a:hlinkClick r:id="rId2"/>
              </a:rPr>
              <a:t>https://tokiotaaspnetcore.visualstudio.com/ASPNETCore200</a:t>
            </a:r>
            <a:r>
              <a:rPr lang="en-US" sz="2200" dirty="0">
                <a:cs typeface="Segoe UI Light" panose="020B0502040204020203" pitchFamily="34" charset="0"/>
              </a:rPr>
              <a:t>)</a:t>
            </a:r>
          </a:p>
          <a:p>
            <a:pPr lvl="1"/>
            <a:r>
              <a:rPr lang="en-US" sz="2200" dirty="0" err="1">
                <a:cs typeface="Segoe UI Light" panose="020B0502040204020203" pitchFamily="34" charset="0"/>
              </a:rPr>
              <a:t>Añadir</a:t>
            </a:r>
            <a:r>
              <a:rPr lang="en-US" sz="2200" dirty="0">
                <a:cs typeface="Segoe UI Light" panose="020B0502040204020203" pitchFamily="34" charset="0"/>
              </a:rPr>
              <a:t> mapping a </a:t>
            </a:r>
            <a:r>
              <a:rPr lang="en-US" sz="2200" dirty="0" err="1">
                <a:cs typeface="Segoe UI Light" panose="020B0502040204020203" pitchFamily="34" charset="0"/>
              </a:rPr>
              <a:t>nivel</a:t>
            </a:r>
            <a:r>
              <a:rPr lang="en-US" sz="2200" dirty="0">
                <a:cs typeface="Segoe UI Light" panose="020B0502040204020203" pitchFamily="34" charset="0"/>
              </a:rPr>
              <a:t> de </a:t>
            </a:r>
            <a:r>
              <a:rPr lang="en-US" sz="2200" dirty="0" err="1">
                <a:cs typeface="Segoe UI Light" panose="020B0502040204020203" pitchFamily="34" charset="0"/>
              </a:rPr>
              <a:t>TeamProject</a:t>
            </a:r>
            <a:r>
              <a:rPr lang="en-US" sz="2200" dirty="0">
                <a:cs typeface="Segoe UI Light" panose="020B0502040204020203" pitchFamily="34" charset="0"/>
              </a:rPr>
              <a:t> (</a:t>
            </a:r>
            <a:r>
              <a:rPr lang="en-US" sz="2200" dirty="0" err="1">
                <a:cs typeface="Segoe UI Light" panose="020B0502040204020203" pitchFamily="34" charset="0"/>
              </a:rPr>
              <a:t>por</a:t>
            </a:r>
            <a:r>
              <a:rPr lang="en-US" sz="2200" dirty="0"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cs typeface="Segoe UI Light" panose="020B0502040204020203" pitchFamily="34" charset="0"/>
              </a:rPr>
              <a:t>simplicidad</a:t>
            </a:r>
            <a:r>
              <a:rPr lang="en-US" sz="2200" dirty="0">
                <a:cs typeface="Segoe UI Light" panose="020B0502040204020203" pitchFamily="34" charset="0"/>
              </a:rPr>
              <a:t>)</a:t>
            </a:r>
          </a:p>
          <a:p>
            <a:endParaRPr lang="en-US" sz="2200" dirty="0">
              <a:cs typeface="Segoe UI Light" panose="020B0502040204020203" pitchFamily="34" charset="0"/>
            </a:endParaRPr>
          </a:p>
          <a:p>
            <a:r>
              <a:rPr lang="en-US" sz="2200" dirty="0">
                <a:cs typeface="Segoe UI Light" panose="020B0502040204020203" pitchFamily="34" charset="0"/>
              </a:rPr>
              <a:t>Postman (</a:t>
            </a:r>
            <a:r>
              <a:rPr lang="en-US" sz="2200" dirty="0" err="1">
                <a:cs typeface="Segoe UI Light" panose="020B0502040204020203" pitchFamily="34" charset="0"/>
              </a:rPr>
              <a:t>instalación</a:t>
            </a:r>
            <a:r>
              <a:rPr lang="en-US" sz="2200" dirty="0"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cs typeface="Segoe UI Light" panose="020B0502040204020203" pitchFamily="34" charset="0"/>
              </a:rPr>
              <a:t>por</a:t>
            </a:r>
            <a:r>
              <a:rPr lang="en-US" sz="2200" dirty="0">
                <a:cs typeface="Segoe UI Light" panose="020B0502040204020203" pitchFamily="34" charset="0"/>
              </a:rPr>
              <a:t> </a:t>
            </a:r>
            <a:r>
              <a:rPr lang="en-US" sz="2200" dirty="0" err="1">
                <a:cs typeface="Segoe UI Light" panose="020B0502040204020203" pitchFamily="34" charset="0"/>
              </a:rPr>
              <a:t>defecto</a:t>
            </a:r>
            <a:r>
              <a:rPr lang="en-US" sz="2200" dirty="0">
                <a:cs typeface="Segoe UI Light" panose="020B0502040204020203" pitchFamily="34" charset="0"/>
              </a:rPr>
              <a:t>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20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/>
              <a:t>Hands</a:t>
            </a:r>
            <a:r>
              <a:rPr lang="es-ES" dirty="0"/>
              <a:t> </a:t>
            </a:r>
            <a:r>
              <a:rPr lang="es-ES" dirty="0" err="1"/>
              <a:t>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45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Migración a VS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ropue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Las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55c6545-c4b0-41ba-b65e-41037e7c803f"/>
    <SharedWithUsers xmlns="b048c077-1ef5-43d8-8cbe-0087f6733556">
      <UserInfo>
        <DisplayName>Todos excepto los usuarios externos</DisplayName>
        <AccountId>181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1374B617ED0E840AAD9696600400A02" ma:contentTypeVersion="9" ma:contentTypeDescription="Crear nuevo documento." ma:contentTypeScope="" ma:versionID="3a0aecaa9a8004ada7ba0464e062fb92">
  <xsd:schema xmlns:xsd="http://www.w3.org/2001/XMLSchema" xmlns:xs="http://www.w3.org/2001/XMLSchema" xmlns:p="http://schemas.microsoft.com/office/2006/metadata/properties" xmlns:ns2="a55c6545-c4b0-41ba-b65e-41037e7c803f" xmlns:ns3="b048c077-1ef5-43d8-8cbe-0087f6733556" targetNamespace="http://schemas.microsoft.com/office/2006/metadata/properties" ma:root="true" ma:fieldsID="9a88ce6c2bbf32db9805a72e2208e805" ns2:_="" ns3:_="">
    <xsd:import namespace="a55c6545-c4b0-41ba-b65e-41037e7c803f"/>
    <xsd:import namespace="b048c077-1ef5-43d8-8cbe-0087f6733556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5c6545-c4b0-41ba-b65e-41037e7c803f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64defe91-ba4a-4858-8347-393e3d4825e6}" ma:internalName="TaxCatchAll" ma:showField="CatchAllData" ma:web="a55c6545-c4b0-41ba-b65e-41037e7c80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48c077-1ef5-43d8-8cbe-0087f673355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Hash de la sugerencia para compartir" ma:internalName="SharingHintHash" ma:readOnly="true">
      <xsd:simpleType>
        <xsd:restriction base="dms:Text"/>
      </xsd:simpleType>
    </xsd:element>
    <xsd:element name="SharedWithDetails" ma:index="11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13EA09-C0DC-4015-ABE0-A5612D75F8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60FA3A-4249-4D6E-A9A8-3B7219DF275B}">
  <ds:schemaRefs>
    <ds:schemaRef ds:uri="b048c077-1ef5-43d8-8cbe-0087f6733556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a55c6545-c4b0-41ba-b65e-41037e7c803f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DB2804F-7533-4302-9D1F-69B768F37B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5c6545-c4b0-41ba-b65e-41037e7c803f"/>
    <ds:schemaRef ds:uri="b048c077-1ef5-43d8-8cbe-0087f67335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1161</Words>
  <Application>Microsoft Office PowerPoint</Application>
  <PresentationFormat>Custom</PresentationFormat>
  <Paragraphs>184</Paragraphs>
  <Slides>40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First Page</vt:lpstr>
      <vt:lpstr>Presenters</vt:lpstr>
      <vt:lpstr>Content</vt:lpstr>
      <vt:lpstr>Agenda</vt:lpstr>
      <vt:lpstr>Custom Design</vt:lpstr>
      <vt:lpstr>Propuestas</vt:lpstr>
      <vt:lpstr>Last slide</vt:lpstr>
      <vt:lpstr>1_Content</vt:lpstr>
      <vt:lpstr>ASP.NET Core (nivel 200)</vt:lpstr>
      <vt:lpstr>PowerPoint Presentation</vt:lpstr>
      <vt:lpstr>PowerPoint Presentation</vt:lpstr>
      <vt:lpstr>PowerPoint Presentation</vt:lpstr>
      <vt:lpstr>Objetivos</vt:lpstr>
      <vt:lpstr>PowerPoint Presentation</vt:lpstr>
      <vt:lpstr>Configuración del workspace</vt:lpstr>
      <vt:lpstr>PowerPoint Presentation</vt:lpstr>
      <vt:lpstr>PowerPoint Presentation</vt:lpstr>
      <vt:lpstr>Migración a VS 2017</vt:lpstr>
      <vt:lpstr>¿Por que?</vt:lpstr>
      <vt:lpstr>Diferencias entre .csproj 2015 y 2017</vt:lpstr>
      <vt:lpstr>PowerPoint Presentation</vt:lpstr>
      <vt:lpstr>¿Qué es un middleware?</vt:lpstr>
      <vt:lpstr>¿Como se liberan las dependencias Scoped?</vt:lpstr>
      <vt:lpstr>PowerPoint Presentation</vt:lpstr>
      <vt:lpstr>View Components</vt:lpstr>
      <vt:lpstr>Características de los View Components</vt:lpstr>
      <vt:lpstr>PowerPoint Presentation</vt:lpstr>
      <vt:lpstr>Lab 1 : Implementar un ViewComponent</vt:lpstr>
      <vt:lpstr>PowerPoint Presentation</vt:lpstr>
      <vt:lpstr>Bindings</vt:lpstr>
      <vt:lpstr>Bindings</vt:lpstr>
      <vt:lpstr>Custom binding</vt:lpstr>
      <vt:lpstr>PowerPoint Presentation</vt:lpstr>
      <vt:lpstr>Lab 2 : Implementar un Custom Binder</vt:lpstr>
      <vt:lpstr>PowerPoint Presentation</vt:lpstr>
      <vt:lpstr>Sistema de configuración</vt:lpstr>
      <vt:lpstr>PowerPoint Presentation</vt:lpstr>
      <vt:lpstr>Lab 3 : Leer Configuración</vt:lpstr>
      <vt:lpstr>PowerPoint Presentation</vt:lpstr>
      <vt:lpstr>Localization</vt:lpstr>
      <vt:lpstr>Localization</vt:lpstr>
      <vt:lpstr>Globalization</vt:lpstr>
      <vt:lpstr>PowerPoint Presentation</vt:lpstr>
      <vt:lpstr>Lab 4 : Globalización y Localización</vt:lpstr>
      <vt:lpstr>PowerPoint Presentation</vt:lpstr>
      <vt:lpstr>Custom middleware (Token Authentication)</vt:lpstr>
      <vt:lpstr>JSON Web Token (JWT) (https://jwt.io/)</vt:lpstr>
      <vt:lpstr>Custom middleware (Token Authentication)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Escolar</dc:creator>
  <cp:lastModifiedBy>Aramburu, Gabriel (ESI)</cp:lastModifiedBy>
  <cp:revision>152</cp:revision>
  <dcterms:created xsi:type="dcterms:W3CDTF">2014-01-07T15:51:03Z</dcterms:created>
  <dcterms:modified xsi:type="dcterms:W3CDTF">2017-05-24T16:16:05Z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0x01010011374B617ED0E840AAD9696600400A02</vt:lpwstr>
  </property>
</Properties>
</file>