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Clique para mover o slide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1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16687A6-4ADB-45E8-AE2C-93A4242B0BEC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Initialization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Mounting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      </a:t>
            </a:r>
            <a:r>
              <a:rPr b="1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componentWillMount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 é executado logo antes do React Component estar prestes a ser montado no DOM.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      </a:t>
            </a:r>
            <a:r>
              <a:rPr b="1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render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 monta o componente no navegador. Este é um método puro, o que significa que fornece a mesma saída toda vez que a mesma entrada é fornecida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Update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   </a:t>
            </a:r>
            <a:r>
              <a:rPr b="1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shouldComponentUpdate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 diz ao React que quando o componente recebe novas props ou estado está sendo atualizado, o React deve renderizar novamente ou pode pular a renderização? </a:t>
            </a:r>
            <a:r>
              <a:rPr b="0" i="1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Este método retorna verdadeiro ou fals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   </a:t>
            </a:r>
            <a:r>
              <a:rPr b="1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componentWillUpdate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 é executado somente após o </a:t>
            </a:r>
            <a:r>
              <a:rPr b="0" lang="pt-BR" sz="2000" spc="-1" strike="noStrike">
                <a:solidFill>
                  <a:srgbClr val="000000"/>
                </a:solidFill>
                <a:latin typeface="+mn-lt"/>
                <a:ea typeface="+mn-ea"/>
              </a:rPr>
              <a:t>shouldComponentUpdate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retorno de true. 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Unmounting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     </a:t>
            </a:r>
            <a:r>
              <a:rPr b="1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componentWillUnmount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 Este método é o último método no ciclo de vida. Isso é executado logo antes do componente ser removido do DOM.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27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77C4591-22E2-4556-A380-B81BFF6F4AD9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Podemos diferenciar três diferentes componentes, sendo eles: o servidor, desenvolvido em node.js;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 aplicação, que irá correr no servidor criado comunicando com este através de web sockets e ainda o utilizador final, aqui identificado como cliente.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7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6B42A00-8942-4FD9-9552-B7587B496AFA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Interação remota através de manipulação direta para aplicações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7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FC38141-5F07-4D17-8B9E-5BA628E83132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 JavaScript introduziu a palavra-chave </a:t>
            </a:r>
            <a:r>
              <a:rPr b="0" lang="pt-BR" sz="2000" spc="-1" strike="noStrike">
                <a:solidFill>
                  <a:srgbClr val="000000"/>
                </a:solidFill>
                <a:latin typeface="+mn-lt"/>
                <a:ea typeface="+mn-ea"/>
              </a:rPr>
              <a:t>class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 no ECMAScript 2015.  Ela faz com que o JavaScript aparente ser uma linguagem de POO.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 construtor é um método especial para criar e inicializar um objeto criado a partir de uma classe.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É um conceito em que algumas propriedades e métodos de um Objeto estão sendo usados ​​por outro Objeto. Ao contrário da maioria das linguagens OOP onde classes herdam classes, JavaScript Object herda Object,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No js você usa herança o tempo todo. Sempre que você usa vários recursos de uma API da Web ou métodos / propriedades definidos em um objeto de navegador interno que você chama em suas cadeias de caracteres, matrizes, etc., você está implicitamente usando herança.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Necessidade de usar herança: Mas à medida que suas bases de código aumentam, é mais provável que você encontre uma necessidade para isso.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25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99D3833-D630-41BC-8436-B8588F9CDBE0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Um Object é uma entidade </a:t>
            </a:r>
            <a:r>
              <a:rPr b="1" lang="pt-BR" sz="2000" spc="-1" strike="noStrike">
                <a:latin typeface="Arial"/>
              </a:rPr>
              <a:t>única</a:t>
            </a:r>
            <a:r>
              <a:rPr b="0" lang="pt-BR" sz="2000" spc="-1" strike="noStrike">
                <a:latin typeface="Arial"/>
              </a:rPr>
              <a:t> que contém </a:t>
            </a:r>
            <a:r>
              <a:rPr b="1" lang="pt-BR" sz="2000" spc="-1" strike="noStrike">
                <a:latin typeface="Arial"/>
              </a:rPr>
              <a:t>propriedades</a:t>
            </a:r>
            <a:r>
              <a:rPr b="0" lang="pt-BR" sz="2000" spc="-1" strike="noStrike">
                <a:latin typeface="Arial"/>
              </a:rPr>
              <a:t> e </a:t>
            </a:r>
            <a:r>
              <a:rPr b="1" lang="pt-BR" sz="2000" spc="-1" strike="noStrike">
                <a:latin typeface="Arial"/>
              </a:rPr>
              <a:t>métodos</a:t>
            </a:r>
            <a:r>
              <a:rPr b="0" lang="pt-BR" sz="2000" spc="-1" strike="noStrike">
                <a:latin typeface="Arial"/>
              </a:rPr>
              <a:t> 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Um Método em javascript é uma propriedade de um objeto cujo valor é uma função. 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26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265160A-721B-4941-9744-D08EF9293BE5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  <p:sp>
        <p:nvSpPr>
          <p:cNvPr id="26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7EEE4C5-B7E2-4608-AB77-79B76134D4B1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  <p:sp>
        <p:nvSpPr>
          <p:cNvPr id="26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69B67D3-1539-49DC-B9EA-61ED74008D7E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  <p:sp>
        <p:nvSpPr>
          <p:cNvPr id="26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D8FC652-F361-436A-B0FA-E0F614E9F6A6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603400" y="21337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617320" y="21337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 type="body"/>
          </p:nvPr>
        </p:nvSpPr>
        <p:spPr>
          <a:xfrm>
            <a:off x="5603400" y="41065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8" name="PlaceHolder 7"/>
          <p:cNvSpPr>
            <a:spLocks noGrp="1"/>
          </p:cNvSpPr>
          <p:nvPr>
            <p:ph type="body"/>
          </p:nvPr>
        </p:nvSpPr>
        <p:spPr>
          <a:xfrm>
            <a:off x="8617320" y="41065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603400" y="21337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8617320" y="21337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5603400" y="41065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8617320" y="41065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5603400" y="21337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8617320" y="21337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 type="body"/>
          </p:nvPr>
        </p:nvSpPr>
        <p:spPr>
          <a:xfrm>
            <a:off x="5603400" y="41065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09" name="PlaceHolder 7"/>
          <p:cNvSpPr>
            <a:spLocks noGrp="1"/>
          </p:cNvSpPr>
          <p:nvPr>
            <p:ph type="body"/>
          </p:nvPr>
        </p:nvSpPr>
        <p:spPr>
          <a:xfrm>
            <a:off x="8617320" y="41065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1" name="CustomShape 2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" name="Group 14"/>
          <p:cNvGrpSpPr/>
          <p:nvPr/>
        </p:nvGrpSpPr>
        <p:grpSpPr>
          <a:xfrm>
            <a:off x="27360" y="-720"/>
            <a:ext cx="2356200" cy="6853680"/>
            <a:chOff x="27360" y="-720"/>
            <a:chExt cx="2356200" cy="6853680"/>
          </a:xfrm>
        </p:grpSpPr>
        <p:sp>
          <p:nvSpPr>
            <p:cNvPr id="14" name="CustomShape 15"/>
            <p:cNvSpPr/>
            <p:nvPr/>
          </p:nvSpPr>
          <p:spPr>
            <a:xfrm>
              <a:off x="27360" y="-720"/>
              <a:ext cx="493920" cy="440064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" name="CustomShape 27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" name="PlaceHolder 28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latin typeface="Century Gothic"/>
              </a:rPr>
              <a:t>Clique para editar o </a:t>
            </a:r>
            <a:r>
              <a:rPr b="0" lang="en-US" sz="5400" spc="-1" strike="noStrike">
                <a:solidFill>
                  <a:srgbClr val="262626"/>
                </a:solidFill>
                <a:latin typeface="Century Gothic"/>
              </a:rPr>
              <a:t>título mestre</a:t>
            </a:r>
            <a:endParaRPr b="0" lang="en-US" sz="5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" name="PlaceHolder 29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661118C-4793-40BD-8737-715BCA798333}" type="datetime">
              <a:rPr b="0" lang="pt-BR" sz="900" spc="-1" strike="noStrike">
                <a:solidFill>
                  <a:srgbClr val="8b8b8b"/>
                </a:solidFill>
                <a:latin typeface="Century Gothic"/>
              </a:rPr>
              <a:t>04/05/22</a:t>
            </a:fld>
            <a:endParaRPr b="0" lang="pt-BR" sz="900" spc="-1" strike="noStrike">
              <a:latin typeface="Times New Roman"/>
            </a:endParaRPr>
          </a:p>
        </p:txBody>
      </p:sp>
      <p:sp>
        <p:nvSpPr>
          <p:cNvPr id="29" name="PlaceHolder 30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0" name="CustomShape 31"/>
          <p:cNvSpPr/>
          <p:nvPr/>
        </p:nvSpPr>
        <p:spPr>
          <a:xfrm>
            <a:off x="0" y="4323960"/>
            <a:ext cx="1744200" cy="778320"/>
          </a:xfrm>
          <a:custGeom>
            <a:avLst/>
            <a:gdLst/>
            <a:ah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PlaceHolder 32"/>
          <p:cNvSpPr>
            <a:spLocks noGrp="1"/>
          </p:cNvSpPr>
          <p:nvPr>
            <p:ph type="sldNum"/>
          </p:nvPr>
        </p:nvSpPr>
        <p:spPr>
          <a:xfrm>
            <a:off x="531720" y="4529520"/>
            <a:ext cx="7794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1C23A47-C340-4130-A0AD-012ED90CFE39}" type="slidenum">
              <a:rPr b="0" lang="pt-BR" sz="2000" spc="-1" strike="noStrike">
                <a:solidFill>
                  <a:srgbClr val="feffff"/>
                </a:solidFill>
                <a:latin typeface="Century Gothic"/>
              </a:rPr>
              <a:t>&lt;número&gt;</a:t>
            </a:fld>
            <a:endParaRPr b="0" lang="pt-BR" sz="2000" spc="-1" strike="noStrike">
              <a:latin typeface="Times New Roman"/>
            </a:endParaRPr>
          </a:p>
        </p:txBody>
      </p:sp>
      <p:sp>
        <p:nvSpPr>
          <p:cNvPr id="32" name="PlaceHolder 3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Clique para editar o formato do texto da estrutura de tópicos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2.º nível da estrutura de tópicos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3.º nível da estrutura de tópicos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4.º nível da estrutura de tópicos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5.º nível da estrutura de tópicos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6.º nível da estrutura de tópicos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7.º nível da estrutura de tópicos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1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70" name="CustomShape 2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3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4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5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6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7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8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9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10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11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CustomShape 12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13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" name="Group 14"/>
          <p:cNvGrpSpPr/>
          <p:nvPr/>
        </p:nvGrpSpPr>
        <p:grpSpPr>
          <a:xfrm>
            <a:off x="27360" y="-720"/>
            <a:ext cx="2356200" cy="6853680"/>
            <a:chOff x="27360" y="-720"/>
            <a:chExt cx="2356200" cy="6853680"/>
          </a:xfrm>
        </p:grpSpPr>
        <p:sp>
          <p:nvSpPr>
            <p:cNvPr id="83" name="CustomShape 15"/>
            <p:cNvSpPr/>
            <p:nvPr/>
          </p:nvSpPr>
          <p:spPr>
            <a:xfrm>
              <a:off x="27360" y="-720"/>
              <a:ext cx="493920" cy="440064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16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17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18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19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20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21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22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23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CustomShape 24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CustomShape 25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CustomShape 26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5" name="CustomShape 27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6" name="PlaceHolder 28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Clique para editar o título mestre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7" name="PlaceHolder 29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Editar estilos de texto Mestre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Segundo nível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Terceiro nível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Quarto nível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Quinto nível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8" name="PlaceHolder 30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7464696-959F-47FA-962A-B23E3F7E78D1}" type="datetime">
              <a:rPr b="0" lang="pt-BR" sz="900" spc="-1" strike="noStrike">
                <a:solidFill>
                  <a:srgbClr val="8b8b8b"/>
                </a:solidFill>
                <a:latin typeface="Century Gothic"/>
              </a:rPr>
              <a:t>04/05/22</a:t>
            </a:fld>
            <a:endParaRPr b="0" lang="pt-BR" sz="900" spc="-1" strike="noStrike">
              <a:latin typeface="Times New Roman"/>
            </a:endParaRPr>
          </a:p>
        </p:txBody>
      </p:sp>
      <p:sp>
        <p:nvSpPr>
          <p:cNvPr id="99" name="PlaceHolder 31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100" name="CustomShape 32"/>
          <p:cNvSpPr/>
          <p:nvPr/>
        </p:nvSpPr>
        <p:spPr>
          <a:xfrm flipV="1">
            <a:off x="-4320" y="714240"/>
            <a:ext cx="1588320" cy="50688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PlaceHolder 33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78900B6-79EF-49CC-821F-EF97DDF8836E}" type="slidenum">
              <a:rPr b="0" lang="pt-BR" sz="2000" spc="-1" strike="noStrike">
                <a:solidFill>
                  <a:srgbClr val="feffff"/>
                </a:solidFill>
                <a:latin typeface="Century Gothic"/>
              </a:rPr>
              <a:t>&lt;número&gt;</a:t>
            </a:fld>
            <a:endParaRPr b="0" lang="pt-BR" sz="2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139" name="CustomShape 2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3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4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5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6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7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CustomShape 8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CustomShape 9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CustomShape 10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CustomShape 11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CustomShape 12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CustomShape 13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1" name="Group 14"/>
          <p:cNvGrpSpPr/>
          <p:nvPr/>
        </p:nvGrpSpPr>
        <p:grpSpPr>
          <a:xfrm>
            <a:off x="27360" y="-720"/>
            <a:ext cx="2356200" cy="6853680"/>
            <a:chOff x="27360" y="-720"/>
            <a:chExt cx="2356200" cy="6853680"/>
          </a:xfrm>
        </p:grpSpPr>
        <p:sp>
          <p:nvSpPr>
            <p:cNvPr id="152" name="CustomShape 15"/>
            <p:cNvSpPr/>
            <p:nvPr/>
          </p:nvSpPr>
          <p:spPr>
            <a:xfrm>
              <a:off x="27360" y="-720"/>
              <a:ext cx="493920" cy="440064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CustomShape 16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CustomShape 17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CustomShape 18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19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CustomShape 20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CustomShape 21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CustomShape 22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CustomShape 23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CustomShape 24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CustomShape 25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CustomShape 26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4" name="CustomShape 27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5" name="PlaceHolder 28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Clique para editar o título mestre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6" name="PlaceHolder 29"/>
          <p:cNvSpPr>
            <a:spLocks noGrp="1"/>
          </p:cNvSpPr>
          <p:nvPr>
            <p:ph type="body"/>
          </p:nvPr>
        </p:nvSpPr>
        <p:spPr>
          <a:xfrm>
            <a:off x="2939400" y="1972800"/>
            <a:ext cx="3992400" cy="5760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Editar estilos de texto Mestre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67" name="PlaceHolder 30"/>
          <p:cNvSpPr>
            <a:spLocks noGrp="1"/>
          </p:cNvSpPr>
          <p:nvPr>
            <p:ph type="body"/>
          </p:nvPr>
        </p:nvSpPr>
        <p:spPr>
          <a:xfrm>
            <a:off x="2589120" y="2548800"/>
            <a:ext cx="4342680" cy="3353760"/>
          </a:xfrm>
          <a:prstGeom prst="rect">
            <a:avLst/>
          </a:prstGeom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Editar estilos de texto Mestre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Segundo nível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Terceiro nível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Quarto nível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Quinto nível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68" name="PlaceHolder 31"/>
          <p:cNvSpPr>
            <a:spLocks noGrp="1"/>
          </p:cNvSpPr>
          <p:nvPr>
            <p:ph type="body"/>
          </p:nvPr>
        </p:nvSpPr>
        <p:spPr>
          <a:xfrm>
            <a:off x="7506720" y="1969560"/>
            <a:ext cx="3998520" cy="5760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Editar estilos de texto Mestre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69" name="PlaceHolder 32"/>
          <p:cNvSpPr>
            <a:spLocks noGrp="1"/>
          </p:cNvSpPr>
          <p:nvPr>
            <p:ph type="body"/>
          </p:nvPr>
        </p:nvSpPr>
        <p:spPr>
          <a:xfrm>
            <a:off x="7166880" y="2545560"/>
            <a:ext cx="4338360" cy="3353760"/>
          </a:xfrm>
          <a:prstGeom prst="rect">
            <a:avLst/>
          </a:prstGeom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Editar estilos de texto Mestre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Segundo nível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Terceiro nível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Quarto nível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Quinto nível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70" name="PlaceHolder 33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E7281F4-C38A-484F-9102-A01C22B3D5C5}" type="datetime">
              <a:rPr b="0" lang="pt-BR" sz="900" spc="-1" strike="noStrike">
                <a:solidFill>
                  <a:srgbClr val="8b8b8b"/>
                </a:solidFill>
                <a:latin typeface="Century Gothic"/>
              </a:rPr>
              <a:t>04/05/22</a:t>
            </a:fld>
            <a:endParaRPr b="0" lang="pt-BR" sz="900" spc="-1" strike="noStrike">
              <a:latin typeface="Times New Roman"/>
            </a:endParaRPr>
          </a:p>
        </p:txBody>
      </p:sp>
      <p:sp>
        <p:nvSpPr>
          <p:cNvPr id="171" name="PlaceHolder 34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172" name="CustomShape 35"/>
          <p:cNvSpPr/>
          <p:nvPr/>
        </p:nvSpPr>
        <p:spPr>
          <a:xfrm flipV="1">
            <a:off x="-4320" y="714240"/>
            <a:ext cx="1588320" cy="50688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PlaceHolder 36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7C2FE47-6CBE-4066-9F38-7C0D7B464EFD}" type="slidenum">
              <a:rPr b="0" lang="pt-BR" sz="2000" spc="-1" strike="noStrike">
                <a:solidFill>
                  <a:srgbClr val="feffff"/>
                </a:solidFill>
                <a:latin typeface="Century Gothic"/>
              </a:rPr>
              <a:t>&lt;número&gt;</a:t>
            </a:fld>
            <a:endParaRPr b="0" lang="pt-BR" sz="2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pt.wikipedia.org/w/index.php?title=Event-driven_architecture&amp;action=edit&amp;redlink=1" TargetMode="External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pt-BR/docs/Learn/JavaScript/Objects/Classes_in_JavaScript" TargetMode="External"/><Relationship Id="rId2" Type="http://schemas.openxmlformats.org/officeDocument/2006/relationships/hyperlink" Target="https://developer.mozilla.org/pt-BR/docs/Learn/JavaScript/Objects/Classes_in_JavaScript" TargetMode="External"/><Relationship Id="rId3" Type="http://schemas.openxmlformats.org/officeDocument/2006/relationships/hyperlink" Target="https://www.freecodecamp.org/portuguese/news/programacao-orientada-a-objetos-em-javascript-explicada-com-exemplos/" TargetMode="External"/><Relationship Id="rId4" Type="http://schemas.openxmlformats.org/officeDocument/2006/relationships/hyperlink" Target="https://www.freecodecamp.org/portuguese/news/programacao-orientada-a-objetos-em-javascript-explicada-com-exemplos/" TargetMode="External"/><Relationship Id="rId5" Type="http://schemas.openxmlformats.org/officeDocument/2006/relationships/hyperlink" Target="https://ptdocz.com/doc/290839/intera%C3%A7%C3%A3o-remota-atrav%C3%A9s-de-manipula%C3%A7%C3%A3o-direta-para-aplic" TargetMode="External"/><Relationship Id="rId6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2589120" y="2514600"/>
            <a:ext cx="8915040" cy="22626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latin typeface="Century Gothic"/>
              </a:rPr>
              <a:t>Paradigmas de Linguagens de Programação</a:t>
            </a:r>
            <a:endParaRPr b="0" lang="en-US" sz="5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2589120" y="4777200"/>
            <a:ext cx="8915040" cy="1126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t-BR" sz="1800" spc="-1" strike="noStrike">
                <a:solidFill>
                  <a:srgbClr val="595959"/>
                </a:solidFill>
                <a:latin typeface="Century Gothic"/>
              </a:rPr>
              <a:t>José Max Dias Figueira Júnior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Diagrama de Sequencia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241" name="Espaço Reservado para Conteúdo 3" descr=""/>
          <p:cNvPicPr/>
          <p:nvPr/>
        </p:nvPicPr>
        <p:blipFill>
          <a:blip r:embed="rId1"/>
          <a:stretch/>
        </p:blipFill>
        <p:spPr>
          <a:xfrm>
            <a:off x="1519560" y="1690560"/>
            <a:ext cx="8175960" cy="435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História do Node.js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É um software de código aberto, multiplataforma, baseado no interpretador V8 do google;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Autor: Ryan Dahl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Lançamento 27/05/2009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Constituído basicamente de dois comandos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NMP: Executa um pacote armazenado num pacote node.Js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NXP:Instalar a nível local o código instalado globalmente;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O código de nodejs é baseado na arquitetura </a:t>
            </a:r>
            <a:r>
              <a:rPr b="0" lang="en-US" sz="1800" spc="-1" strike="noStrike" u="sng">
                <a:solidFill>
                  <a:srgbClr val="fc7752"/>
                </a:solidFill>
                <a:uFillTx/>
                <a:latin typeface="Century Gothic"/>
                <a:hlinkClick r:id="rId1"/>
              </a:rPr>
              <a:t>event-driven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, capaz de entrada/saída assíncrona. Otimizado para ser corrido em tempo real 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Vantagens de Usar Nodejs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45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Vantagens: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Flexibilidade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Leveza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Suporte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Produtividade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Solução Utilizando Node js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247" name="Espaço Reservado para Conteúdo 3" descr=""/>
          <p:cNvPicPr/>
          <p:nvPr/>
        </p:nvPicPr>
        <p:blipFill>
          <a:blip r:embed="rId1"/>
          <a:stretch/>
        </p:blipFill>
        <p:spPr>
          <a:xfrm>
            <a:off x="4389120" y="2150640"/>
            <a:ext cx="5315400" cy="374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Diagrama de Sequencia:NodeJS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839880" y="1681200"/>
            <a:ext cx="4201200" cy="823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pic>
        <p:nvPicPr>
          <p:cNvPr id="250" name="Espaço Reservado para Conteúdo 6" descr=""/>
          <p:cNvPicPr/>
          <p:nvPr/>
        </p:nvPicPr>
        <p:blipFill>
          <a:blip r:embed="rId1"/>
          <a:stretch/>
        </p:blipFill>
        <p:spPr>
          <a:xfrm>
            <a:off x="289440" y="1255320"/>
            <a:ext cx="4656240" cy="5287320"/>
          </a:xfrm>
          <a:prstGeom prst="rect">
            <a:avLst/>
          </a:prstGeom>
          <a:ln>
            <a:noFill/>
          </a:ln>
        </p:spPr>
      </p:pic>
      <p:sp>
        <p:nvSpPr>
          <p:cNvPr id="251" name="TextShape 3"/>
          <p:cNvSpPr txBox="1"/>
          <p:nvPr/>
        </p:nvSpPr>
        <p:spPr>
          <a:xfrm>
            <a:off x="5041080" y="1292760"/>
            <a:ext cx="6313680" cy="8236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1. Inicialmente terá de existir um pedido por parte de um ecrã para aceder à aplicação.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52" name="TextShape 4"/>
          <p:cNvSpPr txBox="1"/>
          <p:nvPr/>
        </p:nvSpPr>
        <p:spPr>
          <a:xfrm>
            <a:off x="4946040" y="2079360"/>
            <a:ext cx="6409080" cy="4632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2. A aplicação comunica com o servidor;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3. partir daí está preparada para pedidos de possíveis utilizadores.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4. Um utilizador, ao querer interagir com a aplicação, está a enviar um pedido para esta, que por sua vez avisa o servidor e este é responsável por mostrar no dispositivo o Widget da aplicação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5. A widget liga-se ao servidor e após ocorrer a ligação procede-se à troca de  mensagens” que permitem ao utilizador definir o seu nome.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6. Quando o cliente tiver o nome definido pode usufruir dos Widgets disponíveis, realizando-se a comunicação para o servidor, que por sua vez envia novamente para a aplicação. </a:t>
            </a:r>
            <a:br/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 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Referencias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 u="sng">
                <a:solidFill>
                  <a:srgbClr val="fc7752"/>
                </a:solidFill>
                <a:uFillTx/>
                <a:latin typeface="Century Gothic"/>
                <a:hlinkClick r:id="rId1"/>
              </a:rPr>
              <a:t>https://</a:t>
            </a:r>
            <a:r>
              <a:rPr b="0" lang="en-US" sz="1800" spc="-1" strike="noStrike" u="sng">
                <a:solidFill>
                  <a:srgbClr val="fc7752"/>
                </a:solidFill>
                <a:uFillTx/>
                <a:latin typeface="Century Gothic"/>
                <a:hlinkClick r:id="rId2"/>
              </a:rPr>
              <a:t>developer.mozilla.org/pt-BR/docs/Learn/JavaScript/Objects/Classes_in_JavaScript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 u="sng">
                <a:solidFill>
                  <a:srgbClr val="fc7752"/>
                </a:solidFill>
                <a:uFillTx/>
                <a:latin typeface="Century Gothic"/>
                <a:hlinkClick r:id="rId3"/>
              </a:rPr>
              <a:t>https://www.freecodecamp.org/portuguese/news/programacao-orientada-a-objetos-em-javascript-explicada-com-exemplos</a:t>
            </a:r>
            <a:r>
              <a:rPr b="0" lang="en-US" sz="1800" spc="-1" strike="noStrike" u="sng">
                <a:solidFill>
                  <a:srgbClr val="fc7752"/>
                </a:solidFill>
                <a:uFillTx/>
                <a:latin typeface="Century Gothic"/>
                <a:hlinkClick r:id="rId4"/>
              </a:rPr>
              <a:t>/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 u="sng">
                <a:solidFill>
                  <a:srgbClr val="fc7752"/>
                </a:solidFill>
                <a:uFillTx/>
                <a:latin typeface="Century Gothic"/>
                <a:hlinkClick r:id="rId5"/>
              </a:rPr>
              <a:t>https://ptdocz.com/doc/290839/intera%C3%A7%C3%A3o-remota-atrav%C3%A9s-de-manipula%C3%A7%C3%A3o-direta-para-aplic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...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Código fonte: https://github.com/josemdfjunior/PLP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JavaScript(js)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É uma linguagem de programação interpretada e estruturada;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É multiparadigmas; Funcional; Imperativa; Não Orientada a objetos.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Baseando-se em Classes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Orientada a eventos;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Existem maneiras de POO com js.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Surgiu em 1995 sendo criada por Brendan Eich;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Extensão de arquivo.js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Pode ser executada em ambos os lados: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Linguagem tipo Client-Side em navegadores web;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Server mode usando node.js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1636920" y="48600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Criando uma classe e objeto em JS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221" name="Espaço Reservado para Conteúdo 3" descr=""/>
          <p:cNvPicPr/>
          <p:nvPr/>
        </p:nvPicPr>
        <p:blipFill>
          <a:blip r:embed="rId1"/>
          <a:stretch/>
        </p:blipFill>
        <p:spPr>
          <a:xfrm>
            <a:off x="1347120" y="1766880"/>
            <a:ext cx="3726000" cy="4350960"/>
          </a:xfrm>
          <a:prstGeom prst="rect">
            <a:avLst/>
          </a:prstGeom>
          <a:ln>
            <a:noFill/>
          </a:ln>
        </p:spPr>
      </p:pic>
      <p:pic>
        <p:nvPicPr>
          <p:cNvPr id="222" name="Imagem 4" descr=""/>
          <p:cNvPicPr/>
          <p:nvPr/>
        </p:nvPicPr>
        <p:blipFill>
          <a:blip r:embed="rId2"/>
          <a:stretch/>
        </p:blipFill>
        <p:spPr>
          <a:xfrm>
            <a:off x="5942880" y="1766880"/>
            <a:ext cx="4257720" cy="4418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POO em JavaScript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224" name="Espaço Reservado para Conteúdo 3" descr=""/>
          <p:cNvPicPr/>
          <p:nvPr/>
        </p:nvPicPr>
        <p:blipFill>
          <a:blip r:embed="rId1"/>
          <a:stretch/>
        </p:blipFill>
        <p:spPr>
          <a:xfrm>
            <a:off x="838080" y="1974600"/>
            <a:ext cx="4180320" cy="4461840"/>
          </a:xfrm>
          <a:prstGeom prst="rect">
            <a:avLst/>
          </a:prstGeom>
          <a:ln>
            <a:noFill/>
          </a:ln>
        </p:spPr>
      </p:pic>
      <p:pic>
        <p:nvPicPr>
          <p:cNvPr id="225" name="Imagem 4" descr=""/>
          <p:cNvPicPr/>
          <p:nvPr/>
        </p:nvPicPr>
        <p:blipFill>
          <a:blip r:embed="rId2"/>
          <a:stretch/>
        </p:blipFill>
        <p:spPr>
          <a:xfrm>
            <a:off x="6314400" y="2052000"/>
            <a:ext cx="4377600" cy="441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Associação em Js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Ocorre quando um classe possui atributos de outra classe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pic>
        <p:nvPicPr>
          <p:cNvPr id="228" name="" descr=""/>
          <p:cNvPicPr/>
          <p:nvPr/>
        </p:nvPicPr>
        <p:blipFill>
          <a:blip r:embed="rId1"/>
          <a:stretch/>
        </p:blipFill>
        <p:spPr>
          <a:xfrm>
            <a:off x="831240" y="2556360"/>
            <a:ext cx="4344480" cy="4067640"/>
          </a:xfrm>
          <a:prstGeom prst="rect">
            <a:avLst/>
          </a:prstGeom>
          <a:ln>
            <a:noFill/>
          </a:ln>
        </p:spPr>
      </p:pic>
      <p:pic>
        <p:nvPicPr>
          <p:cNvPr id="229" name="" descr=""/>
          <p:cNvPicPr/>
          <p:nvPr/>
        </p:nvPicPr>
        <p:blipFill>
          <a:blip r:embed="rId2"/>
          <a:stretch/>
        </p:blipFill>
        <p:spPr>
          <a:xfrm>
            <a:off x="6085080" y="2528280"/>
            <a:ext cx="3573720" cy="416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Agregação em Js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Ocorre quando uma classe usa outras classes em suas operações. Assim, as classes utilizadas participam da classe principal mas a classe principal não contém estas classes utilizadas como sendo partes suas.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pic>
        <p:nvPicPr>
          <p:cNvPr id="232" name="" descr=""/>
          <p:cNvPicPr/>
          <p:nvPr/>
        </p:nvPicPr>
        <p:blipFill>
          <a:blip r:embed="rId1"/>
          <a:stretch/>
        </p:blipFill>
        <p:spPr>
          <a:xfrm>
            <a:off x="1584000" y="3036600"/>
            <a:ext cx="2748600" cy="3587400"/>
          </a:xfrm>
          <a:prstGeom prst="rect">
            <a:avLst/>
          </a:prstGeom>
          <a:ln>
            <a:noFill/>
          </a:ln>
        </p:spPr>
      </p:pic>
      <p:pic>
        <p:nvPicPr>
          <p:cNvPr id="233" name="" descr=""/>
          <p:cNvPicPr/>
          <p:nvPr/>
        </p:nvPicPr>
        <p:blipFill>
          <a:blip r:embed="rId2"/>
          <a:stretch/>
        </p:blipFill>
        <p:spPr>
          <a:xfrm>
            <a:off x="5887440" y="3286800"/>
            <a:ext cx="3453840" cy="2473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Agregação em Js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235" name="" descr=""/>
          <p:cNvPicPr/>
          <p:nvPr/>
        </p:nvPicPr>
        <p:blipFill>
          <a:blip r:embed="rId1"/>
          <a:stretch/>
        </p:blipFill>
        <p:spPr>
          <a:xfrm>
            <a:off x="2721600" y="1800000"/>
            <a:ext cx="6206400" cy="439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História do React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É a biblioteca mais popular do JavaScript usado para construir interfaces com o usuário;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Teve seus componentes desenvolvidos pelo facebook;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Lançada em 2013;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Autor Jordan Walke(Facebook)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Ferramenta de Código aberto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Compete com Angular, BootStrap;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React Vantagens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1. Fácil de Usar 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2. Suporte a componente reusável em java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3. Componente fácil de escrever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4.Melhor desempenho com virtual DOM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5. Amigável a SEO(Search Engine Optimization) 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339</TotalTime>
  <Application>LibreOffice/6.0.7.3$Linux_X86_64 LibreOffice_project/00m0$Build-3</Application>
  <Words>891</Words>
  <Paragraphs>106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2022-05-04T01:50:27Z</dcterms:created>
  <dc:creator>Suzane Melo</dc:creator>
  <dc:description/>
  <dc:language>pt-BR</dc:language>
  <cp:lastModifiedBy/>
  <dcterms:modified xsi:type="dcterms:W3CDTF">2022-05-04T15:06:50Z</dcterms:modified>
  <cp:revision>24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7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