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2" r:id="rId13"/>
    <p:sldId id="274" r:id="rId14"/>
    <p:sldId id="266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55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BD110-3155-4BFE-A1B2-6ADB5602E539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26484-1436-4465-B251-B1F7BDEE7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33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6484-1436-4465-B251-B1F7BDEE70F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4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6484-1436-4465-B251-B1F7BDEE70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811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6484-1436-4465-B251-B1F7BDEE70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1  Linguagem de programação orientada</a:t>
            </a:r>
            <a:r>
              <a:rPr lang="pt-BR" baseline="0" smtClean="0"/>
              <a:t> a objetos.</a:t>
            </a:r>
          </a:p>
          <a:p>
            <a:r>
              <a:rPr lang="pt-BR" baseline="0" smtClean="0"/>
              <a:t>2  Começou Green Project </a:t>
            </a:r>
            <a:r>
              <a:rPr lang="pt-BR" baseline="0" smtClean="0">
                <a:sym typeface="Wingdings" panose="05000000000000000000" pitchFamily="2" charset="2"/>
              </a:rPr>
              <a:t> Não o objetivo de criar uma linguagem de programação;</a:t>
            </a:r>
          </a:p>
          <a:p>
            <a:r>
              <a:rPr lang="pt-BR" smtClean="0"/>
              <a:t>3_ StarSeven</a:t>
            </a:r>
            <a:r>
              <a:rPr lang="pt-BR" baseline="0" smtClean="0"/>
              <a:t> -&gt; Controle remoto com interface touchscrenn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6484-1436-4465-B251-B1F7BDEE70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56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 que era uma versão atualizada da</a:t>
            </a:r>
            <a:r>
              <a:rPr lang="pt-B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linguagem </a:t>
            </a:r>
            <a:r>
              <a:rPr lang="pt-B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Oak para a internet;</a:t>
            </a:r>
          </a:p>
          <a:p>
            <a:endParaRPr lang="pt-B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6484-1436-4465-B251-B1F7BDEE70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19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Parte</a:t>
            </a:r>
            <a:r>
              <a:rPr lang="pt-BR" baseline="0" smtClean="0"/>
              <a:t> dos conceitos vieram de outras linguagens simula 67 centro norueguês de computação</a:t>
            </a:r>
          </a:p>
          <a:p>
            <a:r>
              <a:rPr lang="pt-BR" baseline="0" smtClean="0"/>
              <a:t>Paradigma de programação </a:t>
            </a:r>
          </a:p>
          <a:p>
            <a:r>
              <a:rPr lang="pt-BR" baseline="0" smtClean="0"/>
              <a:t>Small Talk elevou a orientação a objetos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6484-1436-4465-B251-B1F7BDEE70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0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1-</a:t>
            </a:r>
            <a:r>
              <a:rPr lang="pt-BR" smtClean="0"/>
              <a:t>Para construir uma classe é preciso utilizar o pilar da abstração. Uma classe geralmente representa um substantivo, por exemplo: uma pessoa, um lugar, algo que seja “abstrato</a:t>
            </a:r>
          </a:p>
          <a:p>
            <a:r>
              <a:rPr lang="pt-BR" smtClean="0"/>
              <a:t>Assim,</a:t>
            </a:r>
            <a:r>
              <a:rPr lang="pt-BR" baseline="0" smtClean="0"/>
              <a:t> toda classe tem um Nome, Tipo de visibilidade(public,private protected), características e ações</a:t>
            </a:r>
            <a:endParaRPr lang="pt-BR" smtClean="0"/>
          </a:p>
          <a:p>
            <a:endParaRPr lang="pt-BR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Objetos:Os objetos são características definidas pelas classes. Neles é permitido instanciar objetos da classe para inicializar os atributos e invocar os métodos.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6484-1436-4465-B251-B1F7BDEE70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2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6484-1436-4465-B251-B1F7BDEE70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2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6484-1436-4465-B251-B1F7BDEE70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87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6484-1436-4465-B251-B1F7BDEE70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27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6484-1436-4465-B251-B1F7BDEE70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33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9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27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41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44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03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1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993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3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92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48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8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5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63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15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23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7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644-6861-4921-A1D2-EFCC367D853E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D39C99-BB3A-42BC-8CB7-228A3DA26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70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Paradigmas de Linguagens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José Max Dias Figueira Júnior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3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Projeto: </a:t>
            </a:r>
            <a:r>
              <a:rPr lang="pt-BR" dirty="0" err="1" smtClean="0"/>
              <a:t>Observer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O padrão </a:t>
            </a:r>
            <a:r>
              <a:rPr lang="pt-BR" dirty="0" err="1" smtClean="0"/>
              <a:t>Observer</a:t>
            </a:r>
            <a:r>
              <a:rPr lang="pt-BR" dirty="0" smtClean="0"/>
              <a:t> define uma relação de um-para-muitos entre um conjunto de objetos. Assim, quando o estado de um objeto é alterado, todos os seus dependentes são notificados.</a:t>
            </a:r>
            <a:endParaRPr lang="pt-BR" dirty="0"/>
          </a:p>
          <a:p>
            <a:pPr algn="just"/>
            <a:r>
              <a:rPr lang="pt-BR" dirty="0" smtClean="0"/>
              <a:t>Mantem seus objetos atualizados quando algo importante ocorre. Objeto pode ate decidir no tempo de execução se desejar ser mantido informado.</a:t>
            </a:r>
          </a:p>
          <a:p>
            <a:pPr algn="just"/>
            <a:r>
              <a:rPr lang="pt-BR" dirty="0" smtClean="0"/>
              <a:t>Os </a:t>
            </a:r>
            <a:r>
              <a:rPr lang="pt-BR" dirty="0"/>
              <a:t>observadores concretos são classes que implementam a interface </a:t>
            </a:r>
            <a:r>
              <a:rPr lang="pt-BR" dirty="0" err="1" smtClean="0"/>
              <a:t>Observer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Cada </a:t>
            </a:r>
            <a:r>
              <a:rPr lang="pt-BR" dirty="0"/>
              <a:t>observador registra com um sujeito concreto para receber atualizações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Um </a:t>
            </a:r>
            <a:r>
              <a:rPr lang="pt-BR" dirty="0"/>
              <a:t>sujeito concreto sempre implementa a interface </a:t>
            </a:r>
            <a:r>
              <a:rPr lang="pt-BR" dirty="0" err="1"/>
              <a:t>Subject</a:t>
            </a:r>
            <a:r>
              <a:rPr lang="pt-BR" dirty="0"/>
              <a:t>, os métodos registrar e remover, e o método </a:t>
            </a:r>
            <a:r>
              <a:rPr lang="pt-BR" dirty="0" err="1"/>
              <a:t>notifyObservers</a:t>
            </a:r>
            <a:r>
              <a:rPr lang="pt-BR" dirty="0"/>
              <a:t>() - que é usado para atualizar todos os observadores atuais nas ocasiões de alteração de estado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95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Classe: </a:t>
            </a:r>
            <a:r>
              <a:rPr lang="pt-BR" dirty="0" err="1" smtClean="0"/>
              <a:t>Observer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205" y="2133600"/>
            <a:ext cx="502141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de Projeto: </a:t>
            </a:r>
            <a:r>
              <a:rPr lang="pt-BR" dirty="0" err="1"/>
              <a:t>Observer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sujeito concreto também pode ter métodos para definir e obter seu estado, como </a:t>
            </a:r>
            <a:r>
              <a:rPr lang="pt-BR" dirty="0" err="1"/>
              <a:t>getState</a:t>
            </a:r>
            <a:r>
              <a:rPr lang="pt-BR" dirty="0"/>
              <a:t>() e </a:t>
            </a:r>
            <a:r>
              <a:rPr lang="pt-BR" dirty="0" err="1"/>
              <a:t>setState</a:t>
            </a:r>
            <a:r>
              <a:rPr lang="pt-BR" dirty="0"/>
              <a:t>().</a:t>
            </a:r>
          </a:p>
          <a:p>
            <a:pPr algn="just"/>
            <a:r>
              <a:rPr lang="pt-BR" dirty="0" smtClean="0"/>
              <a:t>Interface </a:t>
            </a:r>
            <a:r>
              <a:rPr lang="pt-BR" dirty="0" err="1"/>
              <a:t>suject</a:t>
            </a:r>
            <a:r>
              <a:rPr lang="pt-BR" dirty="0"/>
              <a:t>: Os objetos usam essa interface para se registrarem como observadores e para serem </a:t>
            </a:r>
            <a:r>
              <a:rPr lang="pt-BR" dirty="0" smtClean="0"/>
              <a:t>removidos;</a:t>
            </a:r>
            <a:endParaRPr lang="pt-BR" dirty="0"/>
          </a:p>
          <a:p>
            <a:pPr algn="just"/>
            <a:r>
              <a:rPr lang="pt-BR" dirty="0" smtClean="0"/>
              <a:t>Cada sujeito pode ter muitos observadores;</a:t>
            </a:r>
          </a:p>
          <a:p>
            <a:pPr algn="just"/>
            <a:r>
              <a:rPr lang="pt-BR" dirty="0" smtClean="0"/>
              <a:t>Concrete </a:t>
            </a:r>
            <a:r>
              <a:rPr lang="pt-BR" dirty="0" err="1" smtClean="0"/>
              <a:t>Observer</a:t>
            </a:r>
            <a:r>
              <a:rPr lang="pt-BR" dirty="0" smtClean="0"/>
              <a:t>: Todos os observadores potenciais precisam implementar as interface </a:t>
            </a:r>
            <a:r>
              <a:rPr lang="pt-BR" dirty="0" err="1" smtClean="0"/>
              <a:t>Observer</a:t>
            </a:r>
            <a:r>
              <a:rPr lang="pt-BR" dirty="0" smtClean="0"/>
              <a:t>. Esta interface possui apenas um método </a:t>
            </a:r>
            <a:r>
              <a:rPr lang="pt-BR" dirty="0" err="1" smtClean="0"/>
              <a:t>update</a:t>
            </a:r>
            <a:r>
              <a:rPr lang="pt-BR" dirty="0" smtClean="0"/>
              <a:t>() que é chamado quando qualquer estado </a:t>
            </a:r>
            <a:r>
              <a:rPr lang="pt-BR" dirty="0" err="1" smtClean="0"/>
              <a:t>subject</a:t>
            </a:r>
            <a:r>
              <a:rPr lang="pt-BR" dirty="0" smtClean="0"/>
              <a:t> é alterado.</a:t>
            </a:r>
          </a:p>
        </p:txBody>
      </p:sp>
    </p:spTree>
    <p:extLst>
      <p:ext uri="{BB962C8B-B14F-4D97-AF65-F5344CB8AC3E}">
        <p14:creationId xmlns:p14="http://schemas.microsoft.com/office/powerpoint/2010/main" val="184442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livro: </a:t>
            </a:r>
            <a:r>
              <a:rPr lang="pt-BR" dirty="0" err="1" smtClean="0"/>
              <a:t>Observer</a:t>
            </a:r>
            <a:r>
              <a:rPr lang="pt-BR" dirty="0" smtClean="0"/>
              <a:t> em Java</a:t>
            </a:r>
            <a:endParaRPr lang="pt-BR" dirty="0"/>
          </a:p>
        </p:txBody>
      </p:sp>
      <p:pic>
        <p:nvPicPr>
          <p:cNvPr id="4" name="Google Shape;453;p67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92925" y="2164422"/>
            <a:ext cx="3093417" cy="37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558" y="2164422"/>
            <a:ext cx="5353054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07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pt-BR" dirty="0" smtClean="0"/>
              <a:t>É uma linguagem </a:t>
            </a:r>
            <a:r>
              <a:rPr lang="pt-BR" dirty="0" err="1" smtClean="0"/>
              <a:t>multiparadigma</a:t>
            </a:r>
            <a:r>
              <a:rPr lang="pt-BR" dirty="0" smtClean="0"/>
              <a:t> e fortemente </a:t>
            </a:r>
            <a:r>
              <a:rPr lang="pt-BR" dirty="0" err="1" smtClean="0"/>
              <a:t>tipada</a:t>
            </a:r>
            <a:r>
              <a:rPr lang="pt-BR" dirty="0" smtClean="0"/>
              <a:t> criada pela Microsoft como parte da plataforma .NET;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pt-BR" dirty="0" smtClean="0"/>
              <a:t>Apesar de sua sintaxe de orientação a objetos ser totalmente inspirada no C++, o seu antecessor, ela também sofreu influências de outras linguagens como </a:t>
            </a:r>
            <a:r>
              <a:rPr lang="pt-BR" dirty="0" err="1" smtClean="0"/>
              <a:t>Object</a:t>
            </a:r>
            <a:r>
              <a:rPr lang="pt-BR" dirty="0" smtClean="0"/>
              <a:t> Pascal e Java;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pt-BR" dirty="0" smtClean="0"/>
              <a:t>Foi criada no ano de 2000 por Anders </a:t>
            </a:r>
            <a:r>
              <a:rPr lang="pt-BR" dirty="0" err="1" smtClean="0"/>
              <a:t>Hejlsberg</a:t>
            </a:r>
            <a:r>
              <a:rPr lang="pt-BR" sz="1400" dirty="0" smtClean="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dirty="0" smtClean="0"/>
              <a:t>com o intuito de facilitar a migração de desenvolvedores entre os projetos internos da Microsoft.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89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376345"/>
            <a:ext cx="5157787" cy="823912"/>
          </a:xfrm>
        </p:spPr>
        <p:txBody>
          <a:bodyPr/>
          <a:lstStyle/>
          <a:p>
            <a:r>
              <a:rPr lang="pt-BR" dirty="0" smtClean="0"/>
              <a:t>Classes e Objetos</a:t>
            </a:r>
            <a:endParaRPr lang="pt-BR" dirty="0"/>
          </a:p>
        </p:txBody>
      </p:sp>
      <p:pic>
        <p:nvPicPr>
          <p:cNvPr id="8" name="Google Shape;103;p16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88" y="1294170"/>
            <a:ext cx="4583503" cy="4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00281" y="376345"/>
            <a:ext cx="5183188" cy="823912"/>
          </a:xfrm>
        </p:spPr>
        <p:txBody>
          <a:bodyPr/>
          <a:lstStyle/>
          <a:p>
            <a:r>
              <a:rPr lang="pt-BR" dirty="0" smtClean="0"/>
              <a:t>Construtor</a:t>
            </a:r>
            <a:endParaRPr lang="pt-BR" dirty="0"/>
          </a:p>
        </p:txBody>
      </p:sp>
      <p:pic>
        <p:nvPicPr>
          <p:cNvPr id="9" name="Google Shape;110;p17"/>
          <p:cNvPicPr preferRelativeResize="0">
            <a:picLocks noGrp="1"/>
          </p:cNvPicPr>
          <p:nvPr>
            <p:ph sz="quarter" idx="4"/>
          </p:nvPr>
        </p:nvPicPr>
        <p:blipFill rotWithShape="1">
          <a:blip r:embed="rId4">
            <a:alphaModFix/>
          </a:blip>
          <a:srcRect l="3130" r="3130"/>
          <a:stretch/>
        </p:blipFill>
        <p:spPr>
          <a:xfrm>
            <a:off x="6472035" y="1376363"/>
            <a:ext cx="4583518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44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376345"/>
            <a:ext cx="5157787" cy="823912"/>
          </a:xfrm>
        </p:spPr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7614" y="1200257"/>
            <a:ext cx="4802177" cy="4717658"/>
          </a:xfrm>
          <a:prstGeom prst="rect">
            <a:avLst/>
          </a:prstGeo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00281" y="376345"/>
            <a:ext cx="5183188" cy="823912"/>
          </a:xfrm>
        </p:spPr>
        <p:txBody>
          <a:bodyPr/>
          <a:lstStyle/>
          <a:p>
            <a:r>
              <a:rPr lang="pt-BR" dirty="0" smtClean="0"/>
              <a:t>Associação</a:t>
            </a:r>
            <a:endParaRPr lang="pt-BR" dirty="0"/>
          </a:p>
        </p:txBody>
      </p:sp>
      <p:pic>
        <p:nvPicPr>
          <p:cNvPr id="10" name="Google Shape;131;p20"/>
          <p:cNvPicPr preferRelativeResize="0">
            <a:picLocks noGrp="1"/>
          </p:cNvPicPr>
          <p:nvPr>
            <p:ph sz="quarter" idx="4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020" y="1162754"/>
            <a:ext cx="4726263" cy="4792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7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376345"/>
            <a:ext cx="5157787" cy="823912"/>
          </a:xfrm>
        </p:spPr>
        <p:txBody>
          <a:bodyPr/>
          <a:lstStyle/>
          <a:p>
            <a:r>
              <a:rPr lang="pt-BR" dirty="0" smtClean="0"/>
              <a:t>Agregação </a:t>
            </a:r>
            <a:endParaRPr lang="pt-BR" dirty="0"/>
          </a:p>
        </p:txBody>
      </p:sp>
      <p:pic>
        <p:nvPicPr>
          <p:cNvPr id="8" name="Google Shape;144;p22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23" y="1366838"/>
            <a:ext cx="4582274" cy="48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00281" y="376345"/>
            <a:ext cx="5183188" cy="823912"/>
          </a:xfrm>
        </p:spPr>
        <p:txBody>
          <a:bodyPr/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pic>
        <p:nvPicPr>
          <p:cNvPr id="9" name="Google Shape;157;p24"/>
          <p:cNvPicPr preferRelativeResize="0">
            <a:picLocks noGrp="1"/>
          </p:cNvPicPr>
          <p:nvPr>
            <p:ph sz="quarter" idx="4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498" y="1366837"/>
            <a:ext cx="4932414" cy="482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Começou a ser criada em 1991, na Sun Microsystems;</a:t>
            </a:r>
          </a:p>
          <a:p>
            <a:r>
              <a:rPr lang="pt-BR" dirty="0" smtClean="0"/>
              <a:t>Projeto inicial Green Project;</a:t>
            </a:r>
          </a:p>
          <a:p>
            <a:r>
              <a:rPr lang="pt-BR" dirty="0" smtClean="0"/>
              <a:t>Estudo de integração entre dispositivos eletrônicos ao todo 13 pessoas líder James </a:t>
            </a:r>
            <a:r>
              <a:rPr lang="pt-BR" dirty="0" err="1" smtClean="0"/>
              <a:t>Gosling</a:t>
            </a:r>
            <a:r>
              <a:rPr lang="pt-BR" dirty="0" smtClean="0"/>
              <a:t>;</a:t>
            </a:r>
          </a:p>
          <a:p>
            <a:r>
              <a:rPr lang="pt-BR" dirty="0" smtClean="0"/>
              <a:t>Permitir a conexão de aparelhos domésticos e computadores(na época revolucionário, porém muito a frente da tempo);</a:t>
            </a:r>
          </a:p>
          <a:p>
            <a:r>
              <a:rPr lang="pt-BR" dirty="0" smtClean="0"/>
              <a:t>Primeira invenção foi o *7 </a:t>
            </a:r>
            <a:r>
              <a:rPr lang="pt-BR" dirty="0" err="1" smtClean="0"/>
              <a:t>StarSeven</a:t>
            </a:r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81" y="227806"/>
            <a:ext cx="2857500" cy="1600200"/>
          </a:xfrm>
          <a:prstGeom prst="rect">
            <a:avLst/>
          </a:prstGeom>
        </p:spPr>
      </p:pic>
      <p:pic>
        <p:nvPicPr>
          <p:cNvPr id="11" name="Picture 2" descr="Informática. Habilitação técnica em. Programação de Computadores - PDF Free 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768" y="4193924"/>
            <a:ext cx="15811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38641"/>
            <a:ext cx="10515600" cy="4801206"/>
          </a:xfrm>
        </p:spPr>
        <p:txBody>
          <a:bodyPr/>
          <a:lstStyle/>
          <a:p>
            <a:r>
              <a:rPr lang="pt-BR" dirty="0" smtClean="0"/>
              <a:t>Inicialmente foi batizada com o nome </a:t>
            </a:r>
            <a:r>
              <a:rPr lang="pt-BR" dirty="0" err="1" smtClean="0"/>
              <a:t>Oak</a:t>
            </a:r>
            <a:r>
              <a:rPr lang="pt-BR" dirty="0" smtClean="0"/>
              <a:t> – Carvalho</a:t>
            </a:r>
          </a:p>
          <a:p>
            <a:r>
              <a:rPr lang="pt-BR" dirty="0" smtClean="0"/>
              <a:t>Java – café oriundo da ilha de </a:t>
            </a:r>
            <a:r>
              <a:rPr lang="pt-BR" dirty="0" err="1" smtClean="0"/>
              <a:t>java</a:t>
            </a:r>
            <a:endParaRPr lang="pt-BR" dirty="0" smtClean="0"/>
          </a:p>
          <a:p>
            <a:r>
              <a:rPr lang="pt-BR" dirty="0" smtClean="0"/>
              <a:t>Resolução do problema de portabilidade usando a VM Java</a:t>
            </a:r>
          </a:p>
          <a:p>
            <a:r>
              <a:rPr lang="pt-BR" dirty="0" smtClean="0"/>
              <a:t>Em 1995 Paginas web pequenos </a:t>
            </a:r>
            <a:r>
              <a:rPr lang="pt-BR" dirty="0" err="1" smtClean="0"/>
              <a:t>Applets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680" y="3522822"/>
            <a:ext cx="3702954" cy="28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5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Inicio em 1970 na Xerox ;</a:t>
            </a:r>
          </a:p>
          <a:p>
            <a:r>
              <a:rPr lang="pt-BR" dirty="0" smtClean="0"/>
              <a:t>Linguagem de programação </a:t>
            </a:r>
            <a:r>
              <a:rPr lang="pt-BR" dirty="0" err="1" smtClean="0"/>
              <a:t>small</a:t>
            </a:r>
            <a:r>
              <a:rPr lang="pt-BR" dirty="0" smtClean="0"/>
              <a:t> </a:t>
            </a:r>
            <a:r>
              <a:rPr lang="pt-BR" dirty="0" err="1" smtClean="0"/>
              <a:t>talk</a:t>
            </a:r>
            <a:r>
              <a:rPr lang="pt-BR" dirty="0" smtClean="0"/>
              <a:t>;</a:t>
            </a:r>
          </a:p>
          <a:p>
            <a:r>
              <a:rPr lang="pt-BR" dirty="0" smtClean="0"/>
              <a:t>Criada por Alan </a:t>
            </a:r>
            <a:r>
              <a:rPr lang="pt-BR" dirty="0" err="1" smtClean="0"/>
              <a:t>Kay</a:t>
            </a:r>
            <a:r>
              <a:rPr lang="pt-BR" dirty="0" smtClean="0"/>
              <a:t>;</a:t>
            </a:r>
          </a:p>
          <a:p>
            <a:r>
              <a:rPr lang="pt-BR" dirty="0" smtClean="0"/>
              <a:t>Dificuldade em migrar os programadores para esta linguagem devido as em nada lembrava as outras linguagens que os programadores estavam acostumados.</a:t>
            </a:r>
          </a:p>
          <a:p>
            <a:pPr lvl="1"/>
            <a:r>
              <a:rPr lang="pt-BR" dirty="0" smtClean="0"/>
              <a:t>Preço da licença para utilização;</a:t>
            </a:r>
          </a:p>
          <a:p>
            <a:pPr lvl="1"/>
            <a:r>
              <a:rPr lang="pt-BR" dirty="0" smtClean="0"/>
              <a:t>Hardware limitados;</a:t>
            </a:r>
          </a:p>
          <a:p>
            <a:pPr lvl="1"/>
            <a:r>
              <a:rPr lang="pt-BR" dirty="0" smtClean="0"/>
              <a:t>Alto custo dos hardware;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2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P.O.O: Classes 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 </a:t>
            </a:r>
            <a:r>
              <a:rPr lang="pt-BR" b="1" i="1" dirty="0"/>
              <a:t>classes</a:t>
            </a:r>
            <a:r>
              <a:rPr lang="pt-BR" dirty="0"/>
              <a:t> de programação são receitas de um objeto, aonde têm características e comportamentos, permitindo assim armazenar propriedades e métodos dentro dela</a:t>
            </a:r>
            <a:r>
              <a:rPr lang="pt-BR" dirty="0" smtClean="0"/>
              <a:t>.()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b="1" i="1" dirty="0"/>
              <a:t>Objetos</a:t>
            </a:r>
            <a:r>
              <a:rPr lang="pt-BR" dirty="0"/>
              <a:t> </a:t>
            </a:r>
            <a:r>
              <a:rPr lang="pt-BR" dirty="0" smtClean="0"/>
              <a:t>são </a:t>
            </a:r>
            <a:r>
              <a:rPr lang="pt-BR" dirty="0"/>
              <a:t>caracterizados </a:t>
            </a:r>
            <a:r>
              <a:rPr lang="pt-BR" dirty="0" smtClean="0"/>
              <a:t>por</a:t>
            </a:r>
            <a:r>
              <a:rPr lang="pt-BR" dirty="0"/>
              <a:t> atributos e métodos. Atributos são as propriedades de um objeto. Métodos são as ações que um objeto pode realizar.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03" y="2885447"/>
            <a:ext cx="293410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839787" y="520183"/>
            <a:ext cx="5157787" cy="823912"/>
          </a:xfrm>
        </p:spPr>
        <p:txBody>
          <a:bodyPr>
            <a:normAutofit/>
          </a:bodyPr>
          <a:lstStyle/>
          <a:p>
            <a:r>
              <a:rPr lang="pt-BR" dirty="0" smtClean="0"/>
              <a:t>Conceito Construtores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839788" y="1613043"/>
            <a:ext cx="5157787" cy="457662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O (</a:t>
            </a:r>
            <a:r>
              <a:rPr lang="pt-BR" dirty="0" err="1" smtClean="0"/>
              <a:t>pseudo</a:t>
            </a:r>
            <a:r>
              <a:rPr lang="pt-BR" dirty="0" smtClean="0"/>
              <a:t>-)método construtor determina que ações devem ser executadas quando da criação de um objeto. Em Java, o construtor é definido como um método cujo nome deve ser o mesmo nome da classe e sem indicação do tipo de retorno -- nem mesmo </a:t>
            </a:r>
            <a:r>
              <a:rPr lang="pt-BR" dirty="0" err="1" smtClean="0"/>
              <a:t>void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 O construtor é unicamente invocado no momento da criação do objeto através do operador new.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>
          <a:xfrm>
            <a:off x="6548922" y="520183"/>
            <a:ext cx="5183188" cy="823912"/>
          </a:xfrm>
        </p:spPr>
        <p:txBody>
          <a:bodyPr/>
          <a:lstStyle/>
          <a:p>
            <a:r>
              <a:rPr lang="pt-BR" dirty="0" smtClean="0"/>
              <a:t>Construtores padrão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48922" y="1705510"/>
            <a:ext cx="4429743" cy="44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8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</a:t>
            </a:r>
            <a:r>
              <a:rPr lang="pt-BR" dirty="0" smtClean="0"/>
              <a:t> um princípio da POO que permite a criação de novas classes a partir de outras previamente criadas. Essas novas classes são chamadas de subclasses, ou classes derivadas; e as classes já existentes, que deram origem às subclasses, são chamadas de superclasses, ou classes base.</a:t>
            </a:r>
          </a:p>
          <a:p>
            <a:pPr algn="just"/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695" y="3716498"/>
            <a:ext cx="4851918" cy="22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9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e Agregação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7285"/>
            <a:ext cx="10515600" cy="4779678"/>
          </a:xfrm>
        </p:spPr>
        <p:txBody>
          <a:bodyPr/>
          <a:lstStyle/>
          <a:p>
            <a:r>
              <a:rPr lang="pt-BR" dirty="0" smtClean="0"/>
              <a:t>Associação: Ocorre quando uma classe possui atributos do tipo de outra classe.</a:t>
            </a:r>
          </a:p>
          <a:p>
            <a:endParaRPr lang="pt-BR" dirty="0" smtClean="0"/>
          </a:p>
          <a:p>
            <a:endParaRPr lang="pt-BR" dirty="0"/>
          </a:p>
          <a:p>
            <a:pPr algn="just"/>
            <a:r>
              <a:rPr lang="pt-BR" dirty="0" smtClean="0"/>
              <a:t>Agregação: Ocorre quando uma classe usa outras classes em suas operações. As classes utilizadas participam da classe principal, mas a classe principal não contém estas classes utilizadas como sendo partes suas.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11" y="1766508"/>
            <a:ext cx="4450303" cy="16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0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Semelhante a agregação, a composição também é um conjunto onde há uma classe representando o todo e classes satélites funcionando como partes.</a:t>
            </a:r>
          </a:p>
          <a:p>
            <a:r>
              <a:rPr lang="pt-BR" dirty="0" smtClean="0"/>
              <a:t>Porém no caso da composição quando o objeto deixar de existir os seus objetos partes deverão deixar de existir também.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210" y="3839618"/>
            <a:ext cx="5971788" cy="23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5623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</TotalTime>
  <Words>891</Words>
  <Application>Microsoft Office PowerPoint</Application>
  <PresentationFormat>Widescreen</PresentationFormat>
  <Paragraphs>88</Paragraphs>
  <Slides>17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Cacho</vt:lpstr>
      <vt:lpstr>Paradigmas de Linguagens de Programação</vt:lpstr>
      <vt:lpstr>Linguagem Java</vt:lpstr>
      <vt:lpstr>Linguagem Java</vt:lpstr>
      <vt:lpstr>Programação Orientada a Objetos</vt:lpstr>
      <vt:lpstr>P.O.O: Classes e Objetos</vt:lpstr>
      <vt:lpstr>Apresentação do PowerPoint</vt:lpstr>
      <vt:lpstr>Herança</vt:lpstr>
      <vt:lpstr>Associação e Agregação</vt:lpstr>
      <vt:lpstr>Composição</vt:lpstr>
      <vt:lpstr>Padrões de Projeto: Observer</vt:lpstr>
      <vt:lpstr>Diagrama de Classe: Observer</vt:lpstr>
      <vt:lpstr>Padrões de Projeto: Observer</vt:lpstr>
      <vt:lpstr>Exemplo livro: Observer em Java</vt:lpstr>
      <vt:lpstr>Linguagem C#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de Linguagens de Programação</dc:title>
  <dc:creator>ADM</dc:creator>
  <cp:lastModifiedBy>ADM</cp:lastModifiedBy>
  <cp:revision>23</cp:revision>
  <dcterms:created xsi:type="dcterms:W3CDTF">2022-04-27T13:20:05Z</dcterms:created>
  <dcterms:modified xsi:type="dcterms:W3CDTF">2022-04-27T18:54:06Z</dcterms:modified>
</cp:coreProperties>
</file>