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A5A6378-08E8-4AF8-A9F2-70A963F2B35F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Initialization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Mounting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      </a:t>
            </a: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componentWillMount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 é executado logo antes do React Component estar prestes a ser montado no DOM.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      </a:t>
            </a: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render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 monta o componente no navegador. Este é um método puro, o que significa que fornece a mesma saída toda vez que a mesma entrada é fornecida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Update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   </a:t>
            </a: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shouldComponentUpdate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 diz ao React que quando o componente recebe novas props ou estado está sendo atualizado, o React deve renderizar novamente ou pode pular a renderização? </a:t>
            </a:r>
            <a:r>
              <a:rPr b="0" i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Este método retorna verdadeiro ou fals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   </a:t>
            </a: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componentWillUpdate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 é executado somente após o </a:t>
            </a:r>
            <a:r>
              <a:rPr b="0" lang="pt-BR" sz="2000" spc="-1" strike="noStrike">
                <a:solidFill>
                  <a:srgbClr val="000000"/>
                </a:solidFill>
                <a:latin typeface="+mn-lt"/>
                <a:ea typeface="+mn-ea"/>
              </a:rPr>
              <a:t>shouldComponentUpdate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retorno de true. 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Unmounting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      </a:t>
            </a: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componentWillUnmount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 Este método é o último método no ciclo de vida. Isso é executado logo antes do componente ser removido do DOM.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B80D9A4-D8B8-4443-B240-B3280453AC7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Podemos diferenciar três diferentes componentes, sendo eles: o servidor, desenvolvido em node.js; 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 aplicação, que irá correr no servidor criado comunicando com este através de web sockets e ainda o utilizador final, aqui identificado como cliente.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F4B1DE2-3D53-4CD1-A1C6-EBA15143380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Interação remota através de manipulação direta para aplicações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7F02144-6B1A-4298-9372-15C136AC493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 JavaScript introduziu a palavra-chave </a:t>
            </a:r>
            <a:r>
              <a:rPr b="0" lang="pt-BR" sz="2000" spc="-1" strike="noStrike">
                <a:solidFill>
                  <a:srgbClr val="000000"/>
                </a:solidFill>
                <a:latin typeface="+mn-lt"/>
                <a:ea typeface="+mn-ea"/>
              </a:rPr>
              <a:t>class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 no ECMAScript 2015.  Ela faz com que o JavaScript aparente ser uma linguagem de POO.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 construtor é um método especial para criar e inicializar um objeto criado a partir de uma classe.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É um conceito em que algumas propriedades e métodos de um Objeto estão sendo usados ​​por outro Objeto. Ao contrário da maioria das linguagens OOP onde classes herdam classes, JavaScript Object herda Object,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No js você usa herança o tempo todo. Sempre que você usa vários recursos de uma API da Web ou métodos / propriedades definidos em um objeto de navegador interno que você chama em suas cadeias de caracteres, matrizes, etc., você está implicitamente usando herança.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Necessidade de usar herança: Mas à medida que suas bases de código aumentam, é mais provável que você encontre uma necessidade para isso.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6E98286-F766-405C-AD0A-53BFD715DF5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Um Object é uma entidade </a:t>
            </a:r>
            <a:r>
              <a:rPr b="1" lang="pt-BR" sz="2000" spc="-1" strike="noStrike">
                <a:latin typeface="Arial"/>
              </a:rPr>
              <a:t>única</a:t>
            </a:r>
            <a:r>
              <a:rPr b="0" lang="pt-BR" sz="2000" spc="-1" strike="noStrike">
                <a:latin typeface="Arial"/>
              </a:rPr>
              <a:t> que contém </a:t>
            </a:r>
            <a:r>
              <a:rPr b="1" lang="pt-BR" sz="2000" spc="-1" strike="noStrike">
                <a:latin typeface="Arial"/>
              </a:rPr>
              <a:t>propriedades</a:t>
            </a:r>
            <a:r>
              <a:rPr b="0" lang="pt-BR" sz="2000" spc="-1" strike="noStrike">
                <a:latin typeface="Arial"/>
              </a:rPr>
              <a:t> e </a:t>
            </a:r>
            <a:r>
              <a:rPr b="1" lang="pt-BR" sz="2000" spc="-1" strike="noStrike">
                <a:latin typeface="Arial"/>
              </a:rPr>
              <a:t>métodos</a:t>
            </a:r>
            <a:r>
              <a:rPr b="0" lang="pt-BR" sz="2000" spc="-1" strike="noStrike">
                <a:latin typeface="Arial"/>
              </a:rPr>
              <a:t> 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Um Método em javascript é uma propriedade de um objeto cujo valor é uma função. 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56F6482-03F2-45A8-9FDD-5A322DC918F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4AB8674-635B-452E-8710-E6F555F2347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45A9BAB-A254-42D3-9C5E-CE3611AC467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5B11657-4655-4747-9033-4169875A2DE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</a:t>
            </a:r>
            <a:r>
              <a:rPr b="0" lang="pt-BR" sz="3200" spc="-1" strike="noStrike">
                <a:latin typeface="Arial"/>
              </a:rPr>
              <a:t>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 flipV="1">
            <a:off x="-4320" y="71352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28"/>
          <p:cNvSpPr/>
          <p:nvPr/>
        </p:nvSpPr>
        <p:spPr>
          <a:xfrm flipV="1">
            <a:off x="-4320" y="71352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99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1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212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4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6" name="PlaceHolder 29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Editar estilos de texto Mestre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27" name="PlaceHolder 30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656287D-D95C-4A9D-AD99-6582EA682A82}" type="datetime">
              <a:rPr b="0" lang="pt-BR" sz="900" spc="-1" strike="noStrike">
                <a:solidFill>
                  <a:srgbClr val="8b8b8b"/>
                </a:solidFill>
                <a:latin typeface="Century Gothic"/>
              </a:rPr>
              <a:t>04/05/22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228" name="PlaceHolder 31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29" name="CustomShape 32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PlaceHolder 3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6D81B22-A8C4-4C71-A581-02B5ACDA71B4}" type="slidenum">
              <a:rPr b="0" lang="pt-BR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pt-BR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pt.wikipedia.org/w/index.php?title=Event-driven_architecture&amp;action=edit&amp;redlink=1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pt-BR/docs/Learn/JavaScript/Objects/Classes_in_JavaScript" TargetMode="External"/><Relationship Id="rId2" Type="http://schemas.openxmlformats.org/officeDocument/2006/relationships/hyperlink" Target="https://developer.mozilla.org/pt-BR/docs/Learn/JavaScript/Objects/Classes_in_JavaScript" TargetMode="External"/><Relationship Id="rId3" Type="http://schemas.openxmlformats.org/officeDocument/2006/relationships/hyperlink" Target="https://www.freecodecamp.org/portuguese/news/programacao-orientada-a-objetos-em-javascript-explicada-com-exemplos/" TargetMode="External"/><Relationship Id="rId4" Type="http://schemas.openxmlformats.org/officeDocument/2006/relationships/hyperlink" Target="https://www.freecodecamp.org/portuguese/news/programacao-orientada-a-objetos-em-javascript-explicada-com-exemplos/" TargetMode="External"/><Relationship Id="rId5" Type="http://schemas.openxmlformats.org/officeDocument/2006/relationships/hyperlink" Target="https://ptdocz.com/doc/290839/intera%C3%A7%C3%A3o-remota-atrav%C3%A9s-de-manipula%C3%A7%C3%A3o-direta-para-aplic" TargetMode="External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262626"/>
                </a:solidFill>
                <a:latin typeface="Century Gothic"/>
              </a:rPr>
              <a:t>Paradigmas de Linguagens de Programação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1800" spc="-1" strike="noStrike">
                <a:solidFill>
                  <a:srgbClr val="595959"/>
                </a:solidFill>
                <a:latin typeface="Century Gothic"/>
              </a:rPr>
              <a:t>José Max Dias Figueira Júnior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262626"/>
                </a:solidFill>
                <a:latin typeface="Century Gothic"/>
              </a:rPr>
              <a:t>História do React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É a biblioteca mais popular do JavaScript usado para construir interfaces com o usuário;</a:t>
            </a: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Teve seus componentes desenvolvidos pelo facebook;</a:t>
            </a:r>
            <a:endParaRPr b="0" lang="pt-BR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Lançada em 2013;</a:t>
            </a:r>
            <a:endParaRPr b="0" lang="pt-BR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Autor Jordan Walke(Facebook)</a:t>
            </a:r>
            <a:endParaRPr b="0" lang="pt-BR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Ferramenta de Código aberto</a:t>
            </a:r>
            <a:endParaRPr b="0" lang="pt-BR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Compete com Angular, BootStrap;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262626"/>
                </a:solidFill>
                <a:latin typeface="Century Gothic"/>
              </a:rPr>
              <a:t>React Vantagens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1. Fácil de Usar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2. Suporte a componente reusável em java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3. Componente fácil de escrever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4.Melhor desempenho com virtual DOM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5. Amigável a SEO(Search Engine Optimization)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262626"/>
                </a:solidFill>
                <a:latin typeface="Century Gothic"/>
              </a:rPr>
              <a:t>Diagrama de Sequencia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304" name="Espaço Reservado para Conteúdo 3" descr=""/>
          <p:cNvPicPr/>
          <p:nvPr/>
        </p:nvPicPr>
        <p:blipFill>
          <a:blip r:embed="rId1"/>
          <a:stretch/>
        </p:blipFill>
        <p:spPr>
          <a:xfrm>
            <a:off x="1519560" y="1690560"/>
            <a:ext cx="8175600" cy="43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262626"/>
                </a:solidFill>
                <a:latin typeface="Century Gothic"/>
              </a:rPr>
              <a:t>História do Node.js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É um software de código aberto, multiplataforma, baseado no interpretador V8 do google;</a:t>
            </a: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Autor: Ryan Dahl</a:t>
            </a: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Lançamento 27/05/2009</a:t>
            </a: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Constituído basicamente de dois comandos</a:t>
            </a:r>
            <a:endParaRPr b="0" lang="pt-BR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NMP: Executa um pacote armazenado num pacote node.Js</a:t>
            </a:r>
            <a:endParaRPr b="0" lang="pt-BR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NXP:Instalar a nível local o código instalado globalmente;</a:t>
            </a:r>
            <a:endParaRPr b="0" lang="pt-BR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O código de nodejs é baseado na arquitetura </a:t>
            </a:r>
            <a:r>
              <a:rPr b="0" lang="pt-BR" sz="1800" spc="-1" strike="noStrike" u="sng">
                <a:solidFill>
                  <a:srgbClr val="fb4a18"/>
                </a:solidFill>
                <a:uFillTx/>
                <a:latin typeface="Century Gothic"/>
                <a:hlinkClick r:id="rId1"/>
              </a:rPr>
              <a:t>event-driven</a:t>
            </a: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, capaz de entrada/saída assíncrona. Otimizado para ser corrido em tempo real 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262626"/>
                </a:solidFill>
                <a:latin typeface="Century Gothic"/>
              </a:rPr>
              <a:t>Vantagens de Usar Nodejs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Vantagens:</a:t>
            </a:r>
            <a:endParaRPr b="0" lang="pt-BR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Flexibilidade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Leveza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Suporte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Produtividade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262626"/>
                </a:solidFill>
                <a:latin typeface="Century Gothic"/>
              </a:rPr>
              <a:t>Solução Utilizando Node js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310" name="Espaço Reservado para Conteúdo 3" descr=""/>
          <p:cNvPicPr/>
          <p:nvPr/>
        </p:nvPicPr>
        <p:blipFill>
          <a:blip r:embed="rId1"/>
          <a:stretch/>
        </p:blipFill>
        <p:spPr>
          <a:xfrm>
            <a:off x="4389120" y="2150640"/>
            <a:ext cx="5315040" cy="374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262626"/>
                </a:solidFill>
                <a:latin typeface="Century Gothic"/>
              </a:rPr>
              <a:t>Diagrama de Sequencia:NodeJS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839880" y="1681200"/>
            <a:ext cx="420084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3" name="Espaço Reservado para Conteúdo 6" descr=""/>
          <p:cNvPicPr/>
          <p:nvPr/>
        </p:nvPicPr>
        <p:blipFill>
          <a:blip r:embed="rId1"/>
          <a:stretch/>
        </p:blipFill>
        <p:spPr>
          <a:xfrm>
            <a:off x="289440" y="1255320"/>
            <a:ext cx="4655880" cy="5286960"/>
          </a:xfrm>
          <a:prstGeom prst="rect">
            <a:avLst/>
          </a:prstGeom>
          <a:ln>
            <a:noFill/>
          </a:ln>
        </p:spPr>
      </p:pic>
      <p:sp>
        <p:nvSpPr>
          <p:cNvPr id="314" name="CustomShape 3"/>
          <p:cNvSpPr/>
          <p:nvPr/>
        </p:nvSpPr>
        <p:spPr>
          <a:xfrm>
            <a:off x="5041080" y="1292760"/>
            <a:ext cx="631332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404040"/>
                </a:solidFill>
                <a:latin typeface="Century Gothic"/>
              </a:rPr>
              <a:t>1. Inicialmente terá de existir um pedido por parte de um ecrã para aceder à aplicação.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4946040" y="2079360"/>
            <a:ext cx="6408720" cy="46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2. A aplicação comunica com o servidor;</a:t>
            </a:r>
            <a:endParaRPr b="0" lang="pt-BR" sz="1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3. partir daí está preparada para pedidos de possíveis utilizadores.</a:t>
            </a:r>
            <a:endParaRPr b="0" lang="pt-BR" sz="1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4. Um utilizador, ao querer interagir com a aplicação, está a enviar um pedido para esta, que por sua vez avisa o servidor e este é responsável por mostrar no dispositivo o Widget da aplicação</a:t>
            </a:r>
            <a:endParaRPr b="0" lang="pt-BR" sz="1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5. A widget liga-se ao servidor e após ocorrer a ligação procede-se à troca de  mensagens” que permitem ao utilizador definir o seu nome.</a:t>
            </a:r>
            <a:endParaRPr b="0" lang="pt-BR" sz="1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6. Quando o cliente tiver o nome definido pode usufruir dos Widgets disponíveis, realizando-se a comunicação para o servidor, que por sua vez envia novamente para a aplicação. </a:t>
            </a:r>
            <a:br/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262626"/>
                </a:solidFill>
                <a:latin typeface="Century Gothic"/>
              </a:rPr>
              <a:t>Referencias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 u="sng">
                <a:solidFill>
                  <a:srgbClr val="fb4a18"/>
                </a:solidFill>
                <a:uFillTx/>
                <a:latin typeface="Century Gothic"/>
                <a:hlinkClick r:id="rId1"/>
              </a:rPr>
              <a:t>https://</a:t>
            </a:r>
            <a:r>
              <a:rPr b="0" lang="pt-BR" sz="1800" spc="-1" strike="noStrike" u="sng">
                <a:solidFill>
                  <a:srgbClr val="fb4a18"/>
                </a:solidFill>
                <a:uFillTx/>
                <a:latin typeface="Century Gothic"/>
                <a:hlinkClick r:id="rId2"/>
              </a:rPr>
              <a:t>developer.mozilla.org/pt-BR/docs/Learn/JavaScript/Objects/Classes_in_JavaScript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 u="sng">
                <a:solidFill>
                  <a:srgbClr val="fb4a18"/>
                </a:solidFill>
                <a:uFillTx/>
                <a:latin typeface="Century Gothic"/>
                <a:hlinkClick r:id="rId3"/>
              </a:rPr>
              <a:t>https://www.freecodecamp.org/portuguese/news/programacao-orientada-a-objetos-em-javascript-explicada-com-exemplos</a:t>
            </a:r>
            <a:r>
              <a:rPr b="0" lang="pt-BR" sz="1800" spc="-1" strike="noStrike" u="sng">
                <a:solidFill>
                  <a:srgbClr val="fb4a18"/>
                </a:solidFill>
                <a:uFillTx/>
                <a:latin typeface="Century Gothic"/>
                <a:hlinkClick r:id="rId4"/>
              </a:rPr>
              <a:t>/</a:t>
            </a: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 u="sng">
                <a:solidFill>
                  <a:srgbClr val="fb4a18"/>
                </a:solidFill>
                <a:uFillTx/>
                <a:latin typeface="Century Gothic"/>
                <a:hlinkClick r:id="rId5"/>
              </a:rPr>
              <a:t>https://ptdocz.com/doc/290839/intera%C3%A7%C3%A3o-remota-atrav%C3%A9s-de-manipula%C3%A7%C3%A3o-direta-para-aplic</a:t>
            </a: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...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Código fonte: https://github.com/josemdfjunior/PLP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262626"/>
                </a:solidFill>
                <a:latin typeface="Century Gothic"/>
              </a:rPr>
              <a:t>JavaScript(js)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É uma linguagem de programação interpretada e estruturada;</a:t>
            </a: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É multiparadigmas; Funcional; Imperativa; Não Orientada a objetos.</a:t>
            </a:r>
            <a:endParaRPr b="0" lang="pt-BR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Baseando-se em Classes</a:t>
            </a:r>
            <a:endParaRPr b="0" lang="pt-BR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Orientada a eventos;</a:t>
            </a:r>
            <a:endParaRPr b="0" lang="pt-BR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Existem maneiras de POO com js.</a:t>
            </a:r>
            <a:endParaRPr b="0" lang="pt-BR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Surgiu em 1995 sendo criada por Brendan Eich;</a:t>
            </a: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Extensão de arquivo.js</a:t>
            </a: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Pode ser executada em ambos os lados:</a:t>
            </a:r>
            <a:endParaRPr b="0" lang="pt-BR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Linguagem tipo Client-Side em navegadores web;</a:t>
            </a:r>
            <a:endParaRPr b="0" lang="pt-BR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Server mode usando node.js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636920" y="48600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262626"/>
                </a:solidFill>
                <a:latin typeface="Century Gothic"/>
              </a:rPr>
              <a:t>Criando uma classe e objeto em JS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278" name="Espaço Reservado para Conteúdo 3" descr=""/>
          <p:cNvPicPr/>
          <p:nvPr/>
        </p:nvPicPr>
        <p:blipFill>
          <a:blip r:embed="rId1"/>
          <a:stretch/>
        </p:blipFill>
        <p:spPr>
          <a:xfrm>
            <a:off x="1347120" y="1766880"/>
            <a:ext cx="3725640" cy="4350600"/>
          </a:xfrm>
          <a:prstGeom prst="rect">
            <a:avLst/>
          </a:prstGeom>
          <a:ln>
            <a:noFill/>
          </a:ln>
        </p:spPr>
      </p:pic>
      <p:pic>
        <p:nvPicPr>
          <p:cNvPr id="279" name="Imagem 4" descr=""/>
          <p:cNvPicPr/>
          <p:nvPr/>
        </p:nvPicPr>
        <p:blipFill>
          <a:blip r:embed="rId2"/>
          <a:stretch/>
        </p:blipFill>
        <p:spPr>
          <a:xfrm>
            <a:off x="5942880" y="1766880"/>
            <a:ext cx="4257360" cy="441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262626"/>
                </a:solidFill>
                <a:latin typeface="Century Gothic"/>
              </a:rPr>
              <a:t>POO em JavaScript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281" name="Espaço Reservado para Conteúdo 3" descr=""/>
          <p:cNvPicPr/>
          <p:nvPr/>
        </p:nvPicPr>
        <p:blipFill>
          <a:blip r:embed="rId1"/>
          <a:stretch/>
        </p:blipFill>
        <p:spPr>
          <a:xfrm>
            <a:off x="838080" y="1974600"/>
            <a:ext cx="4179960" cy="4461480"/>
          </a:xfrm>
          <a:prstGeom prst="rect">
            <a:avLst/>
          </a:prstGeom>
          <a:ln>
            <a:noFill/>
          </a:ln>
        </p:spPr>
      </p:pic>
      <p:pic>
        <p:nvPicPr>
          <p:cNvPr id="282" name="Imagem 4" descr=""/>
          <p:cNvPicPr/>
          <p:nvPr/>
        </p:nvPicPr>
        <p:blipFill>
          <a:blip r:embed="rId2"/>
          <a:stretch/>
        </p:blipFill>
        <p:spPr>
          <a:xfrm>
            <a:off x="6314400" y="2052000"/>
            <a:ext cx="4377240" cy="44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262626"/>
                </a:solidFill>
                <a:latin typeface="Century Gothic"/>
              </a:rPr>
              <a:t>Associação em Js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Ocorre quando um classe possui atributos de outra classe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831240" y="2556360"/>
            <a:ext cx="4344120" cy="406728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6085080" y="2528280"/>
            <a:ext cx="3573360" cy="416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262626"/>
                </a:solidFill>
                <a:latin typeface="Century Gothic"/>
              </a:rPr>
              <a:t>Agregação em Js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Ocorre quando uma classe usa outras classes em suas operações. Assim, as classes utilizadas participam da classe principal mas a classe principal não contém estas classes utilizadas como sendo partes suas.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1584000" y="3036600"/>
            <a:ext cx="2748240" cy="3587040"/>
          </a:xfrm>
          <a:prstGeom prst="rect">
            <a:avLst/>
          </a:prstGeom>
          <a:ln>
            <a:noFill/>
          </a:ln>
        </p:spPr>
      </p:pic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5887440" y="3286800"/>
            <a:ext cx="3453480" cy="247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262626"/>
                </a:solidFill>
                <a:latin typeface="Century Gothic"/>
              </a:rPr>
              <a:t>Agregação em Js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633960" y="1800000"/>
            <a:ext cx="4578480" cy="3240000"/>
          </a:xfrm>
          <a:prstGeom prst="rect">
            <a:avLst/>
          </a:prstGeom>
          <a:ln>
            <a:noFill/>
          </a:ln>
        </p:spPr>
      </p:pic>
      <p:pic>
        <p:nvPicPr>
          <p:cNvPr id="293" name="" descr=""/>
          <p:cNvPicPr/>
          <p:nvPr/>
        </p:nvPicPr>
        <p:blipFill>
          <a:blip r:embed="rId2"/>
          <a:stretch/>
        </p:blipFill>
        <p:spPr>
          <a:xfrm>
            <a:off x="6089400" y="1755360"/>
            <a:ext cx="4701960" cy="321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Composição em Js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Semelhante a agregação é o conjunto onde há uma classe representando o todo e classes satélites funcionando como partes.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 Diferença é que quando o objeto todo deixa de existir os seus objetos partes deverão obrigatoriamente deixar de existir.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Composição em Js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2234160" y="1512000"/>
            <a:ext cx="3381840" cy="5004000"/>
          </a:xfrm>
          <a:prstGeom prst="rect">
            <a:avLst/>
          </a:prstGeom>
          <a:ln>
            <a:noFill/>
          </a:ln>
        </p:spPr>
      </p:pic>
      <p:pic>
        <p:nvPicPr>
          <p:cNvPr id="298" name="" descr=""/>
          <p:cNvPicPr/>
          <p:nvPr/>
        </p:nvPicPr>
        <p:blipFill>
          <a:blip r:embed="rId2"/>
          <a:stretch/>
        </p:blipFill>
        <p:spPr>
          <a:xfrm>
            <a:off x="6782040" y="1656000"/>
            <a:ext cx="3297960" cy="36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358</TotalTime>
  <Application>LibreOffice/6.0.7.3$Linux_X86_64 LibreOffice_project/00m0$Build-3</Application>
  <Words>891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2022-05-04T01:50:27Z</dcterms:created>
  <dc:creator>Suzane Melo</dc:creator>
  <dc:description/>
  <dc:language>pt-BR</dc:language>
  <cp:lastModifiedBy/>
  <dcterms:modified xsi:type="dcterms:W3CDTF">2022-05-04T15:39:19Z</dcterms:modified>
  <cp:revision>26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