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gHOZ15zL/SQXtZGpPm2cadiPRL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920bb1303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1920bb1303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920bb1303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Only">
  <p:cSld name="5_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2607289"/>
            <a:ext cx="12191995" cy="4250710"/>
          </a:xfrm>
          <a:prstGeom prst="rect">
            <a:avLst/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>
            <a:off x="400052" y="2982318"/>
            <a:ext cx="11380593" cy="2054615"/>
            <a:chOff x="971549" y="2898426"/>
            <a:chExt cx="10689083" cy="2054615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971549" y="2898426"/>
              <a:ext cx="10689083" cy="0"/>
            </a:xfrm>
            <a:prstGeom prst="straightConnector1">
              <a:avLst/>
            </a:prstGeom>
            <a:noFill/>
            <a:ln cap="flat" cmpd="sng" w="9525">
              <a:solidFill>
                <a:srgbClr val="72808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4"/>
            <p:cNvCxnSpPr/>
            <p:nvPr/>
          </p:nvCxnSpPr>
          <p:spPr>
            <a:xfrm>
              <a:off x="971549" y="3776168"/>
              <a:ext cx="10689083" cy="0"/>
            </a:xfrm>
            <a:prstGeom prst="straightConnector1">
              <a:avLst/>
            </a:prstGeom>
            <a:noFill/>
            <a:ln cap="flat" cmpd="sng" w="9525">
              <a:solidFill>
                <a:srgbClr val="72808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4"/>
            <p:cNvCxnSpPr/>
            <p:nvPr/>
          </p:nvCxnSpPr>
          <p:spPr>
            <a:xfrm>
              <a:off x="971549" y="4953041"/>
              <a:ext cx="10689083" cy="0"/>
            </a:xfrm>
            <a:prstGeom prst="straightConnector1">
              <a:avLst/>
            </a:prstGeom>
            <a:noFill/>
            <a:ln cap="flat" cmpd="sng" w="9525">
              <a:solidFill>
                <a:srgbClr val="72808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9" name="Google Shape;29;p4"/>
          <p:cNvSpPr/>
          <p:nvPr/>
        </p:nvSpPr>
        <p:spPr>
          <a:xfrm>
            <a:off x="2" y="2571078"/>
            <a:ext cx="12191993" cy="61378"/>
          </a:xfrm>
          <a:prstGeom prst="rect">
            <a:avLst/>
          </a:prstGeom>
          <a:solidFill>
            <a:srgbClr val="48B9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400051" y="1080159"/>
            <a:ext cx="2648373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4308" lvl="0" marL="2143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403720" y="3098475"/>
            <a:ext cx="43077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</a:pPr>
            <a:r>
              <a:rPr b="1" i="0" lang="en-US" sz="1051" u="none" cap="none" strike="noStrike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03719" y="3971500"/>
            <a:ext cx="36305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</a:pPr>
            <a:r>
              <a:rPr b="1" i="0" lang="en-US" sz="1051" u="none" cap="none" strike="noStrike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rPr>
              <a:t>WHY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403719" y="5150543"/>
            <a:ext cx="3666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1"/>
              <a:buFont typeface="Arial"/>
              <a:buNone/>
            </a:pPr>
            <a:r>
              <a:rPr b="1" i="0" lang="en-US" sz="1051" u="none" cap="none" strike="noStrike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971551" y="1583683"/>
            <a:ext cx="3236468" cy="83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338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468B"/>
              </a:buClr>
              <a:buSzPts val="1051"/>
              <a:buFont typeface="Arial"/>
              <a:buChar char="​"/>
              <a:defRPr sz="1051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4619373" y="1583683"/>
            <a:ext cx="3299835" cy="83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338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468B"/>
              </a:buClr>
              <a:buSzPts val="1051"/>
              <a:buFont typeface="Arial"/>
              <a:buChar char="​"/>
              <a:defRPr sz="1051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3" type="body"/>
          </p:nvPr>
        </p:nvSpPr>
        <p:spPr>
          <a:xfrm>
            <a:off x="8267192" y="1583683"/>
            <a:ext cx="3457448" cy="83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5338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468B"/>
              </a:buClr>
              <a:buSzPts val="1051"/>
              <a:buFont typeface="Arial"/>
              <a:buChar char="​"/>
              <a:defRPr sz="1051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/>
        </p:nvSpPr>
        <p:spPr>
          <a:xfrm>
            <a:off x="400051" y="2743715"/>
            <a:ext cx="191989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4308" lvl="0" marL="2143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rPr>
              <a:t>ACTION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>
            <p:ph idx="4" type="body"/>
          </p:nvPr>
        </p:nvSpPr>
        <p:spPr>
          <a:xfrm>
            <a:off x="971551" y="3089920"/>
            <a:ext cx="3236469" cy="620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​"/>
              <a:defRPr sz="1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5" type="body"/>
          </p:nvPr>
        </p:nvSpPr>
        <p:spPr>
          <a:xfrm>
            <a:off x="971551" y="3959956"/>
            <a:ext cx="3236469" cy="9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​"/>
              <a:defRPr i="0" sz="1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6" type="body"/>
          </p:nvPr>
        </p:nvSpPr>
        <p:spPr>
          <a:xfrm>
            <a:off x="971551" y="5140058"/>
            <a:ext cx="3236469" cy="9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1100"/>
              <a:buFont typeface="Arial"/>
              <a:buChar char="•"/>
              <a:defRPr sz="1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7" type="body"/>
          </p:nvPr>
        </p:nvSpPr>
        <p:spPr>
          <a:xfrm>
            <a:off x="4619371" y="3089920"/>
            <a:ext cx="3299836" cy="620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​"/>
              <a:defRPr sz="1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8" type="body"/>
          </p:nvPr>
        </p:nvSpPr>
        <p:spPr>
          <a:xfrm>
            <a:off x="4619371" y="3959956"/>
            <a:ext cx="3299836" cy="9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​"/>
              <a:defRPr i="0" sz="1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9" type="body"/>
          </p:nvPr>
        </p:nvSpPr>
        <p:spPr>
          <a:xfrm>
            <a:off x="4619371" y="5140058"/>
            <a:ext cx="3299836" cy="9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1100"/>
              <a:buFont typeface="Arial"/>
              <a:buChar char="•"/>
              <a:defRPr sz="1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3" type="body"/>
          </p:nvPr>
        </p:nvSpPr>
        <p:spPr>
          <a:xfrm>
            <a:off x="8267192" y="3089920"/>
            <a:ext cx="3513451" cy="620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​"/>
              <a:defRPr sz="1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4" type="body"/>
          </p:nvPr>
        </p:nvSpPr>
        <p:spPr>
          <a:xfrm>
            <a:off x="8267192" y="3959956"/>
            <a:ext cx="3513451" cy="9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Char char="​"/>
              <a:defRPr i="0" sz="1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5" type="body"/>
          </p:nvPr>
        </p:nvSpPr>
        <p:spPr>
          <a:xfrm>
            <a:off x="8267192" y="5140058"/>
            <a:ext cx="3513451" cy="9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1100"/>
              <a:buFont typeface="Arial"/>
              <a:buChar char="•"/>
              <a:defRPr sz="11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 "/>
              <a:defRPr b="0" sz="9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6" type="body"/>
          </p:nvPr>
        </p:nvSpPr>
        <p:spPr>
          <a:xfrm>
            <a:off x="971551" y="1328048"/>
            <a:ext cx="323646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5338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468B"/>
              </a:buClr>
              <a:buSzPts val="1051"/>
              <a:buFont typeface="Arial"/>
              <a:buChar char="​"/>
              <a:defRPr b="1" sz="1051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800"/>
              <a:buChar char=" "/>
              <a:defRPr b="1" sz="800" cap="none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 "/>
              <a:defRPr b="1" sz="800" cap="none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800"/>
              <a:buChar char=" "/>
              <a:defRPr b="1" sz="800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800"/>
              <a:buChar char=" "/>
              <a:defRPr b="1" sz="800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7" type="body"/>
          </p:nvPr>
        </p:nvSpPr>
        <p:spPr>
          <a:xfrm>
            <a:off x="4619373" y="1328048"/>
            <a:ext cx="3299835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5338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468B"/>
              </a:buClr>
              <a:buSzPts val="1051"/>
              <a:buFont typeface="Arial"/>
              <a:buChar char="​"/>
              <a:defRPr b="1" sz="1051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800"/>
              <a:buChar char=" "/>
              <a:defRPr b="1" sz="800" cap="none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 "/>
              <a:defRPr b="1" sz="800" cap="none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800"/>
              <a:buChar char=" "/>
              <a:defRPr b="1" sz="800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800"/>
              <a:buChar char=" "/>
              <a:defRPr b="1" sz="800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8" type="body"/>
          </p:nvPr>
        </p:nvSpPr>
        <p:spPr>
          <a:xfrm>
            <a:off x="8267192" y="1328048"/>
            <a:ext cx="345744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95338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468B"/>
              </a:buClr>
              <a:buSzPts val="1051"/>
              <a:buFont typeface="Arial"/>
              <a:buChar char="​"/>
              <a:defRPr b="1" sz="1051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800"/>
              <a:buChar char=" "/>
              <a:defRPr b="1" sz="800" cap="none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Char char=" "/>
              <a:defRPr b="1" sz="800" cap="none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800"/>
              <a:buChar char=" "/>
              <a:defRPr b="1" sz="800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800"/>
              <a:buChar char=" "/>
              <a:defRPr b="1" sz="800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 rot="10800000">
            <a:off x="9792964" y="2620978"/>
            <a:ext cx="237603" cy="121481"/>
          </a:xfrm>
          <a:prstGeom prst="triangle">
            <a:avLst>
              <a:gd fmla="val 50000" name="adj"/>
            </a:avLst>
          </a:prstGeom>
          <a:solidFill>
            <a:srgbClr val="48B9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315883" y="6453094"/>
            <a:ext cx="60960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© Duarte Press, LLC  |  650.625.8200  |  www.duarte.com/datastory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/>
          <p:nvPr>
            <p:ph type="title"/>
          </p:nvPr>
        </p:nvSpPr>
        <p:spPr>
          <a:xfrm>
            <a:off x="400051" y="365126"/>
            <a:ext cx="10445003" cy="4121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468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/>
          <p:nvPr/>
        </p:nvSpPr>
        <p:spPr>
          <a:xfrm>
            <a:off x="5641573" y="6453094"/>
            <a:ext cx="60960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00051" y="365126"/>
            <a:ext cx="10445003" cy="41211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468B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00052" y="1336041"/>
            <a:ext cx="11337521" cy="4525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 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79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8B9C7"/>
              </a:buClr>
              <a:buSzPts val="800"/>
              <a:buFont typeface="Arial"/>
              <a:buChar char=" "/>
              <a:defRPr b="1" i="0" sz="800" u="none" cap="none" strike="noStrike">
                <a:solidFill>
                  <a:srgbClr val="48B9C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468B"/>
              </a:buClr>
              <a:buSzPts val="1200"/>
              <a:buFont typeface="Arial"/>
              <a:buChar char=" "/>
              <a:defRPr b="1" i="0" sz="1200" u="none" cap="none" strike="noStrike">
                <a:solidFill>
                  <a:srgbClr val="26468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 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 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3"/>
          <p:cNvGrpSpPr/>
          <p:nvPr/>
        </p:nvGrpSpPr>
        <p:grpSpPr>
          <a:xfrm>
            <a:off x="11248773" y="280718"/>
            <a:ext cx="566563" cy="566570"/>
            <a:chOff x="1097559" y="1747543"/>
            <a:chExt cx="2085832" cy="2085830"/>
          </a:xfrm>
        </p:grpSpPr>
        <p:sp>
          <p:nvSpPr>
            <p:cNvPr id="13" name="Google Shape;13;p3"/>
            <p:cNvSpPr/>
            <p:nvPr/>
          </p:nvSpPr>
          <p:spPr>
            <a:xfrm>
              <a:off x="1097559" y="1747543"/>
              <a:ext cx="2085832" cy="208583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19"/>
                <a:buFont typeface="Arial"/>
                <a:buNone/>
              </a:pPr>
              <a:r>
                <a:t/>
              </a:r>
              <a:endParaRPr b="0" i="0" sz="1519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grpSp>
          <p:nvGrpSpPr>
            <p:cNvPr id="14" name="Google Shape;14;p3"/>
            <p:cNvGrpSpPr/>
            <p:nvPr/>
          </p:nvGrpSpPr>
          <p:grpSpPr>
            <a:xfrm>
              <a:off x="1376200" y="2675021"/>
              <a:ext cx="1556413" cy="250777"/>
              <a:chOff x="5462920" y="1187249"/>
              <a:chExt cx="1289241" cy="207729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5462920" y="1187249"/>
                <a:ext cx="168162" cy="207729"/>
              </a:xfrm>
              <a:custGeom>
                <a:rect b="b" l="l" r="r" t="t"/>
                <a:pathLst>
                  <a:path extrusionOk="0" h="26" w="21">
                    <a:moveTo>
                      <a:pt x="10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4" y="23"/>
                      <a:pt x="17" y="21"/>
                      <a:pt x="17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5"/>
                      <a:pt x="14" y="3"/>
                      <a:pt x="10" y="3"/>
                    </a:cubicBezTo>
                    <a:moveTo>
                      <a:pt x="10" y="0"/>
                    </a:move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1" y="22"/>
                      <a:pt x="17" y="26"/>
                      <a:pt x="10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19"/>
                  <a:buFont typeface="Arial"/>
                  <a:buNone/>
                </a:pPr>
                <a:r>
                  <a:t/>
                </a:r>
                <a:endParaRPr b="0" i="0" sz="1519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5703622" y="1187249"/>
                <a:ext cx="168162" cy="207729"/>
              </a:xfrm>
              <a:custGeom>
                <a:rect b="b" l="l" r="r" t="t"/>
                <a:pathLst>
                  <a:path extrusionOk="0" h="26" w="21">
                    <a:moveTo>
                      <a:pt x="21" y="0"/>
                    </a:move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23"/>
                      <a:pt x="17" y="26"/>
                      <a:pt x="11" y="26"/>
                    </a:cubicBezTo>
                    <a:cubicBezTo>
                      <a:pt x="4" y="26"/>
                      <a:pt x="0" y="23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21"/>
                      <a:pt x="7" y="23"/>
                      <a:pt x="11" y="23"/>
                    </a:cubicBezTo>
                    <a:cubicBezTo>
                      <a:pt x="15" y="23"/>
                      <a:pt x="17" y="21"/>
                      <a:pt x="17" y="17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19"/>
                  <a:buFont typeface="Arial"/>
                  <a:buNone/>
                </a:pPr>
                <a:r>
                  <a:t/>
                </a:r>
                <a:endParaRPr b="0" i="0" sz="1519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5927838" y="1187249"/>
                <a:ext cx="199487" cy="207729"/>
              </a:xfrm>
              <a:custGeom>
                <a:rect b="b" l="l" r="r" t="t"/>
                <a:pathLst>
                  <a:path extrusionOk="0" h="126" w="121">
                    <a:moveTo>
                      <a:pt x="34" y="82"/>
                    </a:moveTo>
                    <a:lnTo>
                      <a:pt x="82" y="82"/>
                    </a:lnTo>
                    <a:lnTo>
                      <a:pt x="58" y="14"/>
                    </a:lnTo>
                    <a:lnTo>
                      <a:pt x="58" y="14"/>
                    </a:lnTo>
                    <a:lnTo>
                      <a:pt x="34" y="82"/>
                    </a:lnTo>
                    <a:close/>
                    <a:moveTo>
                      <a:pt x="19" y="126"/>
                    </a:moveTo>
                    <a:lnTo>
                      <a:pt x="0" y="126"/>
                    </a:lnTo>
                    <a:lnTo>
                      <a:pt x="48" y="0"/>
                    </a:lnTo>
                    <a:lnTo>
                      <a:pt x="68" y="0"/>
                    </a:lnTo>
                    <a:lnTo>
                      <a:pt x="121" y="126"/>
                    </a:lnTo>
                    <a:lnTo>
                      <a:pt x="102" y="126"/>
                    </a:lnTo>
                    <a:lnTo>
                      <a:pt x="87" y="92"/>
                    </a:lnTo>
                    <a:lnTo>
                      <a:pt x="29" y="92"/>
                    </a:lnTo>
                    <a:lnTo>
                      <a:pt x="19" y="12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19"/>
                  <a:buFont typeface="Arial"/>
                  <a:buNone/>
                </a:pPr>
                <a:r>
                  <a:t/>
                </a:r>
                <a:endParaRPr b="0" i="0" sz="1519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6183379" y="1187249"/>
                <a:ext cx="159919" cy="207729"/>
              </a:xfrm>
              <a:custGeom>
                <a:rect b="b" l="l" r="r" t="t"/>
                <a:pathLst>
                  <a:path extrusionOk="0" h="26" w="20">
                    <a:moveTo>
                      <a:pt x="4" y="12"/>
                    </a:moveTo>
                    <a:cubicBezTo>
                      <a:pt x="9" y="12"/>
                      <a:pt x="9" y="12"/>
                      <a:pt x="9" y="12"/>
                    </a:cubicBezTo>
                    <a:cubicBezTo>
                      <a:pt x="13" y="12"/>
                      <a:pt x="14" y="10"/>
                      <a:pt x="14" y="7"/>
                    </a:cubicBezTo>
                    <a:cubicBezTo>
                      <a:pt x="14" y="5"/>
                      <a:pt x="13" y="3"/>
                      <a:pt x="9" y="3"/>
                    </a:cubicBezTo>
                    <a:cubicBezTo>
                      <a:pt x="4" y="3"/>
                      <a:pt x="4" y="3"/>
                      <a:pt x="4" y="3"/>
                    </a:cubicBezTo>
                    <a:lnTo>
                      <a:pt x="4" y="12"/>
                    </a:lnTo>
                    <a:close/>
                    <a:moveTo>
                      <a:pt x="9" y="15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6" y="0"/>
                      <a:pt x="18" y="3"/>
                      <a:pt x="18" y="7"/>
                    </a:cubicBezTo>
                    <a:cubicBezTo>
                      <a:pt x="18" y="11"/>
                      <a:pt x="16" y="14"/>
                      <a:pt x="13" y="14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6" y="26"/>
                      <a:pt x="16" y="26"/>
                      <a:pt x="16" y="26"/>
                    </a:cubicBezTo>
                    <a:lnTo>
                      <a:pt x="9" y="1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19"/>
                  <a:buFont typeface="Arial"/>
                  <a:buNone/>
                </a:pPr>
                <a:r>
                  <a:t/>
                </a:r>
                <a:endParaRPr b="0" i="0" sz="1519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6382864" y="1187249"/>
                <a:ext cx="159919" cy="207729"/>
              </a:xfrm>
              <a:custGeom>
                <a:rect b="b" l="l" r="r" t="t"/>
                <a:pathLst>
                  <a:path extrusionOk="0" h="126" w="97">
                    <a:moveTo>
                      <a:pt x="97" y="0"/>
                    </a:moveTo>
                    <a:lnTo>
                      <a:pt x="97" y="14"/>
                    </a:lnTo>
                    <a:lnTo>
                      <a:pt x="59" y="14"/>
                    </a:lnTo>
                    <a:lnTo>
                      <a:pt x="59" y="126"/>
                    </a:lnTo>
                    <a:lnTo>
                      <a:pt x="39" y="126"/>
                    </a:lnTo>
                    <a:lnTo>
                      <a:pt x="39" y="14"/>
                    </a:lnTo>
                    <a:lnTo>
                      <a:pt x="0" y="14"/>
                    </a:lnTo>
                    <a:lnTo>
                      <a:pt x="0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19"/>
                  <a:buFont typeface="Arial"/>
                  <a:buNone/>
                </a:pPr>
                <a:r>
                  <a:t/>
                </a:r>
                <a:endParaRPr b="0" i="0" sz="1519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6607080" y="1187249"/>
                <a:ext cx="145081" cy="207729"/>
              </a:xfrm>
              <a:custGeom>
                <a:rect b="b" l="l" r="r" t="t"/>
                <a:pathLst>
                  <a:path extrusionOk="0" h="126" w="88">
                    <a:moveTo>
                      <a:pt x="83" y="0"/>
                    </a:moveTo>
                    <a:lnTo>
                      <a:pt x="83" y="14"/>
                    </a:lnTo>
                    <a:lnTo>
                      <a:pt x="20" y="14"/>
                    </a:lnTo>
                    <a:lnTo>
                      <a:pt x="20" y="53"/>
                    </a:lnTo>
                    <a:lnTo>
                      <a:pt x="68" y="53"/>
                    </a:lnTo>
                    <a:lnTo>
                      <a:pt x="68" y="68"/>
                    </a:lnTo>
                    <a:lnTo>
                      <a:pt x="20" y="68"/>
                    </a:lnTo>
                    <a:lnTo>
                      <a:pt x="20" y="111"/>
                    </a:lnTo>
                    <a:lnTo>
                      <a:pt x="88" y="111"/>
                    </a:lnTo>
                    <a:lnTo>
                      <a:pt x="88" y="126"/>
                    </a:lnTo>
                    <a:lnTo>
                      <a:pt x="0" y="126"/>
                    </a:lnTo>
                    <a:lnTo>
                      <a:pt x="0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19"/>
                  <a:buFont typeface="Arial"/>
                  <a:buNone/>
                </a:pPr>
                <a:r>
                  <a:t/>
                </a:r>
                <a:endParaRPr b="0" i="0" sz="1519" u="none" cap="none" strike="noStrik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</p:grpSp>
      <p:sp>
        <p:nvSpPr>
          <p:cNvPr id="21" name="Google Shape;21;p3"/>
          <p:cNvSpPr/>
          <p:nvPr/>
        </p:nvSpPr>
        <p:spPr>
          <a:xfrm>
            <a:off x="315883" y="6453094"/>
            <a:ext cx="60960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© Duarte Press, LLC  |  650.625.8200  |  www.duarte.com/datastory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5641573" y="6453094"/>
            <a:ext cx="60960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b="0" i="0" lang="en-US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20bb1303e_0_0"/>
          <p:cNvSpPr txBox="1"/>
          <p:nvPr>
            <p:ph idx="1" type="body"/>
          </p:nvPr>
        </p:nvSpPr>
        <p:spPr>
          <a:xfrm>
            <a:off x="971551" y="1583683"/>
            <a:ext cx="32364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51"/>
              <a:buNone/>
            </a:pPr>
            <a:r>
              <a:rPr lang="en-US"/>
              <a:t>C</a:t>
            </a:r>
            <a:r>
              <a:rPr lang="en-US"/>
              <a:t>oca-Cola, a global leader in the beverage industry, has long been associated with traditional sugary sodas. However, in response to evolving consumer preferences and health concerns, there is a growing demand for healthier beverage options.</a:t>
            </a:r>
            <a:endParaRPr/>
          </a:p>
        </p:txBody>
      </p:sp>
      <p:sp>
        <p:nvSpPr>
          <p:cNvPr id="61" name="Google Shape;61;g1920bb1303e_0_0"/>
          <p:cNvSpPr txBox="1"/>
          <p:nvPr>
            <p:ph idx="2" type="body"/>
          </p:nvPr>
        </p:nvSpPr>
        <p:spPr>
          <a:xfrm>
            <a:off x="4619373" y="1583683"/>
            <a:ext cx="32997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51"/>
              <a:buNone/>
            </a:pPr>
            <a:r>
              <a:rPr lang="en-US"/>
              <a:t>The Health Drinks Market size is expected to grow from USD 344.36 billion in 2023 to USD 408.80 billion by 2028, at a CAGR of 3.49% during the forecast period (2023-2028)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5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51"/>
              <a:buNone/>
            </a:pPr>
            <a:r>
              <a:t/>
            </a:r>
            <a:endParaRPr/>
          </a:p>
        </p:txBody>
      </p:sp>
      <p:sp>
        <p:nvSpPr>
          <p:cNvPr id="62" name="Google Shape;62;g1920bb1303e_0_0"/>
          <p:cNvSpPr txBox="1"/>
          <p:nvPr>
            <p:ph idx="3" type="body"/>
          </p:nvPr>
        </p:nvSpPr>
        <p:spPr>
          <a:xfrm>
            <a:off x="8267192" y="1583683"/>
            <a:ext cx="34575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51"/>
              <a:buNone/>
            </a:pPr>
            <a:r>
              <a:rPr lang="en-US"/>
              <a:t>Expansion</a:t>
            </a:r>
            <a:r>
              <a:rPr lang="en-US"/>
              <a:t> of healthy drinks for Coca-Cola can leverage its brand recognition and expertise to tap into the flourishing market of health-conscious consumers.</a:t>
            </a:r>
            <a:endParaRPr/>
          </a:p>
        </p:txBody>
      </p:sp>
      <p:sp>
        <p:nvSpPr>
          <p:cNvPr id="63" name="Google Shape;63;g1920bb1303e_0_0"/>
          <p:cNvSpPr txBox="1"/>
          <p:nvPr>
            <p:ph idx="4" type="body"/>
          </p:nvPr>
        </p:nvSpPr>
        <p:spPr>
          <a:xfrm>
            <a:off x="971551" y="3089920"/>
            <a:ext cx="3236400" cy="62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Expand the menu of different healthy </a:t>
            </a:r>
            <a:r>
              <a:rPr lang="en-US"/>
              <a:t>products</a:t>
            </a:r>
            <a:r>
              <a:rPr lang="en-US"/>
              <a:t> to reach new consumers </a:t>
            </a:r>
            <a:endParaRPr/>
          </a:p>
        </p:txBody>
      </p:sp>
      <p:sp>
        <p:nvSpPr>
          <p:cNvPr id="64" name="Google Shape;64;g1920bb1303e_0_0"/>
          <p:cNvSpPr txBox="1"/>
          <p:nvPr>
            <p:ph idx="5" type="body"/>
          </p:nvPr>
        </p:nvSpPr>
        <p:spPr>
          <a:xfrm>
            <a:off x="971551" y="3959956"/>
            <a:ext cx="32364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/>
              <a:t>Coca-Cola Company reported that net revenues declined 5% sequentially to $8.6 billion for fourth quarter 2020. However, the zero-sugar line of Coca-Cola sales growth of 3% for the quarter and 4% on the year.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1920bb1303e_0_0"/>
          <p:cNvSpPr txBox="1"/>
          <p:nvPr>
            <p:ph idx="6" type="body"/>
          </p:nvPr>
        </p:nvSpPr>
        <p:spPr>
          <a:xfrm>
            <a:off x="971551" y="5140058"/>
            <a:ext cx="32364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/>
              <a:t>- </a:t>
            </a:r>
            <a:r>
              <a:rPr lang="en-US"/>
              <a:t>Encourage consumer feedback and incorporate it into product refinement and marketing strategies.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/>
              <a:t>-</a:t>
            </a:r>
            <a:r>
              <a:rPr lang="en-US"/>
              <a:t>Shift the main focus of drinks to low calorie and healthy products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1920bb1303e_0_0"/>
          <p:cNvSpPr txBox="1"/>
          <p:nvPr>
            <p:ph idx="7" type="body"/>
          </p:nvPr>
        </p:nvSpPr>
        <p:spPr>
          <a:xfrm>
            <a:off x="4619371" y="3089920"/>
            <a:ext cx="32997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/>
              <a:t>2. Establish partnerships with reputable health and wellness organizations such as the American Heart Association or the World Health Organization.</a:t>
            </a:r>
            <a:endParaRPr/>
          </a:p>
        </p:txBody>
      </p:sp>
      <p:sp>
        <p:nvSpPr>
          <p:cNvPr id="67" name="Google Shape;67;g1920bb1303e_0_0"/>
          <p:cNvSpPr txBox="1"/>
          <p:nvPr>
            <p:ph idx="8" type="body"/>
          </p:nvPr>
        </p:nvSpPr>
        <p:spPr>
          <a:xfrm>
            <a:off x="4619371" y="3959956"/>
            <a:ext cx="3299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/>
              <a:t>Collaborating with these organizations lends credibility to Coca-Cola's efforts in promoting healthier beverage options, reassuring consumers about the quality and benefits of the products.</a:t>
            </a:r>
            <a:endParaRPr/>
          </a:p>
        </p:txBody>
      </p:sp>
      <p:sp>
        <p:nvSpPr>
          <p:cNvPr id="68" name="Google Shape;68;g1920bb1303e_0_0"/>
          <p:cNvSpPr txBox="1"/>
          <p:nvPr>
            <p:ph idx="9" type="body"/>
          </p:nvPr>
        </p:nvSpPr>
        <p:spPr>
          <a:xfrm>
            <a:off x="4619371" y="5140058"/>
            <a:ext cx="3299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/>
              <a:t>Initiate discussions with key stakeholders in health and wellness organizations to explore potential collaborations, including joint marketing campaigns, educational initiatives, and research projects highlighting the nutritional value of Coca-Cola's healthy drinks.</a:t>
            </a:r>
            <a:endParaRPr/>
          </a:p>
        </p:txBody>
      </p:sp>
      <p:sp>
        <p:nvSpPr>
          <p:cNvPr id="69" name="Google Shape;69;g1920bb1303e_0_0"/>
          <p:cNvSpPr txBox="1"/>
          <p:nvPr>
            <p:ph idx="13" type="body"/>
          </p:nvPr>
        </p:nvSpPr>
        <p:spPr>
          <a:xfrm>
            <a:off x="8267192" y="3089920"/>
            <a:ext cx="35136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/>
              <a:t>3. </a:t>
            </a:r>
            <a:r>
              <a:rPr lang="en-US"/>
              <a:t>Acquire athletes and sports teams to sponsor healthy products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" name="Google Shape;70;g1920bb1303e_0_0"/>
          <p:cNvSpPr txBox="1"/>
          <p:nvPr>
            <p:ph idx="14" type="body"/>
          </p:nvPr>
        </p:nvSpPr>
        <p:spPr>
          <a:xfrm>
            <a:off x="8267192" y="3958544"/>
            <a:ext cx="35136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/>
              <a:t>Athletes and sports teams engage with a vast audience and market, igniting inspiration among fans to purchase and experience the products.</a:t>
            </a:r>
            <a:endParaRPr/>
          </a:p>
        </p:txBody>
      </p:sp>
      <p:sp>
        <p:nvSpPr>
          <p:cNvPr id="71" name="Google Shape;71;g1920bb1303e_0_0"/>
          <p:cNvSpPr txBox="1"/>
          <p:nvPr>
            <p:ph idx="15" type="body"/>
          </p:nvPr>
        </p:nvSpPr>
        <p:spPr>
          <a:xfrm>
            <a:off x="8267192" y="5140058"/>
            <a:ext cx="35136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/>
              <a:t>Negotiate with athletes to endorse Coca-Cola's healthy product line.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lang="en-US"/>
              <a:t>Develop sponsorship agreements and partnerships with sports teams and individual players.</a:t>
            </a:r>
            <a:endParaRPr/>
          </a:p>
        </p:txBody>
      </p:sp>
      <p:sp>
        <p:nvSpPr>
          <p:cNvPr id="72" name="Google Shape;72;g1920bb1303e_0_0"/>
          <p:cNvSpPr txBox="1"/>
          <p:nvPr>
            <p:ph idx="16" type="body"/>
          </p:nvPr>
        </p:nvSpPr>
        <p:spPr>
          <a:xfrm>
            <a:off x="971551" y="1328048"/>
            <a:ext cx="3236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51"/>
              <a:buNone/>
            </a:pPr>
            <a:r>
              <a:rPr lang="en-US"/>
              <a:t>Act 1: Situation</a:t>
            </a:r>
            <a:endParaRPr/>
          </a:p>
        </p:txBody>
      </p:sp>
      <p:sp>
        <p:nvSpPr>
          <p:cNvPr id="73" name="Google Shape;73;g1920bb1303e_0_0"/>
          <p:cNvSpPr txBox="1"/>
          <p:nvPr>
            <p:ph idx="17" type="body"/>
          </p:nvPr>
        </p:nvSpPr>
        <p:spPr>
          <a:xfrm>
            <a:off x="4619373" y="1328048"/>
            <a:ext cx="3299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51"/>
              <a:buNone/>
            </a:pPr>
            <a:r>
              <a:rPr lang="en-US"/>
              <a:t>Act 2: Complication or Opportunity</a:t>
            </a:r>
            <a:endParaRPr/>
          </a:p>
        </p:txBody>
      </p:sp>
      <p:sp>
        <p:nvSpPr>
          <p:cNvPr id="74" name="Google Shape;74;g1920bb1303e_0_0"/>
          <p:cNvSpPr txBox="1"/>
          <p:nvPr>
            <p:ph idx="18" type="body"/>
          </p:nvPr>
        </p:nvSpPr>
        <p:spPr>
          <a:xfrm>
            <a:off x="8267192" y="1328048"/>
            <a:ext cx="3457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51"/>
              <a:buNone/>
            </a:pPr>
            <a:r>
              <a:rPr lang="en-US"/>
              <a:t>Act 3: Solution/Data POV</a:t>
            </a:r>
            <a:endParaRPr/>
          </a:p>
        </p:txBody>
      </p:sp>
      <p:sp>
        <p:nvSpPr>
          <p:cNvPr id="75" name="Google Shape;75;g1920bb1303e_0_0"/>
          <p:cNvSpPr txBox="1"/>
          <p:nvPr>
            <p:ph type="title"/>
          </p:nvPr>
        </p:nvSpPr>
        <p:spPr>
          <a:xfrm>
            <a:off x="400051" y="365126"/>
            <a:ext cx="10445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Expansion of Healthy Drinks - Coca Cola</a:t>
            </a:r>
            <a:endParaRPr/>
          </a:p>
        </p:txBody>
      </p:sp>
      <p:sp>
        <p:nvSpPr>
          <p:cNvPr id="76" name="Google Shape;76;g1920bb1303e_0_0"/>
          <p:cNvSpPr txBox="1"/>
          <p:nvPr/>
        </p:nvSpPr>
        <p:spPr>
          <a:xfrm>
            <a:off x="1227825" y="2645925"/>
            <a:ext cx="21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6468B"/>
      </a:accent1>
      <a:accent2>
        <a:srgbClr val="A0AF28"/>
      </a:accent2>
      <a:accent3>
        <a:srgbClr val="48B9C7"/>
      </a:accent3>
      <a:accent4>
        <a:srgbClr val="F47B3D"/>
      </a:accent4>
      <a:accent5>
        <a:srgbClr val="F2F2F2"/>
      </a:accent5>
      <a:accent6>
        <a:srgbClr val="F2F2F2"/>
      </a:accent6>
      <a:hlink>
        <a:srgbClr val="48B9C7"/>
      </a:hlink>
      <a:folHlink>
        <a:srgbClr val="2646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2019-03-29T22:42:33Z</dcterms:created>
  <dc:creator>Melissa Chen</dc:creator>
</cp:coreProperties>
</file>