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notesMasterIdLst>
    <p:notesMasterId r:id="rId21"/>
  </p:notesMasterIdLst>
  <p:sldIdLst>
    <p:sldId id="256" r:id="rId2"/>
    <p:sldId id="257" r:id="rId3"/>
    <p:sldId id="259" r:id="rId4"/>
    <p:sldId id="277" r:id="rId5"/>
    <p:sldId id="279" r:id="rId6"/>
    <p:sldId id="278" r:id="rId7"/>
    <p:sldId id="263" r:id="rId8"/>
    <p:sldId id="264" r:id="rId9"/>
    <p:sldId id="265" r:id="rId10"/>
    <p:sldId id="266" r:id="rId11"/>
    <p:sldId id="267" r:id="rId12"/>
    <p:sldId id="268" r:id="rId13"/>
    <p:sldId id="258" r:id="rId14"/>
    <p:sldId id="269" r:id="rId15"/>
    <p:sldId id="270" r:id="rId16"/>
    <p:sldId id="271" r:id="rId17"/>
    <p:sldId id="272" r:id="rId18"/>
    <p:sldId id="280" r:id="rId19"/>
    <p:sldId id="276" r:id="rId2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14"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48" y="44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25D560-769F-4809-99D5-B2F1E1EF5964}" type="datetimeFigureOut">
              <a:rPr lang="es-ES" smtClean="0"/>
              <a:t>08/05/2019</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F55110-57B2-43B3-B442-A40F13B58516}" type="slidenum">
              <a:rPr lang="es-ES" smtClean="0"/>
              <a:t>‹Nº›</a:t>
            </a:fld>
            <a:endParaRPr lang="es-ES" dirty="0"/>
          </a:p>
        </p:txBody>
      </p:sp>
    </p:spTree>
    <p:extLst>
      <p:ext uri="{BB962C8B-B14F-4D97-AF65-F5344CB8AC3E}">
        <p14:creationId xmlns:p14="http://schemas.microsoft.com/office/powerpoint/2010/main" val="3873823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6F55110-57B2-43B3-B442-A40F13B58516}" type="slidenum">
              <a:rPr lang="es-ES" smtClean="0"/>
              <a:t>2</a:t>
            </a:fld>
            <a:endParaRPr lang="es-ES" dirty="0"/>
          </a:p>
        </p:txBody>
      </p:sp>
    </p:spTree>
    <p:extLst>
      <p:ext uri="{BB962C8B-B14F-4D97-AF65-F5344CB8AC3E}">
        <p14:creationId xmlns:p14="http://schemas.microsoft.com/office/powerpoint/2010/main" val="359918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F30B940B-B878-4463-8469-0E11954A699C}" type="datetime1">
              <a:rPr lang="es-ES" smtClean="0"/>
              <a:t>08/05/2019</a:t>
            </a:fld>
            <a:endParaRPr lang="es-ES" dirty="0"/>
          </a:p>
        </p:txBody>
      </p:sp>
      <p:sp>
        <p:nvSpPr>
          <p:cNvPr id="8" name="Slide Number Placeholder 7"/>
          <p:cNvSpPr>
            <a:spLocks noGrp="1"/>
          </p:cNvSpPr>
          <p:nvPr>
            <p:ph type="sldNum" sz="quarter" idx="11"/>
          </p:nvPr>
        </p:nvSpPr>
        <p:spPr/>
        <p:txBody>
          <a:bodyPr/>
          <a:lstStyle/>
          <a:p>
            <a:fld id="{132FADFE-3B8F-471C-ABF0-DBC7717ECBBC}" type="slidenum">
              <a:rPr lang="es-ES" smtClean="0"/>
              <a:t>‹Nº›</a:t>
            </a:fld>
            <a:endParaRPr lang="es-ES" dirty="0"/>
          </a:p>
        </p:txBody>
      </p:sp>
      <p:sp>
        <p:nvSpPr>
          <p:cNvPr id="9" name="Footer Placeholder 8"/>
          <p:cNvSpPr>
            <a:spLocks noGrp="1"/>
          </p:cNvSpPr>
          <p:nvPr>
            <p:ph type="ftr" sz="quarter" idx="12"/>
          </p:nvPr>
        </p:nvSpPr>
        <p:spPr/>
        <p:txBody>
          <a:bodyPr/>
          <a:lstStyle/>
          <a:p>
            <a:endParaRPr lang="es-E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82B89B0-C411-40FD-B2BA-AAA896257D19}" type="datetime1">
              <a:rPr lang="es-ES" smtClean="0"/>
              <a:t>08/05/2019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D213343-0C17-41DD-8A6A-8FDB48E3A51E}" type="datetime1">
              <a:rPr lang="es-ES" smtClean="0"/>
              <a:t>08/05/2019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9" name="Date Placeholder 8"/>
          <p:cNvSpPr>
            <a:spLocks noGrp="1"/>
          </p:cNvSpPr>
          <p:nvPr>
            <p:ph type="dt" sz="half" idx="14"/>
          </p:nvPr>
        </p:nvSpPr>
        <p:spPr/>
        <p:txBody>
          <a:bodyPr/>
          <a:lstStyle/>
          <a:p>
            <a:fld id="{E1EC866D-C575-4445-BBDB-39ECBDE4F5A2}" type="datetime1">
              <a:rPr lang="es-ES" smtClean="0"/>
              <a:t>08/05/2019</a:t>
            </a:fld>
            <a:endParaRPr lang="es-ES" dirty="0"/>
          </a:p>
        </p:txBody>
      </p:sp>
      <p:sp>
        <p:nvSpPr>
          <p:cNvPr id="10" name="Slide Number Placeholder 9"/>
          <p:cNvSpPr>
            <a:spLocks noGrp="1"/>
          </p:cNvSpPr>
          <p:nvPr>
            <p:ph type="sldNum" sz="quarter" idx="15"/>
          </p:nvPr>
        </p:nvSpPr>
        <p:spPr/>
        <p:txBody>
          <a:bodyPr/>
          <a:lstStyle/>
          <a:p>
            <a:fld id="{132FADFE-3B8F-471C-ABF0-DBC7717ECBBC}" type="slidenum">
              <a:rPr lang="es-ES" smtClean="0"/>
              <a:t>‹Nº›</a:t>
            </a:fld>
            <a:endParaRPr lang="es-ES" dirty="0"/>
          </a:p>
        </p:txBody>
      </p:sp>
      <p:sp>
        <p:nvSpPr>
          <p:cNvPr id="11" name="Footer Placeholder 10"/>
          <p:cNvSpPr>
            <a:spLocks noGrp="1"/>
          </p:cNvSpPr>
          <p:nvPr>
            <p:ph type="ftr" sz="quarter" idx="16"/>
          </p:nvPr>
        </p:nvSpPr>
        <p:spPr/>
        <p:txBody>
          <a:bodyPr/>
          <a:lstStyle/>
          <a:p>
            <a:endParaRPr lang="es-ES" dirty="0"/>
          </a:p>
        </p:txBody>
      </p:sp>
      <p:sp>
        <p:nvSpPr>
          <p:cNvPr id="12" name="Title 11"/>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B4284968-EBA5-471A-A1CC-4A467D3213E4}" type="datetime1">
              <a:rPr lang="es-ES" smtClean="0"/>
              <a:t>08/05/2019</a:t>
            </a:fld>
            <a:endParaRPr lang="es-ES" dirty="0"/>
          </a:p>
        </p:txBody>
      </p:sp>
      <p:sp>
        <p:nvSpPr>
          <p:cNvPr id="8" name="Slide Number Placeholder 7"/>
          <p:cNvSpPr>
            <a:spLocks noGrp="1"/>
          </p:cNvSpPr>
          <p:nvPr>
            <p:ph type="sldNum" sz="quarter" idx="11"/>
          </p:nvPr>
        </p:nvSpPr>
        <p:spPr/>
        <p:txBody>
          <a:bodyPr/>
          <a:lstStyle/>
          <a:p>
            <a:fld id="{132FADFE-3B8F-471C-ABF0-DBC7717ECBBC}" type="slidenum">
              <a:rPr lang="es-ES" smtClean="0"/>
              <a:t>‹Nº›</a:t>
            </a:fld>
            <a:endParaRPr lang="es-ES" dirty="0"/>
          </a:p>
        </p:txBody>
      </p:sp>
      <p:sp>
        <p:nvSpPr>
          <p:cNvPr id="9" name="Footer Placeholder 8"/>
          <p:cNvSpPr>
            <a:spLocks noGrp="1"/>
          </p:cNvSpPr>
          <p:nvPr>
            <p:ph type="ftr" sz="quarter" idx="12"/>
          </p:nvPr>
        </p:nvSpPr>
        <p:spPr/>
        <p:txBody>
          <a:bodyPr/>
          <a:lstStyle/>
          <a:p>
            <a:endParaRPr lang="es-E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9" name="Date Placeholder 8"/>
          <p:cNvSpPr>
            <a:spLocks noGrp="1"/>
          </p:cNvSpPr>
          <p:nvPr>
            <p:ph type="dt" sz="half" idx="10"/>
          </p:nvPr>
        </p:nvSpPr>
        <p:spPr/>
        <p:txBody>
          <a:bodyPr/>
          <a:lstStyle/>
          <a:p>
            <a:fld id="{523BAFFB-E2D0-4DC6-A24A-2D54C0C6E701}" type="datetime1">
              <a:rPr lang="es-ES" smtClean="0"/>
              <a:t>08/05/2019</a:t>
            </a:fld>
            <a:endParaRPr lang="es-ES" dirty="0"/>
          </a:p>
        </p:txBody>
      </p:sp>
      <p:sp>
        <p:nvSpPr>
          <p:cNvPr id="10" name="Slide Number Placeholder 9"/>
          <p:cNvSpPr>
            <a:spLocks noGrp="1"/>
          </p:cNvSpPr>
          <p:nvPr>
            <p:ph type="sldNum" sz="quarter" idx="11"/>
          </p:nvPr>
        </p:nvSpPr>
        <p:spPr/>
        <p:txBody>
          <a:bodyPr/>
          <a:lstStyle/>
          <a:p>
            <a:fld id="{132FADFE-3B8F-471C-ABF0-DBC7717ECBBC}" type="slidenum">
              <a:rPr lang="es-ES" smtClean="0"/>
              <a:t>‹Nº›</a:t>
            </a:fld>
            <a:endParaRPr lang="es-ES" dirty="0"/>
          </a:p>
        </p:txBody>
      </p:sp>
      <p:sp>
        <p:nvSpPr>
          <p:cNvPr id="11" name="Footer Placeholder 10"/>
          <p:cNvSpPr>
            <a:spLocks noGrp="1"/>
          </p:cNvSpPr>
          <p:nvPr>
            <p:ph type="ftr" sz="quarter" idx="12"/>
          </p:nvPr>
        </p:nvSpPr>
        <p:spPr>
          <a:xfrm>
            <a:off x="493776" y="6356350"/>
            <a:ext cx="5102352" cy="365125"/>
          </a:xfrm>
        </p:spPr>
        <p:txBody>
          <a:bodyPr/>
          <a:lstStyle/>
          <a:p>
            <a:endParaRPr lang="es-E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Date Placeholder 9"/>
          <p:cNvSpPr>
            <a:spLocks noGrp="1"/>
          </p:cNvSpPr>
          <p:nvPr>
            <p:ph type="dt" sz="half" idx="10"/>
          </p:nvPr>
        </p:nvSpPr>
        <p:spPr/>
        <p:txBody>
          <a:bodyPr/>
          <a:lstStyle/>
          <a:p>
            <a:fld id="{B66D1E08-E07D-49B0-B673-C58FC4F3654D}" type="datetime1">
              <a:rPr lang="es-ES" smtClean="0"/>
              <a:t>08/05/2019</a:t>
            </a:fld>
            <a:endParaRPr lang="es-ES" dirty="0"/>
          </a:p>
        </p:txBody>
      </p:sp>
      <p:sp>
        <p:nvSpPr>
          <p:cNvPr id="11" name="Slide Number Placeholder 10"/>
          <p:cNvSpPr>
            <a:spLocks noGrp="1"/>
          </p:cNvSpPr>
          <p:nvPr>
            <p:ph type="sldNum" sz="quarter" idx="11"/>
          </p:nvPr>
        </p:nvSpPr>
        <p:spPr/>
        <p:txBody>
          <a:bodyPr/>
          <a:lstStyle/>
          <a:p>
            <a:fld id="{132FADFE-3B8F-471C-ABF0-DBC7717ECBBC}" type="slidenum">
              <a:rPr lang="es-ES" smtClean="0"/>
              <a:t>‹Nº›</a:t>
            </a:fld>
            <a:endParaRPr lang="es-ES" dirty="0"/>
          </a:p>
        </p:txBody>
      </p:sp>
      <p:sp>
        <p:nvSpPr>
          <p:cNvPr id="12" name="Footer Placeholder 11"/>
          <p:cNvSpPr>
            <a:spLocks noGrp="1"/>
          </p:cNvSpPr>
          <p:nvPr>
            <p:ph type="ftr" sz="quarter" idx="12"/>
          </p:nvPr>
        </p:nvSpPr>
        <p:spPr>
          <a:xfrm>
            <a:off x="493776" y="6356350"/>
            <a:ext cx="5102352" cy="365125"/>
          </a:xfrm>
        </p:spPr>
        <p:txBody>
          <a:bodyPr/>
          <a:lstStyle/>
          <a:p>
            <a:endParaRPr lang="es-E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70CEF72A-6DB4-416D-AC1D-E42B7BFDA4B2}" type="datetime1">
              <a:rPr lang="es-ES" smtClean="0"/>
              <a:t>08/05/2019</a:t>
            </a:fld>
            <a:endParaRPr lang="es-ES" dirty="0"/>
          </a:p>
        </p:txBody>
      </p:sp>
      <p:sp>
        <p:nvSpPr>
          <p:cNvPr id="5" name="Title 4"/>
          <p:cNvSpPr>
            <a:spLocks noGrp="1"/>
          </p:cNvSpPr>
          <p:nvPr>
            <p:ph type="title"/>
          </p:nvPr>
        </p:nvSpPr>
        <p:spPr/>
        <p:txBody>
          <a:bodyPr/>
          <a:lstStyle/>
          <a:p>
            <a:r>
              <a:rPr lang="es-ES" smtClean="0"/>
              <a:t>Haga clic para modificar el estilo de título del patrón</a:t>
            </a:r>
            <a:endParaRPr lang="en-US" dirty="0"/>
          </a:p>
        </p:txBody>
      </p:sp>
      <p:sp>
        <p:nvSpPr>
          <p:cNvPr id="4" name="Slide Number Placeholder 3"/>
          <p:cNvSpPr>
            <a:spLocks noGrp="1"/>
          </p:cNvSpPr>
          <p:nvPr>
            <p:ph type="sldNum" sz="quarter" idx="11"/>
          </p:nvPr>
        </p:nvSpPr>
        <p:spPr/>
        <p:txBody>
          <a:bodyPr/>
          <a:lstStyle/>
          <a:p>
            <a:fld id="{132FADFE-3B8F-471C-ABF0-DBC7717ECBBC}" type="slidenum">
              <a:rPr lang="es-ES" smtClean="0"/>
              <a:t>‹Nº›</a:t>
            </a:fld>
            <a:endParaRPr lang="es-ES" dirty="0"/>
          </a:p>
        </p:txBody>
      </p:sp>
      <p:sp>
        <p:nvSpPr>
          <p:cNvPr id="6" name="Footer Placeholder 5"/>
          <p:cNvSpPr>
            <a:spLocks noGrp="1"/>
          </p:cNvSpPr>
          <p:nvPr>
            <p:ph type="ftr" sz="quarter" idx="12"/>
          </p:nvPr>
        </p:nvSpPr>
        <p:spPr/>
        <p:txBody>
          <a:bodyPr/>
          <a:lstStyle/>
          <a:p>
            <a:endParaRPr lang="es-E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88BA9-7DC0-4D69-8E0E-AE3BD12520CB}" type="datetime1">
              <a:rPr lang="es-ES" smtClean="0"/>
              <a:t>08/05/2019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3939A4A2-13EF-40B7-8D7D-24D842D24256}" type="datetime1">
              <a:rPr lang="es-ES" smtClean="0"/>
              <a:t>08/05/2019</a:t>
            </a:fld>
            <a:endParaRPr lang="es-ES" dirty="0"/>
          </a:p>
        </p:txBody>
      </p:sp>
      <p:sp>
        <p:nvSpPr>
          <p:cNvPr id="9" name="Slide Number Placeholder 8"/>
          <p:cNvSpPr>
            <a:spLocks noGrp="1"/>
          </p:cNvSpPr>
          <p:nvPr>
            <p:ph type="sldNum" sz="quarter" idx="11"/>
          </p:nvPr>
        </p:nvSpPr>
        <p:spPr/>
        <p:txBody>
          <a:bodyPr/>
          <a:lstStyle/>
          <a:p>
            <a:fld id="{132FADFE-3B8F-471C-ABF0-DBC7717ECBBC}" type="slidenum">
              <a:rPr lang="es-ES" smtClean="0"/>
              <a:t>‹Nº›</a:t>
            </a:fld>
            <a:endParaRPr lang="es-ES" dirty="0"/>
          </a:p>
        </p:txBody>
      </p:sp>
      <p:sp>
        <p:nvSpPr>
          <p:cNvPr id="10" name="Footer Placeholder 9"/>
          <p:cNvSpPr>
            <a:spLocks noGrp="1"/>
          </p:cNvSpPr>
          <p:nvPr>
            <p:ph type="ftr" sz="quarter" idx="12"/>
          </p:nvPr>
        </p:nvSpPr>
        <p:spPr>
          <a:xfrm>
            <a:off x="493776" y="6356350"/>
            <a:ext cx="5102352" cy="365125"/>
          </a:xfrm>
        </p:spPr>
        <p:txBody>
          <a:bodyPr/>
          <a:lstStyle/>
          <a:p>
            <a:endParaRPr lang="es-E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7AF17191-1707-4431-9211-E0015F79A106}" type="datetime1">
              <a:rPr lang="es-ES" smtClean="0"/>
              <a:t>08/05/2019</a:t>
            </a:fld>
            <a:endParaRPr lang="es-ES" dirty="0"/>
          </a:p>
        </p:txBody>
      </p:sp>
      <p:sp>
        <p:nvSpPr>
          <p:cNvPr id="9" name="Slide Number Placeholder 8"/>
          <p:cNvSpPr>
            <a:spLocks noGrp="1"/>
          </p:cNvSpPr>
          <p:nvPr>
            <p:ph type="sldNum" sz="quarter" idx="11"/>
          </p:nvPr>
        </p:nvSpPr>
        <p:spPr/>
        <p:txBody>
          <a:bodyPr/>
          <a:lstStyle/>
          <a:p>
            <a:fld id="{132FADFE-3B8F-471C-ABF0-DBC7717ECBBC}" type="slidenum">
              <a:rPr lang="es-ES" smtClean="0"/>
              <a:t>‹Nº›</a:t>
            </a:fld>
            <a:endParaRPr lang="es-ES" dirty="0"/>
          </a:p>
        </p:txBody>
      </p:sp>
      <p:sp>
        <p:nvSpPr>
          <p:cNvPr id="10" name="Footer Placeholder 9"/>
          <p:cNvSpPr>
            <a:spLocks noGrp="1"/>
          </p:cNvSpPr>
          <p:nvPr>
            <p:ph type="ftr" sz="quarter" idx="12"/>
          </p:nvPr>
        </p:nvSpPr>
        <p:spPr>
          <a:xfrm>
            <a:off x="493776" y="6356350"/>
            <a:ext cx="5102352" cy="365125"/>
          </a:xfrm>
        </p:spPr>
        <p:txBody>
          <a:bodyPr/>
          <a:lstStyle/>
          <a:p>
            <a:endParaRPr lang="es-E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C25F841C-0ADD-458B-9645-31DDE79D5961}" type="datetime1">
              <a:rPr lang="es-ES" smtClean="0"/>
              <a:t>08/05/2019</a:t>
            </a:fld>
            <a:endParaRPr lang="es-ES" dirty="0"/>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s-ES" dirty="0"/>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132FADFE-3B8F-471C-ABF0-DBC7717ECBBC}" type="slidenum">
              <a:rPr lang="es-ES" smtClean="0"/>
              <a:t>‹Nº›</a:t>
            </a:fld>
            <a:endParaRPr lang="es-ES" dirty="0"/>
          </a:p>
        </p:txBody>
      </p:sp>
    </p:spTree>
  </p:cSld>
  <p:clrMap bg1="dk1" tx1="lt1" bg2="dk2" tx2="lt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iming>
    <p:tnLst>
      <p:par>
        <p:cTn id="1" dur="indefinite" restart="never" nodeType="tmRoot"/>
      </p:par>
    </p:tnLst>
  </p:timing>
  <p:hf hdr="0" ftr="0" dt="0"/>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9" y="0"/>
            <a:ext cx="915170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251520" y="260648"/>
            <a:ext cx="5976664" cy="864096"/>
          </a:xfrm>
        </p:spPr>
        <p:txBody>
          <a:bodyPr>
            <a:normAutofit fontScale="90000"/>
          </a:bodyPr>
          <a:lstStyle/>
          <a:p>
            <a:r>
              <a:rPr lang="es-ES" sz="3900" b="1" dirty="0">
                <a:solidFill>
                  <a:schemeClr val="bg1"/>
                </a:solidFill>
              </a:rPr>
              <a:t>VIRTUALIZACIÓN</a:t>
            </a:r>
            <a:r>
              <a:rPr lang="es-ES" b="1" dirty="0"/>
              <a:t/>
            </a:r>
            <a:br>
              <a:rPr lang="es-ES" b="1" dirty="0"/>
            </a:br>
            <a:endParaRPr lang="es-ES" dirty="0"/>
          </a:p>
        </p:txBody>
      </p:sp>
      <p:sp>
        <p:nvSpPr>
          <p:cNvPr id="3" name="2 Subtítulo"/>
          <p:cNvSpPr>
            <a:spLocks noGrp="1"/>
          </p:cNvSpPr>
          <p:nvPr>
            <p:ph type="subTitle" idx="1"/>
          </p:nvPr>
        </p:nvSpPr>
        <p:spPr>
          <a:xfrm>
            <a:off x="107504" y="5877272"/>
            <a:ext cx="6172200" cy="819280"/>
          </a:xfrm>
        </p:spPr>
        <p:txBody>
          <a:bodyPr>
            <a:normAutofit/>
          </a:bodyPr>
          <a:lstStyle/>
          <a:p>
            <a:r>
              <a:rPr lang="es-ES" sz="1600" i="0" dirty="0" smtClean="0">
                <a:solidFill>
                  <a:schemeClr val="bg1"/>
                </a:solidFill>
                <a:latin typeface="+mj-lt"/>
              </a:rPr>
              <a:t>JOSE MIGUEL PELEGRINA PELEGRINA</a:t>
            </a:r>
          </a:p>
          <a:p>
            <a:r>
              <a:rPr lang="es-ES" sz="1600" i="0" dirty="0">
                <a:solidFill>
                  <a:schemeClr val="bg1"/>
                </a:solidFill>
                <a:latin typeface="+mj-lt"/>
              </a:rPr>
              <a:t>JUAN SALVADOR MOLINA MARTÍN</a:t>
            </a:r>
          </a:p>
          <a:p>
            <a:endParaRPr lang="es-ES" dirty="0"/>
          </a:p>
        </p:txBody>
      </p:sp>
    </p:spTree>
    <p:extLst>
      <p:ext uri="{BB962C8B-B14F-4D97-AF65-F5344CB8AC3E}">
        <p14:creationId xmlns:p14="http://schemas.microsoft.com/office/powerpoint/2010/main" val="927770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821276" y="1988840"/>
            <a:ext cx="6781368" cy="2675752"/>
          </a:xfrm>
        </p:spPr>
        <p:txBody>
          <a:bodyPr>
            <a:normAutofit/>
          </a:bodyPr>
          <a:lstStyle/>
          <a:p>
            <a:r>
              <a:rPr lang="es-ES" sz="2000" i="0" dirty="0">
                <a:solidFill>
                  <a:schemeClr val="bg1"/>
                </a:solidFill>
                <a:latin typeface="Arial" panose="020B0604020202020204" pitchFamily="34" charset="0"/>
                <a:cs typeface="Arial" panose="020B0604020202020204" pitchFamily="34" charset="0"/>
              </a:rPr>
              <a:t>Este es el otro extremo de la virtualización. </a:t>
            </a:r>
            <a:endParaRPr lang="es-ES" sz="2000" i="0" dirty="0" smtClean="0">
              <a:solidFill>
                <a:schemeClr val="bg1"/>
              </a:solidFill>
              <a:latin typeface="Arial" panose="020B0604020202020204" pitchFamily="34" charset="0"/>
              <a:cs typeface="Arial" panose="020B0604020202020204" pitchFamily="34" charset="0"/>
            </a:endParaRPr>
          </a:p>
          <a:p>
            <a:r>
              <a:rPr lang="es-ES" sz="2000" i="0" dirty="0" smtClean="0">
                <a:solidFill>
                  <a:schemeClr val="bg1"/>
                </a:solidFill>
                <a:latin typeface="Arial" panose="020B0604020202020204" pitchFamily="34" charset="0"/>
                <a:cs typeface="Arial" panose="020B0604020202020204" pitchFamily="34" charset="0"/>
              </a:rPr>
              <a:t>En </a:t>
            </a:r>
            <a:r>
              <a:rPr lang="es-ES" sz="2000" i="0" dirty="0">
                <a:solidFill>
                  <a:schemeClr val="bg1"/>
                </a:solidFill>
                <a:latin typeface="Arial" panose="020B0604020202020204" pitchFamily="34" charset="0"/>
                <a:cs typeface="Arial" panose="020B0604020202020204" pitchFamily="34" charset="0"/>
              </a:rPr>
              <a:t>este esquema no se </a:t>
            </a:r>
            <a:r>
              <a:rPr lang="es-ES" sz="2000" i="0" dirty="0" err="1">
                <a:solidFill>
                  <a:schemeClr val="bg1"/>
                </a:solidFill>
                <a:latin typeface="Arial" panose="020B0604020202020204" pitchFamily="34" charset="0"/>
                <a:cs typeface="Arial" panose="020B0604020202020204" pitchFamily="34" charset="0"/>
              </a:rPr>
              <a:t>virtualiza</a:t>
            </a:r>
            <a:r>
              <a:rPr lang="es-ES" sz="2000" i="0" dirty="0">
                <a:solidFill>
                  <a:schemeClr val="bg1"/>
                </a:solidFill>
                <a:latin typeface="Arial" panose="020B0604020202020204" pitchFamily="34" charset="0"/>
                <a:cs typeface="Arial" panose="020B0604020202020204" pitchFamily="34" charset="0"/>
              </a:rPr>
              <a:t> el hardware y se ejecuta una única instancia del sistema operativo (</a:t>
            </a:r>
            <a:r>
              <a:rPr lang="es-ES" sz="2000" i="0" dirty="0" err="1">
                <a:solidFill>
                  <a:schemeClr val="bg1"/>
                </a:solidFill>
                <a:latin typeface="Arial" panose="020B0604020202020204" pitchFamily="34" charset="0"/>
                <a:cs typeface="Arial" panose="020B0604020202020204" pitchFamily="34" charset="0"/>
              </a:rPr>
              <a:t>kernel</a:t>
            </a:r>
            <a:r>
              <a:rPr lang="es-ES" sz="2000" i="0" dirty="0" smtClean="0">
                <a:solidFill>
                  <a:schemeClr val="bg1"/>
                </a:solidFill>
                <a:latin typeface="Arial" panose="020B0604020202020204" pitchFamily="34" charset="0"/>
                <a:cs typeface="Arial" panose="020B0604020202020204" pitchFamily="34" charset="0"/>
              </a:rPr>
              <a:t>).</a:t>
            </a:r>
          </a:p>
          <a:p>
            <a:r>
              <a:rPr lang="es-ES" sz="2000" i="0" dirty="0" smtClean="0">
                <a:solidFill>
                  <a:schemeClr val="bg1"/>
                </a:solidFill>
                <a:latin typeface="Arial" panose="020B0604020202020204" pitchFamily="34" charset="0"/>
                <a:cs typeface="Arial" panose="020B0604020202020204" pitchFamily="34" charset="0"/>
              </a:rPr>
              <a:t>Los </a:t>
            </a:r>
            <a:r>
              <a:rPr lang="es-ES" sz="2000" i="0" dirty="0">
                <a:solidFill>
                  <a:schemeClr val="bg1"/>
                </a:solidFill>
                <a:latin typeface="Arial" panose="020B0604020202020204" pitchFamily="34" charset="0"/>
                <a:cs typeface="Arial" panose="020B0604020202020204" pitchFamily="34" charset="0"/>
              </a:rPr>
              <a:t>distintos procesos perteneciente a cada servidor virtual se ejecutan aislados del resto.</a:t>
            </a:r>
            <a:endParaRPr lang="es-ES" sz="2000"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971600" y="620688"/>
            <a:ext cx="7344816" cy="1008112"/>
          </a:xfrm>
        </p:spPr>
        <p:txBody>
          <a:bodyPr>
            <a:normAutofit/>
          </a:bodyPr>
          <a:lstStyle/>
          <a:p>
            <a:pPr algn="ctr"/>
            <a:r>
              <a:rPr lang="es-ES" sz="2700" dirty="0">
                <a:solidFill>
                  <a:schemeClr val="bg1"/>
                </a:solidFill>
              </a:rPr>
              <a:t>3.3</a:t>
            </a:r>
            <a:r>
              <a:rPr lang="es-ES" sz="2700" dirty="0" smtClean="0">
                <a:solidFill>
                  <a:schemeClr val="bg1"/>
                </a:solidFill>
              </a:rPr>
              <a:t>. Virtualización </a:t>
            </a:r>
            <a:r>
              <a:rPr lang="es-ES" sz="2700" dirty="0">
                <a:solidFill>
                  <a:schemeClr val="bg1"/>
                </a:solidFill>
              </a:rPr>
              <a:t>a nivel de sistema </a:t>
            </a:r>
            <a:r>
              <a:rPr lang="es-ES" sz="2700" dirty="0" smtClean="0">
                <a:solidFill>
                  <a:schemeClr val="bg1"/>
                </a:solidFill>
              </a:rPr>
              <a:t>operativo</a:t>
            </a:r>
            <a:endParaRPr lang="es-ES"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- 10 -</a:t>
            </a:r>
            <a:endParaRPr lang="es-ES" sz="2000" dirty="0">
              <a:solidFill>
                <a:schemeClr val="bg1"/>
              </a:solidFill>
              <a:latin typeface="+mj-l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015" y="4221088"/>
            <a:ext cx="5386434"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979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899592" y="1545336"/>
            <a:ext cx="6781368" cy="2459728"/>
          </a:xfrm>
        </p:spPr>
        <p:txBody>
          <a:bodyPr>
            <a:normAutofit/>
          </a:bodyPr>
          <a:lstStyle/>
          <a:p>
            <a:r>
              <a:rPr lang="es-ES" sz="2000" i="0" dirty="0">
                <a:solidFill>
                  <a:schemeClr val="bg1"/>
                </a:solidFill>
              </a:rPr>
              <a:t>La virtualización completa es similar a la </a:t>
            </a:r>
            <a:r>
              <a:rPr lang="es-ES" sz="2000" i="0" dirty="0" err="1">
                <a:solidFill>
                  <a:schemeClr val="bg1"/>
                </a:solidFill>
              </a:rPr>
              <a:t>paravirtualización</a:t>
            </a:r>
            <a:r>
              <a:rPr lang="es-ES" sz="2000" i="0" dirty="0">
                <a:solidFill>
                  <a:schemeClr val="bg1"/>
                </a:solidFill>
              </a:rPr>
              <a:t> pero no requiere que los sistemas operativos </a:t>
            </a:r>
            <a:r>
              <a:rPr lang="es-ES" sz="2000" i="0" dirty="0" err="1">
                <a:solidFill>
                  <a:schemeClr val="bg1"/>
                </a:solidFill>
              </a:rPr>
              <a:t>guest</a:t>
            </a:r>
            <a:r>
              <a:rPr lang="es-ES" sz="2000" i="0" dirty="0">
                <a:solidFill>
                  <a:schemeClr val="bg1"/>
                </a:solidFill>
              </a:rPr>
              <a:t> colaboren con el </a:t>
            </a:r>
            <a:r>
              <a:rPr lang="es-ES" sz="2000" i="0" dirty="0" err="1">
                <a:solidFill>
                  <a:schemeClr val="bg1"/>
                </a:solidFill>
              </a:rPr>
              <a:t>hypervisor</a:t>
            </a:r>
            <a:r>
              <a:rPr lang="es-ES" sz="2000" i="0" dirty="0">
                <a:solidFill>
                  <a:schemeClr val="bg1"/>
                </a:solidFill>
              </a:rPr>
              <a:t>. </a:t>
            </a:r>
            <a:endParaRPr lang="es-ES" sz="2000" i="0" dirty="0" smtClean="0">
              <a:solidFill>
                <a:schemeClr val="bg1"/>
              </a:solidFill>
            </a:endParaRPr>
          </a:p>
          <a:p>
            <a:r>
              <a:rPr lang="es-ES" sz="2000" i="0" dirty="0" smtClean="0">
                <a:solidFill>
                  <a:schemeClr val="bg1"/>
                </a:solidFill>
              </a:rPr>
              <a:t>En </a:t>
            </a:r>
            <a:r>
              <a:rPr lang="es-ES" sz="2000" i="0" dirty="0">
                <a:solidFill>
                  <a:schemeClr val="bg1"/>
                </a:solidFill>
              </a:rPr>
              <a:t>plataformas como la x86 existen algunos inconvenientes para lograr la virtualización completa, que son solucionados con las últimas tecnologías propuestas por AMD e Intel.</a:t>
            </a:r>
            <a:endParaRPr lang="es-ES" sz="2000" dirty="0">
              <a:solidFill>
                <a:schemeClr val="bg1"/>
              </a:solidFill>
            </a:endParaRPr>
          </a:p>
        </p:txBody>
      </p:sp>
      <p:sp>
        <p:nvSpPr>
          <p:cNvPr id="4" name="3 Título"/>
          <p:cNvSpPr>
            <a:spLocks noGrp="1"/>
          </p:cNvSpPr>
          <p:nvPr>
            <p:ph type="title"/>
          </p:nvPr>
        </p:nvSpPr>
        <p:spPr>
          <a:xfrm>
            <a:off x="899592" y="548680"/>
            <a:ext cx="6768752" cy="792088"/>
          </a:xfrm>
        </p:spPr>
        <p:txBody>
          <a:bodyPr>
            <a:normAutofit/>
          </a:bodyPr>
          <a:lstStyle/>
          <a:p>
            <a:pPr algn="ctr"/>
            <a:r>
              <a:rPr lang="es-ES" sz="2700" dirty="0">
                <a:solidFill>
                  <a:schemeClr val="bg1"/>
                </a:solidFill>
              </a:rPr>
              <a:t>3.4</a:t>
            </a:r>
            <a:r>
              <a:rPr lang="es-ES" sz="2700" dirty="0" smtClean="0">
                <a:solidFill>
                  <a:schemeClr val="bg1"/>
                </a:solidFill>
              </a:rPr>
              <a:t>. Virtualización completa</a:t>
            </a:r>
            <a:endParaRPr lang="es-ES" sz="2700"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- 11 -</a:t>
            </a:r>
            <a:endParaRPr lang="es-ES" sz="2000" dirty="0">
              <a:solidFill>
                <a:schemeClr val="bg1"/>
              </a:solidFill>
              <a:latin typeface="+mj-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437112"/>
            <a:ext cx="5269676"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747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755576" y="1988840"/>
            <a:ext cx="6349320" cy="3886200"/>
          </a:xfrm>
        </p:spPr>
        <p:txBody>
          <a:bodyPr/>
          <a:lstStyle/>
          <a:p>
            <a:pPr>
              <a:lnSpc>
                <a:spcPct val="200000"/>
              </a:lnSpc>
            </a:pPr>
            <a:r>
              <a:rPr lang="es-ES" sz="2500" i="0" dirty="0" smtClean="0">
                <a:solidFill>
                  <a:schemeClr val="bg1"/>
                </a:solidFill>
                <a:latin typeface="Arial" panose="020B0604020202020204" pitchFamily="34" charset="0"/>
                <a:cs typeface="Arial" panose="020B0604020202020204" pitchFamily="34" charset="0"/>
              </a:rPr>
              <a:t>WORKSTATION PLAYER (VMWARE)</a:t>
            </a:r>
          </a:p>
          <a:p>
            <a:pPr>
              <a:lnSpc>
                <a:spcPct val="200000"/>
              </a:lnSpc>
            </a:pPr>
            <a:r>
              <a:rPr lang="es-ES" sz="2500" i="0" dirty="0" smtClean="0">
                <a:solidFill>
                  <a:schemeClr val="bg1"/>
                </a:solidFill>
                <a:latin typeface="Arial" panose="020B0604020202020204" pitchFamily="34" charset="0"/>
                <a:cs typeface="Arial" panose="020B0604020202020204" pitchFamily="34" charset="0"/>
              </a:rPr>
              <a:t>DOCKER</a:t>
            </a:r>
          </a:p>
          <a:p>
            <a:pPr>
              <a:lnSpc>
                <a:spcPct val="200000"/>
              </a:lnSpc>
            </a:pPr>
            <a:r>
              <a:rPr lang="es-ES" sz="2500" i="0" dirty="0" smtClean="0">
                <a:solidFill>
                  <a:schemeClr val="bg1"/>
                </a:solidFill>
                <a:latin typeface="Arial" panose="020B0604020202020204" pitchFamily="34" charset="0"/>
                <a:cs typeface="Arial" panose="020B0604020202020204" pitchFamily="34" charset="0"/>
              </a:rPr>
              <a:t>LXD (LINUX CONTAINERS)</a:t>
            </a:r>
          </a:p>
          <a:p>
            <a:pPr>
              <a:lnSpc>
                <a:spcPct val="200000"/>
              </a:lnSpc>
            </a:pPr>
            <a:r>
              <a:rPr lang="es-ES" sz="2500" i="0" dirty="0" smtClean="0">
                <a:solidFill>
                  <a:schemeClr val="bg1"/>
                </a:solidFill>
                <a:latin typeface="Arial" panose="020B0604020202020204" pitchFamily="34" charset="0"/>
                <a:cs typeface="Arial" panose="020B0604020202020204" pitchFamily="34" charset="0"/>
              </a:rPr>
              <a:t>VAGRANT</a:t>
            </a:r>
          </a:p>
          <a:p>
            <a:endParaRPr lang="es-ES" dirty="0"/>
          </a:p>
        </p:txBody>
      </p:sp>
      <p:sp>
        <p:nvSpPr>
          <p:cNvPr id="4" name="3 Título"/>
          <p:cNvSpPr>
            <a:spLocks noGrp="1"/>
          </p:cNvSpPr>
          <p:nvPr>
            <p:ph type="title"/>
          </p:nvPr>
        </p:nvSpPr>
        <p:spPr>
          <a:xfrm>
            <a:off x="467544" y="692696"/>
            <a:ext cx="8064896" cy="648072"/>
          </a:xfrm>
        </p:spPr>
        <p:txBody>
          <a:bodyPr>
            <a:normAutofit fontScale="90000"/>
          </a:bodyPr>
          <a:lstStyle/>
          <a:p>
            <a:r>
              <a:rPr lang="es-ES" sz="2700" dirty="0">
                <a:solidFill>
                  <a:schemeClr val="bg1"/>
                </a:solidFill>
              </a:rPr>
              <a:t>4</a:t>
            </a:r>
            <a:r>
              <a:rPr lang="es-ES" sz="2700" dirty="0" smtClean="0">
                <a:solidFill>
                  <a:schemeClr val="bg1"/>
                </a:solidFill>
              </a:rPr>
              <a:t>. HERRAMIENTAS </a:t>
            </a:r>
            <a:r>
              <a:rPr lang="es-ES" sz="2700" dirty="0">
                <a:solidFill>
                  <a:schemeClr val="bg1"/>
                </a:solidFill>
              </a:rPr>
              <a:t>Y PRODUCTOS PARA LA </a:t>
            </a:r>
            <a:r>
              <a:rPr lang="es-ES" sz="2700" dirty="0" smtClean="0">
                <a:solidFill>
                  <a:schemeClr val="bg1"/>
                </a:solidFill>
              </a:rPr>
              <a:t>VIRTUALIZACIÓN</a:t>
            </a:r>
            <a:r>
              <a:rPr lang="es-ES" sz="2000" dirty="0">
                <a:solidFill>
                  <a:schemeClr val="bg1"/>
                </a:solidFill>
              </a:rPr>
              <a:t/>
            </a:r>
            <a:br>
              <a:rPr lang="es-ES" sz="2000" dirty="0">
                <a:solidFill>
                  <a:schemeClr val="bg1"/>
                </a:solidFill>
              </a:rPr>
            </a:br>
            <a:endParaRPr lang="es-ES"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- 12 -</a:t>
            </a:r>
            <a:endParaRPr lang="es-ES" sz="2000" dirty="0">
              <a:solidFill>
                <a:schemeClr val="bg1"/>
              </a:solidFill>
              <a:latin typeface="+mj-lt"/>
            </a:endParaRPr>
          </a:p>
        </p:txBody>
      </p:sp>
    </p:spTree>
    <p:extLst>
      <p:ext uri="{BB962C8B-B14F-4D97-AF65-F5344CB8AC3E}">
        <p14:creationId xmlns:p14="http://schemas.microsoft.com/office/powerpoint/2010/main" val="288809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827584" y="620688"/>
            <a:ext cx="6192688" cy="864096"/>
          </a:xfrm>
        </p:spPr>
        <p:txBody>
          <a:bodyPr>
            <a:normAutofit fontScale="90000"/>
          </a:bodyPr>
          <a:lstStyle/>
          <a:p>
            <a:r>
              <a:rPr lang="es-ES" sz="2700" dirty="0">
                <a:solidFill>
                  <a:schemeClr val="bg1"/>
                </a:solidFill>
              </a:rPr>
              <a:t>4.1</a:t>
            </a:r>
            <a:r>
              <a:rPr lang="es-ES" sz="2700" dirty="0" smtClean="0">
                <a:solidFill>
                  <a:schemeClr val="bg1"/>
                </a:solidFill>
              </a:rPr>
              <a:t>. Workstation </a:t>
            </a:r>
            <a:r>
              <a:rPr lang="es-ES" sz="2700" dirty="0">
                <a:solidFill>
                  <a:schemeClr val="bg1"/>
                </a:solidFill>
              </a:rPr>
              <a:t>Player (VMware</a:t>
            </a:r>
            <a:r>
              <a:rPr lang="es-ES" sz="2700" dirty="0" smtClean="0">
                <a:solidFill>
                  <a:schemeClr val="bg1"/>
                </a:solidFill>
              </a:rPr>
              <a:t>)</a:t>
            </a:r>
            <a:r>
              <a:rPr lang="es-ES" sz="2400" dirty="0">
                <a:solidFill>
                  <a:schemeClr val="bg1"/>
                </a:solidFill>
              </a:rPr>
              <a:t/>
            </a:r>
            <a:br>
              <a:rPr lang="es-ES" sz="2400" dirty="0">
                <a:solidFill>
                  <a:schemeClr val="bg1"/>
                </a:solidFill>
              </a:rPr>
            </a:br>
            <a:r>
              <a:rPr lang="es-ES" sz="2800" dirty="0">
                <a:solidFill>
                  <a:schemeClr val="bg1"/>
                </a:solidFill>
              </a:rPr>
              <a:t/>
            </a:r>
            <a:br>
              <a:rPr lang="es-ES" sz="2800" dirty="0">
                <a:solidFill>
                  <a:schemeClr val="bg1"/>
                </a:solidFill>
              </a:rPr>
            </a:br>
            <a:endParaRPr lang="es-ES" sz="2200" dirty="0">
              <a:solidFill>
                <a:schemeClr val="bg1"/>
              </a:solidFill>
            </a:endParaRPr>
          </a:p>
        </p:txBody>
      </p:sp>
      <p:sp>
        <p:nvSpPr>
          <p:cNvPr id="6"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- 13 -</a:t>
            </a:r>
            <a:endParaRPr lang="es-ES" sz="2000" dirty="0">
              <a:solidFill>
                <a:schemeClr val="bg1"/>
              </a:solidFill>
              <a:latin typeface="+mj-lt"/>
            </a:endParaRPr>
          </a:p>
        </p:txBody>
      </p:sp>
      <p:pic>
        <p:nvPicPr>
          <p:cNvPr id="512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228184" y="332656"/>
            <a:ext cx="1619200" cy="1283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755576" y="2132856"/>
            <a:ext cx="7848872" cy="2862322"/>
          </a:xfrm>
          <a:prstGeom prst="rect">
            <a:avLst/>
          </a:prstGeom>
          <a:noFill/>
        </p:spPr>
        <p:txBody>
          <a:bodyPr wrap="square" rtlCol="0">
            <a:spAutoFit/>
          </a:bodyPr>
          <a:lstStyle/>
          <a:p>
            <a:r>
              <a:rPr lang="es-ES" dirty="0">
                <a:solidFill>
                  <a:schemeClr val="bg1"/>
                </a:solidFill>
                <a:latin typeface="Arial" panose="020B0604020202020204" pitchFamily="34" charset="0"/>
                <a:cs typeface="Arial" panose="020B0604020202020204" pitchFamily="34" charset="0"/>
              </a:rPr>
              <a:t>Es una aplicación de virtualización de escritorios para uso personal</a:t>
            </a:r>
            <a:r>
              <a:rPr lang="es-ES" dirty="0" smtClean="0">
                <a:solidFill>
                  <a:schemeClr val="bg1"/>
                </a:solidFill>
                <a:latin typeface="Arial" panose="020B0604020202020204" pitchFamily="34" charset="0"/>
                <a:cs typeface="Arial" panose="020B0604020202020204" pitchFamily="34" charset="0"/>
              </a:rPr>
              <a:t>.</a:t>
            </a:r>
          </a:p>
          <a:p>
            <a:endParaRPr lang="es-ES" dirty="0" smtClean="0">
              <a:solidFill>
                <a:schemeClr val="bg1"/>
              </a:solidFill>
              <a:latin typeface="Arial" panose="020B0604020202020204" pitchFamily="34" charset="0"/>
              <a:cs typeface="Arial" panose="020B0604020202020204" pitchFamily="34" charset="0"/>
            </a:endParaRPr>
          </a:p>
          <a:p>
            <a:r>
              <a:rPr lang="es-ES" dirty="0" smtClean="0">
                <a:solidFill>
                  <a:schemeClr val="bg1"/>
                </a:solidFill>
                <a:latin typeface="Arial" panose="020B0604020202020204" pitchFamily="34" charset="0"/>
                <a:cs typeface="Arial" panose="020B0604020202020204" pitchFamily="34" charset="0"/>
              </a:rPr>
              <a:t>Es la herramienta más </a:t>
            </a:r>
            <a:r>
              <a:rPr lang="es-ES" dirty="0">
                <a:solidFill>
                  <a:schemeClr val="bg1"/>
                </a:solidFill>
                <a:latin typeface="Arial" panose="020B0604020202020204" pitchFamily="34" charset="0"/>
                <a:cs typeface="Arial" panose="020B0604020202020204" pitchFamily="34" charset="0"/>
              </a:rPr>
              <a:t>estable y consolidada para la virtualización de escritorios </a:t>
            </a:r>
            <a:r>
              <a:rPr lang="es-ES" dirty="0" smtClean="0">
                <a:solidFill>
                  <a:schemeClr val="bg1"/>
                </a:solidFill>
                <a:latin typeface="Arial" panose="020B0604020202020204" pitchFamily="34" charset="0"/>
                <a:cs typeface="Arial" panose="020B0604020202020204" pitchFamily="34" charset="0"/>
              </a:rPr>
              <a:t>locales.</a:t>
            </a:r>
          </a:p>
          <a:p>
            <a:endParaRPr lang="es-ES" dirty="0" smtClean="0">
              <a:solidFill>
                <a:schemeClr val="bg1"/>
              </a:solidFill>
              <a:latin typeface="Arial" panose="020B0604020202020204" pitchFamily="34" charset="0"/>
              <a:cs typeface="Arial" panose="020B0604020202020204" pitchFamily="34" charset="0"/>
            </a:endParaRPr>
          </a:p>
          <a:p>
            <a:r>
              <a:rPr lang="es-ES" dirty="0">
                <a:solidFill>
                  <a:schemeClr val="bg1"/>
                </a:solidFill>
                <a:latin typeface="Arial" panose="020B0604020202020204" pitchFamily="34" charset="0"/>
                <a:cs typeface="Arial" panose="020B0604020202020204" pitchFamily="34" charset="0"/>
              </a:rPr>
              <a:t>Las funciones de aislamiento y entorno de pruebas </a:t>
            </a:r>
            <a:r>
              <a:rPr lang="es-ES" dirty="0" smtClean="0">
                <a:solidFill>
                  <a:schemeClr val="bg1"/>
                </a:solidFill>
                <a:latin typeface="Arial" panose="020B0604020202020204" pitchFamily="34" charset="0"/>
                <a:cs typeface="Arial" panose="020B0604020202020204" pitchFamily="34" charset="0"/>
              </a:rPr>
              <a:t>la convierten </a:t>
            </a:r>
            <a:r>
              <a:rPr lang="es-ES" dirty="0">
                <a:solidFill>
                  <a:schemeClr val="bg1"/>
                </a:solidFill>
                <a:latin typeface="Arial" panose="020B0604020202020204" pitchFamily="34" charset="0"/>
                <a:cs typeface="Arial" panose="020B0604020202020204" pitchFamily="34" charset="0"/>
              </a:rPr>
              <a:t>en la herramienta perfecta para aprender todo lo que necesita saber sobre sistemas operativos, aplicaciones y su funcionamiento</a:t>
            </a:r>
            <a:r>
              <a:rPr lang="es-ES" dirty="0" smtClean="0">
                <a:solidFill>
                  <a:schemeClr val="bg1"/>
                </a:solidFill>
                <a:latin typeface="Arial" panose="020B0604020202020204" pitchFamily="34" charset="0"/>
                <a:cs typeface="Arial" panose="020B0604020202020204" pitchFamily="34" charset="0"/>
              </a:rPr>
              <a:t>.</a:t>
            </a:r>
          </a:p>
          <a:p>
            <a:endParaRPr lang="es-ES" dirty="0">
              <a:solidFill>
                <a:schemeClr val="bg1"/>
              </a:solidFill>
              <a:latin typeface="Arial" panose="020B0604020202020204" pitchFamily="34" charset="0"/>
              <a:cs typeface="Arial" panose="020B0604020202020204" pitchFamily="34" charset="0"/>
            </a:endParaRPr>
          </a:p>
          <a:p>
            <a:r>
              <a:rPr lang="es-ES" dirty="0" smtClean="0">
                <a:solidFill>
                  <a:schemeClr val="bg1"/>
                </a:solidFill>
                <a:latin typeface="Arial" panose="020B0604020202020204" pitchFamily="34" charset="0"/>
                <a:cs typeface="Arial" panose="020B0604020202020204" pitchFamily="34" charset="0"/>
              </a:rPr>
              <a:t>Es compatible con la mayoría de los sistemas operativos.</a:t>
            </a:r>
            <a:endParaRPr lang="es-E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3765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899592" y="1772816"/>
            <a:ext cx="7128792" cy="4104456"/>
          </a:xfrm>
        </p:spPr>
        <p:txBody>
          <a:bodyPr/>
          <a:lstStyle/>
          <a:p>
            <a:r>
              <a:rPr lang="es-ES" i="0" dirty="0" err="1">
                <a:solidFill>
                  <a:schemeClr val="bg1"/>
                </a:solidFill>
                <a:latin typeface="Arial" panose="020B0604020202020204" pitchFamily="34" charset="0"/>
                <a:cs typeface="Arial" panose="020B0604020202020204" pitchFamily="34" charset="0"/>
              </a:rPr>
              <a:t>Docker</a:t>
            </a:r>
            <a:r>
              <a:rPr lang="es-ES" i="0" dirty="0">
                <a:solidFill>
                  <a:schemeClr val="bg1"/>
                </a:solidFill>
                <a:latin typeface="Arial" panose="020B0604020202020204" pitchFamily="34" charset="0"/>
                <a:cs typeface="Arial" panose="020B0604020202020204" pitchFamily="34" charset="0"/>
              </a:rPr>
              <a:t> es una plataforma de software que le permite crear, probar e implementar aplicaciones rápidamente</a:t>
            </a:r>
            <a:r>
              <a:rPr lang="es-ES" i="0" dirty="0" smtClean="0">
                <a:solidFill>
                  <a:schemeClr val="bg1"/>
                </a:solidFill>
                <a:latin typeface="Arial" panose="020B0604020202020204" pitchFamily="34" charset="0"/>
                <a:cs typeface="Arial" panose="020B0604020202020204" pitchFamily="34" charset="0"/>
              </a:rPr>
              <a:t>.</a:t>
            </a:r>
          </a:p>
          <a:p>
            <a:r>
              <a:rPr lang="es-ES" i="0" dirty="0">
                <a:solidFill>
                  <a:schemeClr val="bg1"/>
                </a:solidFill>
                <a:latin typeface="Arial" panose="020B0604020202020204" pitchFamily="34" charset="0"/>
                <a:cs typeface="Arial" panose="020B0604020202020204" pitchFamily="34" charset="0"/>
              </a:rPr>
              <a:t>E</a:t>
            </a:r>
            <a:r>
              <a:rPr lang="es-ES" i="0" dirty="0" smtClean="0">
                <a:solidFill>
                  <a:schemeClr val="bg1"/>
                </a:solidFill>
                <a:latin typeface="Arial" panose="020B0604020202020204" pitchFamily="34" charset="0"/>
                <a:cs typeface="Arial" panose="020B0604020202020204" pitchFamily="34" charset="0"/>
              </a:rPr>
              <a:t>mpaqueta </a:t>
            </a:r>
            <a:r>
              <a:rPr lang="es-ES" i="0" dirty="0">
                <a:solidFill>
                  <a:schemeClr val="bg1"/>
                </a:solidFill>
                <a:latin typeface="Arial" panose="020B0604020202020204" pitchFamily="34" charset="0"/>
                <a:cs typeface="Arial" panose="020B0604020202020204" pitchFamily="34" charset="0"/>
              </a:rPr>
              <a:t>software en unidades estandarizadas llamadas contenedores que incluyen todo lo necesario para que el software se ejecute, incluidas bibliotecas, herramientas de sistema, código y tiempo de ejecución.</a:t>
            </a:r>
            <a:endParaRPr lang="es-ES"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971600" y="692696"/>
            <a:ext cx="6768752" cy="720080"/>
          </a:xfrm>
        </p:spPr>
        <p:txBody>
          <a:bodyPr>
            <a:normAutofit fontScale="90000"/>
          </a:bodyPr>
          <a:lstStyle/>
          <a:p>
            <a:r>
              <a:rPr lang="es-ES" sz="2700" dirty="0" smtClean="0">
                <a:solidFill>
                  <a:schemeClr val="bg1"/>
                </a:solidFill>
              </a:rPr>
              <a:t>4.2. DOCKER</a:t>
            </a:r>
            <a:r>
              <a:rPr lang="es-ES" dirty="0">
                <a:solidFill>
                  <a:schemeClr val="bg1"/>
                </a:solidFill>
              </a:rPr>
              <a:t/>
            </a:r>
            <a:br>
              <a:rPr lang="es-ES" dirty="0">
                <a:solidFill>
                  <a:schemeClr val="bg1"/>
                </a:solidFill>
              </a:rPr>
            </a:br>
            <a:endParaRPr lang="es-ES"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- 14 -</a:t>
            </a:r>
            <a:endParaRPr lang="es-ES" sz="2000" dirty="0">
              <a:solidFill>
                <a:schemeClr val="bg1"/>
              </a:solidFill>
              <a:latin typeface="+mj-l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88640"/>
            <a:ext cx="2072630" cy="1517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600" y="3842083"/>
            <a:ext cx="4826297" cy="2348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9724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899592" y="692696"/>
            <a:ext cx="5760640" cy="864096"/>
          </a:xfrm>
        </p:spPr>
        <p:txBody>
          <a:bodyPr>
            <a:normAutofit fontScale="90000"/>
          </a:bodyPr>
          <a:lstStyle/>
          <a:p>
            <a:r>
              <a:rPr lang="es-ES" sz="2700" dirty="0" smtClean="0">
                <a:solidFill>
                  <a:schemeClr val="bg1"/>
                </a:solidFill>
              </a:rPr>
              <a:t>4.3. LXD (</a:t>
            </a:r>
            <a:r>
              <a:rPr lang="es-ES" sz="2700" dirty="0">
                <a:solidFill>
                  <a:schemeClr val="bg1"/>
                </a:solidFill>
              </a:rPr>
              <a:t>Linux containers</a:t>
            </a:r>
            <a:r>
              <a:rPr lang="es-ES" sz="2700" dirty="0" smtClean="0">
                <a:solidFill>
                  <a:schemeClr val="bg1"/>
                </a:solidFill>
              </a:rPr>
              <a:t>)</a:t>
            </a:r>
            <a:r>
              <a:rPr lang="es-ES" dirty="0">
                <a:solidFill>
                  <a:schemeClr val="bg1"/>
                </a:solidFill>
              </a:rPr>
              <a:t/>
            </a:r>
            <a:br>
              <a:rPr lang="es-ES" dirty="0">
                <a:solidFill>
                  <a:schemeClr val="bg1"/>
                </a:solidFill>
              </a:rPr>
            </a:br>
            <a:endParaRPr lang="es-ES"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- 15 -</a:t>
            </a:r>
            <a:endParaRPr lang="es-ES" sz="2000" dirty="0">
              <a:solidFill>
                <a:schemeClr val="bg1"/>
              </a:solidFill>
              <a:latin typeface="+mj-lt"/>
            </a:endParaRPr>
          </a:p>
        </p:txBody>
      </p:sp>
      <p:pic>
        <p:nvPicPr>
          <p:cNvPr id="7170" name="Picture 2"/>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332656"/>
            <a:ext cx="1931814" cy="1286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846192"/>
            <a:ext cx="4471590" cy="2469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755576" y="1926124"/>
            <a:ext cx="7992888" cy="3139321"/>
          </a:xfrm>
          <a:prstGeom prst="rect">
            <a:avLst/>
          </a:prstGeom>
          <a:noFill/>
        </p:spPr>
        <p:txBody>
          <a:bodyPr wrap="square" rtlCol="0">
            <a:spAutoFit/>
          </a:bodyPr>
          <a:lstStyle/>
          <a:p>
            <a:r>
              <a:rPr lang="es-ES" dirty="0">
                <a:solidFill>
                  <a:schemeClr val="bg1"/>
                </a:solidFill>
                <a:latin typeface="Arial" panose="020B0604020202020204" pitchFamily="34" charset="0"/>
                <a:cs typeface="Arial" panose="020B0604020202020204" pitchFamily="34" charset="0"/>
              </a:rPr>
              <a:t>Se trata de un producto de la virtualización pero, en lugar de utilizar máquinas virtuales dentro de las cuales se ejecuta un sistema operativo que puede ser diferente del anfitrión, aquí se utilizan técnicas de virtualización a nivel de sistema operativo.</a:t>
            </a:r>
            <a:endParaRPr lang="es-ES" dirty="0" smtClean="0">
              <a:solidFill>
                <a:schemeClr val="bg1"/>
              </a:solidFill>
              <a:latin typeface="Arial" panose="020B0604020202020204" pitchFamily="34" charset="0"/>
              <a:cs typeface="Arial" panose="020B0604020202020204" pitchFamily="34" charset="0"/>
            </a:endParaRPr>
          </a:p>
          <a:p>
            <a:endParaRPr lang="es-ES" dirty="0" smtClean="0">
              <a:solidFill>
                <a:schemeClr val="bg1"/>
              </a:solidFill>
              <a:latin typeface="Arial" panose="020B0604020202020204" pitchFamily="34" charset="0"/>
              <a:cs typeface="Arial" panose="020B0604020202020204" pitchFamily="34" charset="0"/>
            </a:endParaRPr>
          </a:p>
          <a:p>
            <a:r>
              <a:rPr lang="es-ES" dirty="0" smtClean="0">
                <a:solidFill>
                  <a:schemeClr val="bg1"/>
                </a:solidFill>
                <a:latin typeface="Arial" panose="020B0604020202020204" pitchFamily="34" charset="0"/>
                <a:cs typeface="Arial" panose="020B0604020202020204" pitchFamily="34" charset="0"/>
              </a:rPr>
              <a:t>Las </a:t>
            </a:r>
            <a:r>
              <a:rPr lang="es-ES" dirty="0">
                <a:solidFill>
                  <a:schemeClr val="bg1"/>
                </a:solidFill>
                <a:latin typeface="Arial" panose="020B0604020202020204" pitchFamily="34" charset="0"/>
                <a:cs typeface="Arial" panose="020B0604020202020204" pitchFamily="34" charset="0"/>
              </a:rPr>
              <a:t>ventaja de los contenedores frente a las máquinas virtuales tradicionales es la eficiencia. Un contenedor es </a:t>
            </a:r>
            <a:endParaRPr lang="es-ES" dirty="0" smtClean="0">
              <a:solidFill>
                <a:schemeClr val="bg1"/>
              </a:solidFill>
              <a:latin typeface="Arial" panose="020B0604020202020204" pitchFamily="34" charset="0"/>
              <a:cs typeface="Arial" panose="020B0604020202020204" pitchFamily="34" charset="0"/>
            </a:endParaRPr>
          </a:p>
          <a:p>
            <a:r>
              <a:rPr lang="es-ES" dirty="0" smtClean="0">
                <a:solidFill>
                  <a:schemeClr val="bg1"/>
                </a:solidFill>
                <a:latin typeface="Arial" panose="020B0604020202020204" pitchFamily="34" charset="0"/>
                <a:cs typeface="Arial" panose="020B0604020202020204" pitchFamily="34" charset="0"/>
              </a:rPr>
              <a:t>mucho </a:t>
            </a:r>
            <a:r>
              <a:rPr lang="es-ES" dirty="0">
                <a:solidFill>
                  <a:schemeClr val="bg1"/>
                </a:solidFill>
                <a:latin typeface="Arial" panose="020B0604020202020204" pitchFamily="34" charset="0"/>
                <a:cs typeface="Arial" panose="020B0604020202020204" pitchFamily="34" charset="0"/>
              </a:rPr>
              <a:t>más ligero pues no </a:t>
            </a:r>
            <a:endParaRPr lang="es-ES" dirty="0" smtClean="0">
              <a:solidFill>
                <a:schemeClr val="bg1"/>
              </a:solidFill>
              <a:latin typeface="Arial" panose="020B0604020202020204" pitchFamily="34" charset="0"/>
              <a:cs typeface="Arial" panose="020B0604020202020204" pitchFamily="34" charset="0"/>
            </a:endParaRPr>
          </a:p>
          <a:p>
            <a:r>
              <a:rPr lang="es-ES" dirty="0" smtClean="0">
                <a:solidFill>
                  <a:schemeClr val="bg1"/>
                </a:solidFill>
                <a:latin typeface="Arial" panose="020B0604020202020204" pitchFamily="34" charset="0"/>
                <a:cs typeface="Arial" panose="020B0604020202020204" pitchFamily="34" charset="0"/>
              </a:rPr>
              <a:t>necesita </a:t>
            </a:r>
            <a:r>
              <a:rPr lang="es-ES" dirty="0">
                <a:solidFill>
                  <a:schemeClr val="bg1"/>
                </a:solidFill>
                <a:latin typeface="Arial" panose="020B0604020202020204" pitchFamily="34" charset="0"/>
                <a:cs typeface="Arial" panose="020B0604020202020204" pitchFamily="34" charset="0"/>
              </a:rPr>
              <a:t>recrear el hardware de </a:t>
            </a:r>
            <a:endParaRPr lang="es-ES" dirty="0" smtClean="0">
              <a:solidFill>
                <a:schemeClr val="bg1"/>
              </a:solidFill>
              <a:latin typeface="Arial" panose="020B0604020202020204" pitchFamily="34" charset="0"/>
              <a:cs typeface="Arial" panose="020B0604020202020204" pitchFamily="34" charset="0"/>
            </a:endParaRPr>
          </a:p>
          <a:p>
            <a:r>
              <a:rPr lang="es-ES" dirty="0" smtClean="0">
                <a:solidFill>
                  <a:schemeClr val="bg1"/>
                </a:solidFill>
                <a:latin typeface="Arial" panose="020B0604020202020204" pitchFamily="34" charset="0"/>
                <a:cs typeface="Arial" panose="020B0604020202020204" pitchFamily="34" charset="0"/>
              </a:rPr>
              <a:t>la </a:t>
            </a:r>
            <a:r>
              <a:rPr lang="es-ES" dirty="0">
                <a:solidFill>
                  <a:schemeClr val="bg1"/>
                </a:solidFill>
                <a:latin typeface="Arial" panose="020B0604020202020204" pitchFamily="34" charset="0"/>
                <a:cs typeface="Arial" panose="020B0604020202020204" pitchFamily="34" charset="0"/>
              </a:rPr>
              <a:t>máquina virtual ni ejecutar </a:t>
            </a:r>
            <a:endParaRPr lang="es-ES" dirty="0" smtClean="0">
              <a:solidFill>
                <a:schemeClr val="bg1"/>
              </a:solidFill>
              <a:latin typeface="Arial" panose="020B0604020202020204" pitchFamily="34" charset="0"/>
              <a:cs typeface="Arial" panose="020B0604020202020204" pitchFamily="34" charset="0"/>
            </a:endParaRPr>
          </a:p>
          <a:p>
            <a:r>
              <a:rPr lang="es-ES" dirty="0" smtClean="0">
                <a:solidFill>
                  <a:schemeClr val="bg1"/>
                </a:solidFill>
                <a:latin typeface="Arial" panose="020B0604020202020204" pitchFamily="34" charset="0"/>
                <a:cs typeface="Arial" panose="020B0604020202020204" pitchFamily="34" charset="0"/>
              </a:rPr>
              <a:t>dentro </a:t>
            </a:r>
            <a:r>
              <a:rPr lang="es-ES" dirty="0">
                <a:solidFill>
                  <a:schemeClr val="bg1"/>
                </a:solidFill>
                <a:latin typeface="Arial" panose="020B0604020202020204" pitchFamily="34" charset="0"/>
                <a:cs typeface="Arial" panose="020B0604020202020204" pitchFamily="34" charset="0"/>
              </a:rPr>
              <a:t>otro sistema operativo.</a:t>
            </a:r>
            <a:endParaRPr lang="es-E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6247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755576" y="1545336"/>
            <a:ext cx="6925384" cy="3886200"/>
          </a:xfrm>
        </p:spPr>
        <p:txBody>
          <a:bodyPr/>
          <a:lstStyle/>
          <a:p>
            <a:r>
              <a:rPr lang="es-ES" i="0" dirty="0" err="1">
                <a:solidFill>
                  <a:schemeClr val="bg1"/>
                </a:solidFill>
                <a:latin typeface="Arial" panose="020B0604020202020204" pitchFamily="34" charset="0"/>
                <a:cs typeface="Arial" panose="020B0604020202020204" pitchFamily="34" charset="0"/>
              </a:rPr>
              <a:t>Vagrant</a:t>
            </a:r>
            <a:r>
              <a:rPr lang="es-ES" i="0" dirty="0">
                <a:solidFill>
                  <a:schemeClr val="bg1"/>
                </a:solidFill>
                <a:latin typeface="Arial" panose="020B0604020202020204" pitchFamily="34" charset="0"/>
                <a:cs typeface="Arial" panose="020B0604020202020204" pitchFamily="34" charset="0"/>
              </a:rPr>
              <a:t> es una herramienta que nos ayuda a crear y manejar máquinas virtuales con un mismo entorno de trabajo</a:t>
            </a:r>
            <a:r>
              <a:rPr lang="es-ES" i="0" dirty="0" smtClean="0">
                <a:solidFill>
                  <a:schemeClr val="bg1"/>
                </a:solidFill>
                <a:latin typeface="Arial" panose="020B0604020202020204" pitchFamily="34" charset="0"/>
                <a:cs typeface="Arial" panose="020B0604020202020204" pitchFamily="34" charset="0"/>
              </a:rPr>
              <a:t>.</a:t>
            </a:r>
          </a:p>
          <a:p>
            <a:r>
              <a:rPr lang="es-ES" i="0" dirty="0">
                <a:solidFill>
                  <a:schemeClr val="bg1"/>
                </a:solidFill>
                <a:latin typeface="Arial" panose="020B0604020202020204" pitchFamily="34" charset="0"/>
                <a:cs typeface="Arial" panose="020B0604020202020204" pitchFamily="34" charset="0"/>
              </a:rPr>
              <a:t>Cabe destacar que </a:t>
            </a:r>
            <a:r>
              <a:rPr lang="es-ES" i="0" dirty="0" err="1">
                <a:solidFill>
                  <a:schemeClr val="bg1"/>
                </a:solidFill>
                <a:latin typeface="Arial" panose="020B0604020202020204" pitchFamily="34" charset="0"/>
                <a:cs typeface="Arial" panose="020B0604020202020204" pitchFamily="34" charset="0"/>
              </a:rPr>
              <a:t>vagrant</a:t>
            </a:r>
            <a:r>
              <a:rPr lang="es-ES" i="0" dirty="0">
                <a:solidFill>
                  <a:schemeClr val="bg1"/>
                </a:solidFill>
                <a:latin typeface="Arial" panose="020B0604020202020204" pitchFamily="34" charset="0"/>
                <a:cs typeface="Arial" panose="020B0604020202020204" pitchFamily="34" charset="0"/>
              </a:rPr>
              <a:t> no tiene la capacidad para correr una maquina virtual sino que simplemente se encarga de las características con las que debe crearse esa VM y los complementos a instalar. Para poder trabajar con las máquinas virtuales es necesario que también instalamos </a:t>
            </a:r>
            <a:r>
              <a:rPr lang="es-ES" i="0" dirty="0" err="1">
                <a:solidFill>
                  <a:schemeClr val="bg1"/>
                </a:solidFill>
                <a:latin typeface="Arial" panose="020B0604020202020204" pitchFamily="34" charset="0"/>
                <a:cs typeface="Arial" panose="020B0604020202020204" pitchFamily="34" charset="0"/>
              </a:rPr>
              <a:t>VirtualBox</a:t>
            </a:r>
            <a:r>
              <a:rPr lang="es-ES" i="0" dirty="0">
                <a:solidFill>
                  <a:schemeClr val="bg1"/>
                </a:solidFill>
                <a:latin typeface="Arial" panose="020B0604020202020204" pitchFamily="34" charset="0"/>
                <a:cs typeface="Arial" panose="020B0604020202020204" pitchFamily="34" charset="0"/>
              </a:rPr>
              <a:t> </a:t>
            </a:r>
            <a:r>
              <a:rPr lang="es-ES" i="0" dirty="0">
                <a:solidFill>
                  <a:schemeClr val="bg1"/>
                </a:solidFill>
                <a:latin typeface="Arial" panose="020B0604020202020204" pitchFamily="34" charset="0"/>
                <a:cs typeface="Arial" panose="020B0604020202020204" pitchFamily="34" charset="0"/>
              </a:rPr>
              <a:t> o</a:t>
            </a:r>
            <a:r>
              <a:rPr lang="es-ES" i="0" dirty="0" smtClean="0">
                <a:solidFill>
                  <a:schemeClr val="bg1"/>
                </a:solidFill>
                <a:latin typeface="Arial" panose="020B0604020202020204" pitchFamily="34" charset="0"/>
                <a:cs typeface="Arial" panose="020B0604020202020204" pitchFamily="34" charset="0"/>
              </a:rPr>
              <a:t> </a:t>
            </a:r>
            <a:r>
              <a:rPr lang="es-ES" i="0" dirty="0" err="1" smtClean="0">
                <a:solidFill>
                  <a:schemeClr val="bg1"/>
                </a:solidFill>
                <a:latin typeface="Arial" panose="020B0604020202020204" pitchFamily="34" charset="0"/>
                <a:cs typeface="Arial" panose="020B0604020202020204" pitchFamily="34" charset="0"/>
              </a:rPr>
              <a:t>Docker</a:t>
            </a:r>
            <a:r>
              <a:rPr lang="es-ES" i="0" dirty="0">
                <a:solidFill>
                  <a:schemeClr val="bg1"/>
                </a:solidFill>
                <a:latin typeface="Arial" panose="020B0604020202020204" pitchFamily="34" charset="0"/>
                <a:cs typeface="Arial" panose="020B0604020202020204" pitchFamily="34" charset="0"/>
              </a:rPr>
              <a:t>.</a:t>
            </a:r>
            <a:r>
              <a:rPr lang="es-ES" i="0" dirty="0">
                <a:solidFill>
                  <a:schemeClr val="bg1"/>
                </a:solidFill>
                <a:latin typeface="Arial" panose="020B0604020202020204" pitchFamily="34" charset="0"/>
                <a:cs typeface="Arial" panose="020B0604020202020204" pitchFamily="34" charset="0"/>
              </a:rPr>
              <a:t> </a:t>
            </a:r>
            <a:endParaRPr lang="es-ES" i="0" dirty="0" smtClean="0">
              <a:solidFill>
                <a:schemeClr val="bg1"/>
              </a:solidFill>
              <a:latin typeface="Arial" panose="020B0604020202020204" pitchFamily="34" charset="0"/>
              <a:cs typeface="Arial" panose="020B0604020202020204" pitchFamily="34" charset="0"/>
            </a:endParaRPr>
          </a:p>
          <a:p>
            <a:r>
              <a:rPr lang="es-ES" i="0" dirty="0" smtClean="0">
                <a:solidFill>
                  <a:schemeClr val="bg1"/>
                </a:solidFill>
                <a:latin typeface="Arial" panose="020B0604020202020204" pitchFamily="34" charset="0"/>
                <a:cs typeface="Arial" panose="020B0604020202020204" pitchFamily="34" charset="0"/>
              </a:rPr>
              <a:t>Está </a:t>
            </a:r>
            <a:r>
              <a:rPr lang="es-ES" i="0" dirty="0">
                <a:solidFill>
                  <a:schemeClr val="bg1"/>
                </a:solidFill>
                <a:latin typeface="Arial" panose="020B0604020202020204" pitchFamily="34" charset="0"/>
                <a:cs typeface="Arial" panose="020B0604020202020204" pitchFamily="34" charset="0"/>
              </a:rPr>
              <a:t>pensado para trabajar en </a:t>
            </a:r>
            <a:r>
              <a:rPr lang="es-ES" i="0" dirty="0" smtClean="0">
                <a:solidFill>
                  <a:schemeClr val="bg1"/>
                </a:solidFill>
                <a:latin typeface="Arial" panose="020B0604020202020204" pitchFamily="34" charset="0"/>
                <a:cs typeface="Arial" panose="020B0604020202020204" pitchFamily="34" charset="0"/>
              </a:rPr>
              <a:t>entornos</a:t>
            </a:r>
          </a:p>
          <a:p>
            <a:r>
              <a:rPr lang="es-ES" i="0" dirty="0" smtClean="0">
                <a:solidFill>
                  <a:schemeClr val="bg1"/>
                </a:solidFill>
                <a:latin typeface="Arial" panose="020B0604020202020204" pitchFamily="34" charset="0"/>
                <a:cs typeface="Arial" panose="020B0604020202020204" pitchFamily="34" charset="0"/>
              </a:rPr>
              <a:t> </a:t>
            </a:r>
            <a:r>
              <a:rPr lang="es-ES" i="0" dirty="0">
                <a:solidFill>
                  <a:schemeClr val="bg1"/>
                </a:solidFill>
                <a:latin typeface="Arial" panose="020B0604020202020204" pitchFamily="34" charset="0"/>
                <a:cs typeface="Arial" panose="020B0604020202020204" pitchFamily="34" charset="0"/>
              </a:rPr>
              <a:t>locales y lo podemos utilizar con </a:t>
            </a:r>
            <a:r>
              <a:rPr lang="es-ES" i="0" dirty="0" err="1">
                <a:solidFill>
                  <a:schemeClr val="bg1"/>
                </a:solidFill>
                <a:latin typeface="Arial" panose="020B0604020202020204" pitchFamily="34" charset="0"/>
                <a:cs typeface="Arial" panose="020B0604020202020204" pitchFamily="34" charset="0"/>
              </a:rPr>
              <a:t>shell</a:t>
            </a:r>
            <a:r>
              <a:rPr lang="es-ES" i="0" dirty="0">
                <a:solidFill>
                  <a:schemeClr val="bg1"/>
                </a:solidFill>
                <a:latin typeface="Arial" panose="020B0604020202020204" pitchFamily="34" charset="0"/>
                <a:cs typeface="Arial" panose="020B0604020202020204" pitchFamily="34" charset="0"/>
              </a:rPr>
              <a:t> </a:t>
            </a:r>
            <a:endParaRPr lang="es-ES" i="0" dirty="0" smtClean="0">
              <a:solidFill>
                <a:schemeClr val="bg1"/>
              </a:solidFill>
              <a:latin typeface="Arial" panose="020B0604020202020204" pitchFamily="34" charset="0"/>
              <a:cs typeface="Arial" panose="020B0604020202020204" pitchFamily="34" charset="0"/>
            </a:endParaRPr>
          </a:p>
          <a:p>
            <a:r>
              <a:rPr lang="es-ES" i="0" dirty="0" smtClean="0">
                <a:solidFill>
                  <a:schemeClr val="bg1"/>
                </a:solidFill>
                <a:latin typeface="Arial" panose="020B0604020202020204" pitchFamily="34" charset="0"/>
                <a:cs typeface="Arial" panose="020B0604020202020204" pitchFamily="34" charset="0"/>
              </a:rPr>
              <a:t>scripts</a:t>
            </a:r>
            <a:r>
              <a:rPr lang="es-ES" i="0" dirty="0">
                <a:solidFill>
                  <a:schemeClr val="bg1"/>
                </a:solidFill>
                <a:latin typeface="Arial" panose="020B0604020202020204" pitchFamily="34" charset="0"/>
                <a:cs typeface="Arial" panose="020B0604020202020204" pitchFamily="34" charset="0"/>
              </a:rPr>
              <a:t>, Chef, </a:t>
            </a:r>
            <a:r>
              <a:rPr lang="es-ES" i="0" dirty="0" err="1">
                <a:solidFill>
                  <a:schemeClr val="bg1"/>
                </a:solidFill>
                <a:latin typeface="Arial" panose="020B0604020202020204" pitchFamily="34" charset="0"/>
                <a:cs typeface="Arial" panose="020B0604020202020204" pitchFamily="34" charset="0"/>
              </a:rPr>
              <a:t>Puppet</a:t>
            </a:r>
            <a:r>
              <a:rPr lang="es-ES" i="0" dirty="0">
                <a:solidFill>
                  <a:schemeClr val="bg1"/>
                </a:solidFill>
                <a:latin typeface="Arial" panose="020B0604020202020204" pitchFamily="34" charset="0"/>
                <a:cs typeface="Arial" panose="020B0604020202020204" pitchFamily="34" charset="0"/>
              </a:rPr>
              <a:t> o </a:t>
            </a:r>
            <a:r>
              <a:rPr lang="es-ES" i="0" dirty="0" err="1">
                <a:solidFill>
                  <a:schemeClr val="bg1"/>
                </a:solidFill>
                <a:latin typeface="Arial" panose="020B0604020202020204" pitchFamily="34" charset="0"/>
                <a:cs typeface="Arial" panose="020B0604020202020204" pitchFamily="34" charset="0"/>
              </a:rPr>
              <a:t>Ansible</a:t>
            </a:r>
            <a:r>
              <a:rPr lang="es-ES" i="0" dirty="0">
                <a:solidFill>
                  <a:schemeClr val="bg1"/>
                </a:solidFill>
                <a:latin typeface="Arial" panose="020B0604020202020204" pitchFamily="34" charset="0"/>
                <a:cs typeface="Arial" panose="020B0604020202020204" pitchFamily="34" charset="0"/>
              </a:rPr>
              <a:t>.</a:t>
            </a:r>
            <a:endParaRPr lang="es-ES"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971600" y="692696"/>
            <a:ext cx="6480720" cy="864096"/>
          </a:xfrm>
        </p:spPr>
        <p:txBody>
          <a:bodyPr>
            <a:normAutofit/>
          </a:bodyPr>
          <a:lstStyle/>
          <a:p>
            <a:r>
              <a:rPr lang="es-ES" sz="2700" dirty="0" smtClean="0">
                <a:solidFill>
                  <a:schemeClr val="bg1"/>
                </a:solidFill>
              </a:rPr>
              <a:t>4.4. VAGRANT</a:t>
            </a:r>
            <a:r>
              <a:rPr lang="es-ES" dirty="0">
                <a:solidFill>
                  <a:schemeClr val="bg1"/>
                </a:solidFill>
              </a:rPr>
              <a:t/>
            </a:r>
            <a:br>
              <a:rPr lang="es-ES" dirty="0">
                <a:solidFill>
                  <a:schemeClr val="bg1"/>
                </a:solidFill>
              </a:rPr>
            </a:br>
            <a:endParaRPr lang="es-ES" dirty="0"/>
          </a:p>
        </p:txBody>
      </p:sp>
      <p:sp>
        <p:nvSpPr>
          <p:cNvPr id="5" name="3 Marcador de número de diapositiva"/>
          <p:cNvSpPr>
            <a:spLocks noGrp="1"/>
          </p:cNvSpPr>
          <p:nvPr>
            <p:ph type="sldNum" sz="quarter" idx="15"/>
          </p:nvPr>
        </p:nvSpPr>
        <p:spPr>
          <a:xfrm>
            <a:off x="4211960" y="6309320"/>
            <a:ext cx="864096" cy="432048"/>
          </a:xfrm>
        </p:spPr>
        <p:txBody>
          <a:bodyPr>
            <a:normAutofit/>
          </a:bodyPr>
          <a:lstStyle/>
          <a:p>
            <a:r>
              <a:rPr lang="es-ES" sz="2000" dirty="0" smtClean="0">
                <a:solidFill>
                  <a:schemeClr val="bg1"/>
                </a:solidFill>
                <a:latin typeface="+mj-lt"/>
              </a:rPr>
              <a:t>- 16 -</a:t>
            </a:r>
            <a:endParaRPr lang="es-ES" sz="2000" dirty="0">
              <a:solidFill>
                <a:schemeClr val="bg1"/>
              </a:solidFill>
              <a:latin typeface="+mj-lt"/>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332656"/>
            <a:ext cx="3873624" cy="107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789040"/>
            <a:ext cx="3255442" cy="2426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5373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971600" y="1988840"/>
            <a:ext cx="7128792" cy="4176464"/>
          </a:xfrm>
        </p:spPr>
        <p:txBody>
          <a:bodyPr/>
          <a:lstStyle/>
          <a:p>
            <a:r>
              <a:rPr lang="es-ES" i="0" dirty="0" err="1">
                <a:solidFill>
                  <a:schemeClr val="bg1"/>
                </a:solidFill>
                <a:latin typeface="Arial" panose="020B0604020202020204" pitchFamily="34" charset="0"/>
                <a:cs typeface="Arial" panose="020B0604020202020204" pitchFamily="34" charset="0"/>
              </a:rPr>
              <a:t>Vagrant</a:t>
            </a:r>
            <a:r>
              <a:rPr lang="es-ES" i="0" dirty="0">
                <a:solidFill>
                  <a:schemeClr val="bg1"/>
                </a:solidFill>
                <a:latin typeface="Arial" panose="020B0604020202020204" pitchFamily="34" charset="0"/>
                <a:cs typeface="Arial" panose="020B0604020202020204" pitchFamily="34" charset="0"/>
              </a:rPr>
              <a:t> utiliza una arquitectura mucho más simple que </a:t>
            </a:r>
            <a:r>
              <a:rPr lang="es-ES" i="0" dirty="0" err="1">
                <a:solidFill>
                  <a:schemeClr val="bg1"/>
                </a:solidFill>
                <a:latin typeface="Arial" panose="020B0604020202020204" pitchFamily="34" charset="0"/>
                <a:cs typeface="Arial" panose="020B0604020202020204" pitchFamily="34" charset="0"/>
              </a:rPr>
              <a:t>Docker</a:t>
            </a:r>
            <a:r>
              <a:rPr lang="es-ES" i="0" dirty="0" smtClean="0">
                <a:solidFill>
                  <a:schemeClr val="bg1"/>
                </a:solidFill>
                <a:latin typeface="Arial" panose="020B0604020202020204" pitchFamily="34" charset="0"/>
                <a:cs typeface="Arial" panose="020B0604020202020204" pitchFamily="34" charset="0"/>
              </a:rPr>
              <a:t>.</a:t>
            </a:r>
          </a:p>
          <a:p>
            <a:r>
              <a:rPr lang="es-ES" i="0" dirty="0">
                <a:solidFill>
                  <a:schemeClr val="bg1"/>
                </a:solidFill>
                <a:latin typeface="Arial" panose="020B0604020202020204" pitchFamily="34" charset="0"/>
                <a:cs typeface="Arial" panose="020B0604020202020204" pitchFamily="34" charset="0"/>
              </a:rPr>
              <a:t>Utiliza máquinas virtuales para ejecutar entornos independientes de la máquina host. </a:t>
            </a:r>
            <a:endParaRPr lang="es-ES" i="0" dirty="0" smtClean="0">
              <a:solidFill>
                <a:schemeClr val="bg1"/>
              </a:solidFill>
              <a:latin typeface="Arial" panose="020B0604020202020204" pitchFamily="34" charset="0"/>
              <a:cs typeface="Arial" panose="020B0604020202020204" pitchFamily="34" charset="0"/>
            </a:endParaRPr>
          </a:p>
          <a:p>
            <a:r>
              <a:rPr lang="es-ES" i="0" dirty="0">
                <a:solidFill>
                  <a:schemeClr val="bg1"/>
                </a:solidFill>
                <a:latin typeface="Arial" panose="020B0604020202020204" pitchFamily="34" charset="0"/>
                <a:cs typeface="Arial" panose="020B0604020202020204" pitchFamily="34" charset="0"/>
              </a:rPr>
              <a:t>El inconveniente de este enfoque es que cada máquina virtual incluye no solo su aplicación y todas sus bibliotecas, sino también todo el sistema operativo invitado</a:t>
            </a:r>
            <a:endParaRPr lang="es-ES" i="0" dirty="0" smtClean="0">
              <a:solidFill>
                <a:schemeClr val="bg1"/>
              </a:solidFill>
              <a:latin typeface="Arial" panose="020B0604020202020204" pitchFamily="34" charset="0"/>
              <a:cs typeface="Arial" panose="020B0604020202020204" pitchFamily="34" charset="0"/>
            </a:endParaRPr>
          </a:p>
          <a:p>
            <a:r>
              <a:rPr lang="es-ES" i="0" dirty="0" err="1">
                <a:solidFill>
                  <a:schemeClr val="bg1"/>
                </a:solidFill>
                <a:latin typeface="Arial" panose="020B0604020202020204" pitchFamily="34" charset="0"/>
                <a:cs typeface="Arial" panose="020B0604020202020204" pitchFamily="34" charset="0"/>
              </a:rPr>
              <a:t>Docker</a:t>
            </a:r>
            <a:r>
              <a:rPr lang="es-ES" i="0" dirty="0">
                <a:solidFill>
                  <a:schemeClr val="bg1"/>
                </a:solidFill>
                <a:latin typeface="Arial" panose="020B0604020202020204" pitchFamily="34" charset="0"/>
                <a:cs typeface="Arial" panose="020B0604020202020204" pitchFamily="34" charset="0"/>
              </a:rPr>
              <a:t>, sin embargo, utiliza "contenedores" que incluyen su aplicación y todas sus dependencias, pero comparten el </a:t>
            </a:r>
            <a:r>
              <a:rPr lang="es-ES" i="0" dirty="0" err="1">
                <a:solidFill>
                  <a:schemeClr val="bg1"/>
                </a:solidFill>
                <a:latin typeface="Arial" panose="020B0604020202020204" pitchFamily="34" charset="0"/>
                <a:cs typeface="Arial" panose="020B0604020202020204" pitchFamily="34" charset="0"/>
              </a:rPr>
              <a:t>kernel</a:t>
            </a:r>
            <a:r>
              <a:rPr lang="es-ES" i="0" dirty="0">
                <a:solidFill>
                  <a:schemeClr val="bg1"/>
                </a:solidFill>
                <a:latin typeface="Arial" panose="020B0604020202020204" pitchFamily="34" charset="0"/>
                <a:cs typeface="Arial" panose="020B0604020202020204" pitchFamily="34" charset="0"/>
              </a:rPr>
              <a:t> (sistema operativo) con otros contenedores</a:t>
            </a:r>
            <a:r>
              <a:rPr lang="es-ES" i="0" dirty="0" smtClean="0">
                <a:solidFill>
                  <a:schemeClr val="bg1"/>
                </a:solidFill>
                <a:latin typeface="Arial" panose="020B0604020202020204" pitchFamily="34" charset="0"/>
                <a:cs typeface="Arial" panose="020B0604020202020204" pitchFamily="34" charset="0"/>
              </a:rPr>
              <a:t>.</a:t>
            </a:r>
          </a:p>
          <a:p>
            <a:r>
              <a:rPr lang="es-ES" i="0" dirty="0">
                <a:solidFill>
                  <a:schemeClr val="bg1"/>
                </a:solidFill>
                <a:latin typeface="Arial" panose="020B0604020202020204" pitchFamily="34" charset="0"/>
                <a:cs typeface="Arial" panose="020B0604020202020204" pitchFamily="34" charset="0"/>
              </a:rPr>
              <a:t>Los contenedores se ejecutan como procesos aislados en el sistema operativo host, pero no están vinculados a ninguna infraestructura específica</a:t>
            </a:r>
            <a:endParaRPr lang="es-ES"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899592" y="692696"/>
            <a:ext cx="5400600" cy="936104"/>
          </a:xfrm>
        </p:spPr>
        <p:txBody>
          <a:bodyPr>
            <a:normAutofit fontScale="90000"/>
          </a:bodyPr>
          <a:lstStyle/>
          <a:p>
            <a:r>
              <a:rPr lang="es-ES" sz="2400" dirty="0">
                <a:solidFill>
                  <a:schemeClr val="bg1"/>
                </a:solidFill>
              </a:rPr>
              <a:t>5</a:t>
            </a:r>
            <a:r>
              <a:rPr lang="es-ES" sz="2400" dirty="0" smtClean="0">
                <a:solidFill>
                  <a:schemeClr val="bg1"/>
                </a:solidFill>
              </a:rPr>
              <a:t>. DIFERENCIAS </a:t>
            </a:r>
            <a:r>
              <a:rPr lang="es-ES" sz="2400" dirty="0">
                <a:solidFill>
                  <a:schemeClr val="bg1"/>
                </a:solidFill>
              </a:rPr>
              <a:t>ENTRE VAGRANT Y </a:t>
            </a:r>
            <a:r>
              <a:rPr lang="es-ES" sz="2400" dirty="0" smtClean="0">
                <a:solidFill>
                  <a:schemeClr val="bg1"/>
                </a:solidFill>
              </a:rPr>
              <a:t>DOCKER</a:t>
            </a:r>
            <a:r>
              <a:rPr lang="es-ES" dirty="0">
                <a:solidFill>
                  <a:schemeClr val="bg1"/>
                </a:solidFill>
              </a:rPr>
              <a:t/>
            </a:r>
            <a:br>
              <a:rPr lang="es-ES" dirty="0">
                <a:solidFill>
                  <a:schemeClr val="bg1"/>
                </a:solidFill>
              </a:rPr>
            </a:br>
            <a:endParaRPr lang="es-ES"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- 17 -</a:t>
            </a:r>
            <a:endParaRPr lang="es-ES" sz="2000" dirty="0">
              <a:solidFill>
                <a:schemeClr val="bg1"/>
              </a:solidFill>
              <a:latin typeface="+mj-lt"/>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0032" y="402234"/>
            <a:ext cx="3602906" cy="1370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328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endParaRPr lang="es-ES"/>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55576" y="404664"/>
            <a:ext cx="7696855" cy="568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a:t>
            </a:r>
            <a:r>
              <a:rPr lang="es-ES" sz="2000" dirty="0" smtClean="0">
                <a:solidFill>
                  <a:schemeClr val="bg1"/>
                </a:solidFill>
                <a:latin typeface="+mj-lt"/>
              </a:rPr>
              <a:t>18</a:t>
            </a:r>
            <a:r>
              <a:rPr lang="es-ES" sz="2000" dirty="0" smtClean="0">
                <a:solidFill>
                  <a:schemeClr val="bg1"/>
                </a:solidFill>
                <a:latin typeface="+mj-lt"/>
              </a:rPr>
              <a:t> </a:t>
            </a:r>
            <a:r>
              <a:rPr lang="es-ES" sz="2000" dirty="0" smtClean="0">
                <a:solidFill>
                  <a:schemeClr val="bg1"/>
                </a:solidFill>
                <a:latin typeface="+mj-lt"/>
              </a:rPr>
              <a:t>-</a:t>
            </a:r>
            <a:endParaRPr lang="es-ES" sz="2000" dirty="0">
              <a:solidFill>
                <a:schemeClr val="bg1"/>
              </a:solidFill>
              <a:latin typeface="+mj-lt"/>
            </a:endParaRPr>
          </a:p>
        </p:txBody>
      </p:sp>
    </p:spTree>
    <p:extLst>
      <p:ext uri="{BB962C8B-B14F-4D97-AF65-F5344CB8AC3E}">
        <p14:creationId xmlns:p14="http://schemas.microsoft.com/office/powerpoint/2010/main" val="279113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755576" y="1545336"/>
            <a:ext cx="7632848" cy="4331936"/>
          </a:xfrm>
        </p:spPr>
        <p:txBody>
          <a:bodyPr>
            <a:normAutofit/>
          </a:bodyPr>
          <a:lstStyle/>
          <a:p>
            <a:r>
              <a:rPr lang="es-ES" i="0" dirty="0">
                <a:solidFill>
                  <a:schemeClr val="bg1"/>
                </a:solidFill>
                <a:latin typeface="Arial" panose="020B0604020202020204" pitchFamily="34" charset="0"/>
                <a:cs typeface="Arial" panose="020B0604020202020204" pitchFamily="34" charset="0"/>
              </a:rPr>
              <a:t>https://elpuig.xeill.net/Members/vcarceler/articulos/contenedores-con-lxd-lxc</a:t>
            </a:r>
          </a:p>
          <a:p>
            <a:r>
              <a:rPr lang="es-ES" i="0" dirty="0">
                <a:solidFill>
                  <a:schemeClr val="bg1"/>
                </a:solidFill>
                <a:latin typeface="Arial" panose="020B0604020202020204" pitchFamily="34" charset="0"/>
                <a:cs typeface="Arial" panose="020B0604020202020204" pitchFamily="34" charset="0"/>
              </a:rPr>
              <a:t>https://</a:t>
            </a:r>
            <a:r>
              <a:rPr lang="es-ES" i="0" dirty="0" smtClean="0">
                <a:solidFill>
                  <a:schemeClr val="bg1"/>
                </a:solidFill>
                <a:latin typeface="Arial" panose="020B0604020202020204" pitchFamily="34" charset="0"/>
                <a:cs typeface="Arial" panose="020B0604020202020204" pitchFamily="34" charset="0"/>
              </a:rPr>
              <a:t>profesorweb.es/wp-content/uploads/2017/10/tema3_iso_virtualizacion.pdf</a:t>
            </a:r>
            <a:endParaRPr lang="es-ES" i="0" dirty="0">
              <a:solidFill>
                <a:schemeClr val="bg1"/>
              </a:solidFill>
              <a:latin typeface="Arial" panose="020B0604020202020204" pitchFamily="34" charset="0"/>
              <a:cs typeface="Arial" panose="020B0604020202020204" pitchFamily="34" charset="0"/>
            </a:endParaRPr>
          </a:p>
          <a:p>
            <a:r>
              <a:rPr lang="es-ES" i="0" dirty="0">
                <a:solidFill>
                  <a:schemeClr val="bg1"/>
                </a:solidFill>
                <a:latin typeface="Arial" panose="020B0604020202020204" pitchFamily="34" charset="0"/>
                <a:cs typeface="Arial" panose="020B0604020202020204" pitchFamily="34" charset="0"/>
              </a:rPr>
              <a:t>https://www.campusmvp.es/recursos/post/Docker-vs-Vagrant-diferencias-y-similitudes-y-cuando-usar-cada-uno.aspx</a:t>
            </a:r>
          </a:p>
          <a:p>
            <a:r>
              <a:rPr lang="es-ES" i="0" dirty="0">
                <a:solidFill>
                  <a:schemeClr val="bg1"/>
                </a:solidFill>
                <a:latin typeface="Arial" panose="020B0604020202020204" pitchFamily="34" charset="0"/>
                <a:cs typeface="Arial" panose="020B0604020202020204" pitchFamily="34" charset="0"/>
              </a:rPr>
              <a:t>https://www.networkworld.es/m2m/que-es-un-hipervisor</a:t>
            </a:r>
          </a:p>
          <a:p>
            <a:r>
              <a:rPr lang="es-ES" i="0" dirty="0">
                <a:solidFill>
                  <a:schemeClr val="bg1"/>
                </a:solidFill>
                <a:latin typeface="Arial" panose="020B0604020202020204" pitchFamily="34" charset="0"/>
                <a:cs typeface="Arial" panose="020B0604020202020204" pitchFamily="34" charset="0"/>
              </a:rPr>
              <a:t>http://www.datakeeper.es/?p=716</a:t>
            </a:r>
          </a:p>
          <a:p>
            <a:r>
              <a:rPr lang="es-ES" i="0" dirty="0">
                <a:solidFill>
                  <a:schemeClr val="bg1"/>
                </a:solidFill>
                <a:latin typeface="Arial" panose="020B0604020202020204" pitchFamily="34" charset="0"/>
                <a:cs typeface="Arial" panose="020B0604020202020204" pitchFamily="34" charset="0"/>
              </a:rPr>
              <a:t>https://blog.smaldone.com.ar/2008/09/20/virtualizacion-de-hardware/</a:t>
            </a:r>
          </a:p>
        </p:txBody>
      </p:sp>
      <p:sp>
        <p:nvSpPr>
          <p:cNvPr id="4" name="3 Título"/>
          <p:cNvSpPr>
            <a:spLocks noGrp="1"/>
          </p:cNvSpPr>
          <p:nvPr>
            <p:ph type="title"/>
          </p:nvPr>
        </p:nvSpPr>
        <p:spPr>
          <a:xfrm>
            <a:off x="971600" y="692696"/>
            <a:ext cx="3070104" cy="1979466"/>
          </a:xfrm>
        </p:spPr>
        <p:txBody>
          <a:bodyPr/>
          <a:lstStyle/>
          <a:p>
            <a:r>
              <a:rPr lang="es-ES" dirty="0">
                <a:solidFill>
                  <a:schemeClr val="bg1"/>
                </a:solidFill>
              </a:rPr>
              <a:t>6</a:t>
            </a:r>
            <a:r>
              <a:rPr lang="es-ES" smtClean="0">
                <a:solidFill>
                  <a:schemeClr val="bg1"/>
                </a:solidFill>
              </a:rPr>
              <a:t>. </a:t>
            </a:r>
            <a:r>
              <a:rPr lang="es-ES" dirty="0" smtClean="0">
                <a:solidFill>
                  <a:schemeClr val="bg1"/>
                </a:solidFill>
              </a:rPr>
              <a:t>REFERENCIAS</a:t>
            </a:r>
            <a:endParaRPr lang="es-ES"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a:t>
            </a:r>
            <a:r>
              <a:rPr lang="es-ES" sz="2000" dirty="0" smtClean="0">
                <a:solidFill>
                  <a:schemeClr val="bg1"/>
                </a:solidFill>
                <a:latin typeface="+mj-lt"/>
              </a:rPr>
              <a:t>19</a:t>
            </a:r>
            <a:r>
              <a:rPr lang="es-ES" sz="2000" dirty="0" smtClean="0">
                <a:solidFill>
                  <a:schemeClr val="bg1"/>
                </a:solidFill>
                <a:latin typeface="+mj-lt"/>
              </a:rPr>
              <a:t> </a:t>
            </a:r>
            <a:r>
              <a:rPr lang="es-ES" sz="2000" dirty="0" smtClean="0">
                <a:solidFill>
                  <a:schemeClr val="bg1"/>
                </a:solidFill>
                <a:latin typeface="+mj-lt"/>
              </a:rPr>
              <a:t>-</a:t>
            </a:r>
            <a:endParaRPr lang="es-ES" sz="2000" dirty="0">
              <a:solidFill>
                <a:schemeClr val="bg1"/>
              </a:solidFill>
              <a:latin typeface="+mj-lt"/>
            </a:endParaRPr>
          </a:p>
        </p:txBody>
      </p:sp>
    </p:spTree>
    <p:extLst>
      <p:ext uri="{BB962C8B-B14F-4D97-AF65-F5344CB8AC3E}">
        <p14:creationId xmlns:p14="http://schemas.microsoft.com/office/powerpoint/2010/main" val="1385653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683568" y="1052736"/>
            <a:ext cx="7776864" cy="5256584"/>
          </a:xfrm>
        </p:spPr>
        <p:txBody>
          <a:bodyPr>
            <a:noAutofit/>
          </a:bodyPr>
          <a:lstStyle/>
          <a:p>
            <a:r>
              <a:rPr lang="es-ES" sz="1500" i="0" dirty="0">
                <a:solidFill>
                  <a:schemeClr val="bg1"/>
                </a:solidFill>
                <a:latin typeface="+mj-lt"/>
              </a:rPr>
              <a:t>1.VIRTUALIZACIÓN.</a:t>
            </a:r>
          </a:p>
          <a:p>
            <a:r>
              <a:rPr lang="es-ES" sz="1500" i="0" dirty="0">
                <a:solidFill>
                  <a:schemeClr val="bg1"/>
                </a:solidFill>
                <a:latin typeface="+mj-lt"/>
              </a:rPr>
              <a:t>2.HIPERVISOR.</a:t>
            </a:r>
          </a:p>
          <a:p>
            <a:pPr lvl="1"/>
            <a:r>
              <a:rPr lang="es-ES" sz="1400" i="0" dirty="0" smtClean="0">
                <a:solidFill>
                  <a:schemeClr val="bg1"/>
                </a:solidFill>
                <a:latin typeface="+mj-lt"/>
              </a:rPr>
              <a:t>2.1.Beneficios.</a:t>
            </a:r>
          </a:p>
          <a:p>
            <a:pPr lvl="1"/>
            <a:r>
              <a:rPr lang="es-ES" sz="1400" i="0" dirty="0" smtClean="0">
                <a:solidFill>
                  <a:schemeClr val="bg1"/>
                </a:solidFill>
                <a:latin typeface="+mj-lt"/>
              </a:rPr>
              <a:t>2.2.Tipos.</a:t>
            </a:r>
          </a:p>
          <a:p>
            <a:r>
              <a:rPr lang="es-ES" sz="1500" i="0" dirty="0" smtClean="0">
                <a:solidFill>
                  <a:schemeClr val="bg1"/>
                </a:solidFill>
                <a:latin typeface="+mj-lt"/>
              </a:rPr>
              <a:t>3.TIPOS </a:t>
            </a:r>
            <a:r>
              <a:rPr lang="es-ES" sz="1500" i="0" dirty="0">
                <a:solidFill>
                  <a:schemeClr val="bg1"/>
                </a:solidFill>
                <a:latin typeface="+mj-lt"/>
              </a:rPr>
              <a:t>DE VIRTUALIZACIÓN.</a:t>
            </a:r>
          </a:p>
          <a:p>
            <a:pPr lvl="1"/>
            <a:r>
              <a:rPr lang="es-ES" sz="1400" i="0" dirty="0" smtClean="0">
                <a:solidFill>
                  <a:schemeClr val="bg1"/>
                </a:solidFill>
                <a:latin typeface="+mj-lt"/>
              </a:rPr>
              <a:t>3.1.Virtualización de hardware.</a:t>
            </a:r>
          </a:p>
          <a:p>
            <a:pPr lvl="1"/>
            <a:r>
              <a:rPr lang="es-ES" sz="1400" i="0" dirty="0" smtClean="0">
                <a:solidFill>
                  <a:schemeClr val="bg1"/>
                </a:solidFill>
                <a:latin typeface="+mj-lt"/>
              </a:rPr>
              <a:t>3.2.Paravirtualización.</a:t>
            </a:r>
          </a:p>
          <a:p>
            <a:pPr lvl="1"/>
            <a:r>
              <a:rPr lang="es-ES" sz="1400" i="0" dirty="0" smtClean="0">
                <a:solidFill>
                  <a:schemeClr val="bg1"/>
                </a:solidFill>
                <a:latin typeface="+mj-lt"/>
              </a:rPr>
              <a:t>3.3.Virtualización a nivel de sistema operativo.</a:t>
            </a:r>
          </a:p>
          <a:p>
            <a:pPr lvl="1"/>
            <a:r>
              <a:rPr lang="es-ES" sz="1400" i="0" dirty="0" smtClean="0">
                <a:solidFill>
                  <a:schemeClr val="bg1"/>
                </a:solidFill>
                <a:latin typeface="+mj-lt"/>
              </a:rPr>
              <a:t>3.4.Virtualización completa.</a:t>
            </a:r>
          </a:p>
          <a:p>
            <a:r>
              <a:rPr lang="es-ES" sz="1500" i="0" dirty="0" smtClean="0">
                <a:solidFill>
                  <a:schemeClr val="bg1"/>
                </a:solidFill>
                <a:latin typeface="+mj-lt"/>
              </a:rPr>
              <a:t>4.HERRAMIENTAS </a:t>
            </a:r>
            <a:r>
              <a:rPr lang="es-ES" sz="1500" i="0" dirty="0">
                <a:solidFill>
                  <a:schemeClr val="bg1"/>
                </a:solidFill>
                <a:latin typeface="+mj-lt"/>
              </a:rPr>
              <a:t>Y PRODUCTOS PARA LA VIRTUALIZACIÓN.</a:t>
            </a:r>
          </a:p>
          <a:p>
            <a:pPr lvl="1"/>
            <a:r>
              <a:rPr lang="es-ES" sz="1400" i="0" dirty="0" smtClean="0">
                <a:solidFill>
                  <a:schemeClr val="bg1"/>
                </a:solidFill>
                <a:latin typeface="+mj-lt"/>
              </a:rPr>
              <a:t>4.1.Workstation Player (VMware).</a:t>
            </a:r>
          </a:p>
          <a:p>
            <a:pPr lvl="1"/>
            <a:r>
              <a:rPr lang="es-ES" sz="1400" i="0" dirty="0" smtClean="0">
                <a:solidFill>
                  <a:schemeClr val="bg1"/>
                </a:solidFill>
                <a:latin typeface="+mj-lt"/>
              </a:rPr>
              <a:t>4.2.DOCKER.</a:t>
            </a:r>
          </a:p>
          <a:p>
            <a:pPr lvl="1"/>
            <a:r>
              <a:rPr lang="es-ES" sz="1400" i="0" dirty="0" smtClean="0">
                <a:solidFill>
                  <a:schemeClr val="bg1"/>
                </a:solidFill>
                <a:latin typeface="+mj-lt"/>
              </a:rPr>
              <a:t>4.3.LXD(Linux containers).</a:t>
            </a:r>
          </a:p>
          <a:p>
            <a:pPr lvl="1"/>
            <a:r>
              <a:rPr lang="es-ES" sz="1400" i="0" dirty="0" smtClean="0">
                <a:solidFill>
                  <a:schemeClr val="bg1"/>
                </a:solidFill>
                <a:latin typeface="+mj-lt"/>
              </a:rPr>
              <a:t>4.4.VAGRANT.</a:t>
            </a:r>
          </a:p>
          <a:p>
            <a:r>
              <a:rPr lang="es-ES" sz="1500" i="0" dirty="0" smtClean="0">
                <a:solidFill>
                  <a:schemeClr val="bg1"/>
                </a:solidFill>
                <a:latin typeface="+mj-lt"/>
              </a:rPr>
              <a:t>5.DIFERENCIAS </a:t>
            </a:r>
            <a:r>
              <a:rPr lang="es-ES" sz="1500" i="0" dirty="0">
                <a:solidFill>
                  <a:schemeClr val="bg1"/>
                </a:solidFill>
                <a:latin typeface="+mj-lt"/>
              </a:rPr>
              <a:t>ENTRE VAGRANT Y DOCKER.</a:t>
            </a:r>
          </a:p>
          <a:p>
            <a:r>
              <a:rPr lang="es-ES" sz="1500" i="0" dirty="0">
                <a:solidFill>
                  <a:schemeClr val="bg1"/>
                </a:solidFill>
                <a:latin typeface="+mj-lt"/>
              </a:rPr>
              <a:t>6</a:t>
            </a:r>
            <a:r>
              <a:rPr lang="es-ES" sz="1500" i="0" dirty="0" smtClean="0">
                <a:solidFill>
                  <a:schemeClr val="bg1"/>
                </a:solidFill>
                <a:latin typeface="+mj-lt"/>
              </a:rPr>
              <a:t>.REFERENCIAS</a:t>
            </a:r>
            <a:r>
              <a:rPr lang="es-ES" sz="1500" i="0" dirty="0">
                <a:solidFill>
                  <a:schemeClr val="bg1"/>
                </a:solidFill>
                <a:latin typeface="+mj-lt"/>
              </a:rPr>
              <a:t>.</a:t>
            </a:r>
          </a:p>
        </p:txBody>
      </p:sp>
      <p:sp>
        <p:nvSpPr>
          <p:cNvPr id="4" name="3 Marcador de número de diapositiva"/>
          <p:cNvSpPr>
            <a:spLocks noGrp="1"/>
          </p:cNvSpPr>
          <p:nvPr>
            <p:ph type="sldNum" sz="quarter" idx="15"/>
          </p:nvPr>
        </p:nvSpPr>
        <p:spPr>
          <a:xfrm>
            <a:off x="4139952" y="6309320"/>
            <a:ext cx="864096" cy="432048"/>
          </a:xfrm>
        </p:spPr>
        <p:txBody>
          <a:bodyPr>
            <a:normAutofit/>
          </a:bodyPr>
          <a:lstStyle/>
          <a:p>
            <a:r>
              <a:rPr lang="es-ES" sz="2000" dirty="0" smtClean="0">
                <a:solidFill>
                  <a:schemeClr val="bg1"/>
                </a:solidFill>
                <a:latin typeface="+mj-lt"/>
              </a:rPr>
              <a:t>- 2 -</a:t>
            </a:r>
            <a:endParaRPr lang="es-ES" sz="2000" dirty="0">
              <a:solidFill>
                <a:schemeClr val="bg1"/>
              </a:solidFill>
              <a:latin typeface="+mj-lt"/>
            </a:endParaRPr>
          </a:p>
        </p:txBody>
      </p:sp>
      <p:sp>
        <p:nvSpPr>
          <p:cNvPr id="3" name="2 Título"/>
          <p:cNvSpPr>
            <a:spLocks noGrp="1"/>
          </p:cNvSpPr>
          <p:nvPr>
            <p:ph type="title"/>
          </p:nvPr>
        </p:nvSpPr>
        <p:spPr>
          <a:xfrm>
            <a:off x="827584" y="332656"/>
            <a:ext cx="2073348" cy="720080"/>
          </a:xfrm>
        </p:spPr>
        <p:txBody>
          <a:bodyPr>
            <a:normAutofit/>
          </a:bodyPr>
          <a:lstStyle/>
          <a:p>
            <a:r>
              <a:rPr lang="es-ES" sz="3000" dirty="0" smtClean="0">
                <a:solidFill>
                  <a:schemeClr val="bg1"/>
                </a:solidFill>
              </a:rPr>
              <a:t>Índice:</a:t>
            </a:r>
            <a:endParaRPr lang="es-ES" sz="3000" dirty="0">
              <a:solidFill>
                <a:schemeClr val="bg1"/>
              </a:solidFill>
            </a:endParaRPr>
          </a:p>
        </p:txBody>
      </p:sp>
    </p:spTree>
    <p:extLst>
      <p:ext uri="{BB962C8B-B14F-4D97-AF65-F5344CB8AC3E}">
        <p14:creationId xmlns:p14="http://schemas.microsoft.com/office/powerpoint/2010/main" val="2815301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827584" y="1772816"/>
            <a:ext cx="7344816" cy="3658720"/>
          </a:xfrm>
        </p:spPr>
        <p:txBody>
          <a:bodyPr>
            <a:normAutofit/>
          </a:bodyPr>
          <a:lstStyle/>
          <a:p>
            <a:pPr marL="0" indent="0">
              <a:buNone/>
            </a:pPr>
            <a:r>
              <a:rPr lang="es-ES" sz="2800" i="0" dirty="0">
                <a:solidFill>
                  <a:schemeClr val="bg1"/>
                </a:solidFill>
                <a:latin typeface="Arial" panose="020B0604020202020204" pitchFamily="34" charset="0"/>
                <a:cs typeface="Arial" panose="020B0604020202020204" pitchFamily="34" charset="0"/>
              </a:rPr>
              <a:t>La virtualización </a:t>
            </a:r>
            <a:r>
              <a:rPr lang="es-ES" sz="2800" i="0" dirty="0" smtClean="0">
                <a:solidFill>
                  <a:schemeClr val="bg1"/>
                </a:solidFill>
                <a:latin typeface="Arial" panose="020B0604020202020204" pitchFamily="34" charset="0"/>
                <a:cs typeface="Arial" panose="020B0604020202020204" pitchFamily="34" charset="0"/>
              </a:rPr>
              <a:t>permite </a:t>
            </a:r>
            <a:r>
              <a:rPr lang="es-ES" sz="2800" i="0" dirty="0">
                <a:solidFill>
                  <a:schemeClr val="bg1"/>
                </a:solidFill>
                <a:latin typeface="Arial" panose="020B0604020202020204" pitchFamily="34" charset="0"/>
                <a:cs typeface="Arial" panose="020B0604020202020204" pitchFamily="34" charset="0"/>
              </a:rPr>
              <a:t>ejecutar múltiples sistemas operativos en un solo </a:t>
            </a:r>
            <a:r>
              <a:rPr lang="es-ES" sz="2800" i="0" dirty="0" smtClean="0">
                <a:solidFill>
                  <a:schemeClr val="bg1"/>
                </a:solidFill>
                <a:latin typeface="Arial" panose="020B0604020202020204" pitchFamily="34" charset="0"/>
                <a:cs typeface="Arial" panose="020B0604020202020204" pitchFamily="34" charset="0"/>
              </a:rPr>
              <a:t>servidor físico </a:t>
            </a:r>
            <a:r>
              <a:rPr lang="es-ES" sz="2800" i="0" dirty="0">
                <a:solidFill>
                  <a:schemeClr val="bg1"/>
                </a:solidFill>
                <a:latin typeface="Arial" panose="020B0604020202020204" pitchFamily="34" charset="0"/>
                <a:cs typeface="Arial" panose="020B0604020202020204" pitchFamily="34" charset="0"/>
              </a:rPr>
              <a:t>por medio de máquinas virtuales que ofrecen un elevado rendimiento</a:t>
            </a:r>
            <a:r>
              <a:rPr lang="es-ES" sz="2800" i="0" dirty="0" smtClean="0">
                <a:solidFill>
                  <a:schemeClr val="bg1"/>
                </a:solidFill>
                <a:latin typeface="Arial" panose="020B0604020202020204" pitchFamily="34" charset="0"/>
                <a:cs typeface="Arial" panose="020B0604020202020204" pitchFamily="34" charset="0"/>
              </a:rPr>
              <a:t>.</a:t>
            </a:r>
            <a:endParaRPr lang="es-ES" sz="2800"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755576" y="908720"/>
            <a:ext cx="5215556" cy="1979466"/>
          </a:xfrm>
        </p:spPr>
        <p:txBody>
          <a:bodyPr>
            <a:normAutofit/>
          </a:bodyPr>
          <a:lstStyle/>
          <a:p>
            <a:r>
              <a:rPr lang="es-ES" sz="3000" dirty="0" smtClean="0">
                <a:solidFill>
                  <a:schemeClr val="bg1"/>
                </a:solidFill>
              </a:rPr>
              <a:t>1. VIRTUALIZACIÓN</a:t>
            </a:r>
            <a:r>
              <a:rPr lang="es-ES" dirty="0">
                <a:solidFill>
                  <a:schemeClr val="bg1"/>
                </a:solidFill>
              </a:rPr>
              <a:t/>
            </a:r>
            <a:br>
              <a:rPr lang="es-ES" dirty="0">
                <a:solidFill>
                  <a:schemeClr val="bg1"/>
                </a:solidFill>
              </a:rPr>
            </a:br>
            <a:endParaRPr lang="es-ES" dirty="0"/>
          </a:p>
        </p:txBody>
      </p:sp>
      <p:sp>
        <p:nvSpPr>
          <p:cNvPr id="6" name="3 Marcador de número de diapositiva"/>
          <p:cNvSpPr txBox="1">
            <a:spLocks/>
          </p:cNvSpPr>
          <p:nvPr/>
        </p:nvSpPr>
        <p:spPr>
          <a:xfrm>
            <a:off x="4211960" y="6309320"/>
            <a:ext cx="864096" cy="432048"/>
          </a:xfrm>
          <a:prstGeom prst="rect">
            <a:avLst/>
          </a:prstGeom>
        </p:spPr>
        <p:txBody>
          <a:bodyPr vert="horz" lIns="91440" tIns="45720" rIns="91440" bIns="45720" rtlCol="0" anchor="t"/>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- 3 -</a:t>
            </a:r>
            <a:endParaRPr lang="es-ES" sz="2000" dirty="0">
              <a:solidFill>
                <a:schemeClr val="bg1"/>
              </a:solidFill>
              <a:latin typeface="+mj-lt"/>
            </a:endParaRPr>
          </a:p>
        </p:txBody>
      </p:sp>
      <p:sp>
        <p:nvSpPr>
          <p:cNvPr id="3" name="AutoShape 2" descr="Resultado de imagen de VIRTUALIZAC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5" name="AutoShape 4" descr="Resultado de imagen de VIRTUALIZAC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52837"/>
            <a:ext cx="3576420" cy="262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2605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827584" y="1772816"/>
            <a:ext cx="7344816" cy="3658720"/>
          </a:xfrm>
        </p:spPr>
        <p:txBody>
          <a:bodyPr>
            <a:normAutofit/>
          </a:bodyPr>
          <a:lstStyle/>
          <a:p>
            <a:pPr marL="0" indent="0">
              <a:buNone/>
            </a:pPr>
            <a:r>
              <a:rPr lang="es-ES" sz="2800" i="0" dirty="0">
                <a:solidFill>
                  <a:schemeClr val="bg1"/>
                </a:solidFill>
                <a:latin typeface="Arial" panose="020B0604020202020204" pitchFamily="34" charset="0"/>
                <a:cs typeface="Arial" panose="020B0604020202020204" pitchFamily="34" charset="0"/>
              </a:rPr>
              <a:t>Un hipervisor es un proceso que separa el sistema operativo de </a:t>
            </a:r>
            <a:r>
              <a:rPr lang="es-ES" sz="2800" i="0" dirty="0" smtClean="0">
                <a:solidFill>
                  <a:schemeClr val="bg1"/>
                </a:solidFill>
                <a:latin typeface="Arial" panose="020B0604020202020204" pitchFamily="34" charset="0"/>
                <a:cs typeface="Arial" panose="020B0604020202020204" pitchFamily="34" charset="0"/>
              </a:rPr>
              <a:t>un ordenador </a:t>
            </a:r>
            <a:r>
              <a:rPr lang="es-ES" sz="2800" i="0" dirty="0">
                <a:solidFill>
                  <a:schemeClr val="bg1"/>
                </a:solidFill>
                <a:latin typeface="Arial" panose="020B0604020202020204" pitchFamily="34" charset="0"/>
                <a:cs typeface="Arial" panose="020B0604020202020204" pitchFamily="34" charset="0"/>
              </a:rPr>
              <a:t>y las aplicaciones del hardware físico subyacente.</a:t>
            </a:r>
            <a:endParaRPr lang="es-ES" sz="2800"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827584" y="836712"/>
            <a:ext cx="5215556" cy="1979466"/>
          </a:xfrm>
        </p:spPr>
        <p:txBody>
          <a:bodyPr>
            <a:normAutofit/>
          </a:bodyPr>
          <a:lstStyle/>
          <a:p>
            <a:r>
              <a:rPr lang="es-ES" sz="3000" dirty="0" smtClean="0">
                <a:solidFill>
                  <a:schemeClr val="bg1"/>
                </a:solidFill>
              </a:rPr>
              <a:t>2. hipervisor</a:t>
            </a:r>
            <a:r>
              <a:rPr lang="es-ES" dirty="0">
                <a:solidFill>
                  <a:schemeClr val="bg1"/>
                </a:solidFill>
              </a:rPr>
              <a:t/>
            </a:r>
            <a:br>
              <a:rPr lang="es-ES" dirty="0">
                <a:solidFill>
                  <a:schemeClr val="bg1"/>
                </a:solidFill>
              </a:rPr>
            </a:br>
            <a:r>
              <a:rPr lang="es-ES" dirty="0" smtClean="0">
                <a:solidFill>
                  <a:schemeClr val="bg1"/>
                </a:solidFill>
              </a:rPr>
              <a:t> </a:t>
            </a:r>
            <a:endParaRPr lang="es-ES" dirty="0"/>
          </a:p>
        </p:txBody>
      </p:sp>
      <p:sp>
        <p:nvSpPr>
          <p:cNvPr id="6" name="3 Marcador de número de diapositiva"/>
          <p:cNvSpPr txBox="1">
            <a:spLocks/>
          </p:cNvSpPr>
          <p:nvPr/>
        </p:nvSpPr>
        <p:spPr>
          <a:xfrm>
            <a:off x="4211960" y="6309320"/>
            <a:ext cx="864096" cy="432048"/>
          </a:xfrm>
          <a:prstGeom prst="rect">
            <a:avLst/>
          </a:prstGeom>
        </p:spPr>
        <p:txBody>
          <a:bodyPr vert="horz" lIns="91440" tIns="45720" rIns="91440" bIns="45720" rtlCol="0" anchor="t"/>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- 4 -</a:t>
            </a:r>
            <a:endParaRPr lang="es-ES" sz="2000" dirty="0">
              <a:solidFill>
                <a:schemeClr val="bg1"/>
              </a:solidFill>
              <a:latin typeface="+mj-lt"/>
            </a:endParaRPr>
          </a:p>
        </p:txBody>
      </p:sp>
      <p:sp>
        <p:nvSpPr>
          <p:cNvPr id="3" name="AutoShape 2" descr="Resultado de imagen de VIRTUALIZAC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5" name="AutoShape 4" descr="Resultado de imagen de VIRTUALIZAC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284984"/>
            <a:ext cx="3456384" cy="2854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4890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827584" y="1772816"/>
            <a:ext cx="7344816" cy="3658720"/>
          </a:xfrm>
        </p:spPr>
        <p:txBody>
          <a:bodyPr>
            <a:normAutofit/>
          </a:bodyPr>
          <a:lstStyle/>
          <a:p>
            <a:r>
              <a:rPr lang="es-ES" sz="2800" i="0" dirty="0">
                <a:solidFill>
                  <a:schemeClr val="bg1"/>
                </a:solidFill>
                <a:latin typeface="Arial" panose="020B0604020202020204" pitchFamily="34" charset="0"/>
                <a:cs typeface="Arial" panose="020B0604020202020204" pitchFamily="34" charset="0"/>
              </a:rPr>
              <a:t>S</a:t>
            </a:r>
            <a:r>
              <a:rPr lang="es-ES" sz="2800" i="0" dirty="0" smtClean="0">
                <a:solidFill>
                  <a:schemeClr val="bg1"/>
                </a:solidFill>
                <a:latin typeface="Arial" panose="020B0604020202020204" pitchFamily="34" charset="0"/>
                <a:cs typeface="Arial" panose="020B0604020202020204" pitchFamily="34" charset="0"/>
              </a:rPr>
              <a:t>i se </a:t>
            </a:r>
            <a:r>
              <a:rPr lang="es-ES" sz="2800" i="0" dirty="0">
                <a:solidFill>
                  <a:schemeClr val="bg1"/>
                </a:solidFill>
                <a:latin typeface="Arial" panose="020B0604020202020204" pitchFamily="34" charset="0"/>
                <a:cs typeface="Arial" panose="020B0604020202020204" pitchFamily="34" charset="0"/>
              </a:rPr>
              <a:t>experimenta un error, un bloqueo o un ataque de malware, no se extiende a otras máquinas virtuales </a:t>
            </a:r>
            <a:r>
              <a:rPr lang="es-ES" sz="2800" i="0" dirty="0" smtClean="0">
                <a:solidFill>
                  <a:schemeClr val="bg1"/>
                </a:solidFill>
                <a:latin typeface="Arial" panose="020B0604020202020204" pitchFamily="34" charset="0"/>
                <a:cs typeface="Arial" panose="020B0604020202020204" pitchFamily="34" charset="0"/>
              </a:rPr>
              <a:t>o a </a:t>
            </a:r>
            <a:r>
              <a:rPr lang="es-ES" sz="2800" i="0" dirty="0">
                <a:solidFill>
                  <a:schemeClr val="bg1"/>
                </a:solidFill>
                <a:latin typeface="Arial" panose="020B0604020202020204" pitchFamily="34" charset="0"/>
                <a:cs typeface="Arial" panose="020B0604020202020204" pitchFamily="34" charset="0"/>
              </a:rPr>
              <a:t>otras </a:t>
            </a:r>
            <a:r>
              <a:rPr lang="es-ES" sz="2800" i="0" dirty="0" smtClean="0">
                <a:solidFill>
                  <a:schemeClr val="bg1"/>
                </a:solidFill>
                <a:latin typeface="Arial" panose="020B0604020202020204" pitchFamily="34" charset="0"/>
                <a:cs typeface="Arial" panose="020B0604020202020204" pitchFamily="34" charset="0"/>
              </a:rPr>
              <a:t>máquinas</a:t>
            </a:r>
            <a:r>
              <a:rPr lang="es-ES" sz="2800" i="0" dirty="0">
                <a:solidFill>
                  <a:schemeClr val="bg1"/>
                </a:solidFill>
                <a:latin typeface="Arial" panose="020B0604020202020204" pitchFamily="34" charset="0"/>
                <a:cs typeface="Arial" panose="020B0604020202020204" pitchFamily="34" charset="0"/>
              </a:rPr>
              <a:t>.</a:t>
            </a:r>
            <a:endParaRPr lang="es-ES" sz="2800" i="0" dirty="0" smtClean="0">
              <a:solidFill>
                <a:schemeClr val="bg1"/>
              </a:solidFill>
              <a:latin typeface="Arial" panose="020B0604020202020204" pitchFamily="34" charset="0"/>
              <a:cs typeface="Arial" panose="020B0604020202020204" pitchFamily="34" charset="0"/>
            </a:endParaRPr>
          </a:p>
          <a:p>
            <a:endParaRPr lang="es-ES" sz="2800" i="0" dirty="0">
              <a:solidFill>
                <a:schemeClr val="bg1"/>
              </a:solidFill>
              <a:latin typeface="Arial" panose="020B0604020202020204" pitchFamily="34" charset="0"/>
              <a:cs typeface="Arial" panose="020B0604020202020204" pitchFamily="34" charset="0"/>
            </a:endParaRPr>
          </a:p>
          <a:p>
            <a:r>
              <a:rPr lang="es-ES" sz="2800" i="0" dirty="0">
                <a:solidFill>
                  <a:schemeClr val="bg1"/>
                </a:solidFill>
                <a:latin typeface="Arial" panose="020B0604020202020204" pitchFamily="34" charset="0"/>
                <a:cs typeface="Arial" panose="020B0604020202020204" pitchFamily="34" charset="0"/>
              </a:rPr>
              <a:t>S</a:t>
            </a:r>
            <a:r>
              <a:rPr lang="es-ES" sz="2800" i="0" dirty="0" smtClean="0">
                <a:solidFill>
                  <a:schemeClr val="bg1"/>
                </a:solidFill>
                <a:latin typeface="Arial" panose="020B0604020202020204" pitchFamily="34" charset="0"/>
                <a:cs typeface="Arial" panose="020B0604020202020204" pitchFamily="34" charset="0"/>
              </a:rPr>
              <a:t>on </a:t>
            </a:r>
            <a:r>
              <a:rPr lang="es-ES" sz="2800" i="0" dirty="0">
                <a:solidFill>
                  <a:schemeClr val="bg1"/>
                </a:solidFill>
                <a:latin typeface="Arial" panose="020B0604020202020204" pitchFamily="34" charset="0"/>
                <a:cs typeface="Arial" panose="020B0604020202020204" pitchFamily="34" charset="0"/>
              </a:rPr>
              <a:t>móviles, ya que son independientes del hardware </a:t>
            </a:r>
            <a:r>
              <a:rPr lang="es-ES" sz="2800" i="0" dirty="0" smtClean="0">
                <a:solidFill>
                  <a:schemeClr val="bg1"/>
                </a:solidFill>
                <a:latin typeface="Arial" panose="020B0604020202020204" pitchFamily="34" charset="0"/>
                <a:cs typeface="Arial" panose="020B0604020202020204" pitchFamily="34" charset="0"/>
              </a:rPr>
              <a:t>subyacente.</a:t>
            </a:r>
            <a:endParaRPr lang="es-ES" sz="2800"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827584" y="836712"/>
            <a:ext cx="5215556" cy="864096"/>
          </a:xfrm>
        </p:spPr>
        <p:txBody>
          <a:bodyPr>
            <a:normAutofit/>
          </a:bodyPr>
          <a:lstStyle/>
          <a:p>
            <a:r>
              <a:rPr lang="es-ES" sz="3000" dirty="0" smtClean="0">
                <a:solidFill>
                  <a:schemeClr val="bg1"/>
                </a:solidFill>
              </a:rPr>
              <a:t>2.1 beneficios</a:t>
            </a:r>
            <a:r>
              <a:rPr lang="es-ES" dirty="0">
                <a:solidFill>
                  <a:schemeClr val="bg1"/>
                </a:solidFill>
              </a:rPr>
              <a:t/>
            </a:r>
            <a:br>
              <a:rPr lang="es-ES" dirty="0">
                <a:solidFill>
                  <a:schemeClr val="bg1"/>
                </a:solidFill>
              </a:rPr>
            </a:br>
            <a:r>
              <a:rPr lang="es-ES" dirty="0" smtClean="0">
                <a:solidFill>
                  <a:schemeClr val="bg1"/>
                </a:solidFill>
              </a:rPr>
              <a:t> </a:t>
            </a:r>
            <a:endParaRPr lang="es-ES" dirty="0"/>
          </a:p>
        </p:txBody>
      </p:sp>
      <p:sp>
        <p:nvSpPr>
          <p:cNvPr id="6" name="3 Marcador de número de diapositiva"/>
          <p:cNvSpPr txBox="1">
            <a:spLocks/>
          </p:cNvSpPr>
          <p:nvPr/>
        </p:nvSpPr>
        <p:spPr>
          <a:xfrm>
            <a:off x="4211960" y="6309320"/>
            <a:ext cx="864096" cy="432048"/>
          </a:xfrm>
          <a:prstGeom prst="rect">
            <a:avLst/>
          </a:prstGeom>
        </p:spPr>
        <p:txBody>
          <a:bodyPr vert="horz" lIns="91440" tIns="45720" rIns="91440" bIns="45720" rtlCol="0" anchor="t"/>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a:t>
            </a:r>
            <a:r>
              <a:rPr lang="es-ES" sz="2000" dirty="0">
                <a:solidFill>
                  <a:schemeClr val="bg1"/>
                </a:solidFill>
                <a:latin typeface="+mj-lt"/>
              </a:rPr>
              <a:t>5</a:t>
            </a:r>
            <a:r>
              <a:rPr lang="es-ES" sz="2000" dirty="0" smtClean="0">
                <a:solidFill>
                  <a:schemeClr val="bg1"/>
                </a:solidFill>
                <a:latin typeface="+mj-lt"/>
              </a:rPr>
              <a:t> -</a:t>
            </a:r>
            <a:endParaRPr lang="es-ES" sz="2000" dirty="0">
              <a:solidFill>
                <a:schemeClr val="bg1"/>
              </a:solidFill>
              <a:latin typeface="+mj-lt"/>
            </a:endParaRPr>
          </a:p>
        </p:txBody>
      </p:sp>
      <p:sp>
        <p:nvSpPr>
          <p:cNvPr id="3" name="AutoShape 2" descr="Resultado de imagen de VIRTUALIZAC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5" name="AutoShape 4" descr="Resultado de imagen de VIRTUALIZAC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3448184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827584" y="1412776"/>
            <a:ext cx="7344816" cy="1296144"/>
          </a:xfrm>
        </p:spPr>
        <p:txBody>
          <a:bodyPr>
            <a:normAutofit/>
          </a:bodyPr>
          <a:lstStyle/>
          <a:p>
            <a:endParaRPr lang="es-ES" sz="2800" dirty="0" smtClean="0">
              <a:solidFill>
                <a:schemeClr val="bg1"/>
              </a:solidFill>
              <a:latin typeface="Arial" panose="020B0604020202020204" pitchFamily="34" charset="0"/>
              <a:cs typeface="Arial" panose="020B0604020202020204" pitchFamily="34" charset="0"/>
            </a:endParaRPr>
          </a:p>
          <a:p>
            <a:pPr marL="0" indent="0">
              <a:buNone/>
            </a:pPr>
            <a:r>
              <a:rPr lang="es-ES" sz="2800" i="0" dirty="0" smtClean="0">
                <a:solidFill>
                  <a:schemeClr val="bg1"/>
                </a:solidFill>
                <a:latin typeface="Arial" panose="020B0604020202020204" pitchFamily="34" charset="0"/>
                <a:cs typeface="Arial" panose="020B0604020202020204" pitchFamily="34" charset="0"/>
              </a:rPr>
              <a:t> Tipo 1 (</a:t>
            </a:r>
            <a:r>
              <a:rPr lang="es-ES" sz="2800" i="0" dirty="0">
                <a:solidFill>
                  <a:schemeClr val="bg1"/>
                </a:solidFill>
                <a:latin typeface="Arial" panose="020B0604020202020204" pitchFamily="34" charset="0"/>
                <a:cs typeface="Arial" panose="020B0604020202020204" pitchFamily="34" charset="0"/>
              </a:rPr>
              <a:t>Nativos)	 </a:t>
            </a:r>
            <a:r>
              <a:rPr lang="es-ES" sz="2800" i="0" dirty="0" smtClean="0">
                <a:solidFill>
                  <a:schemeClr val="bg1"/>
                </a:solidFill>
                <a:latin typeface="Arial" panose="020B0604020202020204" pitchFamily="34" charset="0"/>
                <a:cs typeface="Arial" panose="020B0604020202020204" pitchFamily="34" charset="0"/>
              </a:rPr>
              <a:t>	 Tipo </a:t>
            </a:r>
            <a:r>
              <a:rPr lang="es-ES" sz="2800" i="0" dirty="0">
                <a:solidFill>
                  <a:schemeClr val="bg1"/>
                </a:solidFill>
                <a:latin typeface="Arial" panose="020B0604020202020204" pitchFamily="34" charset="0"/>
                <a:cs typeface="Arial" panose="020B0604020202020204" pitchFamily="34" charset="0"/>
              </a:rPr>
              <a:t>2 (</a:t>
            </a:r>
            <a:r>
              <a:rPr lang="es-ES" sz="2800" i="0" dirty="0" smtClean="0">
                <a:solidFill>
                  <a:schemeClr val="bg1"/>
                </a:solidFill>
                <a:latin typeface="Arial" panose="020B0604020202020204" pitchFamily="34" charset="0"/>
                <a:cs typeface="Arial" panose="020B0604020202020204" pitchFamily="34" charset="0"/>
              </a:rPr>
              <a:t>Hospedados)</a:t>
            </a:r>
          </a:p>
          <a:p>
            <a:endParaRPr lang="es-ES" sz="2800" dirty="0">
              <a:solidFill>
                <a:schemeClr val="bg1"/>
              </a:solidFill>
              <a:latin typeface="Arial" panose="020B0604020202020204" pitchFamily="34" charset="0"/>
              <a:cs typeface="Arial" panose="020B0604020202020204" pitchFamily="34" charset="0"/>
            </a:endParaRPr>
          </a:p>
          <a:p>
            <a:pPr marL="0" indent="0">
              <a:buNone/>
            </a:pPr>
            <a:endParaRPr lang="es-ES" sz="2800" dirty="0" smtClean="0">
              <a:solidFill>
                <a:schemeClr val="bg1"/>
              </a:solidFill>
              <a:latin typeface="Arial" panose="020B0604020202020204" pitchFamily="34" charset="0"/>
              <a:cs typeface="Arial" panose="020B0604020202020204" pitchFamily="34" charset="0"/>
            </a:endParaRPr>
          </a:p>
          <a:p>
            <a:endParaRPr lang="es-ES" sz="2800" dirty="0" smtClean="0">
              <a:solidFill>
                <a:schemeClr val="bg1"/>
              </a:solidFill>
              <a:latin typeface="Arial" panose="020B0604020202020204" pitchFamily="34" charset="0"/>
              <a:cs typeface="Arial" panose="020B0604020202020204" pitchFamily="34" charset="0"/>
            </a:endParaRPr>
          </a:p>
          <a:p>
            <a:endParaRPr lang="es-ES" sz="2800" i="0" dirty="0">
              <a:solidFill>
                <a:schemeClr val="bg1"/>
              </a:solidFill>
              <a:latin typeface="Arial" panose="020B0604020202020204" pitchFamily="34" charset="0"/>
              <a:cs typeface="Arial" panose="020B0604020202020204" pitchFamily="34" charset="0"/>
            </a:endParaRPr>
          </a:p>
          <a:p>
            <a:pPr marL="0" indent="0">
              <a:buNone/>
            </a:pPr>
            <a:endParaRPr lang="es-ES" sz="2800" i="0"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684345" y="868102"/>
            <a:ext cx="5215556" cy="648072"/>
          </a:xfrm>
        </p:spPr>
        <p:txBody>
          <a:bodyPr>
            <a:normAutofit fontScale="90000"/>
          </a:bodyPr>
          <a:lstStyle/>
          <a:p>
            <a:r>
              <a:rPr lang="es-ES" sz="3000" dirty="0" smtClean="0">
                <a:solidFill>
                  <a:schemeClr val="bg1"/>
                </a:solidFill>
              </a:rPr>
              <a:t>2.2 tipos</a:t>
            </a:r>
            <a:r>
              <a:rPr lang="es-ES" dirty="0">
                <a:solidFill>
                  <a:schemeClr val="bg1"/>
                </a:solidFill>
              </a:rPr>
              <a:t/>
            </a:r>
            <a:br>
              <a:rPr lang="es-ES" dirty="0">
                <a:solidFill>
                  <a:schemeClr val="bg1"/>
                </a:solidFill>
              </a:rPr>
            </a:br>
            <a:endParaRPr lang="es-ES" dirty="0"/>
          </a:p>
        </p:txBody>
      </p:sp>
      <p:sp>
        <p:nvSpPr>
          <p:cNvPr id="6" name="3 Marcador de número de diapositiva"/>
          <p:cNvSpPr txBox="1">
            <a:spLocks/>
          </p:cNvSpPr>
          <p:nvPr/>
        </p:nvSpPr>
        <p:spPr>
          <a:xfrm>
            <a:off x="4211960" y="6309320"/>
            <a:ext cx="864096" cy="432048"/>
          </a:xfrm>
          <a:prstGeom prst="rect">
            <a:avLst/>
          </a:prstGeom>
        </p:spPr>
        <p:txBody>
          <a:bodyPr vert="horz" lIns="91440" tIns="45720" rIns="91440" bIns="45720" rtlCol="0" anchor="t"/>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- 6 -</a:t>
            </a:r>
            <a:endParaRPr lang="es-ES" sz="2000" dirty="0">
              <a:solidFill>
                <a:schemeClr val="bg1"/>
              </a:solidFill>
              <a:latin typeface="+mj-lt"/>
            </a:endParaRPr>
          </a:p>
        </p:txBody>
      </p:sp>
      <p:sp>
        <p:nvSpPr>
          <p:cNvPr id="3" name="AutoShape 2" descr="Resultado de imagen de VIRTUALIZAC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5" name="AutoShape 4" descr="Resultado de imagen de VIRTUALIZAC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3068960"/>
            <a:ext cx="3600400" cy="2920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064476"/>
            <a:ext cx="3902326" cy="2920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2939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755576" y="1484784"/>
            <a:ext cx="5688632" cy="2448272"/>
          </a:xfrm>
        </p:spPr>
        <p:txBody>
          <a:bodyPr>
            <a:normAutofit/>
          </a:bodyPr>
          <a:lstStyle/>
          <a:p>
            <a:r>
              <a:rPr lang="es-ES" sz="2500" i="0" dirty="0">
                <a:solidFill>
                  <a:schemeClr val="bg1"/>
                </a:solidFill>
                <a:latin typeface="Arial" panose="020B0604020202020204" pitchFamily="34" charset="0"/>
                <a:cs typeface="Arial" panose="020B0604020202020204" pitchFamily="34" charset="0"/>
              </a:rPr>
              <a:t>Virtualización de hardware </a:t>
            </a:r>
            <a:endParaRPr lang="es-ES" sz="2500" i="0" dirty="0" smtClean="0">
              <a:solidFill>
                <a:schemeClr val="bg1"/>
              </a:solidFill>
              <a:latin typeface="Arial" panose="020B0604020202020204" pitchFamily="34" charset="0"/>
              <a:cs typeface="Arial" panose="020B0604020202020204" pitchFamily="34" charset="0"/>
            </a:endParaRPr>
          </a:p>
          <a:p>
            <a:r>
              <a:rPr lang="es-ES" sz="2500" i="0" dirty="0" smtClean="0">
                <a:solidFill>
                  <a:schemeClr val="bg1"/>
                </a:solidFill>
                <a:latin typeface="Arial" panose="020B0604020202020204" pitchFamily="34" charset="0"/>
                <a:cs typeface="Arial" panose="020B0604020202020204" pitchFamily="34" charset="0"/>
              </a:rPr>
              <a:t>Virtualización </a:t>
            </a:r>
            <a:r>
              <a:rPr lang="es-ES" sz="2500" i="0" dirty="0">
                <a:solidFill>
                  <a:schemeClr val="bg1"/>
                </a:solidFill>
                <a:latin typeface="Arial" panose="020B0604020202020204" pitchFamily="34" charset="0"/>
                <a:cs typeface="Arial" panose="020B0604020202020204" pitchFamily="34" charset="0"/>
              </a:rPr>
              <a:t>a nivel de Sistema </a:t>
            </a:r>
            <a:r>
              <a:rPr lang="es-ES" sz="2500" i="0" dirty="0" smtClean="0">
                <a:solidFill>
                  <a:schemeClr val="bg1"/>
                </a:solidFill>
                <a:latin typeface="Arial" panose="020B0604020202020204" pitchFamily="34" charset="0"/>
                <a:cs typeface="Arial" panose="020B0604020202020204" pitchFamily="34" charset="0"/>
              </a:rPr>
              <a:t>Operativo</a:t>
            </a:r>
          </a:p>
          <a:p>
            <a:r>
              <a:rPr lang="es-ES" sz="2500" i="0" dirty="0" err="1" smtClean="0">
                <a:solidFill>
                  <a:schemeClr val="bg1"/>
                </a:solidFill>
                <a:latin typeface="Arial" panose="020B0604020202020204" pitchFamily="34" charset="0"/>
                <a:cs typeface="Arial" panose="020B0604020202020204" pitchFamily="34" charset="0"/>
              </a:rPr>
              <a:t>Paravirtualización</a:t>
            </a:r>
            <a:endParaRPr lang="es-ES" sz="2500" i="0" dirty="0">
              <a:solidFill>
                <a:schemeClr val="bg1"/>
              </a:solidFill>
              <a:latin typeface="Arial" panose="020B0604020202020204" pitchFamily="34" charset="0"/>
              <a:cs typeface="Arial" panose="020B0604020202020204" pitchFamily="34" charset="0"/>
            </a:endParaRPr>
          </a:p>
          <a:p>
            <a:r>
              <a:rPr lang="es-ES" sz="2500" i="0" dirty="0" smtClean="0">
                <a:solidFill>
                  <a:schemeClr val="bg1"/>
                </a:solidFill>
                <a:latin typeface="Arial" panose="020B0604020202020204" pitchFamily="34" charset="0"/>
                <a:cs typeface="Arial" panose="020B0604020202020204" pitchFamily="34" charset="0"/>
              </a:rPr>
              <a:t>Virtualización completa</a:t>
            </a:r>
            <a:endParaRPr lang="es-ES" sz="2500" i="0"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755576" y="548680"/>
            <a:ext cx="6022432" cy="576064"/>
          </a:xfrm>
        </p:spPr>
        <p:txBody>
          <a:bodyPr>
            <a:normAutofit fontScale="90000"/>
          </a:bodyPr>
          <a:lstStyle/>
          <a:p>
            <a:r>
              <a:rPr lang="es-ES" sz="3000" dirty="0" smtClean="0">
                <a:solidFill>
                  <a:schemeClr val="bg1"/>
                </a:solidFill>
              </a:rPr>
              <a:t>3. TIPOS </a:t>
            </a:r>
            <a:r>
              <a:rPr lang="es-ES" sz="3000" dirty="0">
                <a:solidFill>
                  <a:schemeClr val="bg1"/>
                </a:solidFill>
              </a:rPr>
              <a:t>DE </a:t>
            </a:r>
            <a:r>
              <a:rPr lang="es-ES" sz="3000" dirty="0" smtClean="0">
                <a:solidFill>
                  <a:schemeClr val="bg1"/>
                </a:solidFill>
              </a:rPr>
              <a:t>VIRTUALIZACIÓN</a:t>
            </a:r>
            <a:r>
              <a:rPr lang="es-ES" dirty="0">
                <a:solidFill>
                  <a:schemeClr val="bg1"/>
                </a:solidFill>
              </a:rPr>
              <a:t/>
            </a:r>
            <a:br>
              <a:rPr lang="es-ES" dirty="0">
                <a:solidFill>
                  <a:schemeClr val="bg1"/>
                </a:solidFill>
              </a:rPr>
            </a:br>
            <a:endParaRPr lang="es-ES"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- 7 -</a:t>
            </a:r>
            <a:endParaRPr lang="es-ES" sz="2000" dirty="0">
              <a:solidFill>
                <a:schemeClr val="bg1"/>
              </a:solidFill>
              <a:latin typeface="+mj-lt"/>
            </a:endParaRPr>
          </a:p>
        </p:txBody>
      </p:sp>
    </p:spTree>
    <p:extLst>
      <p:ext uri="{BB962C8B-B14F-4D97-AF65-F5344CB8AC3E}">
        <p14:creationId xmlns:p14="http://schemas.microsoft.com/office/powerpoint/2010/main" val="1623141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1176598" y="2132856"/>
            <a:ext cx="6552728" cy="2160240"/>
          </a:xfrm>
        </p:spPr>
        <p:txBody>
          <a:bodyPr>
            <a:normAutofit/>
          </a:bodyPr>
          <a:lstStyle/>
          <a:p>
            <a:r>
              <a:rPr lang="es-ES" sz="2000" i="0" dirty="0">
                <a:solidFill>
                  <a:schemeClr val="bg1"/>
                </a:solidFill>
                <a:latin typeface="Arial" panose="020B0604020202020204" pitchFamily="34" charset="0"/>
                <a:cs typeface="Arial" panose="020B0604020202020204" pitchFamily="34" charset="0"/>
              </a:rPr>
              <a:t>Este es el tipo de virtualización más complejo de lograr. Consiste en emular, mediante máquinas virtuales, los componentes de hardware. </a:t>
            </a:r>
            <a:endParaRPr lang="es-ES" sz="2000" i="0" dirty="0" smtClean="0">
              <a:solidFill>
                <a:schemeClr val="bg1"/>
              </a:solidFill>
              <a:latin typeface="Arial" panose="020B0604020202020204" pitchFamily="34" charset="0"/>
              <a:cs typeface="Arial" panose="020B0604020202020204" pitchFamily="34" charset="0"/>
            </a:endParaRPr>
          </a:p>
          <a:p>
            <a:r>
              <a:rPr lang="es-ES" sz="2000" i="0" dirty="0" smtClean="0">
                <a:solidFill>
                  <a:schemeClr val="bg1"/>
                </a:solidFill>
                <a:latin typeface="Arial" panose="020B0604020202020204" pitchFamily="34" charset="0"/>
                <a:cs typeface="Arial" panose="020B0604020202020204" pitchFamily="34" charset="0"/>
              </a:rPr>
              <a:t>De </a:t>
            </a:r>
            <a:r>
              <a:rPr lang="es-ES" sz="2000" i="0" dirty="0">
                <a:solidFill>
                  <a:schemeClr val="bg1"/>
                </a:solidFill>
                <a:latin typeface="Arial" panose="020B0604020202020204" pitchFamily="34" charset="0"/>
                <a:cs typeface="Arial" panose="020B0604020202020204" pitchFamily="34" charset="0"/>
              </a:rPr>
              <a:t>esta manera el sistema operativo no se ejecuta sobre el hardware real sino sobre el virtual.</a:t>
            </a:r>
            <a:endParaRPr lang="es-ES" sz="2000"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816558" y="908720"/>
            <a:ext cx="7272808" cy="576064"/>
          </a:xfrm>
        </p:spPr>
        <p:txBody>
          <a:bodyPr>
            <a:normAutofit fontScale="90000"/>
          </a:bodyPr>
          <a:lstStyle/>
          <a:p>
            <a:pPr lvl="1" algn="ctr" rtl="0">
              <a:spcBef>
                <a:spcPct val="0"/>
              </a:spcBef>
            </a:pPr>
            <a:r>
              <a:rPr lang="es-ES" sz="2700" dirty="0">
                <a:solidFill>
                  <a:schemeClr val="bg1"/>
                </a:solidFill>
                <a:latin typeface="+mj-lt"/>
              </a:rPr>
              <a:t>3.1</a:t>
            </a:r>
            <a:r>
              <a:rPr lang="es-ES" sz="2700" dirty="0" smtClean="0">
                <a:solidFill>
                  <a:schemeClr val="bg1"/>
                </a:solidFill>
                <a:latin typeface="+mj-lt"/>
              </a:rPr>
              <a:t>. VIRTUALIZACIÓN DE HARDWARE</a:t>
            </a:r>
            <a:r>
              <a:rPr lang="es-ES" sz="1400" dirty="0">
                <a:solidFill>
                  <a:schemeClr val="bg1"/>
                </a:solidFill>
              </a:rPr>
              <a:t/>
            </a:r>
            <a:br>
              <a:rPr lang="es-ES" sz="1400" dirty="0">
                <a:solidFill>
                  <a:schemeClr val="bg1"/>
                </a:solidFill>
              </a:rPr>
            </a:br>
            <a:endParaRPr lang="es-ES"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- 8 -</a:t>
            </a:r>
            <a:endParaRPr lang="es-ES" sz="2000" dirty="0">
              <a:solidFill>
                <a:schemeClr val="bg1"/>
              </a:solidFill>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278216"/>
            <a:ext cx="4992983"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2847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1267565" y="1628800"/>
            <a:ext cx="6336704" cy="2016224"/>
          </a:xfrm>
        </p:spPr>
        <p:txBody>
          <a:bodyPr>
            <a:normAutofit/>
          </a:bodyPr>
          <a:lstStyle/>
          <a:p>
            <a:r>
              <a:rPr lang="es-ES" sz="2000" i="0" dirty="0" smtClean="0">
                <a:solidFill>
                  <a:schemeClr val="bg1"/>
                </a:solidFill>
                <a:latin typeface="Arial" panose="020B0604020202020204" pitchFamily="34" charset="0"/>
                <a:cs typeface="Arial" panose="020B0604020202020204" pitchFamily="34" charset="0"/>
              </a:rPr>
              <a:t>La </a:t>
            </a:r>
            <a:r>
              <a:rPr lang="es-ES" sz="2000" i="0" dirty="0" err="1">
                <a:solidFill>
                  <a:schemeClr val="bg1"/>
                </a:solidFill>
                <a:latin typeface="Arial" panose="020B0604020202020204" pitchFamily="34" charset="0"/>
                <a:cs typeface="Arial" panose="020B0604020202020204" pitchFamily="34" charset="0"/>
              </a:rPr>
              <a:t>paravirtualización</a:t>
            </a:r>
            <a:r>
              <a:rPr lang="es-ES" sz="2000" i="0" dirty="0">
                <a:solidFill>
                  <a:schemeClr val="bg1"/>
                </a:solidFill>
                <a:latin typeface="Arial" panose="020B0604020202020204" pitchFamily="34" charset="0"/>
                <a:cs typeface="Arial" panose="020B0604020202020204" pitchFamily="34" charset="0"/>
              </a:rPr>
              <a:t> consiste en ejecutar sistemas operativos </a:t>
            </a:r>
            <a:r>
              <a:rPr lang="es-ES" sz="2000" i="0" dirty="0" err="1">
                <a:solidFill>
                  <a:schemeClr val="bg1"/>
                </a:solidFill>
                <a:latin typeface="Arial" panose="020B0604020202020204" pitchFamily="34" charset="0"/>
                <a:cs typeface="Arial" panose="020B0604020202020204" pitchFamily="34" charset="0"/>
              </a:rPr>
              <a:t>guests</a:t>
            </a:r>
            <a:r>
              <a:rPr lang="es-ES" sz="2000" i="0" dirty="0">
                <a:solidFill>
                  <a:schemeClr val="bg1"/>
                </a:solidFill>
                <a:latin typeface="Arial" panose="020B0604020202020204" pitchFamily="34" charset="0"/>
                <a:cs typeface="Arial" panose="020B0604020202020204" pitchFamily="34" charset="0"/>
              </a:rPr>
              <a:t> sobre otro sistema operativo que actúa como </a:t>
            </a:r>
            <a:r>
              <a:rPr lang="es-ES" sz="2000" i="0" dirty="0" err="1">
                <a:solidFill>
                  <a:schemeClr val="bg1"/>
                </a:solidFill>
                <a:latin typeface="Arial" panose="020B0604020202020204" pitchFamily="34" charset="0"/>
                <a:cs typeface="Arial" panose="020B0604020202020204" pitchFamily="34" charset="0"/>
              </a:rPr>
              <a:t>hipervisor</a:t>
            </a:r>
            <a:r>
              <a:rPr lang="es-ES" sz="2000" i="0" dirty="0">
                <a:solidFill>
                  <a:schemeClr val="bg1"/>
                </a:solidFill>
                <a:latin typeface="Arial" panose="020B0604020202020204" pitchFamily="34" charset="0"/>
                <a:cs typeface="Arial" panose="020B0604020202020204" pitchFamily="34" charset="0"/>
              </a:rPr>
              <a:t> (host). </a:t>
            </a:r>
            <a:endParaRPr lang="es-ES" sz="2000" i="0" dirty="0" smtClean="0">
              <a:solidFill>
                <a:schemeClr val="bg1"/>
              </a:solidFill>
              <a:latin typeface="Arial" panose="020B0604020202020204" pitchFamily="34" charset="0"/>
              <a:cs typeface="Arial" panose="020B0604020202020204" pitchFamily="34" charset="0"/>
            </a:endParaRPr>
          </a:p>
          <a:p>
            <a:r>
              <a:rPr lang="es-ES" sz="2000" i="0" dirty="0" smtClean="0">
                <a:solidFill>
                  <a:schemeClr val="bg1"/>
                </a:solidFill>
                <a:latin typeface="Arial" panose="020B0604020202020204" pitchFamily="34" charset="0"/>
                <a:cs typeface="Arial" panose="020B0604020202020204" pitchFamily="34" charset="0"/>
              </a:rPr>
              <a:t>Los </a:t>
            </a:r>
            <a:r>
              <a:rPr lang="es-ES" sz="2000" i="0" dirty="0" err="1">
                <a:solidFill>
                  <a:schemeClr val="bg1"/>
                </a:solidFill>
                <a:latin typeface="Arial" panose="020B0604020202020204" pitchFamily="34" charset="0"/>
                <a:cs typeface="Arial" panose="020B0604020202020204" pitchFamily="34" charset="0"/>
              </a:rPr>
              <a:t>guests</a:t>
            </a:r>
            <a:r>
              <a:rPr lang="es-ES" sz="2000" i="0" dirty="0">
                <a:solidFill>
                  <a:schemeClr val="bg1"/>
                </a:solidFill>
                <a:latin typeface="Arial" panose="020B0604020202020204" pitchFamily="34" charset="0"/>
                <a:cs typeface="Arial" panose="020B0604020202020204" pitchFamily="34" charset="0"/>
              </a:rPr>
              <a:t> tienen que comunicarse con el </a:t>
            </a:r>
            <a:r>
              <a:rPr lang="es-ES" sz="2000" i="0" dirty="0" err="1">
                <a:solidFill>
                  <a:schemeClr val="bg1"/>
                </a:solidFill>
                <a:latin typeface="Arial" panose="020B0604020202020204" pitchFamily="34" charset="0"/>
                <a:cs typeface="Arial" panose="020B0604020202020204" pitchFamily="34" charset="0"/>
              </a:rPr>
              <a:t>hypervisor</a:t>
            </a:r>
            <a:r>
              <a:rPr lang="es-ES" sz="2000" i="0" dirty="0">
                <a:solidFill>
                  <a:schemeClr val="bg1"/>
                </a:solidFill>
                <a:latin typeface="Arial" panose="020B0604020202020204" pitchFamily="34" charset="0"/>
                <a:cs typeface="Arial" panose="020B0604020202020204" pitchFamily="34" charset="0"/>
              </a:rPr>
              <a:t> para lograr la virtualización.</a:t>
            </a:r>
            <a:endParaRPr lang="es-ES" sz="2000"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971600" y="692696"/>
            <a:ext cx="6192688" cy="864096"/>
          </a:xfrm>
        </p:spPr>
        <p:txBody>
          <a:bodyPr>
            <a:normAutofit fontScale="90000"/>
          </a:bodyPr>
          <a:lstStyle/>
          <a:p>
            <a:pPr lvl="1"/>
            <a:r>
              <a:rPr lang="es-ES" sz="2700" dirty="0" smtClean="0">
                <a:solidFill>
                  <a:schemeClr val="bg1"/>
                </a:solidFill>
                <a:latin typeface="+mj-lt"/>
              </a:rPr>
              <a:t>3.2. Paravirtualización</a:t>
            </a:r>
            <a:r>
              <a:rPr lang="es-ES" sz="1400" dirty="0">
                <a:solidFill>
                  <a:schemeClr val="bg1"/>
                </a:solidFill>
              </a:rPr>
              <a:t/>
            </a:r>
            <a:br>
              <a:rPr lang="es-ES" sz="1400" dirty="0">
                <a:solidFill>
                  <a:schemeClr val="bg1"/>
                </a:solidFill>
              </a:rPr>
            </a:br>
            <a:r>
              <a:rPr lang="es-ES" sz="1400" dirty="0">
                <a:solidFill>
                  <a:schemeClr val="bg1"/>
                </a:solidFill>
              </a:rPr>
              <a:t/>
            </a:r>
            <a:br>
              <a:rPr lang="es-ES" sz="1400" dirty="0">
                <a:solidFill>
                  <a:schemeClr val="bg1"/>
                </a:solidFill>
              </a:rPr>
            </a:br>
            <a:endParaRPr lang="es-ES"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- 9 -</a:t>
            </a:r>
            <a:endParaRPr lang="es-ES" sz="2000" dirty="0">
              <a:solidFill>
                <a:schemeClr val="bg1"/>
              </a:solidFill>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149080"/>
            <a:ext cx="4912410"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0064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eria comercial">
  <a:themeElements>
    <a:clrScheme name="feria comercial">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feria comercial">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ria comercial">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TM01859861[[fn=Feria comercial]]</Template>
  <TotalTime>181</TotalTime>
  <Words>757</Words>
  <Application>Microsoft Office PowerPoint</Application>
  <PresentationFormat>Presentación en pantalla (4:3)</PresentationFormat>
  <Paragraphs>114</Paragraphs>
  <Slides>19</Slides>
  <Notes>1</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feria comercial</vt:lpstr>
      <vt:lpstr>VIRTUALIZACIÓN </vt:lpstr>
      <vt:lpstr>Índice:</vt:lpstr>
      <vt:lpstr>1. VIRTUALIZACIÓN </vt:lpstr>
      <vt:lpstr>2. hipervisor  </vt:lpstr>
      <vt:lpstr>2.1 beneficios  </vt:lpstr>
      <vt:lpstr>2.2 tipos </vt:lpstr>
      <vt:lpstr>3. TIPOS DE VIRTUALIZACIÓN </vt:lpstr>
      <vt:lpstr>3.1. VIRTUALIZACIÓN DE HARDWARE </vt:lpstr>
      <vt:lpstr>3.2. Paravirtualización  </vt:lpstr>
      <vt:lpstr>3.3. Virtualización a nivel de sistema operativo</vt:lpstr>
      <vt:lpstr>3.4. Virtualización completa</vt:lpstr>
      <vt:lpstr>4. HERRAMIENTAS Y PRODUCTOS PARA LA VIRTUALIZACIÓN </vt:lpstr>
      <vt:lpstr>4.1. Workstation Player (VMware)  </vt:lpstr>
      <vt:lpstr>4.2. DOCKER </vt:lpstr>
      <vt:lpstr>4.3. LXD (Linux containers) </vt:lpstr>
      <vt:lpstr>4.4. VAGRANT </vt:lpstr>
      <vt:lpstr>5. DIFERENCIAS ENTRE VAGRANT Y DOCKER </vt:lpstr>
      <vt:lpstr>Presentación de PowerPoint</vt:lpstr>
      <vt:lpstr>6. REFERENCIAS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VIRTUALIZACIÓN </dc:title>
  <dc:creator>Jose Miguel Pelegrina</dc:creator>
  <cp:lastModifiedBy>Jose Miguel Pelegrina</cp:lastModifiedBy>
  <cp:revision>16</cp:revision>
  <dcterms:created xsi:type="dcterms:W3CDTF">2019-05-07T13:58:10Z</dcterms:created>
  <dcterms:modified xsi:type="dcterms:W3CDTF">2019-05-08T13:07:38Z</dcterms:modified>
</cp:coreProperties>
</file>