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0.xml.rels" ContentType="application/vnd.openxmlformats-package.relationships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3.png" ContentType="image/png"/>
  <Override PartName="/ppt/media/image9.png" ContentType="image/png"/>
  <Override PartName="/ppt/media/image10.png" ContentType="image/png"/>
  <Override PartName="/ppt/media/image24.jpeg" ContentType="image/jpeg"/>
  <Override PartName="/ppt/media/image8.jpeg" ContentType="image/jpeg"/>
  <Override PartName="/ppt/media/image17.png" ContentType="image/png"/>
  <Override PartName="/ppt/media/image2.png" ContentType="image/png"/>
  <Override PartName="/ppt/media/image22.png" ContentType="image/png"/>
  <Override PartName="/ppt/media/image1.jpeg" ContentType="image/jpeg"/>
  <Override PartName="/ppt/media/image11.png" ContentType="image/png"/>
  <Override PartName="/ppt/media/image4.jpeg" ContentType="image/jpeg"/>
  <Override PartName="/ppt/media/image3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7.jpeg" ContentType="image/jpeg"/>
  <Override PartName="/ppt/media/image15.png" ContentType="image/png"/>
  <Override PartName="/ppt/media/image16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media/image6.png" ContentType="image/png"/>
  <Override PartName="/ppt/media/image21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47B1A57-D8D2-4492-80C6-39F2E4979DC2}" type="slidenum"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F2D7809-CB2D-4414-A974-B1F432132612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4572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1" lang="en-CA" sz="24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Machine learning platform using CEP and Lambda Architecture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CEP process data streams events and Machine Learning models on the speed layer of Lambda Architecture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ML algorithms are created on the batch layer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Rules for the CEP can be generated by ML models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Platform provides an architecture for building different models e.g. anomaly detection, prediction, CEP automated rules, etc.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AD7E566-7A5F-49C1-8F90-98768F4147F9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4572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1" lang="en-CA" sz="24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Machine learning platform using CEP and Lambda Architecture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CEP process data streams events and Machine Learning models on the speed layer of Lambda Architecture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ML algorithms are created on the batch layer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Rules for the CEP can be generated by ML models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Platform provides an architecture for building different models e.g. anomaly detection, prediction, CEP automated rules, etc.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9EA92C9-F96B-40FA-8917-0C8DD823F7DA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4572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1" lang="en-CA" sz="24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Machine learning platform using CEP and Lambda Architecture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CEP process data streams events and Machine Learning models on the speed layer of Lambda Architecture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ML algorithms are created on the batch layer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Rules for the CEP can be generated by ML models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Platform provides an architecture for building different models e.g. anomaly detection, prediction, CEP automated rules, etc.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D8D5A82-6758-4266-A929-A54A1006C198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4572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1" lang="en-CA" sz="24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Machine learning platform using CEP and Lambda Architecture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CEP process data streams events and Machine Learning models on the speed layer of Lambda Architecture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ML algorithms are created on the batch layer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Rules for the CEP can be generated by ML models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Platform provides an architecture for building different models e.g. anomaly detection, prediction, CEP automated rules, etc.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BBCE928-DDF9-462B-AFD7-61F6ABD4FBA5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4572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1" lang="en-CA" sz="24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Machine learning platform using CEP and Lambda Architecture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CEP process data streams events and Machine Learning models on the speed layer of Lambda Architecture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ML algorithms are created on the batch layer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Rules for the CEP can be generated by ML models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Platform provides an architecture for building different models e.g. anomaly detection, prediction, CEP automated rules, etc.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F0E4586-AF5F-4776-ABB2-1391B2F4D3D3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4572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1" lang="en-CA" sz="24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Machine learning platform using CEP and Lambda Architecture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CEP process data streams events and Machine Learning models on the speed layer of Lambda Architecture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ML algorithms are created on the batch layer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Rules for the CEP can be generated by ML models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Platform provides an architecture for building different models e.g. anomaly detection, prediction, CEP automated rules, etc.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ED8E2CF-06F7-4356-80AE-8238F03198DB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4572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1" lang="en-CA" sz="24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Machine learning platform using CEP and Lambda Architecture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CEP process data streams events and Machine Learning models on the speed layer of Lambda Architecture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ML algorithms are created on the batch layer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Rules for the CEP can be generated by ML models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Platform provides an architecture for building different models e.g. anomaly detection, prediction, CEP automated rules, etc.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4670533-905B-49C0-9F94-190E37F7F153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4572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1" lang="en-CA" sz="24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Machine learning platform using CEP and Lambda Architecture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CEP process data streams events and Machine Learning models on the speed layer of Lambda Architecture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ML algorithms are created on the batch layer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Rules for the CEP can be generated by ML models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Platform provides an architecture for building different models e.g. anomaly detection, prediction, CEP automated rules, etc.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1912F63-A604-4A6D-BFF8-3DE01EC85955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4572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1" lang="en-CA" sz="24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Machine learning platform using CEP and Lambda Architecture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CEP process data streams events and Machine Learning models on the speed layer of Lambda Architecture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ML algorithms are created on the batch layer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Rules for the CEP can be generated by ML models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Platform provides an architecture for building different models e.g. anomaly detection, prediction, CEP automated rules, etc.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0DA01D9-9DF5-46C9-BB00-1C999D82EA16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621C26B-D100-44C6-BB88-E7DFEEE65997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0982698-CDF6-4738-9E19-35E34200133F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48B71A7-564D-487F-AEA6-AF5EA405CF7A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4572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1" lang="en-CA" sz="24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Machine learning platform using CEP and Lambda Architecture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CEP process data streams events and Machine Learning models on the speed layer of Lambda Architecture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ML algorithms are created on the batch layer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Rules for the CEP can be generated by ML models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Platform provides an architecture for building different models e.g. anomaly detection, prediction, CEP automated rules, etc.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71EA94C-6576-45CD-89EA-4DDABD6553B2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4572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1" lang="en-CA" sz="24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Machine learning platform using CEP and Lambda Architecture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CEP process data streams events and Machine Learning models on the speed layer of Lambda Architecture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ML algorithms are created on the batch layer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Rules for the CEP can be generated by ML models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Platform provides an architecture for building different models e.g. anomaly detection, prediction, CEP automated rules, etc.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6820E38-89B7-44EB-97FB-7CEDBA9D3C23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ADE3A6C-29E6-4032-95F8-58B2D27BE90D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4572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1" lang="en-CA" sz="24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Machine learning platform using CEP and Lambda Architecture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CEP process data streams events and Machine Learning models on the speed layer of Lambda Architecture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ML algorithms are created on the batch layer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Rules for the CEP can be generated by ML models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Platform provides an architecture for building different models e.g. anomaly detection, prediction, CEP automated rules, etc.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5926183-9BF0-408A-8C75-1969CD5D7444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4572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1" lang="en-CA" sz="24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Machine learning platform using CEP and Lambda Architecture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CEP process data streams events and Machine Learning models on the speed layer of Lambda Architecture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ML algorithms are created on the batch layer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Rules for the CEP can be generated by ML models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Platform provides an architecture for building different models e.g. anomaly detection, prediction, CEP automated rules, etc.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D27A5E9-1698-44AC-B8A6-816A9B764147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457200" indent="-456480">
              <a:lnSpc>
                <a:spcPct val="150000"/>
              </a:lnSpc>
              <a:buClr>
                <a:srgbClr val="807f83"/>
              </a:buClr>
              <a:buFont typeface="Calibri"/>
              <a:buAutoNum type="arabicPeriod"/>
            </a:pP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Autonomous Machine Learning Module 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The main goal is to combine Machine Learning models built with offline data and online data to create an novel anomaly detection implementation 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The anomaly detection model that can evolve during its operation and</a:t>
            </a:r>
            <a:r>
              <a:rPr b="1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adapt to changes in the data stream independently of human intervention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This part of the project is being developed for the Data Analytics course 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CEE3E52-3FD6-4693-B97F-DA99BBB56FF4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3" descr=""/>
          <p:cNvPicPr/>
          <p:nvPr/>
        </p:nvPicPr>
        <p:blipFill>
          <a:blip r:embed="rId1"/>
          <a:stretch/>
        </p:blipFill>
        <p:spPr>
          <a:xfrm>
            <a:off x="0" y="10800"/>
            <a:ext cx="9143280" cy="68572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31920" y="208080"/>
            <a:ext cx="86097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2800" spc="-1" strike="noStrike">
                <a:solidFill>
                  <a:srgbClr val="3b1b7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Novelty Detection Engine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31920" y="993960"/>
            <a:ext cx="3793680" cy="477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After off-line training, a threshold is used to identify an abnormal error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x instances are classified as abnormal, the model is retrained with the x instances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After the on-line training, a new threshold is defined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4" name="Picture 4" descr=""/>
          <p:cNvPicPr/>
          <p:nvPr/>
        </p:nvPicPr>
        <p:blipFill>
          <a:blip r:embed="rId1"/>
          <a:stretch/>
        </p:blipFill>
        <p:spPr>
          <a:xfrm>
            <a:off x="4637160" y="1135080"/>
            <a:ext cx="4448880" cy="4131000"/>
          </a:xfrm>
          <a:prstGeom prst="rect">
            <a:avLst/>
          </a:prstGeom>
          <a:ln>
            <a:noFill/>
          </a:ln>
        </p:spPr>
      </p:pic>
      <p:sp>
        <p:nvSpPr>
          <p:cNvPr id="145" name="CustomShape 3"/>
          <p:cNvSpPr/>
          <p:nvPr/>
        </p:nvSpPr>
        <p:spPr>
          <a:xfrm>
            <a:off x="6481440" y="5280480"/>
            <a:ext cx="1427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Retraining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331920" y="208080"/>
            <a:ext cx="86097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2800" spc="-1" strike="noStrike">
                <a:solidFill>
                  <a:srgbClr val="3b1b7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Novelty Detection Engine – Thresholds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7" name="Picture 3" descr=""/>
          <p:cNvPicPr/>
          <p:nvPr/>
        </p:nvPicPr>
        <p:blipFill>
          <a:blip r:embed="rId1"/>
          <a:stretch/>
        </p:blipFill>
        <p:spPr>
          <a:xfrm>
            <a:off x="1770120" y="838800"/>
            <a:ext cx="5424840" cy="54248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31920" y="208080"/>
            <a:ext cx="86097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2800" spc="-1" strike="noStrike">
                <a:solidFill>
                  <a:srgbClr val="3b1b7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Methodology – Dataset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331920" y="993960"/>
            <a:ext cx="8276400" cy="415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NAB Dataset: Anomaly Detection Beenchmark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real dataset with measures of CPU utilization was used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Training, Test, Online Test / Operation: </a:t>
            </a:r>
            <a:r>
              <a:rPr b="1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50%, 15%, 35%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0" name="Picture 4" descr=""/>
          <p:cNvPicPr/>
          <p:nvPr/>
        </p:nvPicPr>
        <p:blipFill>
          <a:blip r:embed="rId1"/>
          <a:stretch/>
        </p:blipFill>
        <p:spPr>
          <a:xfrm>
            <a:off x="921240" y="2807640"/>
            <a:ext cx="7120080" cy="331236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331920" y="208080"/>
            <a:ext cx="86097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2800" spc="-1" strike="noStrike">
                <a:solidFill>
                  <a:srgbClr val="3b1b7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Methodology – Data Preprocessing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331920" y="993960"/>
            <a:ext cx="8276400" cy="415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4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Outliners -  IQR filter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4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Normalization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4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Feature Generation from date attributes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4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Window generation – 21 observations with 3 measures skipped between each window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31920" y="208080"/>
            <a:ext cx="86097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2800" spc="-1" strike="noStrike">
                <a:solidFill>
                  <a:srgbClr val="3b1b7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Methodology - Evaluation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31920" y="993960"/>
            <a:ext cx="9034560" cy="415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 was evaluated at 3 different moments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test data contained positive instances and negative instances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Evaluation Metrics: precision, recall,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5" name="Picture 4" descr=""/>
          <p:cNvPicPr/>
          <p:nvPr/>
        </p:nvPicPr>
        <p:blipFill>
          <a:blip r:embed="rId1"/>
          <a:stretch/>
        </p:blipFill>
        <p:spPr>
          <a:xfrm>
            <a:off x="648000" y="2952000"/>
            <a:ext cx="6846840" cy="3185280"/>
          </a:xfrm>
          <a:prstGeom prst="rect">
            <a:avLst/>
          </a:prstGeom>
          <a:ln>
            <a:noFill/>
          </a:ln>
        </p:spPr>
      </p:pic>
      <p:sp>
        <p:nvSpPr>
          <p:cNvPr id="156" name="CustomShape 3"/>
          <p:cNvSpPr/>
          <p:nvPr/>
        </p:nvSpPr>
        <p:spPr>
          <a:xfrm>
            <a:off x="2664000" y="3570480"/>
            <a:ext cx="1514160" cy="317520"/>
          </a:xfrm>
          <a:prstGeom prst="borderCallout1">
            <a:avLst>
              <a:gd name="adj1" fmla="val 95896"/>
              <a:gd name="adj2" fmla="val 44716"/>
              <a:gd name="adj3" fmla="val 326404"/>
              <a:gd name="adj4" fmla="val 99944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First Evaluation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4608000" y="4169880"/>
            <a:ext cx="1714320" cy="317520"/>
          </a:xfrm>
          <a:prstGeom prst="borderCallout1">
            <a:avLst>
              <a:gd name="adj1" fmla="val 95896"/>
              <a:gd name="adj2" fmla="val 44716"/>
              <a:gd name="adj3" fmla="val 333418"/>
              <a:gd name="adj4" fmla="val 89321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Second Evaluation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7324920" y="3565080"/>
            <a:ext cx="1725480" cy="317520"/>
          </a:xfrm>
          <a:prstGeom prst="borderCallout1">
            <a:avLst>
              <a:gd name="adj1" fmla="val 95896"/>
              <a:gd name="adj2" fmla="val 44716"/>
              <a:gd name="adj3" fmla="val 259779"/>
              <a:gd name="adj4" fmla="val -8896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Third Evaluation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31920" y="208080"/>
            <a:ext cx="86097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2800" spc="-1" strike="noStrike">
                <a:solidFill>
                  <a:srgbClr val="3b1b7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Results – First Evaluation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331920" y="993960"/>
            <a:ext cx="8276400" cy="415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Evaluation performed after off-line training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1" name="Picture 2" descr=""/>
          <p:cNvPicPr/>
          <p:nvPr/>
        </p:nvPicPr>
        <p:blipFill>
          <a:blip r:embed="rId1"/>
          <a:stretch/>
        </p:blipFill>
        <p:spPr>
          <a:xfrm>
            <a:off x="331920" y="2022480"/>
            <a:ext cx="4006440" cy="3831120"/>
          </a:xfrm>
          <a:prstGeom prst="rect">
            <a:avLst/>
          </a:prstGeom>
          <a:ln>
            <a:noFill/>
          </a:ln>
        </p:spPr>
      </p:pic>
      <p:pic>
        <p:nvPicPr>
          <p:cNvPr id="162" name="Picture 9" descr=""/>
          <p:cNvPicPr/>
          <p:nvPr/>
        </p:nvPicPr>
        <p:blipFill>
          <a:blip r:embed="rId2"/>
          <a:stretch/>
        </p:blipFill>
        <p:spPr>
          <a:xfrm>
            <a:off x="4637160" y="1796400"/>
            <a:ext cx="4203720" cy="405756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331920" y="208080"/>
            <a:ext cx="86097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2800" spc="-1" strike="noStrike">
                <a:solidFill>
                  <a:srgbClr val="3b1b7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Results – Second Evaluation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331920" y="993960"/>
            <a:ext cx="8276400" cy="415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Evaluation performed on model generated over on-line training  when the second concept shows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5" name="Picture 3" descr=""/>
          <p:cNvPicPr/>
          <p:nvPr/>
        </p:nvPicPr>
        <p:blipFill>
          <a:blip r:embed="rId1"/>
          <a:stretch/>
        </p:blipFill>
        <p:spPr>
          <a:xfrm>
            <a:off x="331920" y="2286000"/>
            <a:ext cx="3940920" cy="3768840"/>
          </a:xfrm>
          <a:prstGeom prst="rect">
            <a:avLst/>
          </a:prstGeom>
          <a:ln>
            <a:noFill/>
          </a:ln>
        </p:spPr>
      </p:pic>
      <p:pic>
        <p:nvPicPr>
          <p:cNvPr id="166" name="Picture 4" descr=""/>
          <p:cNvPicPr/>
          <p:nvPr/>
        </p:nvPicPr>
        <p:blipFill>
          <a:blip r:embed="rId2"/>
          <a:stretch/>
        </p:blipFill>
        <p:spPr>
          <a:xfrm>
            <a:off x="4872600" y="2286000"/>
            <a:ext cx="3890160" cy="36424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31920" y="208080"/>
            <a:ext cx="86097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2800" spc="-1" strike="noStrike">
                <a:solidFill>
                  <a:srgbClr val="3b1b7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Results – Second Evaluation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31920" y="993960"/>
            <a:ext cx="8276400" cy="415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Evaluation performed on model generated over on-line training  when the second concept shows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9" name="Picture 2" descr=""/>
          <p:cNvPicPr/>
          <p:nvPr/>
        </p:nvPicPr>
        <p:blipFill>
          <a:blip r:embed="rId1"/>
          <a:stretch/>
        </p:blipFill>
        <p:spPr>
          <a:xfrm>
            <a:off x="331920" y="2130480"/>
            <a:ext cx="3971160" cy="3797640"/>
          </a:xfrm>
          <a:prstGeom prst="rect">
            <a:avLst/>
          </a:prstGeom>
          <a:ln>
            <a:noFill/>
          </a:ln>
        </p:spPr>
      </p:pic>
      <p:pic>
        <p:nvPicPr>
          <p:cNvPr id="170" name="Picture 5" descr=""/>
          <p:cNvPicPr/>
          <p:nvPr/>
        </p:nvPicPr>
        <p:blipFill>
          <a:blip r:embed="rId2"/>
          <a:stretch/>
        </p:blipFill>
        <p:spPr>
          <a:xfrm>
            <a:off x="4681440" y="2166840"/>
            <a:ext cx="3926880" cy="37612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331920" y="208080"/>
            <a:ext cx="86097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2800" spc="-1" strike="noStrike">
                <a:solidFill>
                  <a:srgbClr val="3b1b7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31920" y="993960"/>
            <a:ext cx="8276400" cy="415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Over on-line operation model was retrained 6 times automatically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model was able to detect a change in the data and it learned the normal behaviour 2 times as expected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3" name="Picture 2" descr=""/>
          <p:cNvPicPr/>
          <p:nvPr/>
        </p:nvPicPr>
        <p:blipFill>
          <a:blip r:embed="rId1"/>
          <a:stretch/>
        </p:blipFill>
        <p:spPr>
          <a:xfrm>
            <a:off x="713520" y="3334320"/>
            <a:ext cx="7693200" cy="288792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3" descr=""/>
          <p:cNvPicPr/>
          <p:nvPr/>
        </p:nvPicPr>
        <p:blipFill>
          <a:blip r:embed="rId1"/>
          <a:stretch/>
        </p:blipFill>
        <p:spPr>
          <a:xfrm>
            <a:off x="0" y="10800"/>
            <a:ext cx="9143280" cy="68572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3" descr=""/>
          <p:cNvPicPr/>
          <p:nvPr/>
        </p:nvPicPr>
        <p:blipFill>
          <a:blip r:embed="rId1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281520" y="573840"/>
            <a:ext cx="8502120" cy="283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4800" spc="-1" strike="noStrike">
                <a:solidFill>
                  <a:srgbClr val="3c1b7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 Adaptive On-line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4800" spc="-1" strike="noStrike">
                <a:solidFill>
                  <a:srgbClr val="3c1b7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Framework For Novelty </a:t>
            </a:r>
            <a:r>
              <a:rPr b="1" lang="en-CA" sz="4800" spc="-1" strike="noStrike">
                <a:solidFill>
                  <a:srgbClr val="3c1b7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lang="en-CA" sz="4800" spc="-1" strike="noStrike">
                <a:solidFill>
                  <a:srgbClr val="3c1b7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Streams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3c1b7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April, 2018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75600" y="5639400"/>
            <a:ext cx="86518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3200" spc="-1" strike="noStrike">
                <a:solidFill>
                  <a:srgbClr val="3b1b7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Jose Miguel Alves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70360" y="573840"/>
            <a:ext cx="8992080" cy="546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April, 2018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5000" spc="-1" strike="noStrike">
                <a:solidFill>
                  <a:srgbClr val="3c1b7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Agenda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indent="-6850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32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Introduction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indent="-6850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32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Methodology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indent="-6850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32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700960" y="6377760"/>
            <a:ext cx="318852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CA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Analytics Course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31920" y="438480"/>
            <a:ext cx="86097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2800" spc="-1" strike="noStrike">
                <a:solidFill>
                  <a:srgbClr val="3b1b7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Introduction – Data Streams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31920" y="1161000"/>
            <a:ext cx="8131320" cy="21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vast amount of data is generated continuously at high speed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streams are generate from non-stationary distributions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streams profiles are hardly ever constant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5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Picture 2" descr=""/>
          <p:cNvPicPr/>
          <p:nvPr/>
        </p:nvPicPr>
        <p:blipFill>
          <a:blip r:embed="rId1"/>
          <a:stretch/>
        </p:blipFill>
        <p:spPr>
          <a:xfrm>
            <a:off x="557640" y="3539880"/>
            <a:ext cx="7727400" cy="2693160"/>
          </a:xfrm>
          <a:prstGeom prst="rect">
            <a:avLst/>
          </a:prstGeom>
          <a:ln>
            <a:noFill/>
          </a:ln>
        </p:spPr>
      </p:pic>
      <p:sp>
        <p:nvSpPr>
          <p:cNvPr id="86" name="Line 3"/>
          <p:cNvSpPr/>
          <p:nvPr/>
        </p:nvSpPr>
        <p:spPr>
          <a:xfrm>
            <a:off x="847440" y="5271840"/>
            <a:ext cx="4092480" cy="360"/>
          </a:xfrm>
          <a:prstGeom prst="line">
            <a:avLst/>
          </a:prstGeom>
          <a:ln w="76320">
            <a:solidFill>
              <a:srgbClr val="be4b48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87" name="Line 4"/>
          <p:cNvSpPr/>
          <p:nvPr/>
        </p:nvSpPr>
        <p:spPr>
          <a:xfrm>
            <a:off x="5140440" y="5631120"/>
            <a:ext cx="1929240" cy="360"/>
          </a:xfrm>
          <a:prstGeom prst="line">
            <a:avLst/>
          </a:prstGeom>
          <a:ln w="76320">
            <a:solidFill>
              <a:srgbClr val="be4b48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88" name="Line 5"/>
          <p:cNvSpPr/>
          <p:nvPr/>
        </p:nvSpPr>
        <p:spPr>
          <a:xfrm>
            <a:off x="4928760" y="5249520"/>
            <a:ext cx="245160" cy="392760"/>
          </a:xfrm>
          <a:prstGeom prst="line">
            <a:avLst/>
          </a:prstGeom>
          <a:ln w="76320">
            <a:solidFill>
              <a:srgbClr val="be4b48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89" name="Line 6"/>
          <p:cNvSpPr/>
          <p:nvPr/>
        </p:nvSpPr>
        <p:spPr>
          <a:xfrm>
            <a:off x="7038720" y="5036400"/>
            <a:ext cx="1079280" cy="360"/>
          </a:xfrm>
          <a:prstGeom prst="line">
            <a:avLst/>
          </a:prstGeom>
          <a:ln w="76320">
            <a:solidFill>
              <a:srgbClr val="be4b48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90" name="Line 7"/>
          <p:cNvSpPr/>
          <p:nvPr/>
        </p:nvSpPr>
        <p:spPr>
          <a:xfrm flipV="1">
            <a:off x="7069680" y="5002920"/>
            <a:ext cx="360" cy="661680"/>
          </a:xfrm>
          <a:prstGeom prst="line">
            <a:avLst/>
          </a:prstGeom>
          <a:ln w="76320">
            <a:solidFill>
              <a:srgbClr val="be4b48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</p:spTree>
  </p:cSld>
  <p:transition spd="med"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31920" y="438480"/>
            <a:ext cx="86097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2800" spc="-1" strike="noStrike">
                <a:solidFill>
                  <a:srgbClr val="3b1b7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Introduction – Machine Learning in Data Streams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31920" y="1161000"/>
            <a:ext cx="8131320" cy="21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Machine Learning algorithms should be able to learn from off-line and on-line data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1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It’s common the presence of just positive examples during the off-line training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5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Picture 13" descr=""/>
          <p:cNvPicPr/>
          <p:nvPr/>
        </p:nvPicPr>
        <p:blipFill>
          <a:blip r:embed="rId1"/>
          <a:stretch/>
        </p:blipFill>
        <p:spPr>
          <a:xfrm>
            <a:off x="508680" y="3655440"/>
            <a:ext cx="8039520" cy="2597760"/>
          </a:xfrm>
          <a:prstGeom prst="rect">
            <a:avLst/>
          </a:prstGeom>
          <a:ln>
            <a:noFill/>
          </a:ln>
        </p:spPr>
      </p:pic>
      <p:sp>
        <p:nvSpPr>
          <p:cNvPr id="94" name="CustomShape 3"/>
          <p:cNvSpPr/>
          <p:nvPr/>
        </p:nvSpPr>
        <p:spPr>
          <a:xfrm rot="18600">
            <a:off x="1103400" y="4915800"/>
            <a:ext cx="3502440" cy="780120"/>
          </a:xfrm>
          <a:prstGeom prst="rect">
            <a:avLst/>
          </a:prstGeom>
          <a:noFill/>
          <a:ln w="414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4"/>
          <p:cNvSpPr/>
          <p:nvPr/>
        </p:nvSpPr>
        <p:spPr>
          <a:xfrm>
            <a:off x="2607840" y="4455360"/>
            <a:ext cx="3244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Off-line Data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5688000" y="5419440"/>
            <a:ext cx="1440000" cy="490320"/>
          </a:xfrm>
          <a:prstGeom prst="rect">
            <a:avLst/>
          </a:prstGeom>
          <a:noFill/>
          <a:ln w="414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6"/>
          <p:cNvSpPr/>
          <p:nvPr/>
        </p:nvSpPr>
        <p:spPr>
          <a:xfrm>
            <a:off x="5634720" y="5015880"/>
            <a:ext cx="14932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On-line Data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700960" y="6377760"/>
            <a:ext cx="318852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CA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Research Proposal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482400" y="334440"/>
            <a:ext cx="86612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3200" spc="-1" strike="noStrike">
                <a:solidFill>
                  <a:srgbClr val="3b1b7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Introduction – Novelty Detection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471240" y="1357920"/>
            <a:ext cx="8549640" cy="412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4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Possible to recognize </a:t>
            </a:r>
            <a:r>
              <a:rPr b="1" lang="en-CA" sz="24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novel profiles/concepts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4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Identify if the </a:t>
            </a:r>
            <a:r>
              <a:rPr b="1" lang="en-CA" sz="24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 online examples represent </a:t>
            </a:r>
            <a:r>
              <a:rPr b="0" lang="en-CA" sz="24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normal behavior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1" lang="en-CA" sz="24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One</a:t>
            </a:r>
            <a:r>
              <a:rPr b="0" lang="en-CA" sz="24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class-prediction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4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Examples of abnormal behavior are </a:t>
            </a:r>
            <a:r>
              <a:rPr b="1" lang="en-CA" sz="24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scarce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4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More difficult to get good results since </a:t>
            </a:r>
            <a:r>
              <a:rPr b="1" lang="en-CA" sz="24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counter-examples</a:t>
            </a:r>
            <a:r>
              <a:rPr b="0" lang="en-CA" sz="24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are not available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267840" y="217080"/>
            <a:ext cx="88758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2800" spc="-1" strike="noStrike">
                <a:solidFill>
                  <a:srgbClr val="3b1b7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Adaptive On-line Framework For Novelty Detection in Data Streams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2583360" y="1474920"/>
            <a:ext cx="1321920" cy="5569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Feature Generation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2577240" y="2208240"/>
            <a:ext cx="1321920" cy="5569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Outliers Management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2583360" y="2912040"/>
            <a:ext cx="1321920" cy="5569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Normalization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5"/>
          <p:cNvSpPr/>
          <p:nvPr/>
        </p:nvSpPr>
        <p:spPr>
          <a:xfrm>
            <a:off x="2440800" y="1362960"/>
            <a:ext cx="1621800" cy="22435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6"/>
          <p:cNvSpPr/>
          <p:nvPr/>
        </p:nvSpPr>
        <p:spPr>
          <a:xfrm flipH="1">
            <a:off x="3238200" y="2032200"/>
            <a:ext cx="5760" cy="175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7"/>
          <p:cNvSpPr/>
          <p:nvPr/>
        </p:nvSpPr>
        <p:spPr>
          <a:xfrm>
            <a:off x="3238200" y="2765520"/>
            <a:ext cx="5760" cy="14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8"/>
          <p:cNvSpPr/>
          <p:nvPr/>
        </p:nvSpPr>
        <p:spPr>
          <a:xfrm>
            <a:off x="5148000" y="2197800"/>
            <a:ext cx="1543680" cy="5677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Off-line Training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9"/>
          <p:cNvSpPr/>
          <p:nvPr/>
        </p:nvSpPr>
        <p:spPr>
          <a:xfrm>
            <a:off x="5919840" y="2765520"/>
            <a:ext cx="360" cy="161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10"/>
          <p:cNvSpPr/>
          <p:nvPr/>
        </p:nvSpPr>
        <p:spPr>
          <a:xfrm flipV="1">
            <a:off x="4062960" y="2481480"/>
            <a:ext cx="1084320" cy="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11"/>
          <p:cNvSpPr/>
          <p:nvPr/>
        </p:nvSpPr>
        <p:spPr>
          <a:xfrm>
            <a:off x="2584080" y="4016160"/>
            <a:ext cx="1321920" cy="5569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Feature Generation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12"/>
          <p:cNvSpPr/>
          <p:nvPr/>
        </p:nvSpPr>
        <p:spPr>
          <a:xfrm>
            <a:off x="2584080" y="4775400"/>
            <a:ext cx="1321920" cy="5569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Normalization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13"/>
          <p:cNvSpPr/>
          <p:nvPr/>
        </p:nvSpPr>
        <p:spPr>
          <a:xfrm>
            <a:off x="2445840" y="3906360"/>
            <a:ext cx="1616760" cy="152604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14"/>
          <p:cNvSpPr/>
          <p:nvPr/>
        </p:nvSpPr>
        <p:spPr>
          <a:xfrm>
            <a:off x="5148000" y="4380480"/>
            <a:ext cx="1543680" cy="5677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Autoencoder Model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15"/>
          <p:cNvSpPr/>
          <p:nvPr/>
        </p:nvSpPr>
        <p:spPr>
          <a:xfrm>
            <a:off x="7452720" y="4380480"/>
            <a:ext cx="1543680" cy="5677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Novelty Detection Engine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16"/>
          <p:cNvSpPr/>
          <p:nvPr/>
        </p:nvSpPr>
        <p:spPr>
          <a:xfrm>
            <a:off x="6692040" y="4664520"/>
            <a:ext cx="760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17"/>
          <p:cNvSpPr/>
          <p:nvPr/>
        </p:nvSpPr>
        <p:spPr>
          <a:xfrm>
            <a:off x="5148000" y="5639400"/>
            <a:ext cx="1543680" cy="5677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On-line Training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18"/>
          <p:cNvSpPr/>
          <p:nvPr/>
        </p:nvSpPr>
        <p:spPr>
          <a:xfrm>
            <a:off x="3245040" y="4573440"/>
            <a:ext cx="360" cy="20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19"/>
          <p:cNvSpPr/>
          <p:nvPr/>
        </p:nvSpPr>
        <p:spPr>
          <a:xfrm rot="5400000">
            <a:off x="6971400" y="4669560"/>
            <a:ext cx="974520" cy="1532520"/>
          </a:xfrm>
          <a:prstGeom prst="bentConnector2">
            <a:avLst/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20"/>
          <p:cNvSpPr/>
          <p:nvPr/>
        </p:nvSpPr>
        <p:spPr>
          <a:xfrm flipH="1" flipV="1">
            <a:off x="5919120" y="4948560"/>
            <a:ext cx="360" cy="690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21"/>
          <p:cNvSpPr/>
          <p:nvPr/>
        </p:nvSpPr>
        <p:spPr>
          <a:xfrm flipV="1">
            <a:off x="4062960" y="4664520"/>
            <a:ext cx="1084320" cy="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22"/>
          <p:cNvSpPr/>
          <p:nvPr/>
        </p:nvSpPr>
        <p:spPr>
          <a:xfrm>
            <a:off x="490680" y="2197800"/>
            <a:ext cx="1543680" cy="5677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Off-line Data Stream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3"/>
          <p:cNvSpPr/>
          <p:nvPr/>
        </p:nvSpPr>
        <p:spPr>
          <a:xfrm>
            <a:off x="489240" y="4390200"/>
            <a:ext cx="1543680" cy="5677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On-line Data Stream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4"/>
          <p:cNvSpPr/>
          <p:nvPr/>
        </p:nvSpPr>
        <p:spPr>
          <a:xfrm>
            <a:off x="2034720" y="2481480"/>
            <a:ext cx="405720" cy="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25"/>
          <p:cNvSpPr/>
          <p:nvPr/>
        </p:nvSpPr>
        <p:spPr>
          <a:xfrm flipV="1">
            <a:off x="2033280" y="4668480"/>
            <a:ext cx="412200" cy="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med"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31920" y="208080"/>
            <a:ext cx="86097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2800" spc="-1" strike="noStrike">
                <a:solidFill>
                  <a:srgbClr val="3b1b7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Autoencoder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31920" y="993960"/>
            <a:ext cx="8276400" cy="415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4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Autoencoder is used to reconstruct positive instances at output layer – trained just with positive layers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4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Positive instances (normal behavior)  are expected to be reconstructed with a lower error than negative instances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50000"/>
              </a:lnSpc>
              <a:buClr>
                <a:srgbClr val="807f83"/>
              </a:buClr>
              <a:buFont typeface="Arial"/>
              <a:buChar char="•"/>
            </a:pPr>
            <a:r>
              <a:rPr b="0" lang="en-CA" sz="2400" spc="-1" strike="noStrike">
                <a:solidFill>
                  <a:srgbClr val="807f8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threshold based on the reconstruction error is defined to classify the data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54960" y="272520"/>
            <a:ext cx="91432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3200" spc="-1" strike="noStrike">
                <a:solidFill>
                  <a:srgbClr val="3b1b7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Autoencoder Model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611280" y="1125000"/>
            <a:ext cx="8381160" cy="70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Picture 10" descr=""/>
          <p:cNvPicPr/>
          <p:nvPr/>
        </p:nvPicPr>
        <p:blipFill>
          <a:blip r:embed="rId1"/>
          <a:stretch/>
        </p:blipFill>
        <p:spPr>
          <a:xfrm>
            <a:off x="144000" y="1705680"/>
            <a:ext cx="4362480" cy="2380680"/>
          </a:xfrm>
          <a:prstGeom prst="rect">
            <a:avLst/>
          </a:prstGeom>
          <a:ln>
            <a:noFill/>
          </a:ln>
        </p:spPr>
      </p:pic>
      <p:pic>
        <p:nvPicPr>
          <p:cNvPr id="131" name="Picture 4" descr=""/>
          <p:cNvPicPr/>
          <p:nvPr/>
        </p:nvPicPr>
        <p:blipFill>
          <a:blip r:embed="rId2"/>
          <a:stretch/>
        </p:blipFill>
        <p:spPr>
          <a:xfrm>
            <a:off x="4830480" y="2203560"/>
            <a:ext cx="2325240" cy="1384920"/>
          </a:xfrm>
          <a:prstGeom prst="rect">
            <a:avLst/>
          </a:prstGeom>
          <a:ln>
            <a:noFill/>
          </a:ln>
        </p:spPr>
      </p:pic>
      <p:sp>
        <p:nvSpPr>
          <p:cNvPr id="132" name="CustomShape 3"/>
          <p:cNvSpPr/>
          <p:nvPr/>
        </p:nvSpPr>
        <p:spPr>
          <a:xfrm flipV="1">
            <a:off x="4506840" y="2874600"/>
            <a:ext cx="213480" cy="2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4"/>
          <p:cNvSpPr/>
          <p:nvPr/>
        </p:nvSpPr>
        <p:spPr>
          <a:xfrm flipV="1">
            <a:off x="7225920" y="2020320"/>
            <a:ext cx="346320" cy="85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5"/>
          <p:cNvSpPr/>
          <p:nvPr/>
        </p:nvSpPr>
        <p:spPr>
          <a:xfrm>
            <a:off x="7225920" y="2875320"/>
            <a:ext cx="401400" cy="705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6"/>
          <p:cNvSpPr/>
          <p:nvPr/>
        </p:nvSpPr>
        <p:spPr>
          <a:xfrm>
            <a:off x="738000" y="1914120"/>
            <a:ext cx="133956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15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Training Data</a:t>
            </a:r>
            <a:endParaRPr b="0" lang="en-CA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7"/>
          <p:cNvSpPr/>
          <p:nvPr/>
        </p:nvSpPr>
        <p:spPr>
          <a:xfrm>
            <a:off x="2394000" y="2304000"/>
            <a:ext cx="133956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15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 Data 1</a:t>
            </a:r>
            <a:endParaRPr b="0" lang="en-CA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8"/>
          <p:cNvSpPr/>
          <p:nvPr/>
        </p:nvSpPr>
        <p:spPr>
          <a:xfrm>
            <a:off x="2476440" y="3858120"/>
            <a:ext cx="133956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15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 Data 2</a:t>
            </a:r>
            <a:endParaRPr b="0" lang="en-CA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9"/>
          <p:cNvSpPr/>
          <p:nvPr/>
        </p:nvSpPr>
        <p:spPr>
          <a:xfrm>
            <a:off x="7572600" y="1749960"/>
            <a:ext cx="1420920" cy="5400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Low Error: </a:t>
            </a:r>
            <a:r>
              <a:rPr b="1" lang="en-CA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 Data 1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10"/>
          <p:cNvSpPr/>
          <p:nvPr/>
        </p:nvSpPr>
        <p:spPr>
          <a:xfrm>
            <a:off x="4720680" y="1899360"/>
            <a:ext cx="2504880" cy="19519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11"/>
          <p:cNvSpPr/>
          <p:nvPr/>
        </p:nvSpPr>
        <p:spPr>
          <a:xfrm>
            <a:off x="7627320" y="3310920"/>
            <a:ext cx="1420920" cy="5400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High Error: </a:t>
            </a:r>
            <a:r>
              <a:rPr b="1" lang="en-CA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 Data 2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Line 12"/>
          <p:cNvSpPr/>
          <p:nvPr/>
        </p:nvSpPr>
        <p:spPr>
          <a:xfrm>
            <a:off x="450360" y="2304000"/>
            <a:ext cx="1943640" cy="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6189</TotalTime>
  <Application>LibreOffice/5.1.6.2$Linux_X86_64 LibreOffice_project/10m0$Build-2</Application>
  <Words>1363</Words>
  <Paragraphs>228</Paragraphs>
  <Company>UWO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2011-12-23T15:22:14Z</dcterms:created>
  <dc:creator>Jennifer Wilson</dc:creator>
  <dc:description/>
  <dc:language>en-CA</dc:language>
  <cp:lastModifiedBy/>
  <cp:lastPrinted>2012-01-12T15:01:17Z</cp:lastPrinted>
  <dcterms:modified xsi:type="dcterms:W3CDTF">2018-04-10T15:44:58Z</dcterms:modified>
  <cp:revision>237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UWO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19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19</vt:i4>
  </property>
</Properties>
</file>