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
      <p:font typeface="Alfa Slab On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6.xml"/><Relationship Id="rId22" Type="http://schemas.openxmlformats.org/officeDocument/2006/relationships/font" Target="fonts/AlfaSlabOne-regular.fntdata"/><Relationship Id="rId10" Type="http://schemas.openxmlformats.org/officeDocument/2006/relationships/slide" Target="slides/slide5.xml"/><Relationship Id="rId21"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bold.fntdata"/><Relationship Id="rId6" Type="http://schemas.openxmlformats.org/officeDocument/2006/relationships/slide" Target="slides/slide1.xml"/><Relationship Id="rId18"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7053c03bf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7053c03bf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7053c03bf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7053c03bf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7053c03bf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7053c03bf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77053c03b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7053c03b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7053c03bf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7053c03bf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7053c03bf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7053c03bf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7053c03b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7053c03b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7053c03bf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7053c03bf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7053c03bf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7053c03bf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7053c03bf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7053c03bf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7053c03bf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7053c03bf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s.wikipedia.org/wiki/Lenguaje_de_programaci%C3%B3n" TargetMode="External"/><Relationship Id="rId4" Type="http://schemas.openxmlformats.org/officeDocument/2006/relationships/hyperlink" Target="https://es.wikipedia.org/wiki/Lenguaje_de_programaci%C3%B3n#Paradigma_de_programaci%C3%B3n" TargetMode="External"/><Relationship Id="rId5" Type="http://schemas.openxmlformats.org/officeDocument/2006/relationships/hyperlink" Target="https://es.wikipedia.org/wiki/Programaci%C3%B3n_orientada_a_objetos" TargetMode="External"/><Relationship Id="rId6" Type="http://schemas.openxmlformats.org/officeDocument/2006/relationships/hyperlink" Target="https://es.wikipedia.org/w/index.php?title=Programaci%C3%B3n_imperativa&amp;action=edit&amp;redlink=1" TargetMode="External"/><Relationship Id="rId7" Type="http://schemas.openxmlformats.org/officeDocument/2006/relationships/hyperlink" Target="https://es.wikipedia.org/wiki/Programaci%C3%B3n_funciona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s.wikipedia.org/wiki/Framework" TargetMode="External"/><Relationship Id="rId4" Type="http://schemas.openxmlformats.org/officeDocument/2006/relationships/hyperlink" Target="https://es.wikipedia.org/wiki/Aplicaci%C3%B3n_web" TargetMode="External"/><Relationship Id="rId5" Type="http://schemas.openxmlformats.org/officeDocument/2006/relationships/hyperlink" Target="https://es.wikipedia.org/wiki/C%C3%B3digo_abierto" TargetMode="External"/><Relationship Id="rId6" Type="http://schemas.openxmlformats.org/officeDocument/2006/relationships/hyperlink" Target="https://es.wikipedia.org/wiki/Ruby" TargetMode="External"/><Relationship Id="rId7" Type="http://schemas.openxmlformats.org/officeDocument/2006/relationships/hyperlink" Target="https://es.wikipedia.org/wiki/Modelo_Vista_Controlador" TargetMode="External"/><Relationship Id="rId8"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s.wikipedia.org/wiki/Framework_para_aplicaciones_web" TargetMode="External"/><Relationship Id="rId4" Type="http://schemas.openxmlformats.org/officeDocument/2006/relationships/hyperlink" Target="https://es.wikipedia.org/wiki/JavaScript" TargetMode="External"/><Relationship Id="rId10" Type="http://schemas.openxmlformats.org/officeDocument/2006/relationships/image" Target="../media/image1.png"/><Relationship Id="rId9" Type="http://schemas.openxmlformats.org/officeDocument/2006/relationships/hyperlink" Target="https://es.wikipedia.org/w/index.php?title=Patr%C3%B3n_publish-subscribe&amp;action=edit&amp;redlink=1" TargetMode="External"/><Relationship Id="rId5" Type="http://schemas.openxmlformats.org/officeDocument/2006/relationships/hyperlink" Target="https://es.wikipedia.org/wiki/Software_libre_y_de_c%C3%B3digo_abierto" TargetMode="External"/><Relationship Id="rId6" Type="http://schemas.openxmlformats.org/officeDocument/2006/relationships/hyperlink" Target="https://es.wikipedia.org/wiki/Node.js" TargetMode="External"/><Relationship Id="rId7" Type="http://schemas.openxmlformats.org/officeDocument/2006/relationships/hyperlink" Target="https://es.wikipedia.org/wiki/MongoDB" TargetMode="External"/><Relationship Id="rId8" Type="http://schemas.openxmlformats.org/officeDocument/2006/relationships/hyperlink" Target="https://es.wikipedia.org/w/index.php?title=Distributed_Data_Protocol&amp;action=edit&amp;redlink=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s" sz="4000"/>
              <a:t>PYTHON</a:t>
            </a:r>
            <a:endParaRPr sz="4000"/>
          </a:p>
          <a:p>
            <a:pPr indent="0" lvl="0" marL="0" rtl="0" algn="ctr">
              <a:lnSpc>
                <a:spcPct val="115000"/>
              </a:lnSpc>
              <a:spcBef>
                <a:spcPts val="0"/>
              </a:spcBef>
              <a:spcAft>
                <a:spcPts val="0"/>
              </a:spcAft>
              <a:buNone/>
            </a:pPr>
            <a:r>
              <a:rPr lang="es" sz="4000"/>
              <a:t>LENGUAJE DE BACK-END</a:t>
            </a:r>
            <a:endParaRPr sz="4000"/>
          </a:p>
        </p:txBody>
      </p:sp>
      <p:sp>
        <p:nvSpPr>
          <p:cNvPr id="57" name="Google Shape;57;p13"/>
          <p:cNvSpPr txBox="1"/>
          <p:nvPr>
            <p:ph idx="1" type="subTitle"/>
          </p:nvPr>
        </p:nvSpPr>
        <p:spPr>
          <a:xfrm>
            <a:off x="107150" y="3761226"/>
            <a:ext cx="8520600" cy="12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00"/>
                </a:solidFill>
              </a:rPr>
              <a:t>Realizado por:</a:t>
            </a:r>
            <a:endParaRPr>
              <a:solidFill>
                <a:srgbClr val="000000"/>
              </a:solidFill>
            </a:endParaRPr>
          </a:p>
          <a:p>
            <a:pPr indent="-381000" lvl="0" marL="457200" rtl="0" algn="l">
              <a:spcBef>
                <a:spcPts val="0"/>
              </a:spcBef>
              <a:spcAft>
                <a:spcPts val="0"/>
              </a:spcAft>
              <a:buClr>
                <a:srgbClr val="000000"/>
              </a:buClr>
              <a:buSzPts val="2400"/>
              <a:buChar char="-"/>
            </a:pPr>
            <a:r>
              <a:rPr lang="es">
                <a:solidFill>
                  <a:srgbClr val="000000"/>
                </a:solidFill>
              </a:rPr>
              <a:t>Sixto Coca Cruz</a:t>
            </a:r>
            <a:endParaRPr>
              <a:solidFill>
                <a:srgbClr val="000000"/>
              </a:solidFill>
            </a:endParaRPr>
          </a:p>
          <a:p>
            <a:pPr indent="-381000" lvl="0" marL="457200" rtl="0" algn="l">
              <a:spcBef>
                <a:spcPts val="0"/>
              </a:spcBef>
              <a:spcAft>
                <a:spcPts val="0"/>
              </a:spcAft>
              <a:buClr>
                <a:srgbClr val="000000"/>
              </a:buClr>
              <a:buSzPts val="2400"/>
              <a:buChar char="-"/>
            </a:pPr>
            <a:r>
              <a:rPr lang="es">
                <a:solidFill>
                  <a:srgbClr val="000000"/>
                </a:solidFill>
              </a:rPr>
              <a:t>José Miguel Pelegrina Pelegrina</a:t>
            </a:r>
            <a:endParaRPr>
              <a:solidFill>
                <a:srgbClr val="000000"/>
              </a:solidFill>
            </a:endParaRPr>
          </a:p>
        </p:txBody>
      </p:sp>
      <p:pic>
        <p:nvPicPr>
          <p:cNvPr id="58" name="Google Shape;58;p13"/>
          <p:cNvPicPr preferRelativeResize="0"/>
          <p:nvPr/>
        </p:nvPicPr>
        <p:blipFill>
          <a:blip r:embed="rId3">
            <a:alphaModFix/>
          </a:blip>
          <a:stretch>
            <a:fillRect/>
          </a:stretch>
        </p:blipFill>
        <p:spPr>
          <a:xfrm>
            <a:off x="6281100" y="2881275"/>
            <a:ext cx="1391901" cy="13919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623400" y="773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Flask</a:t>
            </a:r>
            <a:endParaRPr/>
          </a:p>
        </p:txBody>
      </p:sp>
      <p:sp>
        <p:nvSpPr>
          <p:cNvPr id="115" name="Google Shape;115;p22"/>
          <p:cNvSpPr txBox="1"/>
          <p:nvPr>
            <p:ph idx="1" type="body"/>
          </p:nvPr>
        </p:nvSpPr>
        <p:spPr>
          <a:xfrm>
            <a:off x="311700" y="21694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solidFill>
                  <a:srgbClr val="000000"/>
                </a:solidFill>
                <a:latin typeface="Arial"/>
                <a:ea typeface="Arial"/>
                <a:cs typeface="Arial"/>
                <a:sym typeface="Arial"/>
              </a:rPr>
              <a:t>Flask es un Framework escrito en Python y concebido para facilitar el desarrollo de Aplicaciones Web bajo el patrón MVC.</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0"/>
              </a:spcAft>
              <a:buNone/>
            </a:pPr>
            <a:r>
              <a:rPr lang="es" sz="1500">
                <a:solidFill>
                  <a:srgbClr val="000000"/>
                </a:solidFill>
                <a:latin typeface="Arial"/>
                <a:ea typeface="Arial"/>
                <a:cs typeface="Arial"/>
                <a:sym typeface="Arial"/>
              </a:rPr>
              <a:t>Al utilizar Flask tenemos las herramientas necesarias para crear una aplicación web funcional pero si se necesita en algún momento una nueva funcionalidad hay un conjunto muy grande extensiones (plugins) que se pueden instalar con Flask que le van dotando de funcionalidad.</a:t>
            </a:r>
            <a:endParaRPr sz="1500">
              <a:solidFill>
                <a:srgbClr val="000000"/>
              </a:solidFill>
              <a:latin typeface="Arial"/>
              <a:ea typeface="Arial"/>
              <a:cs typeface="Arial"/>
              <a:sym typeface="Arial"/>
            </a:endParaRPr>
          </a:p>
        </p:txBody>
      </p:sp>
      <p:pic>
        <p:nvPicPr>
          <p:cNvPr id="116" name="Google Shape;116;p22"/>
          <p:cNvPicPr preferRelativeResize="0"/>
          <p:nvPr/>
        </p:nvPicPr>
        <p:blipFill>
          <a:blip r:embed="rId3">
            <a:alphaModFix/>
          </a:blip>
          <a:stretch>
            <a:fillRect/>
          </a:stretch>
        </p:blipFill>
        <p:spPr>
          <a:xfrm>
            <a:off x="5067300" y="383375"/>
            <a:ext cx="3390900" cy="1352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Ventajas</a:t>
            </a:r>
            <a:endParaRPr/>
          </a:p>
        </p:txBody>
      </p:sp>
      <p:sp>
        <p:nvSpPr>
          <p:cNvPr id="122" name="Google Shape;122;p23"/>
          <p:cNvSpPr txBox="1"/>
          <p:nvPr>
            <p:ph idx="1" type="body"/>
          </p:nvPr>
        </p:nvSpPr>
        <p:spPr>
          <a:xfrm>
            <a:off x="311700" y="1152475"/>
            <a:ext cx="8520600" cy="39045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000000"/>
              </a:buClr>
              <a:buSzPts val="1500"/>
              <a:buFont typeface="Arial"/>
              <a:buAutoNum type="arabicPeriod"/>
            </a:pPr>
            <a:r>
              <a:rPr lang="es" sz="1500">
                <a:solidFill>
                  <a:srgbClr val="000000"/>
                </a:solidFill>
                <a:latin typeface="Arial"/>
                <a:ea typeface="Arial"/>
                <a:cs typeface="Arial"/>
                <a:sym typeface="Arial"/>
              </a:rPr>
              <a:t>Para desarrollar una App básica o que se quiera desarrollar de una forma ágil y rápida Flask puede ser muy conveniente, para determinadas aplicaciones no se necesitan muchas extensiones y es suficiente</a:t>
            </a:r>
            <a:endParaRPr sz="15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AutoNum type="arabicPeriod"/>
            </a:pPr>
            <a:r>
              <a:rPr lang="es" sz="1500">
                <a:solidFill>
                  <a:srgbClr val="000000"/>
                </a:solidFill>
                <a:latin typeface="Arial"/>
                <a:ea typeface="Arial"/>
                <a:cs typeface="Arial"/>
                <a:sym typeface="Arial"/>
              </a:rPr>
              <a:t> Incluye un servidor web de desarrollo</a:t>
            </a:r>
            <a:endParaRPr sz="15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AutoNum type="arabicPeriod"/>
            </a:pPr>
            <a:r>
              <a:rPr lang="es" sz="1500">
                <a:solidFill>
                  <a:srgbClr val="000000"/>
                </a:solidFill>
                <a:latin typeface="Arial"/>
                <a:ea typeface="Arial"/>
                <a:cs typeface="Arial"/>
                <a:sym typeface="Arial"/>
              </a:rPr>
              <a:t> Tiene un depurador y soporte integrado para pruebas unitarias</a:t>
            </a:r>
            <a:endParaRPr sz="15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AutoNum type="arabicPeriod"/>
            </a:pPr>
            <a:r>
              <a:rPr lang="es" sz="1500">
                <a:solidFill>
                  <a:srgbClr val="000000"/>
                </a:solidFill>
                <a:latin typeface="Arial"/>
                <a:ea typeface="Arial"/>
                <a:cs typeface="Arial"/>
                <a:sym typeface="Arial"/>
              </a:rPr>
              <a:t> Buen manejo de rutas</a:t>
            </a:r>
            <a:endParaRPr sz="15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AutoNum type="arabicPeriod"/>
            </a:pPr>
            <a:r>
              <a:rPr lang="es" sz="1500">
                <a:solidFill>
                  <a:srgbClr val="000000"/>
                </a:solidFill>
                <a:latin typeface="Arial"/>
                <a:ea typeface="Arial"/>
                <a:cs typeface="Arial"/>
                <a:sym typeface="Arial"/>
              </a:rPr>
              <a:t> Soporta de manera nativa el uso de cookies seguras</a:t>
            </a:r>
            <a:endParaRPr sz="15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AutoNum type="arabicPeriod"/>
            </a:pPr>
            <a:r>
              <a:rPr lang="es" sz="1500">
                <a:solidFill>
                  <a:srgbClr val="000000"/>
                </a:solidFill>
                <a:latin typeface="Arial"/>
                <a:ea typeface="Arial"/>
                <a:cs typeface="Arial"/>
                <a:sym typeface="Arial"/>
              </a:rPr>
              <a:t> Sirve para construir servicios web o aplicaciones de contenido estático</a:t>
            </a:r>
            <a:endParaRPr sz="15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AutoNum type="arabicPeriod"/>
            </a:pPr>
            <a:r>
              <a:rPr lang="es" sz="1500">
                <a:solidFill>
                  <a:srgbClr val="000000"/>
                </a:solidFill>
                <a:latin typeface="Arial"/>
                <a:ea typeface="Arial"/>
                <a:cs typeface="Arial"/>
                <a:sym typeface="Arial"/>
              </a:rPr>
              <a:t> Es Open Source</a:t>
            </a:r>
            <a:endParaRPr sz="15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AutoNum type="arabicPeriod"/>
            </a:pPr>
            <a:r>
              <a:rPr lang="es" sz="1500">
                <a:solidFill>
                  <a:srgbClr val="000000"/>
                </a:solidFill>
                <a:latin typeface="Arial"/>
                <a:ea typeface="Arial"/>
                <a:cs typeface="Arial"/>
                <a:sym typeface="Arial"/>
              </a:rPr>
              <a:t> Buena documentación</a:t>
            </a:r>
            <a:endParaRPr sz="150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547450" y="1398725"/>
            <a:ext cx="8520600" cy="44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5000"/>
              <a:t>Caso práctico: </a:t>
            </a:r>
            <a:endParaRPr sz="5000"/>
          </a:p>
          <a:p>
            <a:pPr indent="0" lvl="0" marL="0" rtl="0" algn="l">
              <a:spcBef>
                <a:spcPts val="0"/>
              </a:spcBef>
              <a:spcAft>
                <a:spcPts val="0"/>
              </a:spcAft>
              <a:buNone/>
            </a:pPr>
            <a:r>
              <a:rPr lang="es" sz="5000"/>
              <a:t>Uso de Python con Flask</a:t>
            </a:r>
            <a:r>
              <a:rPr lang="es"/>
              <a:t> </a:t>
            </a:r>
            <a:endParaRPr/>
          </a:p>
        </p:txBody>
      </p:sp>
      <p:sp>
        <p:nvSpPr>
          <p:cNvPr id="128" name="Google Shape;128;p24"/>
          <p:cNvSpPr txBox="1"/>
          <p:nvPr>
            <p:ph idx="1" type="body"/>
          </p:nvPr>
        </p:nvSpPr>
        <p:spPr>
          <a:xfrm>
            <a:off x="129550" y="11417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Índice</a:t>
            </a:r>
            <a:r>
              <a:rPr lang="es"/>
              <a:t>:</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Font typeface="Arial"/>
              <a:buChar char="●"/>
            </a:pPr>
            <a:r>
              <a:rPr lang="es" sz="1700">
                <a:solidFill>
                  <a:srgbClr val="000000"/>
                </a:solidFill>
                <a:highlight>
                  <a:srgbClr val="FFFFFF"/>
                </a:highlight>
                <a:latin typeface="Arial"/>
                <a:ea typeface="Arial"/>
                <a:cs typeface="Arial"/>
                <a:sym typeface="Arial"/>
              </a:rPr>
              <a:t>¿Qué es el back-end?</a:t>
            </a:r>
            <a:endParaRPr sz="1700">
              <a:solidFill>
                <a:srgbClr val="000000"/>
              </a:solidFill>
              <a:highlight>
                <a:srgbClr val="FFFFFF"/>
              </a:highlight>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s" sz="1700">
                <a:solidFill>
                  <a:srgbClr val="000000"/>
                </a:solidFill>
                <a:highlight>
                  <a:srgbClr val="FFFFFF"/>
                </a:highlight>
                <a:latin typeface="Arial"/>
                <a:ea typeface="Arial"/>
                <a:cs typeface="Arial"/>
                <a:sym typeface="Arial"/>
              </a:rPr>
              <a:t>¿Qué es python?</a:t>
            </a:r>
            <a:endParaRPr sz="1700">
              <a:solidFill>
                <a:srgbClr val="000000"/>
              </a:solidFill>
              <a:highlight>
                <a:srgbClr val="FFFFFF"/>
              </a:highlight>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s" sz="1700">
                <a:solidFill>
                  <a:srgbClr val="000000"/>
                </a:solidFill>
                <a:highlight>
                  <a:srgbClr val="FFFFFF"/>
                </a:highlight>
                <a:latin typeface="Arial"/>
                <a:ea typeface="Arial"/>
                <a:cs typeface="Arial"/>
                <a:sym typeface="Arial"/>
              </a:rPr>
              <a:t>Ventajas de desarrollo web en Python</a:t>
            </a:r>
            <a:endParaRPr sz="1700">
              <a:solidFill>
                <a:srgbClr val="000000"/>
              </a:solidFill>
              <a:highlight>
                <a:srgbClr val="FFFFFF"/>
              </a:highlight>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s" sz="1700">
                <a:solidFill>
                  <a:srgbClr val="000000"/>
                </a:solidFill>
                <a:highlight>
                  <a:srgbClr val="FFFFFF"/>
                </a:highlight>
                <a:latin typeface="Arial"/>
                <a:ea typeface="Arial"/>
                <a:cs typeface="Arial"/>
                <a:sym typeface="Arial"/>
              </a:rPr>
              <a:t>Variedad de Frameworks </a:t>
            </a:r>
            <a:endParaRPr sz="1700">
              <a:solidFill>
                <a:srgbClr val="000000"/>
              </a:solidFill>
              <a:highlight>
                <a:srgbClr val="FFFFFF"/>
              </a:highlight>
              <a:latin typeface="Arial"/>
              <a:ea typeface="Arial"/>
              <a:cs typeface="Arial"/>
              <a:sym typeface="Arial"/>
            </a:endParaRPr>
          </a:p>
          <a:p>
            <a:pPr indent="-336550" lvl="1" marL="914400" rtl="0" algn="l">
              <a:spcBef>
                <a:spcPts val="0"/>
              </a:spcBef>
              <a:spcAft>
                <a:spcPts val="0"/>
              </a:spcAft>
              <a:buClr>
                <a:srgbClr val="000000"/>
              </a:buClr>
              <a:buSzPts val="1700"/>
              <a:buFont typeface="Arial"/>
              <a:buChar char="○"/>
            </a:pPr>
            <a:r>
              <a:rPr lang="es" sz="1700">
                <a:solidFill>
                  <a:srgbClr val="000000"/>
                </a:solidFill>
                <a:highlight>
                  <a:srgbClr val="FFFFFF"/>
                </a:highlight>
                <a:latin typeface="Arial"/>
                <a:ea typeface="Arial"/>
                <a:cs typeface="Arial"/>
                <a:sym typeface="Arial"/>
              </a:rPr>
              <a:t>Django</a:t>
            </a:r>
            <a:endParaRPr sz="1700">
              <a:solidFill>
                <a:srgbClr val="000000"/>
              </a:solidFill>
              <a:highlight>
                <a:srgbClr val="FFFFFF"/>
              </a:highlight>
              <a:latin typeface="Arial"/>
              <a:ea typeface="Arial"/>
              <a:cs typeface="Arial"/>
              <a:sym typeface="Arial"/>
            </a:endParaRPr>
          </a:p>
          <a:p>
            <a:pPr indent="-336550" lvl="2" marL="1371600" rtl="0" algn="l">
              <a:spcBef>
                <a:spcPts val="0"/>
              </a:spcBef>
              <a:spcAft>
                <a:spcPts val="0"/>
              </a:spcAft>
              <a:buClr>
                <a:srgbClr val="000000"/>
              </a:buClr>
              <a:buSzPts val="1700"/>
              <a:buFont typeface="Arial"/>
              <a:buChar char="■"/>
            </a:pPr>
            <a:r>
              <a:rPr lang="es" sz="1700">
                <a:solidFill>
                  <a:srgbClr val="000000"/>
                </a:solidFill>
                <a:highlight>
                  <a:srgbClr val="FFFFFF"/>
                </a:highlight>
                <a:latin typeface="Arial"/>
                <a:ea typeface="Arial"/>
                <a:cs typeface="Arial"/>
                <a:sym typeface="Arial"/>
              </a:rPr>
              <a:t>Ventajas</a:t>
            </a:r>
            <a:endParaRPr sz="1700">
              <a:solidFill>
                <a:srgbClr val="000000"/>
              </a:solidFill>
              <a:highlight>
                <a:srgbClr val="FFFFFF"/>
              </a:highlight>
              <a:latin typeface="Arial"/>
              <a:ea typeface="Arial"/>
              <a:cs typeface="Arial"/>
              <a:sym typeface="Arial"/>
            </a:endParaRPr>
          </a:p>
          <a:p>
            <a:pPr indent="-336550" lvl="1" marL="914400" rtl="0" algn="l">
              <a:lnSpc>
                <a:spcPct val="120000"/>
              </a:lnSpc>
              <a:spcBef>
                <a:spcPts val="0"/>
              </a:spcBef>
              <a:spcAft>
                <a:spcPts val="0"/>
              </a:spcAft>
              <a:buClr>
                <a:srgbClr val="434343"/>
              </a:buClr>
              <a:buSzPts val="1700"/>
              <a:buFont typeface="Arial"/>
              <a:buChar char="○"/>
            </a:pPr>
            <a:r>
              <a:rPr lang="es" sz="1700">
                <a:solidFill>
                  <a:srgbClr val="000000"/>
                </a:solidFill>
                <a:highlight>
                  <a:srgbClr val="FFFFFF"/>
                </a:highlight>
                <a:latin typeface="Arial"/>
                <a:ea typeface="Arial"/>
                <a:cs typeface="Arial"/>
                <a:sym typeface="Arial"/>
              </a:rPr>
              <a:t>Ruby on Rails</a:t>
            </a:r>
            <a:endParaRPr sz="1700">
              <a:solidFill>
                <a:srgbClr val="000000"/>
              </a:solidFill>
              <a:highlight>
                <a:srgbClr val="FFFFFF"/>
              </a:highlight>
              <a:latin typeface="Arial"/>
              <a:ea typeface="Arial"/>
              <a:cs typeface="Arial"/>
              <a:sym typeface="Arial"/>
            </a:endParaRPr>
          </a:p>
          <a:p>
            <a:pPr indent="-336550" lvl="1" marL="914400" rtl="0" algn="l">
              <a:lnSpc>
                <a:spcPct val="120000"/>
              </a:lnSpc>
              <a:spcBef>
                <a:spcPts val="0"/>
              </a:spcBef>
              <a:spcAft>
                <a:spcPts val="0"/>
              </a:spcAft>
              <a:buClr>
                <a:srgbClr val="434343"/>
              </a:buClr>
              <a:buSzPts val="1700"/>
              <a:buFont typeface="Arial"/>
              <a:buChar char="○"/>
            </a:pPr>
            <a:r>
              <a:rPr lang="es" sz="1700">
                <a:solidFill>
                  <a:srgbClr val="000000"/>
                </a:solidFill>
                <a:highlight>
                  <a:srgbClr val="FFFFFF"/>
                </a:highlight>
                <a:latin typeface="Arial"/>
                <a:ea typeface="Arial"/>
                <a:cs typeface="Arial"/>
                <a:sym typeface="Arial"/>
              </a:rPr>
              <a:t>Meteor</a:t>
            </a:r>
            <a:endParaRPr sz="1700">
              <a:solidFill>
                <a:srgbClr val="434343"/>
              </a:solidFill>
              <a:latin typeface="Arial"/>
              <a:ea typeface="Arial"/>
              <a:cs typeface="Arial"/>
              <a:sym typeface="Arial"/>
            </a:endParaRPr>
          </a:p>
          <a:p>
            <a:pPr indent="-336550" lvl="1" marL="914400" rtl="0" algn="l">
              <a:spcBef>
                <a:spcPts val="0"/>
              </a:spcBef>
              <a:spcAft>
                <a:spcPts val="0"/>
              </a:spcAft>
              <a:buClr>
                <a:srgbClr val="000000"/>
              </a:buClr>
              <a:buSzPts val="1700"/>
              <a:buFont typeface="Arial"/>
              <a:buChar char="○"/>
            </a:pPr>
            <a:r>
              <a:rPr lang="es" sz="1700">
                <a:solidFill>
                  <a:srgbClr val="000000"/>
                </a:solidFill>
                <a:highlight>
                  <a:srgbClr val="FFFFFF"/>
                </a:highlight>
                <a:latin typeface="Arial"/>
                <a:ea typeface="Arial"/>
                <a:cs typeface="Arial"/>
                <a:sym typeface="Arial"/>
              </a:rPr>
              <a:t>Flask</a:t>
            </a:r>
            <a:endParaRPr sz="1700">
              <a:solidFill>
                <a:srgbClr val="000000"/>
              </a:solidFill>
              <a:highlight>
                <a:srgbClr val="FFFFFF"/>
              </a:highlight>
              <a:latin typeface="Arial"/>
              <a:ea typeface="Arial"/>
              <a:cs typeface="Arial"/>
              <a:sym typeface="Arial"/>
            </a:endParaRPr>
          </a:p>
          <a:p>
            <a:pPr indent="-336550" lvl="2" marL="1371600" rtl="0" algn="l">
              <a:spcBef>
                <a:spcPts val="0"/>
              </a:spcBef>
              <a:spcAft>
                <a:spcPts val="0"/>
              </a:spcAft>
              <a:buClr>
                <a:srgbClr val="000000"/>
              </a:buClr>
              <a:buSzPts val="1700"/>
              <a:buFont typeface="Arial"/>
              <a:buChar char="■"/>
            </a:pPr>
            <a:r>
              <a:rPr lang="es" sz="1700">
                <a:solidFill>
                  <a:srgbClr val="000000"/>
                </a:solidFill>
                <a:highlight>
                  <a:srgbClr val="FFFFFF"/>
                </a:highlight>
                <a:latin typeface="Arial"/>
                <a:ea typeface="Arial"/>
                <a:cs typeface="Arial"/>
                <a:sym typeface="Arial"/>
              </a:rPr>
              <a:t>Ventajas</a:t>
            </a:r>
            <a:endParaRPr sz="1700">
              <a:solidFill>
                <a:srgbClr val="000000"/>
              </a:solidFill>
              <a:highlight>
                <a:srgbClr val="FFFFFF"/>
              </a:highlight>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s" sz="1700">
                <a:solidFill>
                  <a:srgbClr val="000000"/>
                </a:solidFill>
                <a:highlight>
                  <a:srgbClr val="FFFFFF"/>
                </a:highlight>
                <a:latin typeface="Arial"/>
                <a:ea typeface="Arial"/>
                <a:cs typeface="Arial"/>
                <a:sym typeface="Arial"/>
              </a:rPr>
              <a:t>Caso práctico: Uso de Python con Flask</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t>¿Qué es el back-end?</a:t>
            </a:r>
            <a:endParaRPr/>
          </a:p>
        </p:txBody>
      </p:sp>
      <p:sp>
        <p:nvSpPr>
          <p:cNvPr id="70" name="Google Shape;70;p15"/>
          <p:cNvSpPr txBox="1"/>
          <p:nvPr>
            <p:ph idx="1" type="body"/>
          </p:nvPr>
        </p:nvSpPr>
        <p:spPr>
          <a:xfrm>
            <a:off x="311700" y="755800"/>
            <a:ext cx="7810500" cy="392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000000"/>
              </a:solidFill>
              <a:highlight>
                <a:srgbClr val="FFFFFF"/>
              </a:highlight>
              <a:latin typeface="Arial"/>
              <a:ea typeface="Arial"/>
              <a:cs typeface="Arial"/>
              <a:sym typeface="Arial"/>
            </a:endParaRPr>
          </a:p>
          <a:p>
            <a:pPr indent="0" lvl="0" marL="0" rtl="0" algn="l">
              <a:lnSpc>
                <a:spcPct val="100000"/>
              </a:lnSpc>
              <a:spcBef>
                <a:spcPts val="2300"/>
              </a:spcBef>
              <a:spcAft>
                <a:spcPts val="0"/>
              </a:spcAft>
              <a:buNone/>
            </a:pPr>
            <a:r>
              <a:rPr lang="es" sz="2000">
                <a:solidFill>
                  <a:srgbClr val="000000"/>
                </a:solidFill>
                <a:highlight>
                  <a:srgbClr val="FFFFFF"/>
                </a:highlight>
                <a:latin typeface="Arial"/>
                <a:ea typeface="Arial"/>
                <a:cs typeface="Arial"/>
                <a:sym typeface="Arial"/>
              </a:rPr>
              <a:t>El backend es la parte del desarrollo web que se encarga</a:t>
            </a:r>
            <a:endParaRPr sz="2000">
              <a:solidFill>
                <a:srgbClr val="000000"/>
              </a:solidFill>
              <a:highlight>
                <a:srgbClr val="FFFFFF"/>
              </a:highlight>
              <a:latin typeface="Arial"/>
              <a:ea typeface="Arial"/>
              <a:cs typeface="Arial"/>
              <a:sym typeface="Arial"/>
            </a:endParaRPr>
          </a:p>
          <a:p>
            <a:pPr indent="0" lvl="0" marL="0" rtl="0" algn="l">
              <a:lnSpc>
                <a:spcPct val="100000"/>
              </a:lnSpc>
              <a:spcBef>
                <a:spcPts val="2300"/>
              </a:spcBef>
              <a:spcAft>
                <a:spcPts val="0"/>
              </a:spcAft>
              <a:buNone/>
            </a:pPr>
            <a:r>
              <a:rPr lang="es" sz="2000">
                <a:solidFill>
                  <a:srgbClr val="000000"/>
                </a:solidFill>
                <a:highlight>
                  <a:srgbClr val="FFFFFF"/>
                </a:highlight>
                <a:latin typeface="Arial"/>
                <a:ea typeface="Arial"/>
                <a:cs typeface="Arial"/>
                <a:sym typeface="Arial"/>
              </a:rPr>
              <a:t> de que toda la lógica de una página web funcione.</a:t>
            </a:r>
            <a:endParaRPr sz="2000">
              <a:solidFill>
                <a:srgbClr val="000000"/>
              </a:solidFill>
              <a:highlight>
                <a:srgbClr val="FFFFFF"/>
              </a:highlight>
              <a:latin typeface="Arial"/>
              <a:ea typeface="Arial"/>
              <a:cs typeface="Arial"/>
              <a:sym typeface="Arial"/>
            </a:endParaRPr>
          </a:p>
          <a:p>
            <a:pPr indent="0" lvl="0" marL="0" rtl="0" algn="l">
              <a:lnSpc>
                <a:spcPct val="100000"/>
              </a:lnSpc>
              <a:spcBef>
                <a:spcPts val="2300"/>
              </a:spcBef>
              <a:spcAft>
                <a:spcPts val="0"/>
              </a:spcAft>
              <a:buNone/>
            </a:pPr>
            <a:r>
              <a:rPr lang="es" sz="2000">
                <a:solidFill>
                  <a:srgbClr val="000000"/>
                </a:solidFill>
                <a:highlight>
                  <a:srgbClr val="FFFFFF"/>
                </a:highlight>
                <a:latin typeface="Arial"/>
                <a:ea typeface="Arial"/>
                <a:cs typeface="Arial"/>
                <a:sym typeface="Arial"/>
              </a:rPr>
              <a:t>Funciones:</a:t>
            </a:r>
            <a:endParaRPr sz="2000">
              <a:solidFill>
                <a:srgbClr val="000000"/>
              </a:solidFill>
              <a:highlight>
                <a:srgbClr val="FFFFFF"/>
              </a:highlight>
              <a:latin typeface="Arial"/>
              <a:ea typeface="Arial"/>
              <a:cs typeface="Arial"/>
              <a:sym typeface="Arial"/>
            </a:endParaRPr>
          </a:p>
          <a:p>
            <a:pPr indent="-355600" lvl="0" marL="457200" rtl="0" algn="l">
              <a:lnSpc>
                <a:spcPct val="100000"/>
              </a:lnSpc>
              <a:spcBef>
                <a:spcPts val="2300"/>
              </a:spcBef>
              <a:spcAft>
                <a:spcPts val="0"/>
              </a:spcAft>
              <a:buClr>
                <a:srgbClr val="000000"/>
              </a:buClr>
              <a:buSzPts val="2000"/>
              <a:buFont typeface="Arial"/>
              <a:buChar char="-"/>
            </a:pPr>
            <a:r>
              <a:rPr lang="es" sz="2000">
                <a:solidFill>
                  <a:srgbClr val="000000"/>
                </a:solidFill>
                <a:highlight>
                  <a:srgbClr val="FFFFFF"/>
                </a:highlight>
                <a:latin typeface="Arial"/>
                <a:ea typeface="Arial"/>
                <a:cs typeface="Arial"/>
                <a:sym typeface="Arial"/>
              </a:rPr>
              <a:t>Funciones de proceso de desarrollo</a:t>
            </a:r>
            <a:endParaRPr sz="2000">
              <a:solidFill>
                <a:srgbClr val="000000"/>
              </a:solidFill>
              <a:highlight>
                <a:srgbClr val="FFFFFF"/>
              </a:highlight>
              <a:latin typeface="Arial"/>
              <a:ea typeface="Arial"/>
              <a:cs typeface="Arial"/>
              <a:sym typeface="Arial"/>
            </a:endParaRPr>
          </a:p>
          <a:p>
            <a:pPr indent="-355600" lvl="0" marL="457200" rtl="0" algn="l">
              <a:lnSpc>
                <a:spcPct val="100000"/>
              </a:lnSpc>
              <a:spcBef>
                <a:spcPts val="0"/>
              </a:spcBef>
              <a:spcAft>
                <a:spcPts val="0"/>
              </a:spcAft>
              <a:buClr>
                <a:srgbClr val="000000"/>
              </a:buClr>
              <a:buSzPts val="2000"/>
              <a:buFont typeface="Arial"/>
              <a:buChar char="-"/>
            </a:pPr>
            <a:r>
              <a:rPr lang="es" sz="2000">
                <a:solidFill>
                  <a:srgbClr val="000000"/>
                </a:solidFill>
                <a:highlight>
                  <a:schemeClr val="lt1"/>
                </a:highlight>
                <a:latin typeface="Arial"/>
                <a:ea typeface="Arial"/>
                <a:cs typeface="Arial"/>
                <a:sym typeface="Arial"/>
              </a:rPr>
              <a:t>Conexión base de datos</a:t>
            </a:r>
            <a:endParaRPr sz="2000">
              <a:solidFill>
                <a:srgbClr val="000000"/>
              </a:solidFill>
              <a:highlight>
                <a:schemeClr val="lt1"/>
              </a:highlight>
              <a:latin typeface="Arial"/>
              <a:ea typeface="Arial"/>
              <a:cs typeface="Arial"/>
              <a:sym typeface="Arial"/>
            </a:endParaRPr>
          </a:p>
          <a:p>
            <a:pPr indent="-355600" lvl="0" marL="457200" rtl="0" algn="l">
              <a:lnSpc>
                <a:spcPct val="100000"/>
              </a:lnSpc>
              <a:spcBef>
                <a:spcPts val="0"/>
              </a:spcBef>
              <a:spcAft>
                <a:spcPts val="0"/>
              </a:spcAft>
              <a:buClr>
                <a:srgbClr val="000000"/>
              </a:buClr>
              <a:buSzPts val="2000"/>
              <a:buFont typeface="Arial"/>
              <a:buChar char="-"/>
            </a:pPr>
            <a:r>
              <a:rPr lang="es" sz="2000">
                <a:solidFill>
                  <a:srgbClr val="000000"/>
                </a:solidFill>
                <a:highlight>
                  <a:schemeClr val="lt1"/>
                </a:highlight>
                <a:latin typeface="Arial"/>
                <a:ea typeface="Arial"/>
                <a:cs typeface="Arial"/>
                <a:sym typeface="Arial"/>
              </a:rPr>
              <a:t>Acciones de lógica</a:t>
            </a:r>
            <a:endParaRPr sz="2000">
              <a:solidFill>
                <a:srgbClr val="000000"/>
              </a:solidFill>
              <a:highlight>
                <a:schemeClr val="lt1"/>
              </a:highlight>
              <a:latin typeface="Arial"/>
              <a:ea typeface="Arial"/>
              <a:cs typeface="Arial"/>
              <a:sym typeface="Arial"/>
            </a:endParaRPr>
          </a:p>
          <a:p>
            <a:pPr indent="-355600" lvl="0" marL="457200" rtl="0" algn="l">
              <a:lnSpc>
                <a:spcPct val="100000"/>
              </a:lnSpc>
              <a:spcBef>
                <a:spcPts val="0"/>
              </a:spcBef>
              <a:spcAft>
                <a:spcPts val="0"/>
              </a:spcAft>
              <a:buClr>
                <a:srgbClr val="000000"/>
              </a:buClr>
              <a:buSzPts val="2000"/>
              <a:buFont typeface="Arial"/>
              <a:buChar char="-"/>
            </a:pPr>
            <a:r>
              <a:rPr lang="es" sz="2000">
                <a:solidFill>
                  <a:srgbClr val="000000"/>
                </a:solidFill>
                <a:highlight>
                  <a:schemeClr val="lt1"/>
                </a:highlight>
                <a:latin typeface="Arial"/>
                <a:ea typeface="Arial"/>
                <a:cs typeface="Arial"/>
                <a:sym typeface="Arial"/>
              </a:rPr>
              <a:t>Uso de librerías del servidor web</a:t>
            </a:r>
            <a:endParaRPr sz="2000">
              <a:solidFill>
                <a:srgbClr val="000000"/>
              </a:solidFill>
              <a:highlight>
                <a:schemeClr val="lt1"/>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es Python?</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000">
                <a:solidFill>
                  <a:srgbClr val="000000"/>
                </a:solidFill>
                <a:latin typeface="Arial"/>
                <a:ea typeface="Arial"/>
                <a:cs typeface="Arial"/>
                <a:sym typeface="Arial"/>
              </a:rPr>
              <a:t>Python es un </a:t>
            </a:r>
            <a:r>
              <a:rPr lang="es" sz="2000">
                <a:solidFill>
                  <a:srgbClr val="000000"/>
                </a:solidFill>
                <a:uFill>
                  <a:noFill/>
                </a:uFill>
                <a:latin typeface="Arial"/>
                <a:ea typeface="Arial"/>
                <a:cs typeface="Arial"/>
                <a:sym typeface="Arial"/>
                <a:hlinkClick r:id="rId3"/>
              </a:rPr>
              <a:t>lenguaje de programación</a:t>
            </a:r>
            <a:r>
              <a:rPr lang="es" sz="2600"/>
              <a:t> </a:t>
            </a:r>
            <a:r>
              <a:rPr lang="es" sz="2000">
                <a:solidFill>
                  <a:srgbClr val="000000"/>
                </a:solidFill>
                <a:uFill>
                  <a:noFill/>
                </a:uFill>
                <a:latin typeface="Arial"/>
                <a:ea typeface="Arial"/>
                <a:cs typeface="Arial"/>
                <a:sym typeface="Arial"/>
                <a:hlinkClick r:id="rId4"/>
              </a:rPr>
              <a:t>multiparadigma</a:t>
            </a:r>
            <a:r>
              <a:rPr lang="es" sz="2600"/>
              <a:t> </a:t>
            </a:r>
            <a:r>
              <a:rPr lang="es" sz="2000">
                <a:solidFill>
                  <a:srgbClr val="000000"/>
                </a:solidFill>
                <a:latin typeface="Arial"/>
                <a:ea typeface="Arial"/>
                <a:cs typeface="Arial"/>
                <a:sym typeface="Arial"/>
              </a:rPr>
              <a:t>que soporta </a:t>
            </a:r>
            <a:r>
              <a:rPr lang="es" sz="2000">
                <a:solidFill>
                  <a:srgbClr val="000000"/>
                </a:solidFill>
                <a:uFill>
                  <a:noFill/>
                </a:uFill>
                <a:latin typeface="Arial"/>
                <a:ea typeface="Arial"/>
                <a:cs typeface="Arial"/>
                <a:sym typeface="Arial"/>
                <a:hlinkClick r:id="rId5"/>
              </a:rPr>
              <a:t>orientación a objetos</a:t>
            </a:r>
            <a:r>
              <a:rPr lang="es" sz="2000">
                <a:solidFill>
                  <a:srgbClr val="000000"/>
                </a:solidFill>
                <a:latin typeface="Arial"/>
                <a:ea typeface="Arial"/>
                <a:cs typeface="Arial"/>
                <a:sym typeface="Arial"/>
              </a:rPr>
              <a:t>, </a:t>
            </a:r>
            <a:r>
              <a:rPr lang="es" sz="2000">
                <a:solidFill>
                  <a:srgbClr val="000000"/>
                </a:solidFill>
                <a:uFill>
                  <a:noFill/>
                </a:uFill>
                <a:latin typeface="Arial"/>
                <a:ea typeface="Arial"/>
                <a:cs typeface="Arial"/>
                <a:sym typeface="Arial"/>
                <a:hlinkClick r:id="rId6"/>
              </a:rPr>
              <a:t>programación imperativa</a:t>
            </a:r>
            <a:r>
              <a:rPr lang="es" sz="2000">
                <a:solidFill>
                  <a:srgbClr val="000000"/>
                </a:solidFill>
                <a:latin typeface="Arial"/>
                <a:ea typeface="Arial"/>
                <a:cs typeface="Arial"/>
                <a:sym typeface="Arial"/>
              </a:rPr>
              <a:t> y, en menor medida, </a:t>
            </a:r>
            <a:r>
              <a:rPr lang="es" sz="2000">
                <a:solidFill>
                  <a:srgbClr val="000000"/>
                </a:solidFill>
                <a:uFill>
                  <a:noFill/>
                </a:uFill>
                <a:latin typeface="Arial"/>
                <a:ea typeface="Arial"/>
                <a:cs typeface="Arial"/>
                <a:sym typeface="Arial"/>
                <a:hlinkClick r:id="rId7"/>
              </a:rPr>
              <a:t>programación funcional</a:t>
            </a:r>
            <a:r>
              <a:rPr lang="es" sz="2000">
                <a:solidFill>
                  <a:srgbClr val="000000"/>
                </a:solidFill>
                <a:latin typeface="Arial"/>
                <a:ea typeface="Arial"/>
                <a:cs typeface="Arial"/>
                <a:sym typeface="Arial"/>
              </a:rPr>
              <a:t>.</a:t>
            </a:r>
            <a:endParaRPr sz="2000">
              <a:solidFill>
                <a:srgbClr val="000000"/>
              </a:solidFill>
              <a:latin typeface="Arial"/>
              <a:ea typeface="Arial"/>
              <a:cs typeface="Arial"/>
              <a:sym typeface="Arial"/>
            </a:endParaRPr>
          </a:p>
          <a:p>
            <a:pPr indent="0" lvl="0" marL="0" rtl="0" algn="l">
              <a:spcBef>
                <a:spcPts val="0"/>
              </a:spcBef>
              <a:spcAft>
                <a:spcPts val="0"/>
              </a:spcAft>
              <a:buNone/>
            </a:pPr>
            <a:r>
              <a:t/>
            </a:r>
            <a:endParaRPr sz="2000">
              <a:solidFill>
                <a:srgbClr val="000000"/>
              </a:solidFill>
              <a:latin typeface="Arial"/>
              <a:ea typeface="Arial"/>
              <a:cs typeface="Arial"/>
              <a:sym typeface="Arial"/>
            </a:endParaRPr>
          </a:p>
          <a:p>
            <a:pPr indent="0" lvl="0" marL="0" rtl="0" algn="l">
              <a:spcBef>
                <a:spcPts val="0"/>
              </a:spcBef>
              <a:spcAft>
                <a:spcPts val="0"/>
              </a:spcAft>
              <a:buNone/>
            </a:pPr>
            <a:r>
              <a:rPr lang="es" sz="2000">
                <a:solidFill>
                  <a:srgbClr val="000000"/>
                </a:solidFill>
                <a:latin typeface="Arial"/>
                <a:ea typeface="Arial"/>
                <a:cs typeface="Arial"/>
                <a:sym typeface="Arial"/>
              </a:rPr>
              <a:t>Es un lenguaje interpretado, </a:t>
            </a:r>
            <a:r>
              <a:rPr lang="es" sz="2000">
                <a:solidFill>
                  <a:srgbClr val="000000"/>
                </a:solidFill>
                <a:latin typeface="Arial"/>
                <a:ea typeface="Arial"/>
                <a:cs typeface="Arial"/>
                <a:sym typeface="Arial"/>
              </a:rPr>
              <a:t>dinámico</a:t>
            </a:r>
            <a:r>
              <a:rPr lang="es" sz="2000">
                <a:solidFill>
                  <a:srgbClr val="000000"/>
                </a:solidFill>
                <a:latin typeface="Arial"/>
                <a:ea typeface="Arial"/>
                <a:cs typeface="Arial"/>
                <a:sym typeface="Arial"/>
              </a:rPr>
              <a:t> y multiplataforma.</a:t>
            </a:r>
            <a:endParaRPr sz="20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Ventajas de desarrollo web en Python</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b="1" sz="1600">
              <a:solidFill>
                <a:srgbClr val="000000"/>
              </a:solidFill>
              <a:highlight>
                <a:srgbClr val="FFFFFF"/>
              </a:highlight>
              <a:latin typeface="Arial"/>
              <a:ea typeface="Arial"/>
              <a:cs typeface="Arial"/>
              <a:sym typeface="Arial"/>
            </a:endParaRPr>
          </a:p>
          <a:p>
            <a:pPr indent="-330200" lvl="0" marL="457200" rtl="0" algn="l">
              <a:lnSpc>
                <a:spcPct val="200000"/>
              </a:lnSpc>
              <a:spcBef>
                <a:spcPts val="0"/>
              </a:spcBef>
              <a:spcAft>
                <a:spcPts val="0"/>
              </a:spcAft>
              <a:buClr>
                <a:srgbClr val="000000"/>
              </a:buClr>
              <a:buSzPts val="1600"/>
              <a:buFont typeface="Arial"/>
              <a:buChar char="-"/>
            </a:pPr>
            <a:r>
              <a:rPr lang="es" sz="1600">
                <a:solidFill>
                  <a:srgbClr val="000000"/>
                </a:solidFill>
                <a:highlight>
                  <a:srgbClr val="FFFFFF"/>
                </a:highlight>
                <a:latin typeface="Arial"/>
                <a:ea typeface="Arial"/>
                <a:cs typeface="Arial"/>
                <a:sym typeface="Arial"/>
              </a:rPr>
              <a:t>Es rápido</a:t>
            </a:r>
            <a:endParaRPr sz="1600">
              <a:solidFill>
                <a:srgbClr val="000000"/>
              </a:solidFill>
              <a:highlight>
                <a:srgbClr val="FFFFFF"/>
              </a:highlight>
              <a:latin typeface="Arial"/>
              <a:ea typeface="Arial"/>
              <a:cs typeface="Arial"/>
              <a:sym typeface="Arial"/>
            </a:endParaRPr>
          </a:p>
          <a:p>
            <a:pPr indent="-330200" lvl="0" marL="457200" rtl="0" algn="l">
              <a:lnSpc>
                <a:spcPct val="200000"/>
              </a:lnSpc>
              <a:spcBef>
                <a:spcPts val="0"/>
              </a:spcBef>
              <a:spcAft>
                <a:spcPts val="0"/>
              </a:spcAft>
              <a:buClr>
                <a:srgbClr val="000000"/>
              </a:buClr>
              <a:buSzPts val="1600"/>
              <a:buFont typeface="Arial"/>
              <a:buChar char="-"/>
            </a:pPr>
            <a:r>
              <a:rPr lang="es" sz="1600">
                <a:solidFill>
                  <a:srgbClr val="000000"/>
                </a:solidFill>
                <a:highlight>
                  <a:srgbClr val="FFFFFF"/>
                </a:highlight>
                <a:latin typeface="Arial"/>
                <a:ea typeface="Arial"/>
                <a:cs typeface="Arial"/>
                <a:sym typeface="Arial"/>
              </a:rPr>
              <a:t>Su sintaxis es sencilla</a:t>
            </a:r>
            <a:endParaRPr sz="1600">
              <a:solidFill>
                <a:srgbClr val="000000"/>
              </a:solidFill>
              <a:highlight>
                <a:srgbClr val="FFFFFF"/>
              </a:highlight>
              <a:latin typeface="Arial"/>
              <a:ea typeface="Arial"/>
              <a:cs typeface="Arial"/>
              <a:sym typeface="Arial"/>
            </a:endParaRPr>
          </a:p>
          <a:p>
            <a:pPr indent="-330200" lvl="0" marL="457200" rtl="0" algn="l">
              <a:lnSpc>
                <a:spcPct val="200000"/>
              </a:lnSpc>
              <a:spcBef>
                <a:spcPts val="0"/>
              </a:spcBef>
              <a:spcAft>
                <a:spcPts val="0"/>
              </a:spcAft>
              <a:buClr>
                <a:srgbClr val="000000"/>
              </a:buClr>
              <a:buSzPts val="1600"/>
              <a:buFont typeface="Arial"/>
              <a:buChar char="-"/>
            </a:pPr>
            <a:r>
              <a:rPr lang="es" sz="1600">
                <a:solidFill>
                  <a:srgbClr val="000000"/>
                </a:solidFill>
                <a:highlight>
                  <a:srgbClr val="FFFFFF"/>
                </a:highlight>
                <a:latin typeface="Arial"/>
                <a:ea typeface="Arial"/>
                <a:cs typeface="Arial"/>
                <a:sym typeface="Arial"/>
              </a:rPr>
              <a:t>Gestor propio de paquetes</a:t>
            </a:r>
            <a:endParaRPr sz="1600">
              <a:solidFill>
                <a:srgbClr val="000000"/>
              </a:solidFill>
              <a:highlight>
                <a:srgbClr val="FFFFFF"/>
              </a:highlight>
              <a:latin typeface="Arial"/>
              <a:ea typeface="Arial"/>
              <a:cs typeface="Arial"/>
              <a:sym typeface="Arial"/>
            </a:endParaRPr>
          </a:p>
          <a:p>
            <a:pPr indent="-330200" lvl="0" marL="457200" rtl="0" algn="l">
              <a:lnSpc>
                <a:spcPct val="200000"/>
              </a:lnSpc>
              <a:spcBef>
                <a:spcPts val="0"/>
              </a:spcBef>
              <a:spcAft>
                <a:spcPts val="0"/>
              </a:spcAft>
              <a:buClr>
                <a:srgbClr val="000000"/>
              </a:buClr>
              <a:buSzPts val="1600"/>
              <a:buFont typeface="Arial"/>
              <a:buChar char="-"/>
            </a:pPr>
            <a:r>
              <a:rPr lang="es" sz="1600">
                <a:solidFill>
                  <a:srgbClr val="000000"/>
                </a:solidFill>
                <a:highlight>
                  <a:srgbClr val="FFFFFF"/>
                </a:highlight>
                <a:latin typeface="Arial"/>
                <a:ea typeface="Arial"/>
                <a:cs typeface="Arial"/>
                <a:sym typeface="Arial"/>
              </a:rPr>
              <a:t>No necesita ecosistema para ejecutarse</a:t>
            </a:r>
            <a:endParaRPr sz="1600">
              <a:solidFill>
                <a:srgbClr val="000000"/>
              </a:solidFill>
              <a:highlight>
                <a:srgbClr val="FFFFFF"/>
              </a:highlight>
              <a:latin typeface="Arial"/>
              <a:ea typeface="Arial"/>
              <a:cs typeface="Arial"/>
              <a:sym typeface="Arial"/>
            </a:endParaRPr>
          </a:p>
          <a:p>
            <a:pPr indent="-330200" lvl="0" marL="457200" rtl="0" algn="l">
              <a:lnSpc>
                <a:spcPct val="200000"/>
              </a:lnSpc>
              <a:spcBef>
                <a:spcPts val="0"/>
              </a:spcBef>
              <a:spcAft>
                <a:spcPts val="0"/>
              </a:spcAft>
              <a:buClr>
                <a:srgbClr val="000000"/>
              </a:buClr>
              <a:buSzPts val="1600"/>
              <a:buFont typeface="Arial"/>
              <a:buChar char="-"/>
            </a:pPr>
            <a:r>
              <a:rPr lang="es" sz="1600">
                <a:solidFill>
                  <a:srgbClr val="000000"/>
                </a:solidFill>
                <a:highlight>
                  <a:srgbClr val="FFFFFF"/>
                </a:highlight>
                <a:latin typeface="Arial"/>
                <a:ea typeface="Arial"/>
                <a:cs typeface="Arial"/>
                <a:sym typeface="Arial"/>
              </a:rPr>
              <a:t>Es uno de los lenguajes mejor pagados por las empresas</a:t>
            </a:r>
            <a:endParaRPr sz="1600">
              <a:solidFill>
                <a:srgbClr val="000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Variedad de frameworks</a:t>
            </a:r>
            <a:endParaRPr/>
          </a:p>
        </p:txBody>
      </p:sp>
      <p:pic>
        <p:nvPicPr>
          <p:cNvPr id="88" name="Google Shape;88;p18"/>
          <p:cNvPicPr preferRelativeResize="0"/>
          <p:nvPr/>
        </p:nvPicPr>
        <p:blipFill>
          <a:blip r:embed="rId3">
            <a:alphaModFix/>
          </a:blip>
          <a:stretch>
            <a:fillRect/>
          </a:stretch>
        </p:blipFill>
        <p:spPr>
          <a:xfrm>
            <a:off x="604825" y="1017725"/>
            <a:ext cx="6792845"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Django</a:t>
            </a:r>
            <a:endParaRPr/>
          </a:p>
        </p:txBody>
      </p:sp>
      <p:sp>
        <p:nvSpPr>
          <p:cNvPr id="94" name="Google Shape;94;p19"/>
          <p:cNvSpPr txBox="1"/>
          <p:nvPr>
            <p:ph idx="1" type="body"/>
          </p:nvPr>
        </p:nvSpPr>
        <p:spPr>
          <a:xfrm>
            <a:off x="311700" y="20164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solidFill>
                  <a:srgbClr val="000000"/>
                </a:solidFill>
                <a:highlight>
                  <a:srgbClr val="FFFFFF"/>
                </a:highlight>
                <a:latin typeface="Arial"/>
                <a:ea typeface="Arial"/>
                <a:cs typeface="Arial"/>
                <a:sym typeface="Arial"/>
              </a:rPr>
              <a:t>Django es un framework de alto nivel escrito en python que fomenta el desarrollo rápido y el diseño limpio y pragmático.</a:t>
            </a:r>
            <a:endParaRPr sz="15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5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s" sz="1500">
                <a:solidFill>
                  <a:srgbClr val="000000"/>
                </a:solidFill>
                <a:highlight>
                  <a:srgbClr val="FFFFFF"/>
                </a:highlight>
                <a:latin typeface="Arial"/>
                <a:ea typeface="Arial"/>
                <a:cs typeface="Arial"/>
                <a:sym typeface="Arial"/>
              </a:rPr>
              <a:t>Es gratis y de código abierto.</a:t>
            </a:r>
            <a:endParaRPr sz="15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5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s" sz="1500">
                <a:solidFill>
                  <a:srgbClr val="000000"/>
                </a:solidFill>
                <a:highlight>
                  <a:srgbClr val="FFFFFF"/>
                </a:highlight>
                <a:latin typeface="Arial"/>
                <a:ea typeface="Arial"/>
                <a:cs typeface="Arial"/>
                <a:sym typeface="Arial"/>
              </a:rPr>
              <a:t>También</a:t>
            </a:r>
            <a:r>
              <a:rPr lang="es" sz="1500">
                <a:solidFill>
                  <a:srgbClr val="000000"/>
                </a:solidFill>
                <a:highlight>
                  <a:srgbClr val="FFFFFF"/>
                </a:highlight>
                <a:latin typeface="Arial"/>
                <a:ea typeface="Arial"/>
                <a:cs typeface="Arial"/>
                <a:sym typeface="Arial"/>
              </a:rPr>
              <a:t> es muy rápido, es muy completo, bastante seguro y muy escalable.</a:t>
            </a:r>
            <a:endParaRPr sz="1500">
              <a:solidFill>
                <a:srgbClr val="000000"/>
              </a:solidFill>
              <a:highlight>
                <a:srgbClr val="FFFFFF"/>
              </a:highlight>
              <a:latin typeface="Arial"/>
              <a:ea typeface="Arial"/>
              <a:cs typeface="Arial"/>
              <a:sym typeface="Arial"/>
            </a:endParaRPr>
          </a:p>
        </p:txBody>
      </p:sp>
      <p:pic>
        <p:nvPicPr>
          <p:cNvPr id="95" name="Google Shape;95;p19"/>
          <p:cNvPicPr preferRelativeResize="0"/>
          <p:nvPr/>
        </p:nvPicPr>
        <p:blipFill>
          <a:blip r:embed="rId3">
            <a:alphaModFix/>
          </a:blip>
          <a:stretch>
            <a:fillRect/>
          </a:stretch>
        </p:blipFill>
        <p:spPr>
          <a:xfrm>
            <a:off x="6076950" y="352725"/>
            <a:ext cx="2483649" cy="15522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Ruby on Rails</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50">
                <a:solidFill>
                  <a:srgbClr val="000000"/>
                </a:solidFill>
                <a:highlight>
                  <a:srgbClr val="FFFFFF"/>
                </a:highlight>
                <a:latin typeface="Arial"/>
                <a:ea typeface="Arial"/>
                <a:cs typeface="Arial"/>
                <a:sym typeface="Arial"/>
              </a:rPr>
              <a:t>Es un </a:t>
            </a:r>
            <a:r>
              <a:rPr lang="es" sz="1550">
                <a:solidFill>
                  <a:srgbClr val="000000"/>
                </a:solidFill>
                <a:highlight>
                  <a:srgbClr val="FFFFFF"/>
                </a:highlight>
                <a:uFill>
                  <a:noFill/>
                </a:uFill>
                <a:latin typeface="Arial"/>
                <a:ea typeface="Arial"/>
                <a:cs typeface="Arial"/>
                <a:sym typeface="Arial"/>
                <a:hlinkClick r:id="rId3"/>
              </a:rPr>
              <a:t>framework</a:t>
            </a:r>
            <a:r>
              <a:rPr lang="es" sz="1550">
                <a:solidFill>
                  <a:srgbClr val="000000"/>
                </a:solidFill>
                <a:highlight>
                  <a:srgbClr val="FFFFFF"/>
                </a:highlight>
                <a:latin typeface="Arial"/>
                <a:ea typeface="Arial"/>
                <a:cs typeface="Arial"/>
                <a:sym typeface="Arial"/>
              </a:rPr>
              <a:t> de </a:t>
            </a:r>
            <a:r>
              <a:rPr lang="es" sz="1550">
                <a:solidFill>
                  <a:srgbClr val="000000"/>
                </a:solidFill>
                <a:highlight>
                  <a:srgbClr val="FFFFFF"/>
                </a:highlight>
                <a:uFill>
                  <a:noFill/>
                </a:uFill>
                <a:latin typeface="Arial"/>
                <a:ea typeface="Arial"/>
                <a:cs typeface="Arial"/>
                <a:sym typeface="Arial"/>
                <a:hlinkClick r:id="rId4"/>
              </a:rPr>
              <a:t>aplicaciones web</a:t>
            </a:r>
            <a:r>
              <a:rPr lang="es" sz="1550">
                <a:solidFill>
                  <a:srgbClr val="000000"/>
                </a:solidFill>
                <a:highlight>
                  <a:srgbClr val="FFFFFF"/>
                </a:highlight>
                <a:latin typeface="Arial"/>
                <a:ea typeface="Arial"/>
                <a:cs typeface="Arial"/>
                <a:sym typeface="Arial"/>
              </a:rPr>
              <a:t> de </a:t>
            </a:r>
            <a:r>
              <a:rPr lang="es" sz="1550">
                <a:solidFill>
                  <a:srgbClr val="000000"/>
                </a:solidFill>
                <a:highlight>
                  <a:srgbClr val="FFFFFF"/>
                </a:highlight>
                <a:uFill>
                  <a:noFill/>
                </a:uFill>
                <a:latin typeface="Arial"/>
                <a:ea typeface="Arial"/>
                <a:cs typeface="Arial"/>
                <a:sym typeface="Arial"/>
                <a:hlinkClick r:id="rId5"/>
              </a:rPr>
              <a:t>código abierto</a:t>
            </a:r>
            <a:r>
              <a:rPr lang="es" sz="1550">
                <a:solidFill>
                  <a:srgbClr val="000000"/>
                </a:solidFill>
                <a:highlight>
                  <a:srgbClr val="FFFFFF"/>
                </a:highlight>
                <a:latin typeface="Arial"/>
                <a:ea typeface="Arial"/>
                <a:cs typeface="Arial"/>
                <a:sym typeface="Arial"/>
              </a:rPr>
              <a:t> escrito en el lenguaje de programación </a:t>
            </a:r>
            <a:r>
              <a:rPr lang="es" sz="1550">
                <a:solidFill>
                  <a:srgbClr val="000000"/>
                </a:solidFill>
                <a:highlight>
                  <a:srgbClr val="FFFFFF"/>
                </a:highlight>
                <a:uFill>
                  <a:noFill/>
                </a:uFill>
                <a:latin typeface="Arial"/>
                <a:ea typeface="Arial"/>
                <a:cs typeface="Arial"/>
                <a:sym typeface="Arial"/>
                <a:hlinkClick r:id="rId6"/>
              </a:rPr>
              <a:t>Ruby</a:t>
            </a:r>
            <a:r>
              <a:rPr lang="es" sz="1550">
                <a:solidFill>
                  <a:srgbClr val="000000"/>
                </a:solidFill>
                <a:highlight>
                  <a:srgbClr val="FFFFFF"/>
                </a:highlight>
                <a:latin typeface="Arial"/>
                <a:ea typeface="Arial"/>
                <a:cs typeface="Arial"/>
                <a:sym typeface="Arial"/>
              </a:rPr>
              <a:t>, siguiendo el paradigma del patrón </a:t>
            </a:r>
            <a:r>
              <a:rPr lang="es" sz="1550">
                <a:solidFill>
                  <a:srgbClr val="000000"/>
                </a:solidFill>
                <a:highlight>
                  <a:srgbClr val="FFFFFF"/>
                </a:highlight>
                <a:uFill>
                  <a:noFill/>
                </a:uFill>
                <a:latin typeface="Arial"/>
                <a:ea typeface="Arial"/>
                <a:cs typeface="Arial"/>
                <a:sym typeface="Arial"/>
                <a:hlinkClick r:id="rId7"/>
              </a:rPr>
              <a:t>Modelo Vista Controlador</a:t>
            </a:r>
            <a:r>
              <a:rPr lang="es" sz="1550">
                <a:solidFill>
                  <a:srgbClr val="000000"/>
                </a:solidFill>
                <a:highlight>
                  <a:srgbClr val="FFFFFF"/>
                </a:highlight>
                <a:latin typeface="Arial"/>
                <a:ea typeface="Arial"/>
                <a:cs typeface="Arial"/>
                <a:sym typeface="Arial"/>
              </a:rPr>
              <a:t> (MVC)</a:t>
            </a:r>
            <a:endParaRPr sz="155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rPr lang="es" sz="1500">
                <a:solidFill>
                  <a:srgbClr val="000000"/>
                </a:solidFill>
                <a:highlight>
                  <a:srgbClr val="FFFFFF"/>
                </a:highlight>
                <a:latin typeface="Arial"/>
                <a:ea typeface="Arial"/>
                <a:cs typeface="Arial"/>
                <a:sym typeface="Arial"/>
              </a:rPr>
              <a:t>Combina la simplicidad con la posibilidad de desarrollar aplicaciones del mundo real escribiendo menos código que con otros frameworks y con un mínimo de configuración.</a:t>
            </a:r>
            <a:endParaRPr sz="1550">
              <a:solidFill>
                <a:srgbClr val="000000"/>
              </a:solidFill>
              <a:highlight>
                <a:srgbClr val="FFFFFF"/>
              </a:highlight>
              <a:latin typeface="Arial"/>
              <a:ea typeface="Arial"/>
              <a:cs typeface="Arial"/>
              <a:sym typeface="Arial"/>
            </a:endParaRPr>
          </a:p>
        </p:txBody>
      </p:sp>
      <p:pic>
        <p:nvPicPr>
          <p:cNvPr id="102" name="Google Shape;102;p20"/>
          <p:cNvPicPr preferRelativeResize="0"/>
          <p:nvPr/>
        </p:nvPicPr>
        <p:blipFill>
          <a:blip r:embed="rId8">
            <a:alphaModFix/>
          </a:blip>
          <a:stretch>
            <a:fillRect/>
          </a:stretch>
        </p:blipFill>
        <p:spPr>
          <a:xfrm>
            <a:off x="856099" y="2976624"/>
            <a:ext cx="3081326" cy="1163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Meteor</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solidFill>
                  <a:srgbClr val="000000"/>
                </a:solidFill>
                <a:highlight>
                  <a:srgbClr val="FFFFFF"/>
                </a:highlight>
                <a:latin typeface="Arial"/>
                <a:ea typeface="Arial"/>
                <a:cs typeface="Arial"/>
                <a:sym typeface="Arial"/>
              </a:rPr>
              <a:t>Es un </a:t>
            </a:r>
            <a:r>
              <a:rPr lang="es" sz="1500">
                <a:solidFill>
                  <a:srgbClr val="000000"/>
                </a:solidFill>
                <a:highlight>
                  <a:srgbClr val="FFFFFF"/>
                </a:highlight>
                <a:uFill>
                  <a:noFill/>
                </a:uFill>
                <a:latin typeface="Arial"/>
                <a:ea typeface="Arial"/>
                <a:cs typeface="Arial"/>
                <a:sym typeface="Arial"/>
                <a:hlinkClick r:id="rId3"/>
              </a:rPr>
              <a:t>framework para aplicaciones web</a:t>
            </a:r>
            <a:r>
              <a:rPr lang="es" sz="1500">
                <a:solidFill>
                  <a:srgbClr val="000000"/>
                </a:solidFill>
                <a:highlight>
                  <a:srgbClr val="FFFFFF"/>
                </a:highlight>
                <a:latin typeface="Arial"/>
                <a:ea typeface="Arial"/>
                <a:cs typeface="Arial"/>
                <a:sym typeface="Arial"/>
              </a:rPr>
              <a:t> con </a:t>
            </a:r>
            <a:r>
              <a:rPr lang="es" sz="1500">
                <a:solidFill>
                  <a:srgbClr val="000000"/>
                </a:solidFill>
                <a:highlight>
                  <a:srgbClr val="FFFFFF"/>
                </a:highlight>
                <a:uFill>
                  <a:noFill/>
                </a:uFill>
                <a:latin typeface="Arial"/>
                <a:ea typeface="Arial"/>
                <a:cs typeface="Arial"/>
                <a:sym typeface="Arial"/>
                <a:hlinkClick r:id="rId4"/>
              </a:rPr>
              <a:t>JavaScript</a:t>
            </a:r>
            <a:r>
              <a:rPr lang="es" sz="1500">
                <a:solidFill>
                  <a:srgbClr val="000000"/>
                </a:solidFill>
                <a:highlight>
                  <a:srgbClr val="FFFFFF"/>
                </a:highlight>
                <a:latin typeface="Arial"/>
                <a:ea typeface="Arial"/>
                <a:cs typeface="Arial"/>
                <a:sym typeface="Arial"/>
              </a:rPr>
              <a:t> </a:t>
            </a:r>
            <a:r>
              <a:rPr lang="es" sz="1500">
                <a:solidFill>
                  <a:srgbClr val="000000"/>
                </a:solidFill>
                <a:highlight>
                  <a:srgbClr val="FFFFFF"/>
                </a:highlight>
                <a:uFill>
                  <a:noFill/>
                </a:uFill>
                <a:latin typeface="Arial"/>
                <a:ea typeface="Arial"/>
                <a:cs typeface="Arial"/>
                <a:sym typeface="Arial"/>
                <a:hlinkClick r:id="rId5"/>
              </a:rPr>
              <a:t>libre y de código abierto</a:t>
            </a:r>
            <a:r>
              <a:rPr lang="es" sz="1500">
                <a:solidFill>
                  <a:srgbClr val="000000"/>
                </a:solidFill>
                <a:highlight>
                  <a:srgbClr val="FFFFFF"/>
                </a:highlight>
                <a:latin typeface="Arial"/>
                <a:ea typeface="Arial"/>
                <a:cs typeface="Arial"/>
                <a:sym typeface="Arial"/>
              </a:rPr>
              <a:t>​ usando </a:t>
            </a:r>
            <a:r>
              <a:rPr lang="es" sz="1500">
                <a:solidFill>
                  <a:srgbClr val="000000"/>
                </a:solidFill>
                <a:highlight>
                  <a:srgbClr val="FFFFFF"/>
                </a:highlight>
                <a:uFill>
                  <a:noFill/>
                </a:uFill>
                <a:latin typeface="Arial"/>
                <a:ea typeface="Arial"/>
                <a:cs typeface="Arial"/>
                <a:sym typeface="Arial"/>
                <a:hlinkClick r:id="rId6"/>
              </a:rPr>
              <a:t>Node.js</a:t>
            </a:r>
            <a:r>
              <a:rPr lang="es" sz="1500">
                <a:solidFill>
                  <a:srgbClr val="000000"/>
                </a:solidFill>
                <a:highlight>
                  <a:srgbClr val="FFFFFF"/>
                </a:highlight>
                <a:latin typeface="Arial"/>
                <a:ea typeface="Arial"/>
                <a:cs typeface="Arial"/>
                <a:sym typeface="Arial"/>
              </a:rPr>
              <a:t>. </a:t>
            </a:r>
            <a:endParaRPr sz="15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s" sz="1500">
                <a:solidFill>
                  <a:srgbClr val="000000"/>
                </a:solidFill>
                <a:highlight>
                  <a:srgbClr val="FFFFFF"/>
                </a:highlight>
                <a:latin typeface="Arial"/>
                <a:ea typeface="Arial"/>
                <a:cs typeface="Arial"/>
                <a:sym typeface="Arial"/>
              </a:rPr>
              <a:t>Meteor facilita la creación rápida de prototipos y produce código multiplataforma.</a:t>
            </a:r>
            <a:endParaRPr sz="15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s" sz="1500">
                <a:solidFill>
                  <a:srgbClr val="000000"/>
                </a:solidFill>
                <a:highlight>
                  <a:srgbClr val="FFFFFF"/>
                </a:highlight>
                <a:latin typeface="Arial"/>
                <a:ea typeface="Arial"/>
                <a:cs typeface="Arial"/>
                <a:sym typeface="Arial"/>
              </a:rPr>
              <a:t>Se integra con </a:t>
            </a:r>
            <a:r>
              <a:rPr lang="es" sz="1500">
                <a:solidFill>
                  <a:srgbClr val="000000"/>
                </a:solidFill>
                <a:highlight>
                  <a:srgbClr val="FFFFFF"/>
                </a:highlight>
                <a:uFill>
                  <a:noFill/>
                </a:uFill>
                <a:latin typeface="Arial"/>
                <a:ea typeface="Arial"/>
                <a:cs typeface="Arial"/>
                <a:sym typeface="Arial"/>
                <a:hlinkClick r:id="rId7"/>
              </a:rPr>
              <a:t>MongoDB</a:t>
            </a:r>
            <a:r>
              <a:rPr lang="es" sz="1500">
                <a:solidFill>
                  <a:srgbClr val="000000"/>
                </a:solidFill>
                <a:highlight>
                  <a:srgbClr val="FFFFFF"/>
                </a:highlight>
                <a:latin typeface="Arial"/>
                <a:ea typeface="Arial"/>
                <a:cs typeface="Arial"/>
                <a:sym typeface="Arial"/>
              </a:rPr>
              <a:t> y usa </a:t>
            </a:r>
            <a:r>
              <a:rPr lang="es" sz="1500">
                <a:solidFill>
                  <a:srgbClr val="000000"/>
                </a:solidFill>
                <a:highlight>
                  <a:srgbClr val="FFFFFF"/>
                </a:highlight>
                <a:uFill>
                  <a:noFill/>
                </a:uFill>
                <a:latin typeface="Arial"/>
                <a:ea typeface="Arial"/>
                <a:cs typeface="Arial"/>
                <a:sym typeface="Arial"/>
                <a:hlinkClick r:id="rId8"/>
              </a:rPr>
              <a:t>Distributed Data Protocol</a:t>
            </a:r>
            <a:r>
              <a:rPr lang="es" sz="1500">
                <a:solidFill>
                  <a:srgbClr val="000000"/>
                </a:solidFill>
                <a:highlight>
                  <a:srgbClr val="FFFFFF"/>
                </a:highlight>
                <a:latin typeface="Arial"/>
                <a:ea typeface="Arial"/>
                <a:cs typeface="Arial"/>
                <a:sym typeface="Arial"/>
              </a:rPr>
              <a:t> y un </a:t>
            </a:r>
            <a:r>
              <a:rPr lang="es" sz="1500">
                <a:solidFill>
                  <a:srgbClr val="000000"/>
                </a:solidFill>
                <a:highlight>
                  <a:srgbClr val="FFFFFF"/>
                </a:highlight>
                <a:uFill>
                  <a:noFill/>
                </a:uFill>
                <a:latin typeface="Arial"/>
                <a:ea typeface="Arial"/>
                <a:cs typeface="Arial"/>
                <a:sym typeface="Arial"/>
                <a:hlinkClick r:id="rId9"/>
              </a:rPr>
              <a:t>patrón publish-subscribe</a:t>
            </a:r>
            <a:r>
              <a:rPr lang="es" sz="1500">
                <a:solidFill>
                  <a:srgbClr val="000000"/>
                </a:solidFill>
                <a:highlight>
                  <a:srgbClr val="FFFFFF"/>
                </a:highlight>
                <a:latin typeface="Arial"/>
                <a:ea typeface="Arial"/>
                <a:cs typeface="Arial"/>
                <a:sym typeface="Arial"/>
              </a:rPr>
              <a:t> para propagar automáticamente al cliente cambios en los datos sin requerir que el desarrollador escriba algún código de sincronización.</a:t>
            </a:r>
            <a:endParaRPr sz="150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500">
              <a:solidFill>
                <a:srgbClr val="000000"/>
              </a:solidFill>
              <a:highlight>
                <a:srgbClr val="FFFFFF"/>
              </a:highlight>
              <a:latin typeface="Arial"/>
              <a:ea typeface="Arial"/>
              <a:cs typeface="Arial"/>
              <a:sym typeface="Arial"/>
            </a:endParaRPr>
          </a:p>
        </p:txBody>
      </p:sp>
      <p:pic>
        <p:nvPicPr>
          <p:cNvPr id="109" name="Google Shape;109;p21"/>
          <p:cNvPicPr preferRelativeResize="0"/>
          <p:nvPr/>
        </p:nvPicPr>
        <p:blipFill>
          <a:blip r:embed="rId10">
            <a:alphaModFix/>
          </a:blip>
          <a:stretch>
            <a:fillRect/>
          </a:stretch>
        </p:blipFill>
        <p:spPr>
          <a:xfrm>
            <a:off x="3913575" y="2763600"/>
            <a:ext cx="3631399" cy="859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