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42"/>
  </p:notesMasterIdLst>
  <p:sldIdLst>
    <p:sldId id="258" r:id="rId2"/>
    <p:sldId id="257" r:id="rId3"/>
    <p:sldId id="260" r:id="rId4"/>
    <p:sldId id="274" r:id="rId5"/>
    <p:sldId id="275" r:id="rId6"/>
    <p:sldId id="329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18" r:id="rId17"/>
    <p:sldId id="330" r:id="rId18"/>
    <p:sldId id="319" r:id="rId19"/>
    <p:sldId id="325" r:id="rId20"/>
    <p:sldId id="326" r:id="rId21"/>
    <p:sldId id="327" r:id="rId22"/>
    <p:sldId id="328" r:id="rId23"/>
    <p:sldId id="348" r:id="rId24"/>
    <p:sldId id="331" r:id="rId25"/>
    <p:sldId id="332" r:id="rId26"/>
    <p:sldId id="335" r:id="rId27"/>
    <p:sldId id="333" r:id="rId28"/>
    <p:sldId id="334" r:id="rId29"/>
    <p:sldId id="347" r:id="rId30"/>
    <p:sldId id="336" r:id="rId31"/>
    <p:sldId id="34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51" r:id="rId40"/>
    <p:sldId id="350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7F"/>
    <a:srgbClr val="0B1F8F"/>
    <a:srgbClr val="A12B2F"/>
    <a:srgbClr val="007836"/>
    <a:srgbClr val="ECAA00"/>
    <a:srgbClr val="76777B"/>
    <a:srgbClr val="00609C"/>
    <a:srgbClr val="ECAC00"/>
    <a:srgbClr val="00A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3517" autoAdjust="0"/>
  </p:normalViewPr>
  <p:slideViewPr>
    <p:cSldViewPr snapToGrid="0" showGuides="1">
      <p:cViewPr varScale="1">
        <p:scale>
          <a:sx n="149" d="100"/>
          <a:sy n="149" d="100"/>
        </p:scale>
        <p:origin x="184" y="240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line 4 to have </a:t>
            </a:r>
            <a:r>
              <a:rPr lang="en-US" dirty="0" err="1"/>
              <a:t>omp</a:t>
            </a:r>
            <a:r>
              <a:rPr lang="en-US" dirty="0"/>
              <a:t> atomic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Cm-Developer-Tools/aomp" TargetMode="External"/><Relationship Id="rId3" Type="http://schemas.openxmlformats.org/officeDocument/2006/relationships/hyperlink" Target="https://clang.llvm.org/docs/OpenMPSupport.html" TargetMode="External"/><Relationship Id="rId7" Type="http://schemas.openxmlformats.org/officeDocument/2006/relationships/hyperlink" Target="https://software.intel.com/en-us/cpp-compiler-developer-guide-and-reference-qopenmp-offload-qopenmp-offload" TargetMode="External"/><Relationship Id="rId2" Type="http://schemas.openxmlformats.org/officeDocument/2006/relationships/hyperlink" Target="https://gcc.gnu.org/wiki/Offloa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group.com/resources/docs/18.5/x86/pgi-user-guide/index.htm#openmp-use" TargetMode="External"/><Relationship Id="rId5" Type="http://schemas.openxmlformats.org/officeDocument/2006/relationships/hyperlink" Target="https://pubs.cray.com/content/S-2179/8.7/cray-c-and-c++-reference-manual/openmp-overview" TargetMode="External"/><Relationship Id="rId4" Type="http://schemas.openxmlformats.org/officeDocument/2006/relationships/hyperlink" Target="https://www.ibm.com/support/knowledgecenter/en/SSXVZZ_16.1.0/com.ibm.xlcpp161.lelinux.doc/compiler_ref/opt_offload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mailto:josem@udel.edu" TargetMode="External"/><Relationship Id="rId7" Type="http://schemas.openxmlformats.org/officeDocument/2006/relationships/hyperlink" Target="mailto:schandra@udel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scar@ornl.gov" TargetMode="External"/><Relationship Id="rId5" Type="http://schemas.openxmlformats.org/officeDocument/2006/relationships/hyperlink" Target="mailto:utimatu@udel.edu" TargetMode="External"/><Relationship Id="rId4" Type="http://schemas.openxmlformats.org/officeDocument/2006/relationships/hyperlink" Target="mailto:pophaless@ornl.gov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0" dirty="0"/>
              <a:t>OpenMP workshop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0278058-7246-514E-A60D-97A1420D0EF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-18837" t="-50000" r="-18837" b="-50000"/>
          <a:stretch/>
        </p:blipFill>
        <p:spPr>
          <a:xfrm>
            <a:off x="4863726" y="1266825"/>
            <a:ext cx="4280275" cy="2029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OpenMP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April 26</a:t>
            </a:r>
            <a:r>
              <a:rPr lang="en-US" baseline="30000" dirty="0"/>
              <a:t>th</a:t>
            </a:r>
            <a:r>
              <a:rPr lang="en-US" dirty="0"/>
              <a:t> 2019 – Chicago IL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A85DFC7-7BD6-BD44-B161-AC7B0F27AE08}"/>
              </a:ext>
            </a:extLst>
          </p:cNvPr>
          <p:cNvSpPr txBox="1">
            <a:spLocks/>
          </p:cNvSpPr>
          <p:nvPr/>
        </p:nvSpPr>
        <p:spPr>
          <a:xfrm>
            <a:off x="6606317" y="3710676"/>
            <a:ext cx="2034317" cy="2952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400" b="1" kern="1200" cap="all" baseline="0">
                <a:solidFill>
                  <a:srgbClr val="47484A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ts val="1800"/>
              </a:spcBef>
              <a:spcAft>
                <a:spcPts val="0"/>
              </a:spcAft>
              <a:buFont typeface="Arial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8C493-A6DD-694D-BE7F-6955A2EEF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000" dirty="0"/>
              <a:t>Jose Monsalve</a:t>
            </a:r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34900A5-79EC-9349-8886-C7005280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92" y="3005177"/>
            <a:ext cx="5975849" cy="1831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Critical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ED5F0-D358-D442-87AE-176070026FB1}"/>
              </a:ext>
            </a:extLst>
          </p:cNvPr>
          <p:cNvSpPr/>
          <p:nvPr/>
        </p:nvSpPr>
        <p:spPr>
          <a:xfrm>
            <a:off x="1716847" y="3735570"/>
            <a:ext cx="2988157" cy="85011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043638" y="1475312"/>
            <a:ext cx="3618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threads access the critical region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only </a:t>
            </a:r>
            <a:r>
              <a:rPr lang="en-US" dirty="0">
                <a:solidFill>
                  <a:schemeClr val="accent6"/>
                </a:solidFill>
              </a:rPr>
              <a:t>a single threads at a time </a:t>
            </a:r>
            <a:r>
              <a:rPr lang="en-US" dirty="0"/>
              <a:t>executes the thread unsafe work at line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Guarantees mutual exclusion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1889320" y="1598150"/>
            <a:ext cx="188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88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88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88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88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1889320" y="2948582"/>
            <a:ext cx="188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B8AED9-56D6-864C-82D8-96EAE2B59A0E}"/>
              </a:ext>
            </a:extLst>
          </p:cNvPr>
          <p:cNvCxnSpPr/>
          <p:nvPr/>
        </p:nvCxnSpPr>
        <p:spPr>
          <a:xfrm>
            <a:off x="2074134" y="1598150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B3139-3A9B-E141-A5A9-4E861F3CA6DF}"/>
              </a:ext>
            </a:extLst>
          </p:cNvPr>
          <p:cNvCxnSpPr/>
          <p:nvPr/>
        </p:nvCxnSpPr>
        <p:spPr>
          <a:xfrm>
            <a:off x="2074134" y="1868236"/>
            <a:ext cx="188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EDADA5-E4D0-6B40-95BB-531955F242BB}"/>
              </a:ext>
            </a:extLst>
          </p:cNvPr>
          <p:cNvCxnSpPr/>
          <p:nvPr/>
        </p:nvCxnSpPr>
        <p:spPr>
          <a:xfrm>
            <a:off x="2074134" y="2138323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EB3C6A-DBB1-FB4E-88DB-8F94DA0CA7CD}"/>
              </a:ext>
            </a:extLst>
          </p:cNvPr>
          <p:cNvCxnSpPr/>
          <p:nvPr/>
        </p:nvCxnSpPr>
        <p:spPr>
          <a:xfrm>
            <a:off x="2074134" y="2408409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C724A0-0554-AF42-9117-6FE31ACCA20A}"/>
              </a:ext>
            </a:extLst>
          </p:cNvPr>
          <p:cNvCxnSpPr/>
          <p:nvPr/>
        </p:nvCxnSpPr>
        <p:spPr>
          <a:xfrm>
            <a:off x="2074134" y="2678496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7F2EDE-C8E9-3C41-B909-BA5C0A4AB269}"/>
              </a:ext>
            </a:extLst>
          </p:cNvPr>
          <p:cNvCxnSpPr/>
          <p:nvPr/>
        </p:nvCxnSpPr>
        <p:spPr>
          <a:xfrm>
            <a:off x="2074134" y="2948582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6BE34-1C74-ED43-8A0E-A1E9D06AB39A}"/>
              </a:ext>
            </a:extLst>
          </p:cNvPr>
          <p:cNvCxnSpPr/>
          <p:nvPr/>
        </p:nvCxnSpPr>
        <p:spPr>
          <a:xfrm>
            <a:off x="2258949" y="1598150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7EE87E-81DE-C940-B20B-5528F1A6D908}"/>
              </a:ext>
            </a:extLst>
          </p:cNvPr>
          <p:cNvCxnSpPr/>
          <p:nvPr/>
        </p:nvCxnSpPr>
        <p:spPr>
          <a:xfrm>
            <a:off x="2258949" y="1868236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E0441F-7CDB-A24D-AEA0-DD648EFDE5F7}"/>
              </a:ext>
            </a:extLst>
          </p:cNvPr>
          <p:cNvCxnSpPr/>
          <p:nvPr/>
        </p:nvCxnSpPr>
        <p:spPr>
          <a:xfrm>
            <a:off x="2258949" y="2138323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21942C-3C02-E74C-9D85-B3859BD6B4A6}"/>
              </a:ext>
            </a:extLst>
          </p:cNvPr>
          <p:cNvCxnSpPr/>
          <p:nvPr/>
        </p:nvCxnSpPr>
        <p:spPr>
          <a:xfrm>
            <a:off x="2258949" y="2408409"/>
            <a:ext cx="188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745EB5-33CA-CE46-A694-4B2C1F47CDF7}"/>
              </a:ext>
            </a:extLst>
          </p:cNvPr>
          <p:cNvCxnSpPr/>
          <p:nvPr/>
        </p:nvCxnSpPr>
        <p:spPr>
          <a:xfrm>
            <a:off x="2258949" y="2678496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8885B5D-9090-7C4C-9D5D-E616F9359313}"/>
              </a:ext>
            </a:extLst>
          </p:cNvPr>
          <p:cNvCxnSpPr/>
          <p:nvPr/>
        </p:nvCxnSpPr>
        <p:spPr>
          <a:xfrm>
            <a:off x="2258949" y="2948582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3A0C3D-6130-A94D-9EAF-479485B843CF}"/>
              </a:ext>
            </a:extLst>
          </p:cNvPr>
          <p:cNvCxnSpPr/>
          <p:nvPr/>
        </p:nvCxnSpPr>
        <p:spPr>
          <a:xfrm>
            <a:off x="2447769" y="1598150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8942E9-1DFE-6043-8472-F42077E308A4}"/>
              </a:ext>
            </a:extLst>
          </p:cNvPr>
          <p:cNvCxnSpPr/>
          <p:nvPr/>
        </p:nvCxnSpPr>
        <p:spPr>
          <a:xfrm>
            <a:off x="2447769" y="1868236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2ACB51-C6A6-E14B-8B00-85278693B7F6}"/>
              </a:ext>
            </a:extLst>
          </p:cNvPr>
          <p:cNvCxnSpPr/>
          <p:nvPr/>
        </p:nvCxnSpPr>
        <p:spPr>
          <a:xfrm>
            <a:off x="2447769" y="2138323"/>
            <a:ext cx="188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9494FA-7E5D-FE47-93E1-C0B6ECE01865}"/>
              </a:ext>
            </a:extLst>
          </p:cNvPr>
          <p:cNvCxnSpPr/>
          <p:nvPr/>
        </p:nvCxnSpPr>
        <p:spPr>
          <a:xfrm>
            <a:off x="2447769" y="2408409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CBB5B7-F885-C749-963E-3A41A444FC16}"/>
              </a:ext>
            </a:extLst>
          </p:cNvPr>
          <p:cNvCxnSpPr/>
          <p:nvPr/>
        </p:nvCxnSpPr>
        <p:spPr>
          <a:xfrm>
            <a:off x="2447769" y="2678496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345F23-56A4-344D-BD81-4C0B919B27AA}"/>
              </a:ext>
            </a:extLst>
          </p:cNvPr>
          <p:cNvCxnSpPr/>
          <p:nvPr/>
        </p:nvCxnSpPr>
        <p:spPr>
          <a:xfrm>
            <a:off x="2447769" y="2948582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A4E19D-D861-404D-879E-0D6C3AF776E3}"/>
              </a:ext>
            </a:extLst>
          </p:cNvPr>
          <p:cNvCxnSpPr/>
          <p:nvPr/>
        </p:nvCxnSpPr>
        <p:spPr>
          <a:xfrm>
            <a:off x="2632584" y="1598148"/>
            <a:ext cx="188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6DA19D-83F7-E644-BAB5-E85979A97891}"/>
              </a:ext>
            </a:extLst>
          </p:cNvPr>
          <p:cNvCxnSpPr/>
          <p:nvPr/>
        </p:nvCxnSpPr>
        <p:spPr>
          <a:xfrm>
            <a:off x="2632584" y="1868234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6EDC60-4512-7D49-B6EA-D154C7376994}"/>
              </a:ext>
            </a:extLst>
          </p:cNvPr>
          <p:cNvCxnSpPr/>
          <p:nvPr/>
        </p:nvCxnSpPr>
        <p:spPr>
          <a:xfrm>
            <a:off x="2632584" y="2138321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264CF0-C843-DA42-A2DE-D4F30B31A81A}"/>
              </a:ext>
            </a:extLst>
          </p:cNvPr>
          <p:cNvCxnSpPr/>
          <p:nvPr/>
        </p:nvCxnSpPr>
        <p:spPr>
          <a:xfrm>
            <a:off x="2632584" y="2408407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06C9C-D6EB-964E-8832-F493E03FEFF9}"/>
              </a:ext>
            </a:extLst>
          </p:cNvPr>
          <p:cNvCxnSpPr/>
          <p:nvPr/>
        </p:nvCxnSpPr>
        <p:spPr>
          <a:xfrm>
            <a:off x="2632584" y="2678494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E24C6D-11AB-1B4E-8B9C-5FEEF9C9245D}"/>
              </a:ext>
            </a:extLst>
          </p:cNvPr>
          <p:cNvCxnSpPr/>
          <p:nvPr/>
        </p:nvCxnSpPr>
        <p:spPr>
          <a:xfrm>
            <a:off x="2632584" y="2948580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E9512B-05E0-2049-B05E-0B5D95EC9AF1}"/>
              </a:ext>
            </a:extLst>
          </p:cNvPr>
          <p:cNvCxnSpPr/>
          <p:nvPr/>
        </p:nvCxnSpPr>
        <p:spPr>
          <a:xfrm>
            <a:off x="2819401" y="1598148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D65BE5-6F34-514B-ABC5-1E8BB7559DCD}"/>
              </a:ext>
            </a:extLst>
          </p:cNvPr>
          <p:cNvCxnSpPr/>
          <p:nvPr/>
        </p:nvCxnSpPr>
        <p:spPr>
          <a:xfrm>
            <a:off x="2819401" y="1868234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CD5675-F1F3-2F49-993A-5DDD7FC53311}"/>
              </a:ext>
            </a:extLst>
          </p:cNvPr>
          <p:cNvCxnSpPr/>
          <p:nvPr/>
        </p:nvCxnSpPr>
        <p:spPr>
          <a:xfrm>
            <a:off x="2819401" y="2138321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801D1F-5BB5-0141-A545-A2C17566A23E}"/>
              </a:ext>
            </a:extLst>
          </p:cNvPr>
          <p:cNvCxnSpPr/>
          <p:nvPr/>
        </p:nvCxnSpPr>
        <p:spPr>
          <a:xfrm>
            <a:off x="2819401" y="2408407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F40388-1D97-6E4B-9864-3869240A33DE}"/>
              </a:ext>
            </a:extLst>
          </p:cNvPr>
          <p:cNvCxnSpPr/>
          <p:nvPr/>
        </p:nvCxnSpPr>
        <p:spPr>
          <a:xfrm>
            <a:off x="2819401" y="2678494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8180BA-63E8-034A-8312-E1C5889CCD8E}"/>
              </a:ext>
            </a:extLst>
          </p:cNvPr>
          <p:cNvCxnSpPr/>
          <p:nvPr/>
        </p:nvCxnSpPr>
        <p:spPr>
          <a:xfrm>
            <a:off x="2819401" y="2948580"/>
            <a:ext cx="188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A133B8-6C98-8C43-A927-F0D0ACFF7AE5}"/>
              </a:ext>
            </a:extLst>
          </p:cNvPr>
          <p:cNvCxnSpPr/>
          <p:nvPr/>
        </p:nvCxnSpPr>
        <p:spPr>
          <a:xfrm>
            <a:off x="3010456" y="1598148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6D9E16-8D76-2F43-939C-299854776745}"/>
              </a:ext>
            </a:extLst>
          </p:cNvPr>
          <p:cNvCxnSpPr/>
          <p:nvPr/>
        </p:nvCxnSpPr>
        <p:spPr>
          <a:xfrm>
            <a:off x="3010456" y="1868234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B35200-A929-A747-BCFD-D7B29274D68B}"/>
              </a:ext>
            </a:extLst>
          </p:cNvPr>
          <p:cNvCxnSpPr/>
          <p:nvPr/>
        </p:nvCxnSpPr>
        <p:spPr>
          <a:xfrm>
            <a:off x="3010456" y="2138321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2E01AB-19E0-4E43-B071-7615AEFCB400}"/>
              </a:ext>
            </a:extLst>
          </p:cNvPr>
          <p:cNvCxnSpPr/>
          <p:nvPr/>
        </p:nvCxnSpPr>
        <p:spPr>
          <a:xfrm>
            <a:off x="3010456" y="2408407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960F7B-BD9F-364A-96B2-7A914892C7C6}"/>
              </a:ext>
            </a:extLst>
          </p:cNvPr>
          <p:cNvCxnSpPr/>
          <p:nvPr/>
        </p:nvCxnSpPr>
        <p:spPr>
          <a:xfrm>
            <a:off x="3010456" y="2678494"/>
            <a:ext cx="188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13ECA-1469-9B40-B669-0AF3C9D40433}"/>
              </a:ext>
            </a:extLst>
          </p:cNvPr>
          <p:cNvCxnSpPr/>
          <p:nvPr/>
        </p:nvCxnSpPr>
        <p:spPr>
          <a:xfrm>
            <a:off x="3010456" y="2948580"/>
            <a:ext cx="188819" cy="0"/>
          </a:xfrm>
          <a:prstGeom prst="line">
            <a:avLst/>
          </a:prstGeom>
          <a:ln w="25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FF7180-62CD-FC42-B282-2A3DEFE8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65" y="3372995"/>
            <a:ext cx="5186806" cy="1293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Barrier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CCCFC6-9338-1942-9913-6A4F1877DFA0}"/>
              </a:ext>
            </a:extLst>
          </p:cNvPr>
          <p:cNvCxnSpPr>
            <a:cxnSpLocks/>
          </p:cNvCxnSpPr>
          <p:nvPr/>
        </p:nvCxnSpPr>
        <p:spPr>
          <a:xfrm>
            <a:off x="2561922" y="1424736"/>
            <a:ext cx="9310" cy="16972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24BF3-0ECC-2E47-9124-B7B1D807C00A}"/>
              </a:ext>
            </a:extLst>
          </p:cNvPr>
          <p:cNvSpPr/>
          <p:nvPr/>
        </p:nvSpPr>
        <p:spPr>
          <a:xfrm>
            <a:off x="1812758" y="3605532"/>
            <a:ext cx="5061284" cy="429707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3D69F1-A8D6-6345-9721-EA05E1C5ED03}"/>
              </a:ext>
            </a:extLst>
          </p:cNvPr>
          <p:cNvSpPr/>
          <p:nvPr/>
        </p:nvSpPr>
        <p:spPr>
          <a:xfrm>
            <a:off x="1812758" y="4221461"/>
            <a:ext cx="5186806" cy="396977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C5C2A5-1E00-2D48-9DC2-F28277C8FB4C}"/>
              </a:ext>
            </a:extLst>
          </p:cNvPr>
          <p:cNvGrpSpPr/>
          <p:nvPr/>
        </p:nvGrpSpPr>
        <p:grpSpPr>
          <a:xfrm>
            <a:off x="1889322" y="1598149"/>
            <a:ext cx="660250" cy="1350433"/>
            <a:chOff x="1889322" y="1598149"/>
            <a:chExt cx="470728" cy="135043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23A880-D201-0446-99A0-48EFCAF40F53}"/>
                </a:ext>
              </a:extLst>
            </p:cNvPr>
            <p:cNvCxnSpPr/>
            <p:nvPr/>
          </p:nvCxnSpPr>
          <p:spPr>
            <a:xfrm>
              <a:off x="1889322" y="1598150"/>
              <a:ext cx="330080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31E88-68E7-9247-86BD-AC10B903309C}"/>
                </a:ext>
              </a:extLst>
            </p:cNvPr>
            <p:cNvCxnSpPr>
              <a:cxnSpLocks/>
            </p:cNvCxnSpPr>
            <p:nvPr/>
          </p:nvCxnSpPr>
          <p:spPr>
            <a:xfrm>
              <a:off x="1889322" y="1868236"/>
              <a:ext cx="217774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3DA42-8D3F-AA4B-8323-637426923EF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322" y="2138323"/>
              <a:ext cx="241628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BA04D-ECA4-CB47-BE43-1F7132759B9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322" y="2408409"/>
              <a:ext cx="384751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851EA-30C8-A34F-874D-30087CFF490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322" y="2678496"/>
              <a:ext cx="130309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A9DF54-7A52-3D43-83E1-69C5605C570A}"/>
                </a:ext>
              </a:extLst>
            </p:cNvPr>
            <p:cNvCxnSpPr/>
            <p:nvPr/>
          </p:nvCxnSpPr>
          <p:spPr>
            <a:xfrm>
              <a:off x="1889322" y="2948582"/>
              <a:ext cx="330080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C3E381-3F86-6747-A19C-1427A72D37F5}"/>
                </a:ext>
              </a:extLst>
            </p:cNvPr>
            <p:cNvCxnSpPr/>
            <p:nvPr/>
          </p:nvCxnSpPr>
          <p:spPr>
            <a:xfrm>
              <a:off x="2217184" y="1598149"/>
              <a:ext cx="142866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523945-6BAA-1A48-BAA5-1187A9124592}"/>
                </a:ext>
              </a:extLst>
            </p:cNvPr>
            <p:cNvCxnSpPr>
              <a:cxnSpLocks/>
            </p:cNvCxnSpPr>
            <p:nvPr/>
          </p:nvCxnSpPr>
          <p:spPr>
            <a:xfrm>
              <a:off x="2107096" y="1868235"/>
              <a:ext cx="252954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F30B7F5-BFBA-E049-95A9-D0792506F85A}"/>
                </a:ext>
              </a:extLst>
            </p:cNvPr>
            <p:cNvCxnSpPr>
              <a:cxnSpLocks/>
            </p:cNvCxnSpPr>
            <p:nvPr/>
          </p:nvCxnSpPr>
          <p:spPr>
            <a:xfrm>
              <a:off x="2130950" y="2138322"/>
              <a:ext cx="229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7407F3-A53F-3D41-81FC-3B8ECE8F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274073" y="2408408"/>
              <a:ext cx="85977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CC45F5-F99C-424E-AA1A-1411EE8BF77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31" y="2678495"/>
              <a:ext cx="340419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EFE998-D085-7046-8D31-9E66D8823814}"/>
                </a:ext>
              </a:extLst>
            </p:cNvPr>
            <p:cNvCxnSpPr/>
            <p:nvPr/>
          </p:nvCxnSpPr>
          <p:spPr>
            <a:xfrm>
              <a:off x="2217184" y="2948581"/>
              <a:ext cx="142866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51961C-0657-EE4A-BCA5-BFCC4F75FF4A}"/>
              </a:ext>
            </a:extLst>
          </p:cNvPr>
          <p:cNvGrpSpPr/>
          <p:nvPr/>
        </p:nvGrpSpPr>
        <p:grpSpPr>
          <a:xfrm>
            <a:off x="2611752" y="1598149"/>
            <a:ext cx="595174" cy="1350432"/>
            <a:chOff x="1889320" y="1598150"/>
            <a:chExt cx="1322819" cy="135043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06204F-5824-9740-9940-1E30D8AFE79F}"/>
                </a:ext>
              </a:extLst>
            </p:cNvPr>
            <p:cNvCxnSpPr/>
            <p:nvPr/>
          </p:nvCxnSpPr>
          <p:spPr>
            <a:xfrm>
              <a:off x="1889320" y="1598150"/>
              <a:ext cx="132281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AA84FE-92C4-8147-8D24-CE4ED7AC896D}"/>
                </a:ext>
              </a:extLst>
            </p:cNvPr>
            <p:cNvCxnSpPr/>
            <p:nvPr/>
          </p:nvCxnSpPr>
          <p:spPr>
            <a:xfrm>
              <a:off x="1889320" y="1868236"/>
              <a:ext cx="132281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3A88CDA-6F03-8D49-9E08-BD1AD3CDD751}"/>
                </a:ext>
              </a:extLst>
            </p:cNvPr>
            <p:cNvCxnSpPr/>
            <p:nvPr/>
          </p:nvCxnSpPr>
          <p:spPr>
            <a:xfrm>
              <a:off x="1889320" y="2138323"/>
              <a:ext cx="132281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4AA7CD-90A1-634A-90FE-7B28E4600BEF}"/>
                </a:ext>
              </a:extLst>
            </p:cNvPr>
            <p:cNvCxnSpPr/>
            <p:nvPr/>
          </p:nvCxnSpPr>
          <p:spPr>
            <a:xfrm>
              <a:off x="1889320" y="2408409"/>
              <a:ext cx="132281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B54C72-6567-324E-8E17-C0D5E45F0576}"/>
                </a:ext>
              </a:extLst>
            </p:cNvPr>
            <p:cNvCxnSpPr/>
            <p:nvPr/>
          </p:nvCxnSpPr>
          <p:spPr>
            <a:xfrm>
              <a:off x="1889320" y="2678496"/>
              <a:ext cx="132281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30E853-9982-BE44-8EAB-2141D4D1353A}"/>
                </a:ext>
              </a:extLst>
            </p:cNvPr>
            <p:cNvCxnSpPr/>
            <p:nvPr/>
          </p:nvCxnSpPr>
          <p:spPr>
            <a:xfrm>
              <a:off x="1889320" y="2948582"/>
              <a:ext cx="132281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4843081" y="1299958"/>
            <a:ext cx="3977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synchronization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threads executed all the work before the barrier, and wait for everyone to reach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>
                <a:solidFill>
                  <a:schemeClr val="accent4"/>
                </a:solidFill>
              </a:rPr>
              <a:t>“hi from” </a:t>
            </a:r>
            <a:r>
              <a:rPr lang="en-US" dirty="0"/>
              <a:t>messages should be printed before all </a:t>
            </a:r>
            <a:r>
              <a:rPr lang="en-US" dirty="0">
                <a:solidFill>
                  <a:schemeClr val="accent5"/>
                </a:solidFill>
              </a:rPr>
              <a:t>“bye from” </a:t>
            </a:r>
            <a:r>
              <a:rPr lang="en-US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7773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BA2A8-1A51-D34E-9938-5551C07E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7" y="3390164"/>
            <a:ext cx="8109180" cy="13464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07B818-DAB4-8B41-93DC-065D6A1D16C6}"/>
              </a:ext>
            </a:extLst>
          </p:cNvPr>
          <p:cNvSpPr txBox="1"/>
          <p:nvPr/>
        </p:nvSpPr>
        <p:spPr>
          <a:xfrm>
            <a:off x="4800600" y="120003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Iteration space: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for/do loop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1889320" y="1598150"/>
            <a:ext cx="132281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32281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32281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32281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322819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1889320" y="2948582"/>
            <a:ext cx="13228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950535" y="1542399"/>
            <a:ext cx="312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is executed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gets a chunk of the iteration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distribute the iterations?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5AA1BF-330A-2E40-9487-3CEA1D1C1D51}"/>
              </a:ext>
            </a:extLst>
          </p:cNvPr>
          <p:cNvGrpSpPr/>
          <p:nvPr/>
        </p:nvGrpSpPr>
        <p:grpSpPr>
          <a:xfrm>
            <a:off x="5077095" y="1486406"/>
            <a:ext cx="854768" cy="1549510"/>
            <a:chOff x="6844460" y="3115953"/>
            <a:chExt cx="566353" cy="20275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EA407-7796-9240-85DB-A872963486DF}"/>
                </a:ext>
              </a:extLst>
            </p:cNvPr>
            <p:cNvSpPr/>
            <p:nvPr/>
          </p:nvSpPr>
          <p:spPr>
            <a:xfrm>
              <a:off x="6844460" y="3115953"/>
              <a:ext cx="566353" cy="32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D283FF-6C2F-4A4D-A520-1A13BAAB69EF}"/>
                </a:ext>
              </a:extLst>
            </p:cNvPr>
            <p:cNvSpPr/>
            <p:nvPr/>
          </p:nvSpPr>
          <p:spPr>
            <a:xfrm>
              <a:off x="6844460" y="3456542"/>
              <a:ext cx="566353" cy="32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41043E-33D9-1C4C-8CE7-D1E59831A08B}"/>
                </a:ext>
              </a:extLst>
            </p:cNvPr>
            <p:cNvSpPr/>
            <p:nvPr/>
          </p:nvSpPr>
          <p:spPr>
            <a:xfrm>
              <a:off x="6844460" y="3797131"/>
              <a:ext cx="566353" cy="324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7E24D4-21FE-C644-A2D6-80563FF161D7}"/>
                </a:ext>
              </a:extLst>
            </p:cNvPr>
            <p:cNvSpPr/>
            <p:nvPr/>
          </p:nvSpPr>
          <p:spPr>
            <a:xfrm>
              <a:off x="6844460" y="4137720"/>
              <a:ext cx="566353" cy="324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522CC8-738A-D343-BEFB-EEE0DBF68ABF}"/>
                </a:ext>
              </a:extLst>
            </p:cNvPr>
            <p:cNvSpPr/>
            <p:nvPr/>
          </p:nvSpPr>
          <p:spPr>
            <a:xfrm>
              <a:off x="6844460" y="4478309"/>
              <a:ext cx="566353" cy="324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DD1C0-52A3-E24C-A733-EB9480EA8FD4}"/>
                </a:ext>
              </a:extLst>
            </p:cNvPr>
            <p:cNvSpPr/>
            <p:nvPr/>
          </p:nvSpPr>
          <p:spPr>
            <a:xfrm>
              <a:off x="6844460" y="4818900"/>
              <a:ext cx="566353" cy="32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5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DFA00D-A7C4-D644-A193-71DBD1A4ECE9}"/>
              </a:ext>
            </a:extLst>
          </p:cNvPr>
          <p:cNvSpPr/>
          <p:nvPr/>
        </p:nvSpPr>
        <p:spPr>
          <a:xfrm>
            <a:off x="2591931" y="3698420"/>
            <a:ext cx="824044" cy="26037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42A1395-C026-A94F-A43B-8ADC2FB2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7" y="3390164"/>
            <a:ext cx="8109180" cy="13464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07B818-DAB4-8B41-93DC-065D6A1D16C6}"/>
              </a:ext>
            </a:extLst>
          </p:cNvPr>
          <p:cNvSpPr txBox="1"/>
          <p:nvPr/>
        </p:nvSpPr>
        <p:spPr>
          <a:xfrm>
            <a:off x="4800600" y="120003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Iteration space: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for/do loop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1889320" y="1598150"/>
            <a:ext cx="132281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32281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32281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32281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322819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1889320" y="2948582"/>
            <a:ext cx="13228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950535" y="1542399"/>
            <a:ext cx="3121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is executed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gets a chunk of the iteration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distribute the iterations?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A: </a:t>
            </a:r>
            <a:r>
              <a:rPr lang="en-US" i="1" dirty="0"/>
              <a:t>schedule()</a:t>
            </a:r>
            <a:r>
              <a:rPr lang="en-US" dirty="0"/>
              <a:t> clause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5AA1BF-330A-2E40-9487-3CEA1D1C1D51}"/>
              </a:ext>
            </a:extLst>
          </p:cNvPr>
          <p:cNvGrpSpPr/>
          <p:nvPr/>
        </p:nvGrpSpPr>
        <p:grpSpPr>
          <a:xfrm>
            <a:off x="5077095" y="1486406"/>
            <a:ext cx="854768" cy="1549510"/>
            <a:chOff x="6844460" y="3115953"/>
            <a:chExt cx="566353" cy="20275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EA407-7796-9240-85DB-A872963486DF}"/>
                </a:ext>
              </a:extLst>
            </p:cNvPr>
            <p:cNvSpPr/>
            <p:nvPr/>
          </p:nvSpPr>
          <p:spPr>
            <a:xfrm>
              <a:off x="6844460" y="3115953"/>
              <a:ext cx="566353" cy="32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D283FF-6C2F-4A4D-A520-1A13BAAB69EF}"/>
                </a:ext>
              </a:extLst>
            </p:cNvPr>
            <p:cNvSpPr/>
            <p:nvPr/>
          </p:nvSpPr>
          <p:spPr>
            <a:xfrm>
              <a:off x="6844460" y="3456542"/>
              <a:ext cx="566353" cy="32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41043E-33D9-1C4C-8CE7-D1E59831A08B}"/>
                </a:ext>
              </a:extLst>
            </p:cNvPr>
            <p:cNvSpPr/>
            <p:nvPr/>
          </p:nvSpPr>
          <p:spPr>
            <a:xfrm>
              <a:off x="6844460" y="3797131"/>
              <a:ext cx="566353" cy="324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7E24D4-21FE-C644-A2D6-80563FF161D7}"/>
                </a:ext>
              </a:extLst>
            </p:cNvPr>
            <p:cNvSpPr/>
            <p:nvPr/>
          </p:nvSpPr>
          <p:spPr>
            <a:xfrm>
              <a:off x="6844460" y="4137720"/>
              <a:ext cx="566353" cy="324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522CC8-738A-D343-BEFB-EEE0DBF68ABF}"/>
                </a:ext>
              </a:extLst>
            </p:cNvPr>
            <p:cNvSpPr/>
            <p:nvPr/>
          </p:nvSpPr>
          <p:spPr>
            <a:xfrm>
              <a:off x="6844460" y="4478309"/>
              <a:ext cx="566353" cy="324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DD1C0-52A3-E24C-A733-EB9480EA8FD4}"/>
                </a:ext>
              </a:extLst>
            </p:cNvPr>
            <p:cNvSpPr/>
            <p:nvPr/>
          </p:nvSpPr>
          <p:spPr>
            <a:xfrm>
              <a:off x="6844460" y="4818900"/>
              <a:ext cx="566353" cy="32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= 5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DFA00D-A7C4-D644-A193-71DBD1A4ECE9}"/>
              </a:ext>
            </a:extLst>
          </p:cNvPr>
          <p:cNvSpPr/>
          <p:nvPr/>
        </p:nvSpPr>
        <p:spPr>
          <a:xfrm>
            <a:off x="2591931" y="3698420"/>
            <a:ext cx="824044" cy="26037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7F1910-678F-1B4A-9ED5-ACF83543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9" y="3701350"/>
            <a:ext cx="8086823" cy="10508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07B818-DAB4-8B41-93DC-065D6A1D16C6}"/>
              </a:ext>
            </a:extLst>
          </p:cNvPr>
          <p:cNvSpPr txBox="1"/>
          <p:nvPr/>
        </p:nvSpPr>
        <p:spPr>
          <a:xfrm>
            <a:off x="4643651" y="129237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Iteration space: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for/do loop – Scheduling of the iteration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826147" y="1681241"/>
            <a:ext cx="32457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 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(dynamic)</a:t>
            </a:r>
            <a:r>
              <a:rPr lang="en-US" dirty="0"/>
              <a:t> </a:t>
            </a:r>
          </a:p>
          <a:p>
            <a:pPr marL="460375" lvl="1" indent="-204788">
              <a:buFont typeface="Arial" panose="020B0604020202020204" pitchFamily="34" charset="0"/>
              <a:buChar char="•"/>
            </a:pPr>
            <a:r>
              <a:rPr lang="en-US" sz="1500" dirty="0"/>
              <a:t>Chunk size is static. </a:t>
            </a:r>
          </a:p>
          <a:p>
            <a:pPr marL="460375" lvl="1" indent="-204788">
              <a:buFont typeface="Arial" panose="020B0604020202020204" pitchFamily="34" charset="0"/>
              <a:buChar char="•"/>
            </a:pPr>
            <a:r>
              <a:rPr lang="en-US" sz="1500" dirty="0"/>
              <a:t>Assignment of chunks per threads is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DFA00D-A7C4-D644-A193-71DBD1A4ECE9}"/>
              </a:ext>
            </a:extLst>
          </p:cNvPr>
          <p:cNvSpPr/>
          <p:nvPr/>
        </p:nvSpPr>
        <p:spPr>
          <a:xfrm>
            <a:off x="2550729" y="3971199"/>
            <a:ext cx="824044" cy="26037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783A09-2086-8644-BFDD-87238EB63314}"/>
              </a:ext>
            </a:extLst>
          </p:cNvPr>
          <p:cNvGrpSpPr/>
          <p:nvPr/>
        </p:nvGrpSpPr>
        <p:grpSpPr>
          <a:xfrm>
            <a:off x="4920139" y="1578747"/>
            <a:ext cx="883884" cy="2010915"/>
            <a:chOff x="4920146" y="1520997"/>
            <a:chExt cx="949691" cy="20109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EA407-7796-9240-85DB-A872963486DF}"/>
                </a:ext>
              </a:extLst>
            </p:cNvPr>
            <p:cNvSpPr/>
            <p:nvPr/>
          </p:nvSpPr>
          <p:spPr>
            <a:xfrm>
              <a:off x="4920146" y="1520997"/>
              <a:ext cx="854768" cy="1847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D283FF-6C2F-4A4D-A520-1A13BAAB69EF}"/>
                </a:ext>
              </a:extLst>
            </p:cNvPr>
            <p:cNvSpPr/>
            <p:nvPr/>
          </p:nvSpPr>
          <p:spPr>
            <a:xfrm>
              <a:off x="4920146" y="1719069"/>
              <a:ext cx="854768" cy="1847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41043E-33D9-1C4C-8CE7-D1E59831A08B}"/>
                </a:ext>
              </a:extLst>
            </p:cNvPr>
            <p:cNvSpPr/>
            <p:nvPr/>
          </p:nvSpPr>
          <p:spPr>
            <a:xfrm>
              <a:off x="4920146" y="1917141"/>
              <a:ext cx="854768" cy="1847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7E24D4-21FE-C644-A2D6-80563FF161D7}"/>
                </a:ext>
              </a:extLst>
            </p:cNvPr>
            <p:cNvSpPr/>
            <p:nvPr/>
          </p:nvSpPr>
          <p:spPr>
            <a:xfrm>
              <a:off x="4920146" y="2115213"/>
              <a:ext cx="854768" cy="1847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522CC8-738A-D343-BEFB-EEE0DBF68ABF}"/>
                </a:ext>
              </a:extLst>
            </p:cNvPr>
            <p:cNvSpPr/>
            <p:nvPr/>
          </p:nvSpPr>
          <p:spPr>
            <a:xfrm>
              <a:off x="4920146" y="2313285"/>
              <a:ext cx="854768" cy="1847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DD1C0-52A3-E24C-A733-EB9480EA8FD4}"/>
                </a:ext>
              </a:extLst>
            </p:cNvPr>
            <p:cNvSpPr/>
            <p:nvPr/>
          </p:nvSpPr>
          <p:spPr>
            <a:xfrm>
              <a:off x="4920146" y="3347180"/>
              <a:ext cx="854768" cy="184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FE6B30-EEF2-2341-82EB-C7BFCA31984E}"/>
                </a:ext>
              </a:extLst>
            </p:cNvPr>
            <p:cNvSpPr/>
            <p:nvPr/>
          </p:nvSpPr>
          <p:spPr>
            <a:xfrm>
              <a:off x="4920146" y="2511357"/>
              <a:ext cx="854768" cy="1847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EC9AD1-1391-B54A-B3F9-7A55D9FAE1CE}"/>
                </a:ext>
              </a:extLst>
            </p:cNvPr>
            <p:cNvSpPr txBox="1"/>
            <p:nvPr/>
          </p:nvSpPr>
          <p:spPr>
            <a:xfrm rot="5400000">
              <a:off x="5259414" y="2811846"/>
              <a:ext cx="3898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...</a:t>
              </a:r>
            </a:p>
            <a:p>
              <a:r>
                <a:rPr lang="en-US" sz="1600" dirty="0"/>
                <a:t>…</a:t>
              </a:r>
            </a:p>
            <a:p>
              <a:r>
                <a:rPr lang="en-US" sz="1600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E34839-C11E-6148-A348-694EA30F794D}"/>
                </a:ext>
              </a:extLst>
            </p:cNvPr>
            <p:cNvSpPr/>
            <p:nvPr/>
          </p:nvSpPr>
          <p:spPr>
            <a:xfrm>
              <a:off x="4920146" y="2709429"/>
              <a:ext cx="854768" cy="1847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FC7A38-FFD5-3142-B6D7-D00B51A76B94}"/>
                </a:ext>
              </a:extLst>
            </p:cNvPr>
            <p:cNvSpPr/>
            <p:nvPr/>
          </p:nvSpPr>
          <p:spPr>
            <a:xfrm>
              <a:off x="4920146" y="2907499"/>
              <a:ext cx="854768" cy="1847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7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498775D-7D68-5E4E-B334-A8BAE3BD5BB5}"/>
              </a:ext>
            </a:extLst>
          </p:cNvPr>
          <p:cNvSpPr/>
          <p:nvPr/>
        </p:nvSpPr>
        <p:spPr>
          <a:xfrm>
            <a:off x="3643632" y="3720942"/>
            <a:ext cx="2338905" cy="26037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872A54-CCB2-8849-978E-12E36BF84CCD}"/>
              </a:ext>
            </a:extLst>
          </p:cNvPr>
          <p:cNvCxnSpPr>
            <a:cxnSpLocks/>
          </p:cNvCxnSpPr>
          <p:nvPr/>
        </p:nvCxnSpPr>
        <p:spPr>
          <a:xfrm>
            <a:off x="1956695" y="1868236"/>
            <a:ext cx="32449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49453F-DCD4-A440-BF08-7440ED79F4C9}"/>
              </a:ext>
            </a:extLst>
          </p:cNvPr>
          <p:cNvCxnSpPr>
            <a:cxnSpLocks/>
          </p:cNvCxnSpPr>
          <p:nvPr/>
        </p:nvCxnSpPr>
        <p:spPr>
          <a:xfrm>
            <a:off x="2389866" y="1868236"/>
            <a:ext cx="324491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591FFA-CAAF-8047-B863-190858F3D853}"/>
              </a:ext>
            </a:extLst>
          </p:cNvPr>
          <p:cNvCxnSpPr>
            <a:cxnSpLocks/>
          </p:cNvCxnSpPr>
          <p:nvPr/>
        </p:nvCxnSpPr>
        <p:spPr>
          <a:xfrm>
            <a:off x="2823003" y="1868236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7097F0-7967-334F-8399-C41A0C0BA427}"/>
              </a:ext>
            </a:extLst>
          </p:cNvPr>
          <p:cNvCxnSpPr>
            <a:cxnSpLocks/>
          </p:cNvCxnSpPr>
          <p:nvPr/>
        </p:nvCxnSpPr>
        <p:spPr>
          <a:xfrm>
            <a:off x="1956695" y="2138322"/>
            <a:ext cx="324491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F9F6E-91E1-5940-957C-3B2A6ED0B918}"/>
              </a:ext>
            </a:extLst>
          </p:cNvPr>
          <p:cNvCxnSpPr>
            <a:cxnSpLocks/>
          </p:cNvCxnSpPr>
          <p:nvPr/>
        </p:nvCxnSpPr>
        <p:spPr>
          <a:xfrm>
            <a:off x="2389866" y="2138322"/>
            <a:ext cx="32449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F2D3AF-F0C0-6140-9E6F-9F6903875DCF}"/>
              </a:ext>
            </a:extLst>
          </p:cNvPr>
          <p:cNvCxnSpPr>
            <a:cxnSpLocks/>
          </p:cNvCxnSpPr>
          <p:nvPr/>
        </p:nvCxnSpPr>
        <p:spPr>
          <a:xfrm>
            <a:off x="2823003" y="2138322"/>
            <a:ext cx="32449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C3A0AF-9E62-C74F-A07D-82DBC5E3CDA5}"/>
              </a:ext>
            </a:extLst>
          </p:cNvPr>
          <p:cNvCxnSpPr>
            <a:cxnSpLocks/>
          </p:cNvCxnSpPr>
          <p:nvPr/>
        </p:nvCxnSpPr>
        <p:spPr>
          <a:xfrm>
            <a:off x="1956695" y="2408409"/>
            <a:ext cx="32449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746DAE-A2BA-9F47-9EA5-2B1998A2EC69}"/>
              </a:ext>
            </a:extLst>
          </p:cNvPr>
          <p:cNvCxnSpPr>
            <a:cxnSpLocks/>
          </p:cNvCxnSpPr>
          <p:nvPr/>
        </p:nvCxnSpPr>
        <p:spPr>
          <a:xfrm>
            <a:off x="2389866" y="2408409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755CB3-8921-EC45-9204-2308E040C4AA}"/>
              </a:ext>
            </a:extLst>
          </p:cNvPr>
          <p:cNvCxnSpPr>
            <a:cxnSpLocks/>
          </p:cNvCxnSpPr>
          <p:nvPr/>
        </p:nvCxnSpPr>
        <p:spPr>
          <a:xfrm>
            <a:off x="2823003" y="2408409"/>
            <a:ext cx="32449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77A8A1-FD9C-614C-AD1D-15F999758134}"/>
              </a:ext>
            </a:extLst>
          </p:cNvPr>
          <p:cNvCxnSpPr>
            <a:cxnSpLocks/>
          </p:cNvCxnSpPr>
          <p:nvPr/>
        </p:nvCxnSpPr>
        <p:spPr>
          <a:xfrm>
            <a:off x="1956695" y="2687542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A64176-8B27-F649-9585-8677E66AEB3D}"/>
              </a:ext>
            </a:extLst>
          </p:cNvPr>
          <p:cNvCxnSpPr>
            <a:cxnSpLocks/>
          </p:cNvCxnSpPr>
          <p:nvPr/>
        </p:nvCxnSpPr>
        <p:spPr>
          <a:xfrm>
            <a:off x="2389866" y="2687542"/>
            <a:ext cx="32449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A45723-5873-2F4B-B4BE-277C676A2A1F}"/>
              </a:ext>
            </a:extLst>
          </p:cNvPr>
          <p:cNvCxnSpPr>
            <a:cxnSpLocks/>
          </p:cNvCxnSpPr>
          <p:nvPr/>
        </p:nvCxnSpPr>
        <p:spPr>
          <a:xfrm>
            <a:off x="2823003" y="2687542"/>
            <a:ext cx="324491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0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28F666-B2D5-C84D-B0FB-79A3FA86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" y="3688667"/>
            <a:ext cx="8184279" cy="1034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07B818-DAB4-8B41-93DC-065D6A1D16C6}"/>
              </a:ext>
            </a:extLst>
          </p:cNvPr>
          <p:cNvSpPr txBox="1"/>
          <p:nvPr/>
        </p:nvSpPr>
        <p:spPr>
          <a:xfrm>
            <a:off x="4643651" y="129237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Iteration space: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for/do loop – Scheduling of the iteration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826147" y="1681241"/>
            <a:ext cx="32457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 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(guided)</a:t>
            </a:r>
            <a:r>
              <a:rPr lang="en-US" dirty="0"/>
              <a:t> </a:t>
            </a:r>
          </a:p>
          <a:p>
            <a:pPr marL="460375" lvl="1" indent="-204788">
              <a:buFont typeface="Arial" panose="020B0604020202020204" pitchFamily="34" charset="0"/>
              <a:buChar char="•"/>
            </a:pPr>
            <a:r>
              <a:rPr lang="en-US" sz="1500" dirty="0"/>
              <a:t>Chunk size is </a:t>
            </a:r>
            <a:r>
              <a:rPr lang="en-US" sz="1500" dirty="0">
                <a:solidFill>
                  <a:srgbClr val="C00000"/>
                </a:solidFill>
              </a:rPr>
              <a:t>dynamic</a:t>
            </a:r>
            <a:r>
              <a:rPr lang="en-US" sz="1500" dirty="0"/>
              <a:t>. </a:t>
            </a:r>
          </a:p>
          <a:p>
            <a:pPr marL="460375" lvl="1" indent="-204788">
              <a:buFont typeface="Arial" panose="020B0604020202020204" pitchFamily="34" charset="0"/>
              <a:buChar char="•"/>
            </a:pPr>
            <a:r>
              <a:rPr lang="en-US" sz="1500" dirty="0"/>
              <a:t>Assignment of chunks per threads is </a:t>
            </a:r>
            <a:r>
              <a:rPr lang="en-US" sz="1500" dirty="0">
                <a:solidFill>
                  <a:srgbClr val="C00000"/>
                </a:solidFill>
              </a:rPr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DFA00D-A7C4-D644-A193-71DBD1A4ECE9}"/>
              </a:ext>
            </a:extLst>
          </p:cNvPr>
          <p:cNvSpPr/>
          <p:nvPr/>
        </p:nvSpPr>
        <p:spPr>
          <a:xfrm>
            <a:off x="2550729" y="3971199"/>
            <a:ext cx="824044" cy="26037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783A09-2086-8644-BFDD-87238EB63314}"/>
              </a:ext>
            </a:extLst>
          </p:cNvPr>
          <p:cNvGrpSpPr/>
          <p:nvPr/>
        </p:nvGrpSpPr>
        <p:grpSpPr>
          <a:xfrm>
            <a:off x="4920139" y="1578747"/>
            <a:ext cx="883884" cy="2010915"/>
            <a:chOff x="4920146" y="1520997"/>
            <a:chExt cx="949691" cy="20109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EA407-7796-9240-85DB-A872963486DF}"/>
                </a:ext>
              </a:extLst>
            </p:cNvPr>
            <p:cNvSpPr/>
            <p:nvPr/>
          </p:nvSpPr>
          <p:spPr>
            <a:xfrm>
              <a:off x="4920146" y="1520997"/>
              <a:ext cx="854768" cy="1847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D283FF-6C2F-4A4D-A520-1A13BAAB69EF}"/>
                </a:ext>
              </a:extLst>
            </p:cNvPr>
            <p:cNvSpPr/>
            <p:nvPr/>
          </p:nvSpPr>
          <p:spPr>
            <a:xfrm>
              <a:off x="4920146" y="1719069"/>
              <a:ext cx="854769" cy="382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7E24D4-21FE-C644-A2D6-80563FF161D7}"/>
                </a:ext>
              </a:extLst>
            </p:cNvPr>
            <p:cNvSpPr/>
            <p:nvPr/>
          </p:nvSpPr>
          <p:spPr>
            <a:xfrm>
              <a:off x="4920146" y="2115212"/>
              <a:ext cx="854769" cy="580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DD1C0-52A3-E24C-A733-EB9480EA8FD4}"/>
                </a:ext>
              </a:extLst>
            </p:cNvPr>
            <p:cNvSpPr/>
            <p:nvPr/>
          </p:nvSpPr>
          <p:spPr>
            <a:xfrm>
              <a:off x="4920146" y="3347180"/>
              <a:ext cx="854768" cy="184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EC9AD1-1391-B54A-B3F9-7A55D9FAE1CE}"/>
                </a:ext>
              </a:extLst>
            </p:cNvPr>
            <p:cNvSpPr txBox="1"/>
            <p:nvPr/>
          </p:nvSpPr>
          <p:spPr>
            <a:xfrm rot="5400000">
              <a:off x="5259414" y="2811846"/>
              <a:ext cx="3898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...</a:t>
              </a:r>
            </a:p>
            <a:p>
              <a:r>
                <a:rPr lang="en-US" sz="1600" dirty="0"/>
                <a:t>…</a:t>
              </a:r>
            </a:p>
            <a:p>
              <a:r>
                <a:rPr lang="en-US" sz="1600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E34839-C11E-6148-A348-694EA30F794D}"/>
                </a:ext>
              </a:extLst>
            </p:cNvPr>
            <p:cNvSpPr/>
            <p:nvPr/>
          </p:nvSpPr>
          <p:spPr>
            <a:xfrm>
              <a:off x="4920146" y="2709429"/>
              <a:ext cx="854768" cy="1847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FC7A38-FFD5-3142-B6D7-D00B51A76B94}"/>
                </a:ext>
              </a:extLst>
            </p:cNvPr>
            <p:cNvSpPr/>
            <p:nvPr/>
          </p:nvSpPr>
          <p:spPr>
            <a:xfrm>
              <a:off x="4920146" y="2907499"/>
              <a:ext cx="854768" cy="1847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498775D-7D68-5E4E-B334-A8BAE3BD5BB5}"/>
              </a:ext>
            </a:extLst>
          </p:cNvPr>
          <p:cNvSpPr/>
          <p:nvPr/>
        </p:nvSpPr>
        <p:spPr>
          <a:xfrm>
            <a:off x="3676884" y="3720942"/>
            <a:ext cx="2338905" cy="26037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872A54-CCB2-8849-978E-12E36BF84CCD}"/>
              </a:ext>
            </a:extLst>
          </p:cNvPr>
          <p:cNvCxnSpPr>
            <a:cxnSpLocks/>
          </p:cNvCxnSpPr>
          <p:nvPr/>
        </p:nvCxnSpPr>
        <p:spPr>
          <a:xfrm>
            <a:off x="1956695" y="1868236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49453F-DCD4-A440-BF08-7440ED79F4C9}"/>
              </a:ext>
            </a:extLst>
          </p:cNvPr>
          <p:cNvCxnSpPr>
            <a:cxnSpLocks/>
          </p:cNvCxnSpPr>
          <p:nvPr/>
        </p:nvCxnSpPr>
        <p:spPr>
          <a:xfrm>
            <a:off x="2389866" y="1868236"/>
            <a:ext cx="75762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F9F6E-91E1-5940-957C-3B2A6ED0B918}"/>
              </a:ext>
            </a:extLst>
          </p:cNvPr>
          <p:cNvCxnSpPr>
            <a:cxnSpLocks/>
          </p:cNvCxnSpPr>
          <p:nvPr/>
        </p:nvCxnSpPr>
        <p:spPr>
          <a:xfrm>
            <a:off x="1956695" y="2138322"/>
            <a:ext cx="119079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C3A0AF-9E62-C74F-A07D-82DBC5E3CDA5}"/>
              </a:ext>
            </a:extLst>
          </p:cNvPr>
          <p:cNvCxnSpPr>
            <a:cxnSpLocks/>
          </p:cNvCxnSpPr>
          <p:nvPr/>
        </p:nvCxnSpPr>
        <p:spPr>
          <a:xfrm>
            <a:off x="1956695" y="2408409"/>
            <a:ext cx="32449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746DAE-A2BA-9F47-9EA5-2B1998A2EC69}"/>
              </a:ext>
            </a:extLst>
          </p:cNvPr>
          <p:cNvCxnSpPr>
            <a:cxnSpLocks/>
          </p:cNvCxnSpPr>
          <p:nvPr/>
        </p:nvCxnSpPr>
        <p:spPr>
          <a:xfrm>
            <a:off x="2389866" y="2408409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77A8A1-FD9C-614C-AD1D-15F999758134}"/>
              </a:ext>
            </a:extLst>
          </p:cNvPr>
          <p:cNvCxnSpPr>
            <a:cxnSpLocks/>
          </p:cNvCxnSpPr>
          <p:nvPr/>
        </p:nvCxnSpPr>
        <p:spPr>
          <a:xfrm>
            <a:off x="1956695" y="2687542"/>
            <a:ext cx="119079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7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DB747-4F26-304E-A976-A0D25049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0" y="3550075"/>
            <a:ext cx="7572894" cy="11943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07B818-DAB4-8B41-93DC-065D6A1D16C6}"/>
              </a:ext>
            </a:extLst>
          </p:cNvPr>
          <p:cNvSpPr txBox="1"/>
          <p:nvPr/>
        </p:nvSpPr>
        <p:spPr>
          <a:xfrm>
            <a:off x="4643651" y="129237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Iteration space: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for/do loop – Scheduling of the iteration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3228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826147" y="1681241"/>
            <a:ext cx="324578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(runtime)</a:t>
            </a:r>
            <a:r>
              <a:rPr lang="en-US" dirty="0"/>
              <a:t> </a:t>
            </a:r>
          </a:p>
          <a:p>
            <a:pPr marL="460375" lvl="1" indent="-204788">
              <a:buFont typeface="Arial" panose="020B0604020202020204" pitchFamily="34" charset="0"/>
              <a:buChar char="•"/>
            </a:pPr>
            <a:r>
              <a:rPr lang="en-US" sz="1500" dirty="0"/>
              <a:t>Decided at runtime through the: </a:t>
            </a:r>
            <a:r>
              <a:rPr lang="en-US" sz="15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run-</a:t>
            </a:r>
            <a:r>
              <a:rPr lang="en-US" sz="1500" i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</a:t>
            </a:r>
            <a:r>
              <a:rPr lang="en-US" sz="15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500" i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500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(auto)</a:t>
            </a:r>
            <a:r>
              <a:rPr lang="en-US" dirty="0"/>
              <a:t> </a:t>
            </a:r>
          </a:p>
          <a:p>
            <a:pPr marL="460375" lvl="1" indent="-204788">
              <a:buFont typeface="Arial" panose="020B0604020202020204" pitchFamily="34" charset="0"/>
              <a:buChar char="•"/>
            </a:pPr>
            <a:r>
              <a:rPr lang="en-US" sz="1500" dirty="0"/>
              <a:t>Decision delegated to the </a:t>
            </a:r>
            <a:r>
              <a:rPr lang="en-US" sz="1500" dirty="0">
                <a:solidFill>
                  <a:schemeClr val="accent6"/>
                </a:solidFill>
              </a:rPr>
              <a:t>compiler and/or runtime</a:t>
            </a:r>
            <a:r>
              <a:rPr lang="en-US" sz="1500" dirty="0"/>
              <a:t> </a:t>
            </a:r>
            <a:endParaRPr lang="en-US" sz="1500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-204788">
              <a:buFont typeface="Arial" panose="020B0604020202020204" pitchFamily="34" charset="0"/>
              <a:buChar char="•"/>
            </a:pPr>
            <a:endParaRPr lang="en-US" sz="1500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DFA00D-A7C4-D644-A193-71DBD1A4ECE9}"/>
              </a:ext>
            </a:extLst>
          </p:cNvPr>
          <p:cNvSpPr/>
          <p:nvPr/>
        </p:nvSpPr>
        <p:spPr>
          <a:xfrm>
            <a:off x="3519356" y="3831541"/>
            <a:ext cx="1932210" cy="183577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783A09-2086-8644-BFDD-87238EB63314}"/>
              </a:ext>
            </a:extLst>
          </p:cNvPr>
          <p:cNvGrpSpPr/>
          <p:nvPr/>
        </p:nvGrpSpPr>
        <p:grpSpPr>
          <a:xfrm>
            <a:off x="4920139" y="1578747"/>
            <a:ext cx="883884" cy="2010915"/>
            <a:chOff x="4920146" y="1520997"/>
            <a:chExt cx="949691" cy="20109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EA407-7796-9240-85DB-A872963486DF}"/>
                </a:ext>
              </a:extLst>
            </p:cNvPr>
            <p:cNvSpPr/>
            <p:nvPr/>
          </p:nvSpPr>
          <p:spPr>
            <a:xfrm>
              <a:off x="4920146" y="1520997"/>
              <a:ext cx="854768" cy="1847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D283FF-6C2F-4A4D-A520-1A13BAAB69EF}"/>
                </a:ext>
              </a:extLst>
            </p:cNvPr>
            <p:cNvSpPr/>
            <p:nvPr/>
          </p:nvSpPr>
          <p:spPr>
            <a:xfrm>
              <a:off x="4920146" y="1719069"/>
              <a:ext cx="854769" cy="382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7E24D4-21FE-C644-A2D6-80563FF161D7}"/>
                </a:ext>
              </a:extLst>
            </p:cNvPr>
            <p:cNvSpPr/>
            <p:nvPr/>
          </p:nvSpPr>
          <p:spPr>
            <a:xfrm>
              <a:off x="4920146" y="2115212"/>
              <a:ext cx="854769" cy="580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DD1C0-52A3-E24C-A733-EB9480EA8FD4}"/>
                </a:ext>
              </a:extLst>
            </p:cNvPr>
            <p:cNvSpPr/>
            <p:nvPr/>
          </p:nvSpPr>
          <p:spPr>
            <a:xfrm>
              <a:off x="4920146" y="3347180"/>
              <a:ext cx="854768" cy="184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EC9AD1-1391-B54A-B3F9-7A55D9FAE1CE}"/>
                </a:ext>
              </a:extLst>
            </p:cNvPr>
            <p:cNvSpPr txBox="1"/>
            <p:nvPr/>
          </p:nvSpPr>
          <p:spPr>
            <a:xfrm rot="5400000">
              <a:off x="5259414" y="2811846"/>
              <a:ext cx="3898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...</a:t>
              </a:r>
            </a:p>
            <a:p>
              <a:r>
                <a:rPr lang="en-US" sz="1600" dirty="0"/>
                <a:t>…</a:t>
              </a:r>
            </a:p>
            <a:p>
              <a:r>
                <a:rPr lang="en-US" sz="1600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E34839-C11E-6148-A348-694EA30F794D}"/>
                </a:ext>
              </a:extLst>
            </p:cNvPr>
            <p:cNvSpPr/>
            <p:nvPr/>
          </p:nvSpPr>
          <p:spPr>
            <a:xfrm>
              <a:off x="4920146" y="2709429"/>
              <a:ext cx="854768" cy="1847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FC7A38-FFD5-3142-B6D7-D00B51A76B94}"/>
                </a:ext>
              </a:extLst>
            </p:cNvPr>
            <p:cNvSpPr/>
            <p:nvPr/>
          </p:nvSpPr>
          <p:spPr>
            <a:xfrm>
              <a:off x="4920146" y="2907499"/>
              <a:ext cx="854768" cy="1847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Chunk 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498775D-7D68-5E4E-B334-A8BAE3BD5BB5}"/>
              </a:ext>
            </a:extLst>
          </p:cNvPr>
          <p:cNvSpPr/>
          <p:nvPr/>
        </p:nvSpPr>
        <p:spPr>
          <a:xfrm>
            <a:off x="507870" y="3606712"/>
            <a:ext cx="4412270" cy="183576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872A54-CCB2-8849-978E-12E36BF84CCD}"/>
              </a:ext>
            </a:extLst>
          </p:cNvPr>
          <p:cNvCxnSpPr>
            <a:cxnSpLocks/>
          </p:cNvCxnSpPr>
          <p:nvPr/>
        </p:nvCxnSpPr>
        <p:spPr>
          <a:xfrm>
            <a:off x="1956695" y="1868236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49453F-DCD4-A440-BF08-7440ED79F4C9}"/>
              </a:ext>
            </a:extLst>
          </p:cNvPr>
          <p:cNvCxnSpPr>
            <a:cxnSpLocks/>
          </p:cNvCxnSpPr>
          <p:nvPr/>
        </p:nvCxnSpPr>
        <p:spPr>
          <a:xfrm>
            <a:off x="2389866" y="1868236"/>
            <a:ext cx="75762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F9F6E-91E1-5940-957C-3B2A6ED0B918}"/>
              </a:ext>
            </a:extLst>
          </p:cNvPr>
          <p:cNvCxnSpPr>
            <a:cxnSpLocks/>
          </p:cNvCxnSpPr>
          <p:nvPr/>
        </p:nvCxnSpPr>
        <p:spPr>
          <a:xfrm>
            <a:off x="1956695" y="2138322"/>
            <a:ext cx="119079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C3A0AF-9E62-C74F-A07D-82DBC5E3CDA5}"/>
              </a:ext>
            </a:extLst>
          </p:cNvPr>
          <p:cNvCxnSpPr>
            <a:cxnSpLocks/>
          </p:cNvCxnSpPr>
          <p:nvPr/>
        </p:nvCxnSpPr>
        <p:spPr>
          <a:xfrm>
            <a:off x="1956695" y="2408409"/>
            <a:ext cx="32449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746DAE-A2BA-9F47-9EA5-2B1998A2EC69}"/>
              </a:ext>
            </a:extLst>
          </p:cNvPr>
          <p:cNvCxnSpPr>
            <a:cxnSpLocks/>
          </p:cNvCxnSpPr>
          <p:nvPr/>
        </p:nvCxnSpPr>
        <p:spPr>
          <a:xfrm>
            <a:off x="2389866" y="2408409"/>
            <a:ext cx="3244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77A8A1-FD9C-614C-AD1D-15F999758134}"/>
              </a:ext>
            </a:extLst>
          </p:cNvPr>
          <p:cNvCxnSpPr>
            <a:cxnSpLocks/>
          </p:cNvCxnSpPr>
          <p:nvPr/>
        </p:nvCxnSpPr>
        <p:spPr>
          <a:xfrm>
            <a:off x="1956695" y="2687542"/>
            <a:ext cx="119079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7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OpenMP Memory model and clauses</a:t>
            </a:r>
          </a:p>
        </p:txBody>
      </p:sp>
    </p:spTree>
    <p:extLst>
      <p:ext uri="{BB962C8B-B14F-4D97-AF65-F5344CB8AC3E}">
        <p14:creationId xmlns:p14="http://schemas.microsoft.com/office/powerpoint/2010/main" val="6895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F2E6E7-0338-3A4B-9414-D37F81009A4C}"/>
              </a:ext>
            </a:extLst>
          </p:cNvPr>
          <p:cNvSpPr/>
          <p:nvPr/>
        </p:nvSpPr>
        <p:spPr>
          <a:xfrm>
            <a:off x="391886" y="1386557"/>
            <a:ext cx="8438216" cy="325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Global Shared Memory Space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607067-042E-BE45-9228-E12712CDFA80}"/>
              </a:ext>
            </a:extLst>
          </p:cNvPr>
          <p:cNvSpPr/>
          <p:nvPr/>
        </p:nvSpPr>
        <p:spPr>
          <a:xfrm>
            <a:off x="2862902" y="1458005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9415F-76ED-5C48-AE95-92D3B8BF24BD}"/>
              </a:ext>
            </a:extLst>
          </p:cNvPr>
          <p:cNvSpPr/>
          <p:nvPr/>
        </p:nvSpPr>
        <p:spPr>
          <a:xfrm>
            <a:off x="2862902" y="217012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6F75E-EA79-9140-92CF-A8FBFC945EFB}"/>
              </a:ext>
            </a:extLst>
          </p:cNvPr>
          <p:cNvSpPr/>
          <p:nvPr/>
        </p:nvSpPr>
        <p:spPr>
          <a:xfrm>
            <a:off x="2862902" y="2892922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387A63-726A-9842-9377-C21483F1B162}"/>
              </a:ext>
            </a:extLst>
          </p:cNvPr>
          <p:cNvSpPr/>
          <p:nvPr/>
        </p:nvSpPr>
        <p:spPr>
          <a:xfrm>
            <a:off x="2862902" y="360784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OpenMP Memory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Global shared vs thread local memory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72207" y="2828592"/>
            <a:ext cx="119463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666840" y="1710065"/>
            <a:ext cx="148092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3147760" y="171006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3147760" y="2455750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3147760" y="320143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3147760" y="3947119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666840" y="2455746"/>
            <a:ext cx="1480920" cy="3728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666840" y="2828592"/>
            <a:ext cx="148092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666840" y="2828590"/>
            <a:ext cx="148092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7137836" y="2828592"/>
            <a:ext cx="762725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1710065"/>
            <a:ext cx="150008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2455745"/>
            <a:ext cx="1500080" cy="37284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2"/>
            <a:ext cx="150008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0"/>
            <a:ext cx="150008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7900561" y="2828590"/>
            <a:ext cx="762725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3BCF1D-C23E-DE46-B21C-FA041F0FCF60}"/>
              </a:ext>
            </a:extLst>
          </p:cNvPr>
          <p:cNvGrpSpPr/>
          <p:nvPr/>
        </p:nvGrpSpPr>
        <p:grpSpPr>
          <a:xfrm>
            <a:off x="391886" y="4224033"/>
            <a:ext cx="8117984" cy="559656"/>
            <a:chOff x="2483297" y="3799902"/>
            <a:chExt cx="8117984" cy="84247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B82CA3-769C-CE45-9948-12EE0C141B66}"/>
                </a:ext>
              </a:extLst>
            </p:cNvPr>
            <p:cNvSpPr txBox="1"/>
            <p:nvPr/>
          </p:nvSpPr>
          <p:spPr>
            <a:xfrm>
              <a:off x="6666127" y="4193929"/>
              <a:ext cx="3935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Seen by all threads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E4F32E-8E36-A243-8242-86D55EE9D11D}"/>
                </a:ext>
              </a:extLst>
            </p:cNvPr>
            <p:cNvSpPr/>
            <p:nvPr/>
          </p:nvSpPr>
          <p:spPr>
            <a:xfrm>
              <a:off x="2483297" y="3799902"/>
              <a:ext cx="3295482" cy="729152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51C9D4-739B-3347-9479-E95D34303CF6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5778779" y="4164478"/>
              <a:ext cx="941932" cy="47290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D8ECF8-21C1-CE40-91EF-537FC52F01E9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95" y="4642373"/>
              <a:ext cx="202827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49A0F1-E050-9C49-BE02-0D8CFBB79391}"/>
              </a:ext>
            </a:extLst>
          </p:cNvPr>
          <p:cNvGrpSpPr/>
          <p:nvPr/>
        </p:nvGrpSpPr>
        <p:grpSpPr>
          <a:xfrm>
            <a:off x="2862902" y="3460077"/>
            <a:ext cx="5889212" cy="646331"/>
            <a:chOff x="2743134" y="3679241"/>
            <a:chExt cx="5889212" cy="97294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546D94-6F9C-F045-AB83-4BE1C2241491}"/>
                </a:ext>
              </a:extLst>
            </p:cNvPr>
            <p:cNvSpPr txBox="1"/>
            <p:nvPr/>
          </p:nvSpPr>
          <p:spPr>
            <a:xfrm>
              <a:off x="6148759" y="3679241"/>
              <a:ext cx="2483587" cy="97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Seen only by itself</a:t>
              </a:r>
            </a:p>
            <a:p>
              <a:r>
                <a:rPr lang="en-US" dirty="0"/>
                <a:t>Private to each thread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CF96257-D701-A24F-83EA-F9C713B693A3}"/>
                </a:ext>
              </a:extLst>
            </p:cNvPr>
            <p:cNvSpPr/>
            <p:nvPr/>
          </p:nvSpPr>
          <p:spPr>
            <a:xfrm>
              <a:off x="2743134" y="3886304"/>
              <a:ext cx="2032046" cy="428119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93ADCF-1784-8F4C-A90A-2694EBE1A4DD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>
              <a:off x="4775180" y="4100364"/>
              <a:ext cx="1432645" cy="447548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62A0DC7-ED72-4E49-A529-9C0907C3A09A}"/>
                </a:ext>
              </a:extLst>
            </p:cNvPr>
            <p:cNvCxnSpPr>
              <a:cxnSpLocks/>
            </p:cNvCxnSpPr>
            <p:nvPr/>
          </p:nvCxnSpPr>
          <p:spPr>
            <a:xfrm>
              <a:off x="6207827" y="4546032"/>
              <a:ext cx="2267765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7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F2E6E7-0338-3A4B-9414-D37F81009A4C}"/>
              </a:ext>
            </a:extLst>
          </p:cNvPr>
          <p:cNvSpPr/>
          <p:nvPr/>
        </p:nvSpPr>
        <p:spPr>
          <a:xfrm>
            <a:off x="391886" y="1386557"/>
            <a:ext cx="8438216" cy="325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Global Shared Memory Space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607067-042E-BE45-9228-E12712CDFA80}"/>
              </a:ext>
            </a:extLst>
          </p:cNvPr>
          <p:cNvSpPr/>
          <p:nvPr/>
        </p:nvSpPr>
        <p:spPr>
          <a:xfrm>
            <a:off x="2862902" y="1458005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9415F-76ED-5C48-AE95-92D3B8BF24BD}"/>
              </a:ext>
            </a:extLst>
          </p:cNvPr>
          <p:cNvSpPr/>
          <p:nvPr/>
        </p:nvSpPr>
        <p:spPr>
          <a:xfrm>
            <a:off x="2862902" y="217012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6F75E-EA79-9140-92CF-A8FBFC945EFB}"/>
              </a:ext>
            </a:extLst>
          </p:cNvPr>
          <p:cNvSpPr/>
          <p:nvPr/>
        </p:nvSpPr>
        <p:spPr>
          <a:xfrm>
            <a:off x="2862902" y="2892922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387A63-726A-9842-9377-C21483F1B162}"/>
              </a:ext>
            </a:extLst>
          </p:cNvPr>
          <p:cNvSpPr/>
          <p:nvPr/>
        </p:nvSpPr>
        <p:spPr>
          <a:xfrm>
            <a:off x="2862902" y="360784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Memory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Shared() clause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72207" y="2828592"/>
            <a:ext cx="119463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666840" y="1710065"/>
            <a:ext cx="148092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3147760" y="171006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3147760" y="2455750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3147760" y="320143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3147760" y="3947119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666840" y="2455746"/>
            <a:ext cx="1480920" cy="3728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666840" y="2828592"/>
            <a:ext cx="148092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666840" y="2828590"/>
            <a:ext cx="148092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7137836" y="2828592"/>
            <a:ext cx="762725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1710065"/>
            <a:ext cx="150008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2455745"/>
            <a:ext cx="1500080" cy="37284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2"/>
            <a:ext cx="150008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0"/>
            <a:ext cx="150008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7900561" y="2828590"/>
            <a:ext cx="762725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74D0F9-24F8-3944-974E-81AE37E9F701}"/>
              </a:ext>
            </a:extLst>
          </p:cNvPr>
          <p:cNvSpPr/>
          <p:nvPr/>
        </p:nvSpPr>
        <p:spPr>
          <a:xfrm>
            <a:off x="547323" y="1523646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643875-E1DC-884A-A4F5-FFC2408EED41}"/>
              </a:ext>
            </a:extLst>
          </p:cNvPr>
          <p:cNvCxnSpPr>
            <a:cxnSpLocks/>
          </p:cNvCxnSpPr>
          <p:nvPr/>
        </p:nvCxnSpPr>
        <p:spPr>
          <a:xfrm>
            <a:off x="3281695" y="171006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A128C5-0FE5-DC46-A8B4-1EC73AC59FFE}"/>
              </a:ext>
            </a:extLst>
          </p:cNvPr>
          <p:cNvCxnSpPr>
            <a:cxnSpLocks/>
          </p:cNvCxnSpPr>
          <p:nvPr/>
        </p:nvCxnSpPr>
        <p:spPr>
          <a:xfrm>
            <a:off x="3281695" y="245355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172398-D4C9-844C-8012-2E10A5CBFB3A}"/>
              </a:ext>
            </a:extLst>
          </p:cNvPr>
          <p:cNvCxnSpPr>
            <a:cxnSpLocks/>
          </p:cNvCxnSpPr>
          <p:nvPr/>
        </p:nvCxnSpPr>
        <p:spPr>
          <a:xfrm>
            <a:off x="3281695" y="320143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C4A031-EC9C-F847-9B37-8C1DABD2CE89}"/>
              </a:ext>
            </a:extLst>
          </p:cNvPr>
          <p:cNvCxnSpPr>
            <a:cxnSpLocks/>
          </p:cNvCxnSpPr>
          <p:nvPr/>
        </p:nvCxnSpPr>
        <p:spPr>
          <a:xfrm>
            <a:off x="3281695" y="394711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007E69F0-EF16-EB49-98BE-63EF9CFB5252}"/>
              </a:ext>
            </a:extLst>
          </p:cNvPr>
          <p:cNvSpPr/>
          <p:nvPr/>
        </p:nvSpPr>
        <p:spPr>
          <a:xfrm>
            <a:off x="1445418" y="1674299"/>
            <a:ext cx="2203217" cy="477277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217" h="477277">
                <a:moveTo>
                  <a:pt x="2203217" y="145535"/>
                </a:moveTo>
                <a:cubicBezTo>
                  <a:pt x="2062770" y="319599"/>
                  <a:pt x="1880930" y="480494"/>
                  <a:pt x="1593617" y="477229"/>
                </a:cubicBezTo>
                <a:cubicBezTo>
                  <a:pt x="1306304" y="473964"/>
                  <a:pt x="744736" y="203695"/>
                  <a:pt x="479337" y="125946"/>
                </a:cubicBezTo>
                <a:cubicBezTo>
                  <a:pt x="213938" y="48197"/>
                  <a:pt x="-18951" y="-28862"/>
                  <a:pt x="1220" y="10732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3EDB9B-DD54-B04A-9989-D1274A8D9CCF}"/>
              </a:ext>
            </a:extLst>
          </p:cNvPr>
          <p:cNvSpPr/>
          <p:nvPr/>
        </p:nvSpPr>
        <p:spPr>
          <a:xfrm>
            <a:off x="1425388" y="1721224"/>
            <a:ext cx="2160494" cy="1262482"/>
          </a:xfrm>
          <a:custGeom>
            <a:avLst/>
            <a:gdLst>
              <a:gd name="connsiteX0" fmla="*/ 2160494 w 2160494"/>
              <a:gd name="connsiteY0" fmla="*/ 851647 h 1262482"/>
              <a:gd name="connsiteX1" fmla="*/ 1685365 w 2160494"/>
              <a:gd name="connsiteY1" fmla="*/ 1237129 h 1262482"/>
              <a:gd name="connsiteX2" fmla="*/ 340659 w 2160494"/>
              <a:gd name="connsiteY2" fmla="*/ 215152 h 1262482"/>
              <a:gd name="connsiteX3" fmla="*/ 0 w 2160494"/>
              <a:gd name="connsiteY3" fmla="*/ 0 h 126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494" h="1262482">
                <a:moveTo>
                  <a:pt x="2160494" y="851647"/>
                </a:moveTo>
                <a:cubicBezTo>
                  <a:pt x="2074582" y="1097429"/>
                  <a:pt x="1988671" y="1343212"/>
                  <a:pt x="1685365" y="1237129"/>
                </a:cubicBezTo>
                <a:cubicBezTo>
                  <a:pt x="1382059" y="1131046"/>
                  <a:pt x="621553" y="421340"/>
                  <a:pt x="340659" y="215152"/>
                </a:cubicBezTo>
                <a:cubicBezTo>
                  <a:pt x="59765" y="8964"/>
                  <a:pt x="29882" y="4482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0450AA1-2EDA-F84F-8153-E96B759CB603}"/>
              </a:ext>
            </a:extLst>
          </p:cNvPr>
          <p:cNvSpPr/>
          <p:nvPr/>
        </p:nvSpPr>
        <p:spPr>
          <a:xfrm>
            <a:off x="1434353" y="1791166"/>
            <a:ext cx="2169459" cy="1923695"/>
          </a:xfrm>
          <a:custGeom>
            <a:avLst/>
            <a:gdLst>
              <a:gd name="connsiteX0" fmla="*/ 2169459 w 2169459"/>
              <a:gd name="connsiteY0" fmla="*/ 1550894 h 1957779"/>
              <a:gd name="connsiteX1" fmla="*/ 1775012 w 2169459"/>
              <a:gd name="connsiteY1" fmla="*/ 1927412 h 1957779"/>
              <a:gd name="connsiteX2" fmla="*/ 851647 w 2169459"/>
              <a:gd name="connsiteY2" fmla="*/ 842683 h 1957779"/>
              <a:gd name="connsiteX3" fmla="*/ 0 w 2169459"/>
              <a:gd name="connsiteY3" fmla="*/ 0 h 195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459" h="1957779">
                <a:moveTo>
                  <a:pt x="2169459" y="1550894"/>
                </a:moveTo>
                <a:cubicBezTo>
                  <a:pt x="2082053" y="1798170"/>
                  <a:pt x="1994647" y="2045447"/>
                  <a:pt x="1775012" y="1927412"/>
                </a:cubicBezTo>
                <a:cubicBezTo>
                  <a:pt x="1555377" y="1809377"/>
                  <a:pt x="1147482" y="1163918"/>
                  <a:pt x="851647" y="842683"/>
                </a:cubicBezTo>
                <a:cubicBezTo>
                  <a:pt x="555812" y="521448"/>
                  <a:pt x="277906" y="260724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8E57E8A-D733-CA47-991C-732E3B4AC873}"/>
              </a:ext>
            </a:extLst>
          </p:cNvPr>
          <p:cNvSpPr/>
          <p:nvPr/>
        </p:nvSpPr>
        <p:spPr>
          <a:xfrm>
            <a:off x="1427712" y="1879189"/>
            <a:ext cx="2158170" cy="2416472"/>
          </a:xfrm>
          <a:custGeom>
            <a:avLst/>
            <a:gdLst>
              <a:gd name="connsiteX0" fmla="*/ 2169458 w 2169458"/>
              <a:gd name="connsiteY0" fmla="*/ 2270395 h 2469300"/>
              <a:gd name="connsiteX1" fmla="*/ 1757082 w 2169458"/>
              <a:gd name="connsiteY1" fmla="*/ 2467619 h 2469300"/>
              <a:gd name="connsiteX2" fmla="*/ 896470 w 2169458"/>
              <a:gd name="connsiteY2" fmla="*/ 2171783 h 2469300"/>
              <a:gd name="connsiteX3" fmla="*/ 206188 w 2169458"/>
              <a:gd name="connsiteY3" fmla="*/ 298160 h 2469300"/>
              <a:gd name="connsiteX4" fmla="*/ 0 w 2169458"/>
              <a:gd name="connsiteY4" fmla="*/ 29219 h 2469300"/>
              <a:gd name="connsiteX0" fmla="*/ 2169458 w 2169458"/>
              <a:gd name="connsiteY0" fmla="*/ 2250385 h 2449290"/>
              <a:gd name="connsiteX1" fmla="*/ 1757082 w 2169458"/>
              <a:gd name="connsiteY1" fmla="*/ 2447609 h 2449290"/>
              <a:gd name="connsiteX2" fmla="*/ 896470 w 2169458"/>
              <a:gd name="connsiteY2" fmla="*/ 2151773 h 2449290"/>
              <a:gd name="connsiteX3" fmla="*/ 352944 w 2169458"/>
              <a:gd name="connsiteY3" fmla="*/ 432063 h 2449290"/>
              <a:gd name="connsiteX4" fmla="*/ 0 w 2169458"/>
              <a:gd name="connsiteY4" fmla="*/ 9209 h 2449290"/>
              <a:gd name="connsiteX0" fmla="*/ 2158170 w 2158170"/>
              <a:gd name="connsiteY0" fmla="*/ 2296036 h 2494941"/>
              <a:gd name="connsiteX1" fmla="*/ 1745794 w 2158170"/>
              <a:gd name="connsiteY1" fmla="*/ 2493260 h 2494941"/>
              <a:gd name="connsiteX2" fmla="*/ 885182 w 2158170"/>
              <a:gd name="connsiteY2" fmla="*/ 2197424 h 2494941"/>
              <a:gd name="connsiteX3" fmla="*/ 341656 w 2158170"/>
              <a:gd name="connsiteY3" fmla="*/ 477714 h 2494941"/>
              <a:gd name="connsiteX4" fmla="*/ 0 w 2158170"/>
              <a:gd name="connsiteY4" fmla="*/ 7502 h 2494941"/>
              <a:gd name="connsiteX0" fmla="*/ 2158170 w 2158170"/>
              <a:gd name="connsiteY0" fmla="*/ 2288534 h 2487439"/>
              <a:gd name="connsiteX1" fmla="*/ 1745794 w 2158170"/>
              <a:gd name="connsiteY1" fmla="*/ 2485758 h 2487439"/>
              <a:gd name="connsiteX2" fmla="*/ 885182 w 2158170"/>
              <a:gd name="connsiteY2" fmla="*/ 2189922 h 2487439"/>
              <a:gd name="connsiteX3" fmla="*/ 341656 w 2158170"/>
              <a:gd name="connsiteY3" fmla="*/ 470212 h 2487439"/>
              <a:gd name="connsiteX4" fmla="*/ 0 w 2158170"/>
              <a:gd name="connsiteY4" fmla="*/ 0 h 2487439"/>
              <a:gd name="connsiteX0" fmla="*/ 2158170 w 2158170"/>
              <a:gd name="connsiteY0" fmla="*/ 2288534 h 2487439"/>
              <a:gd name="connsiteX1" fmla="*/ 1745794 w 2158170"/>
              <a:gd name="connsiteY1" fmla="*/ 2485758 h 2487439"/>
              <a:gd name="connsiteX2" fmla="*/ 885182 w 2158170"/>
              <a:gd name="connsiteY2" fmla="*/ 2189922 h 2487439"/>
              <a:gd name="connsiteX3" fmla="*/ 341656 w 2158170"/>
              <a:gd name="connsiteY3" fmla="*/ 470212 h 2487439"/>
              <a:gd name="connsiteX4" fmla="*/ 0 w 2158170"/>
              <a:gd name="connsiteY4" fmla="*/ 0 h 2487439"/>
              <a:gd name="connsiteX0" fmla="*/ 2158170 w 2158170"/>
              <a:gd name="connsiteY0" fmla="*/ 2288534 h 2534327"/>
              <a:gd name="connsiteX1" fmla="*/ 1621616 w 2158170"/>
              <a:gd name="connsiteY1" fmla="*/ 2533115 h 2534327"/>
              <a:gd name="connsiteX2" fmla="*/ 885182 w 2158170"/>
              <a:gd name="connsiteY2" fmla="*/ 2189922 h 2534327"/>
              <a:gd name="connsiteX3" fmla="*/ 341656 w 2158170"/>
              <a:gd name="connsiteY3" fmla="*/ 470212 h 2534327"/>
              <a:gd name="connsiteX4" fmla="*/ 0 w 2158170"/>
              <a:gd name="connsiteY4" fmla="*/ 0 h 253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170" h="2534327">
                <a:moveTo>
                  <a:pt x="2158170" y="2288534"/>
                </a:moveTo>
                <a:cubicBezTo>
                  <a:pt x="2058064" y="2395363"/>
                  <a:pt x="1833781" y="2549550"/>
                  <a:pt x="1621616" y="2533115"/>
                </a:cubicBezTo>
                <a:cubicBezTo>
                  <a:pt x="1409451" y="2516680"/>
                  <a:pt x="1098509" y="2533739"/>
                  <a:pt x="885182" y="2189922"/>
                </a:cubicBezTo>
                <a:cubicBezTo>
                  <a:pt x="671855" y="1846105"/>
                  <a:pt x="421453" y="687205"/>
                  <a:pt x="341656" y="470212"/>
                </a:cubicBezTo>
                <a:cubicBezTo>
                  <a:pt x="261859" y="253219"/>
                  <a:pt x="163854" y="109837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6A19C-329F-5C4D-88CE-89A53CD7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674" y="3714861"/>
            <a:ext cx="2695427" cy="92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9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OpenMP Programming model</a:t>
            </a:r>
          </a:p>
          <a:p>
            <a:pPr marL="804862" lvl="1" indent="-457200"/>
            <a:r>
              <a:rPr lang="en-US" sz="2800" dirty="0"/>
              <a:t>Directives and clauses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OpenMP Memory Model</a:t>
            </a:r>
          </a:p>
          <a:p>
            <a:pPr marL="804862" lvl="1" indent="-457200"/>
            <a:r>
              <a:rPr lang="en-US" sz="2800" dirty="0"/>
              <a:t>Directives and clauses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Tasking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introduction to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F2E6E7-0338-3A4B-9414-D37F81009A4C}"/>
              </a:ext>
            </a:extLst>
          </p:cNvPr>
          <p:cNvSpPr/>
          <p:nvPr/>
        </p:nvSpPr>
        <p:spPr>
          <a:xfrm>
            <a:off x="391886" y="1386557"/>
            <a:ext cx="8438216" cy="325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Global Shared Memory Space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607067-042E-BE45-9228-E12712CDFA80}"/>
              </a:ext>
            </a:extLst>
          </p:cNvPr>
          <p:cNvSpPr/>
          <p:nvPr/>
        </p:nvSpPr>
        <p:spPr>
          <a:xfrm>
            <a:off x="2862902" y="1458005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9415F-76ED-5C48-AE95-92D3B8BF24BD}"/>
              </a:ext>
            </a:extLst>
          </p:cNvPr>
          <p:cNvSpPr/>
          <p:nvPr/>
        </p:nvSpPr>
        <p:spPr>
          <a:xfrm>
            <a:off x="2862902" y="217012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6F75E-EA79-9140-92CF-A8FBFC945EFB}"/>
              </a:ext>
            </a:extLst>
          </p:cNvPr>
          <p:cNvSpPr/>
          <p:nvPr/>
        </p:nvSpPr>
        <p:spPr>
          <a:xfrm>
            <a:off x="2862902" y="2892922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387A63-726A-9842-9377-C21483F1B162}"/>
              </a:ext>
            </a:extLst>
          </p:cNvPr>
          <p:cNvSpPr/>
          <p:nvPr/>
        </p:nvSpPr>
        <p:spPr>
          <a:xfrm>
            <a:off x="2862902" y="360784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Memory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Private() clause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72207" y="2828592"/>
            <a:ext cx="119463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666840" y="1710065"/>
            <a:ext cx="148092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3147760" y="171006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3147760" y="2455750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3147760" y="320143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3147760" y="3947119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666840" y="2455746"/>
            <a:ext cx="1480920" cy="3728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666840" y="2828592"/>
            <a:ext cx="148092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666840" y="2828590"/>
            <a:ext cx="148092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7137836" y="2828592"/>
            <a:ext cx="762725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1710065"/>
            <a:ext cx="150008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2455745"/>
            <a:ext cx="1500080" cy="37284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2"/>
            <a:ext cx="150008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0"/>
            <a:ext cx="150008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7900561" y="2828590"/>
            <a:ext cx="762725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74D0F9-24F8-3944-974E-81AE37E9F701}"/>
              </a:ext>
            </a:extLst>
          </p:cNvPr>
          <p:cNvSpPr/>
          <p:nvPr/>
        </p:nvSpPr>
        <p:spPr>
          <a:xfrm>
            <a:off x="547323" y="1523646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643875-E1DC-884A-A4F5-FFC2408EED41}"/>
              </a:ext>
            </a:extLst>
          </p:cNvPr>
          <p:cNvCxnSpPr>
            <a:cxnSpLocks/>
          </p:cNvCxnSpPr>
          <p:nvPr/>
        </p:nvCxnSpPr>
        <p:spPr>
          <a:xfrm>
            <a:off x="3281695" y="171006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A128C5-0FE5-DC46-A8B4-1EC73AC59FFE}"/>
              </a:ext>
            </a:extLst>
          </p:cNvPr>
          <p:cNvCxnSpPr>
            <a:cxnSpLocks/>
          </p:cNvCxnSpPr>
          <p:nvPr/>
        </p:nvCxnSpPr>
        <p:spPr>
          <a:xfrm>
            <a:off x="3281695" y="245355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172398-D4C9-844C-8012-2E10A5CBFB3A}"/>
              </a:ext>
            </a:extLst>
          </p:cNvPr>
          <p:cNvCxnSpPr>
            <a:cxnSpLocks/>
          </p:cNvCxnSpPr>
          <p:nvPr/>
        </p:nvCxnSpPr>
        <p:spPr>
          <a:xfrm>
            <a:off x="3281695" y="320143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C4A031-EC9C-F847-9B37-8C1DABD2CE89}"/>
              </a:ext>
            </a:extLst>
          </p:cNvPr>
          <p:cNvCxnSpPr>
            <a:cxnSpLocks/>
          </p:cNvCxnSpPr>
          <p:nvPr/>
        </p:nvCxnSpPr>
        <p:spPr>
          <a:xfrm>
            <a:off x="3281695" y="394711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DDB8690-10E9-6946-9E00-81D58CE58E81}"/>
              </a:ext>
            </a:extLst>
          </p:cNvPr>
          <p:cNvSpPr/>
          <p:nvPr/>
        </p:nvSpPr>
        <p:spPr>
          <a:xfrm>
            <a:off x="4057446" y="1831099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??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B6B743-8C7F-6547-B6AE-D65780084FA4}"/>
              </a:ext>
            </a:extLst>
          </p:cNvPr>
          <p:cNvSpPr/>
          <p:nvPr/>
        </p:nvSpPr>
        <p:spPr>
          <a:xfrm>
            <a:off x="4057446" y="2553651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??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6C28D2-4563-3841-9167-0EE25D05EF3F}"/>
              </a:ext>
            </a:extLst>
          </p:cNvPr>
          <p:cNvSpPr/>
          <p:nvPr/>
        </p:nvSpPr>
        <p:spPr>
          <a:xfrm>
            <a:off x="4057446" y="3271409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BE155C-74FC-A549-8708-62293655B294}"/>
              </a:ext>
            </a:extLst>
          </p:cNvPr>
          <p:cNvSpPr/>
          <p:nvPr/>
        </p:nvSpPr>
        <p:spPr>
          <a:xfrm>
            <a:off x="4057446" y="3988940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??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2B9DFCC-B81A-B849-8775-AD50B77168DF}"/>
              </a:ext>
            </a:extLst>
          </p:cNvPr>
          <p:cNvSpPr/>
          <p:nvPr/>
        </p:nvSpPr>
        <p:spPr>
          <a:xfrm>
            <a:off x="3566687" y="1791611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A5B6793-FDDC-E34D-AB2D-AE05E3B5A757}"/>
              </a:ext>
            </a:extLst>
          </p:cNvPr>
          <p:cNvSpPr/>
          <p:nvPr/>
        </p:nvSpPr>
        <p:spPr>
          <a:xfrm>
            <a:off x="3566687" y="2531033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A2F0969-EFF7-2143-B7DF-4725AC9412F6}"/>
              </a:ext>
            </a:extLst>
          </p:cNvPr>
          <p:cNvSpPr/>
          <p:nvPr/>
        </p:nvSpPr>
        <p:spPr>
          <a:xfrm>
            <a:off x="3566687" y="3270455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67F3BA7-248D-E047-88D5-76CCFB3B0CE4}"/>
              </a:ext>
            </a:extLst>
          </p:cNvPr>
          <p:cNvSpPr/>
          <p:nvPr/>
        </p:nvSpPr>
        <p:spPr>
          <a:xfrm>
            <a:off x="3566687" y="4015523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68EA0-63C8-F24F-9F71-B5EE95CC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20" y="3758803"/>
            <a:ext cx="2677283" cy="86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F2E6E7-0338-3A4B-9414-D37F81009A4C}"/>
              </a:ext>
            </a:extLst>
          </p:cNvPr>
          <p:cNvSpPr/>
          <p:nvPr/>
        </p:nvSpPr>
        <p:spPr>
          <a:xfrm>
            <a:off x="391886" y="1386557"/>
            <a:ext cx="8438216" cy="325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Global Shared Memory Space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607067-042E-BE45-9228-E12712CDFA80}"/>
              </a:ext>
            </a:extLst>
          </p:cNvPr>
          <p:cNvSpPr/>
          <p:nvPr/>
        </p:nvSpPr>
        <p:spPr>
          <a:xfrm>
            <a:off x="2862902" y="1458005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9415F-76ED-5C48-AE95-92D3B8BF24BD}"/>
              </a:ext>
            </a:extLst>
          </p:cNvPr>
          <p:cNvSpPr/>
          <p:nvPr/>
        </p:nvSpPr>
        <p:spPr>
          <a:xfrm>
            <a:off x="2862902" y="217012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6F75E-EA79-9140-92CF-A8FBFC945EFB}"/>
              </a:ext>
            </a:extLst>
          </p:cNvPr>
          <p:cNvSpPr/>
          <p:nvPr/>
        </p:nvSpPr>
        <p:spPr>
          <a:xfrm>
            <a:off x="2862902" y="2892922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387A63-726A-9842-9377-C21483F1B162}"/>
              </a:ext>
            </a:extLst>
          </p:cNvPr>
          <p:cNvSpPr/>
          <p:nvPr/>
        </p:nvSpPr>
        <p:spPr>
          <a:xfrm>
            <a:off x="2862902" y="360784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Memory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firstprivate</a:t>
            </a:r>
            <a:r>
              <a:rPr lang="en-US" dirty="0"/>
              <a:t>() clause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72207" y="2828592"/>
            <a:ext cx="119463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666840" y="1710065"/>
            <a:ext cx="148092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3147760" y="171006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3147760" y="2455750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3147760" y="320143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3147760" y="3947119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666840" y="2455746"/>
            <a:ext cx="1480920" cy="3728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666840" y="2828592"/>
            <a:ext cx="148092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666840" y="2828590"/>
            <a:ext cx="148092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7137836" y="2828592"/>
            <a:ext cx="762725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1710065"/>
            <a:ext cx="150008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2455745"/>
            <a:ext cx="1500080" cy="37284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2"/>
            <a:ext cx="150008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0"/>
            <a:ext cx="150008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7900561" y="2828590"/>
            <a:ext cx="762725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74D0F9-24F8-3944-974E-81AE37E9F701}"/>
              </a:ext>
            </a:extLst>
          </p:cNvPr>
          <p:cNvSpPr/>
          <p:nvPr/>
        </p:nvSpPr>
        <p:spPr>
          <a:xfrm>
            <a:off x="547323" y="1523646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643875-E1DC-884A-A4F5-FFC2408EED41}"/>
              </a:ext>
            </a:extLst>
          </p:cNvPr>
          <p:cNvCxnSpPr>
            <a:cxnSpLocks/>
          </p:cNvCxnSpPr>
          <p:nvPr/>
        </p:nvCxnSpPr>
        <p:spPr>
          <a:xfrm>
            <a:off x="3281695" y="171006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A128C5-0FE5-DC46-A8B4-1EC73AC59FFE}"/>
              </a:ext>
            </a:extLst>
          </p:cNvPr>
          <p:cNvCxnSpPr>
            <a:cxnSpLocks/>
          </p:cNvCxnSpPr>
          <p:nvPr/>
        </p:nvCxnSpPr>
        <p:spPr>
          <a:xfrm>
            <a:off x="3281695" y="245355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172398-D4C9-844C-8012-2E10A5CBFB3A}"/>
              </a:ext>
            </a:extLst>
          </p:cNvPr>
          <p:cNvCxnSpPr>
            <a:cxnSpLocks/>
          </p:cNvCxnSpPr>
          <p:nvPr/>
        </p:nvCxnSpPr>
        <p:spPr>
          <a:xfrm>
            <a:off x="3281695" y="320143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C4A031-EC9C-F847-9B37-8C1DABD2CE89}"/>
              </a:ext>
            </a:extLst>
          </p:cNvPr>
          <p:cNvCxnSpPr>
            <a:cxnSpLocks/>
          </p:cNvCxnSpPr>
          <p:nvPr/>
        </p:nvCxnSpPr>
        <p:spPr>
          <a:xfrm>
            <a:off x="3281695" y="394711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DDB8690-10E9-6946-9E00-81D58CE58E81}"/>
              </a:ext>
            </a:extLst>
          </p:cNvPr>
          <p:cNvSpPr/>
          <p:nvPr/>
        </p:nvSpPr>
        <p:spPr>
          <a:xfrm>
            <a:off x="4057446" y="1831099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B6B743-8C7F-6547-B6AE-D65780084FA4}"/>
              </a:ext>
            </a:extLst>
          </p:cNvPr>
          <p:cNvSpPr/>
          <p:nvPr/>
        </p:nvSpPr>
        <p:spPr>
          <a:xfrm>
            <a:off x="4057446" y="2553651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6C28D2-4563-3841-9167-0EE25D05EF3F}"/>
              </a:ext>
            </a:extLst>
          </p:cNvPr>
          <p:cNvSpPr/>
          <p:nvPr/>
        </p:nvSpPr>
        <p:spPr>
          <a:xfrm>
            <a:off x="4057446" y="3271409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BE155C-74FC-A549-8708-62293655B294}"/>
              </a:ext>
            </a:extLst>
          </p:cNvPr>
          <p:cNvSpPr/>
          <p:nvPr/>
        </p:nvSpPr>
        <p:spPr>
          <a:xfrm>
            <a:off x="4057446" y="3988940"/>
            <a:ext cx="51910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5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2B9DFCC-B81A-B849-8775-AD50B77168DF}"/>
              </a:ext>
            </a:extLst>
          </p:cNvPr>
          <p:cNvSpPr/>
          <p:nvPr/>
        </p:nvSpPr>
        <p:spPr>
          <a:xfrm>
            <a:off x="3566687" y="1791611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A5B6793-FDDC-E34D-AB2D-AE05E3B5A757}"/>
              </a:ext>
            </a:extLst>
          </p:cNvPr>
          <p:cNvSpPr/>
          <p:nvPr/>
        </p:nvSpPr>
        <p:spPr>
          <a:xfrm>
            <a:off x="3566687" y="2531033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A2F0969-EFF7-2143-B7DF-4725AC9412F6}"/>
              </a:ext>
            </a:extLst>
          </p:cNvPr>
          <p:cNvSpPr/>
          <p:nvPr/>
        </p:nvSpPr>
        <p:spPr>
          <a:xfrm>
            <a:off x="3566687" y="3270455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67F3BA7-248D-E047-88D5-76CCFB3B0CE4}"/>
              </a:ext>
            </a:extLst>
          </p:cNvPr>
          <p:cNvSpPr/>
          <p:nvPr/>
        </p:nvSpPr>
        <p:spPr>
          <a:xfrm>
            <a:off x="3566687" y="4015523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FAA12-8F67-B44E-82A3-2E4B6B79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19" y="3751677"/>
            <a:ext cx="2677282" cy="89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892316A-B95D-A748-B7D8-BD2A0F2E8A2B}"/>
              </a:ext>
            </a:extLst>
          </p:cNvPr>
          <p:cNvSpPr/>
          <p:nvPr/>
        </p:nvSpPr>
        <p:spPr>
          <a:xfrm>
            <a:off x="547321" y="1523646"/>
            <a:ext cx="859107" cy="372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7F64A8-C2A7-454F-9009-C78E285E1F60}"/>
              </a:ext>
            </a:extLst>
          </p:cNvPr>
          <p:cNvSpPr/>
          <p:nvPr/>
        </p:nvSpPr>
        <p:spPr>
          <a:xfrm>
            <a:off x="542084" y="1530188"/>
            <a:ext cx="859107" cy="372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F458E-0AC9-0246-B398-3D99B0D4DD63}"/>
              </a:ext>
            </a:extLst>
          </p:cNvPr>
          <p:cNvSpPr/>
          <p:nvPr/>
        </p:nvSpPr>
        <p:spPr>
          <a:xfrm>
            <a:off x="542085" y="1524544"/>
            <a:ext cx="859107" cy="372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D7169-3E2C-BE42-B966-FED111F33719}"/>
              </a:ext>
            </a:extLst>
          </p:cNvPr>
          <p:cNvSpPr/>
          <p:nvPr/>
        </p:nvSpPr>
        <p:spPr>
          <a:xfrm>
            <a:off x="542085" y="1523646"/>
            <a:ext cx="859107" cy="372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38092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36823 0.04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21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97531E-6 L 0.36875 0.181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90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59259E-6 L 0.36823 0.326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163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59259E-6 L 0.36875 0.4632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231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repeatCount="3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DAFF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40" grpId="0" animBg="1"/>
      <p:bldP spid="40" grpId="1" animBg="1"/>
      <p:bldP spid="40" grpId="2" animBg="1"/>
      <p:bldP spid="40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F2E6E7-0338-3A4B-9414-D37F81009A4C}"/>
              </a:ext>
            </a:extLst>
          </p:cNvPr>
          <p:cNvSpPr/>
          <p:nvPr/>
        </p:nvSpPr>
        <p:spPr>
          <a:xfrm>
            <a:off x="391886" y="1386557"/>
            <a:ext cx="8438216" cy="325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Global Shared Memory Space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607067-042E-BE45-9228-E12712CDFA80}"/>
              </a:ext>
            </a:extLst>
          </p:cNvPr>
          <p:cNvSpPr/>
          <p:nvPr/>
        </p:nvSpPr>
        <p:spPr>
          <a:xfrm>
            <a:off x="2862902" y="1458005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9415F-76ED-5C48-AE95-92D3B8BF24BD}"/>
              </a:ext>
            </a:extLst>
          </p:cNvPr>
          <p:cNvSpPr/>
          <p:nvPr/>
        </p:nvSpPr>
        <p:spPr>
          <a:xfrm>
            <a:off x="2862902" y="217012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6F75E-EA79-9140-92CF-A8FBFC945EFB}"/>
              </a:ext>
            </a:extLst>
          </p:cNvPr>
          <p:cNvSpPr/>
          <p:nvPr/>
        </p:nvSpPr>
        <p:spPr>
          <a:xfrm>
            <a:off x="2862902" y="2892922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387A63-726A-9842-9377-C21483F1B162}"/>
              </a:ext>
            </a:extLst>
          </p:cNvPr>
          <p:cNvSpPr/>
          <p:nvPr/>
        </p:nvSpPr>
        <p:spPr>
          <a:xfrm>
            <a:off x="2862902" y="360784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Memory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reduction() clause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72207" y="2828592"/>
            <a:ext cx="119463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666840" y="1710065"/>
            <a:ext cx="148092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3147760" y="171006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3147760" y="2455750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3147760" y="320143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3147760" y="3947119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666840" y="2455746"/>
            <a:ext cx="1480920" cy="3728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666840" y="2828592"/>
            <a:ext cx="148092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666840" y="2828590"/>
            <a:ext cx="148092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7137836" y="2828592"/>
            <a:ext cx="762725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1710065"/>
            <a:ext cx="150008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2455745"/>
            <a:ext cx="1500080" cy="37284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2"/>
            <a:ext cx="150008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0"/>
            <a:ext cx="150008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7900561" y="2828590"/>
            <a:ext cx="762725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74D0F9-24F8-3944-974E-81AE37E9F701}"/>
              </a:ext>
            </a:extLst>
          </p:cNvPr>
          <p:cNvSpPr/>
          <p:nvPr/>
        </p:nvSpPr>
        <p:spPr>
          <a:xfrm>
            <a:off x="547323" y="1523646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643875-E1DC-884A-A4F5-FFC2408EED41}"/>
              </a:ext>
            </a:extLst>
          </p:cNvPr>
          <p:cNvCxnSpPr>
            <a:cxnSpLocks/>
          </p:cNvCxnSpPr>
          <p:nvPr/>
        </p:nvCxnSpPr>
        <p:spPr>
          <a:xfrm>
            <a:off x="3281695" y="171006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A128C5-0FE5-DC46-A8B4-1EC73AC59FFE}"/>
              </a:ext>
            </a:extLst>
          </p:cNvPr>
          <p:cNvCxnSpPr>
            <a:cxnSpLocks/>
          </p:cNvCxnSpPr>
          <p:nvPr/>
        </p:nvCxnSpPr>
        <p:spPr>
          <a:xfrm>
            <a:off x="3281695" y="245355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172398-D4C9-844C-8012-2E10A5CBFB3A}"/>
              </a:ext>
            </a:extLst>
          </p:cNvPr>
          <p:cNvCxnSpPr>
            <a:cxnSpLocks/>
          </p:cNvCxnSpPr>
          <p:nvPr/>
        </p:nvCxnSpPr>
        <p:spPr>
          <a:xfrm>
            <a:off x="3281695" y="320143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C4A031-EC9C-F847-9B37-8C1DABD2CE89}"/>
              </a:ext>
            </a:extLst>
          </p:cNvPr>
          <p:cNvCxnSpPr>
            <a:cxnSpLocks/>
          </p:cNvCxnSpPr>
          <p:nvPr/>
        </p:nvCxnSpPr>
        <p:spPr>
          <a:xfrm>
            <a:off x="3281695" y="394711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DDB8690-10E9-6946-9E00-81D58CE58E81}"/>
              </a:ext>
            </a:extLst>
          </p:cNvPr>
          <p:cNvSpPr/>
          <p:nvPr/>
        </p:nvSpPr>
        <p:spPr>
          <a:xfrm>
            <a:off x="4322732" y="1831099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B6B743-8C7F-6547-B6AE-D65780084FA4}"/>
              </a:ext>
            </a:extLst>
          </p:cNvPr>
          <p:cNvSpPr/>
          <p:nvPr/>
        </p:nvSpPr>
        <p:spPr>
          <a:xfrm>
            <a:off x="4322732" y="2553651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6C28D2-4563-3841-9167-0EE25D05EF3F}"/>
              </a:ext>
            </a:extLst>
          </p:cNvPr>
          <p:cNvSpPr/>
          <p:nvPr/>
        </p:nvSpPr>
        <p:spPr>
          <a:xfrm>
            <a:off x="4322732" y="3271409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BE155C-74FC-A549-8708-62293655B294}"/>
              </a:ext>
            </a:extLst>
          </p:cNvPr>
          <p:cNvSpPr/>
          <p:nvPr/>
        </p:nvSpPr>
        <p:spPr>
          <a:xfrm>
            <a:off x="4322732" y="3988940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N-1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2B9DFCC-B81A-B849-8775-AD50B77168DF}"/>
              </a:ext>
            </a:extLst>
          </p:cNvPr>
          <p:cNvSpPr/>
          <p:nvPr/>
        </p:nvSpPr>
        <p:spPr>
          <a:xfrm>
            <a:off x="3831973" y="1791611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A5B6793-FDDC-E34D-AB2D-AE05E3B5A757}"/>
              </a:ext>
            </a:extLst>
          </p:cNvPr>
          <p:cNvSpPr/>
          <p:nvPr/>
        </p:nvSpPr>
        <p:spPr>
          <a:xfrm>
            <a:off x="3831973" y="2531033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A2F0969-EFF7-2143-B7DF-4725AC9412F6}"/>
              </a:ext>
            </a:extLst>
          </p:cNvPr>
          <p:cNvSpPr/>
          <p:nvPr/>
        </p:nvSpPr>
        <p:spPr>
          <a:xfrm>
            <a:off x="3831973" y="3270455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67F3BA7-248D-E047-88D5-76CCFB3B0CE4}"/>
              </a:ext>
            </a:extLst>
          </p:cNvPr>
          <p:cNvSpPr/>
          <p:nvPr/>
        </p:nvSpPr>
        <p:spPr>
          <a:xfrm>
            <a:off x="3831973" y="4015523"/>
            <a:ext cx="435225" cy="306625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  <a:gd name="connsiteX0" fmla="*/ 2204033 w 2324546"/>
              <a:gd name="connsiteY0" fmla="*/ 144711 h 414394"/>
              <a:gd name="connsiteX1" fmla="*/ 2226610 w 2324546"/>
              <a:gd name="connsiteY1" fmla="*/ 414316 h 414394"/>
              <a:gd name="connsiteX2" fmla="*/ 480153 w 2324546"/>
              <a:gd name="connsiteY2" fmla="*/ 125122 h 414394"/>
              <a:gd name="connsiteX3" fmla="*/ 2036 w 2324546"/>
              <a:gd name="connsiteY3" fmla="*/ 9908 h 414394"/>
              <a:gd name="connsiteX0" fmla="*/ 2204033 w 2292245"/>
              <a:gd name="connsiteY0" fmla="*/ 144711 h 425540"/>
              <a:gd name="connsiteX1" fmla="*/ 2226610 w 2292245"/>
              <a:gd name="connsiteY1" fmla="*/ 414316 h 425540"/>
              <a:gd name="connsiteX2" fmla="*/ 480153 w 2292245"/>
              <a:gd name="connsiteY2" fmla="*/ 125122 h 425540"/>
              <a:gd name="connsiteX3" fmla="*/ 2036 w 2292245"/>
              <a:gd name="connsiteY3" fmla="*/ 9908 h 425540"/>
              <a:gd name="connsiteX0" fmla="*/ 1723880 w 1812092"/>
              <a:gd name="connsiteY0" fmla="*/ 19589 h 300418"/>
              <a:gd name="connsiteX1" fmla="*/ 1746457 w 1812092"/>
              <a:gd name="connsiteY1" fmla="*/ 289194 h 300418"/>
              <a:gd name="connsiteX2" fmla="*/ 0 w 1812092"/>
              <a:gd name="connsiteY2" fmla="*/ 0 h 300418"/>
              <a:gd name="connsiteX0" fmla="*/ 65748 w 439048"/>
              <a:gd name="connsiteY0" fmla="*/ 0 h 273875"/>
              <a:gd name="connsiteX1" fmla="*/ 88325 w 439048"/>
              <a:gd name="connsiteY1" fmla="*/ 269605 h 273875"/>
              <a:gd name="connsiteX2" fmla="*/ 311779 w 439048"/>
              <a:gd name="connsiteY2" fmla="*/ 144100 h 273875"/>
              <a:gd name="connsiteX0" fmla="*/ 65748 w 311779"/>
              <a:gd name="connsiteY0" fmla="*/ 0 h 272211"/>
              <a:gd name="connsiteX1" fmla="*/ 88325 w 311779"/>
              <a:gd name="connsiteY1" fmla="*/ 269605 h 272211"/>
              <a:gd name="connsiteX2" fmla="*/ 311779 w 311779"/>
              <a:gd name="connsiteY2" fmla="*/ 144100 h 272211"/>
              <a:gd name="connsiteX0" fmla="*/ 70128 w 423404"/>
              <a:gd name="connsiteY0" fmla="*/ 0 h 271953"/>
              <a:gd name="connsiteX1" fmla="*/ 92705 w 423404"/>
              <a:gd name="connsiteY1" fmla="*/ 269605 h 271953"/>
              <a:gd name="connsiteX2" fmla="*/ 423404 w 423404"/>
              <a:gd name="connsiteY2" fmla="*/ 138455 h 271953"/>
              <a:gd name="connsiteX0" fmla="*/ 145444 w 498720"/>
              <a:gd name="connsiteY0" fmla="*/ 0 h 249735"/>
              <a:gd name="connsiteX1" fmla="*/ 26910 w 498720"/>
              <a:gd name="connsiteY1" fmla="*/ 247027 h 249735"/>
              <a:gd name="connsiteX2" fmla="*/ 498720 w 498720"/>
              <a:gd name="connsiteY2" fmla="*/ 138455 h 249735"/>
              <a:gd name="connsiteX0" fmla="*/ 208004 w 561280"/>
              <a:gd name="connsiteY0" fmla="*/ 0 h 249735"/>
              <a:gd name="connsiteX1" fmla="*/ 89470 w 561280"/>
              <a:gd name="connsiteY1" fmla="*/ 247027 h 249735"/>
              <a:gd name="connsiteX2" fmla="*/ 561280 w 561280"/>
              <a:gd name="connsiteY2" fmla="*/ 138455 h 249735"/>
              <a:gd name="connsiteX0" fmla="*/ 135124 w 488400"/>
              <a:gd name="connsiteY0" fmla="*/ 0 h 277522"/>
              <a:gd name="connsiteX1" fmla="*/ 123835 w 488400"/>
              <a:gd name="connsiteY1" fmla="*/ 275249 h 277522"/>
              <a:gd name="connsiteX2" fmla="*/ 488400 w 488400"/>
              <a:gd name="connsiteY2" fmla="*/ 138455 h 277522"/>
              <a:gd name="connsiteX0" fmla="*/ 81949 w 435225"/>
              <a:gd name="connsiteY0" fmla="*/ 0 h 306625"/>
              <a:gd name="connsiteX1" fmla="*/ 70660 w 435225"/>
              <a:gd name="connsiteY1" fmla="*/ 303472 h 306625"/>
              <a:gd name="connsiteX2" fmla="*/ 435225 w 435225"/>
              <a:gd name="connsiteY2" fmla="*/ 166678 h 3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225" h="306625">
                <a:moveTo>
                  <a:pt x="81949" y="0"/>
                </a:moveTo>
                <a:cubicBezTo>
                  <a:pt x="-58498" y="174064"/>
                  <a:pt x="11781" y="275692"/>
                  <a:pt x="70660" y="303472"/>
                </a:cubicBezTo>
                <a:cubicBezTo>
                  <a:pt x="129539" y="331252"/>
                  <a:pt x="286699" y="166346"/>
                  <a:pt x="435225" y="16667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FD66C9-F96D-744D-8929-519111A8729D}"/>
              </a:ext>
            </a:extLst>
          </p:cNvPr>
          <p:cNvSpPr/>
          <p:nvPr/>
        </p:nvSpPr>
        <p:spPr>
          <a:xfrm>
            <a:off x="4322732" y="3988940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N-1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350671-E671-924B-A6AF-F9B91F05113F}"/>
              </a:ext>
            </a:extLst>
          </p:cNvPr>
          <p:cNvSpPr/>
          <p:nvPr/>
        </p:nvSpPr>
        <p:spPr>
          <a:xfrm>
            <a:off x="547323" y="1523646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X = N*(N-1)/2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4D1E1E-C45F-DC4E-B809-F1C4301F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34" y="3744639"/>
            <a:ext cx="2671169" cy="895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6592FEE-1C72-A844-B454-66246CFE9620}"/>
              </a:ext>
            </a:extLst>
          </p:cNvPr>
          <p:cNvSpPr/>
          <p:nvPr/>
        </p:nvSpPr>
        <p:spPr>
          <a:xfrm>
            <a:off x="7316476" y="2596993"/>
            <a:ext cx="428977" cy="4813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032E59-DA04-9044-9CF5-B5662C758AAC}"/>
              </a:ext>
            </a:extLst>
          </p:cNvPr>
          <p:cNvSpPr/>
          <p:nvPr/>
        </p:nvSpPr>
        <p:spPr>
          <a:xfrm>
            <a:off x="7745454" y="2744448"/>
            <a:ext cx="762726" cy="186419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X = N*(N-1)/2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EEF45C-33B0-D542-AA7C-ECBE4A823C27}"/>
              </a:ext>
            </a:extLst>
          </p:cNvPr>
          <p:cNvSpPr/>
          <p:nvPr/>
        </p:nvSpPr>
        <p:spPr>
          <a:xfrm>
            <a:off x="4322730" y="3265765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D7EC56-FFFA-D54E-B2A5-10767153DCB5}"/>
              </a:ext>
            </a:extLst>
          </p:cNvPr>
          <p:cNvSpPr/>
          <p:nvPr/>
        </p:nvSpPr>
        <p:spPr>
          <a:xfrm>
            <a:off x="4322730" y="2550261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FB9B4E-1235-524F-B04E-B37931B2DB78}"/>
              </a:ext>
            </a:extLst>
          </p:cNvPr>
          <p:cNvSpPr/>
          <p:nvPr/>
        </p:nvSpPr>
        <p:spPr>
          <a:xfrm>
            <a:off x="4322730" y="1828613"/>
            <a:ext cx="546786" cy="2252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6558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8.64198E-7 L 0.32344 -0.2416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-1209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23457E-7 L 0.31511 -0.0993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-49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31962 0.0382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191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8.64198E-7 L 0.32153 0.1783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76" y="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3.20988E-6 C 0.01145 -0.00247 0.02343 -0.00463 0.02864 -0.01635 C 0.0335 -0.02747 0.04722 -0.03333 0.02899 -0.06605 C 0.01093 -0.09876 0.0059 -0.17191 -0.08021 -0.21203 C -0.16632 -0.25216 -0.36059 -0.30617 -0.4875 -0.3074 C -0.61441 -0.30895 -0.67014 -0.26296 -0.78351 -0.21882 " pathEditMode="relative" rAng="0" ptsTypes="AAAAAA">
                                      <p:cBhvr>
                                        <p:cTn id="10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22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2" grpId="1" animBg="1"/>
      <p:bldP spid="52" grpId="2" animBg="1"/>
      <p:bldP spid="52" grpId="3" animBg="1"/>
      <p:bldP spid="52" grpId="4" animBg="1"/>
      <p:bldP spid="53" grpId="0" animBg="1"/>
      <p:bldP spid="17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55" grpId="4" animBg="1"/>
      <p:bldP spid="60" grpId="0" animBg="1"/>
      <p:bldP spid="60" grpId="1" animBg="1"/>
      <p:bldP spid="60" grpId="2" animBg="1"/>
      <p:bldP spid="60" grpId="3" animBg="1"/>
      <p:bldP spid="60" grpId="4" animBg="1"/>
      <p:bldP spid="61" grpId="0" animBg="1"/>
      <p:bldP spid="61" grpId="1" animBg="1"/>
      <p:bldP spid="61" grpId="2" animBg="1"/>
      <p:bldP spid="61" grpId="3" animBg="1"/>
      <p:bldP spid="61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F2E6E7-0338-3A4B-9414-D37F81009A4C}"/>
              </a:ext>
            </a:extLst>
          </p:cNvPr>
          <p:cNvSpPr/>
          <p:nvPr/>
        </p:nvSpPr>
        <p:spPr>
          <a:xfrm>
            <a:off x="391886" y="1386557"/>
            <a:ext cx="8438216" cy="325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Global Shared Memory Space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607067-042E-BE45-9228-E12712CDFA80}"/>
              </a:ext>
            </a:extLst>
          </p:cNvPr>
          <p:cNvSpPr/>
          <p:nvPr/>
        </p:nvSpPr>
        <p:spPr>
          <a:xfrm>
            <a:off x="2862902" y="1458005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9415F-76ED-5C48-AE95-92D3B8BF24BD}"/>
              </a:ext>
            </a:extLst>
          </p:cNvPr>
          <p:cNvSpPr/>
          <p:nvPr/>
        </p:nvSpPr>
        <p:spPr>
          <a:xfrm>
            <a:off x="2862902" y="217012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6F75E-EA79-9140-92CF-A8FBFC945EFB}"/>
              </a:ext>
            </a:extLst>
          </p:cNvPr>
          <p:cNvSpPr/>
          <p:nvPr/>
        </p:nvSpPr>
        <p:spPr>
          <a:xfrm>
            <a:off x="2862902" y="2892922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387A63-726A-9842-9377-C21483F1B162}"/>
              </a:ext>
            </a:extLst>
          </p:cNvPr>
          <p:cNvSpPr/>
          <p:nvPr/>
        </p:nvSpPr>
        <p:spPr>
          <a:xfrm>
            <a:off x="2862902" y="3607844"/>
            <a:ext cx="3059710" cy="62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Thread Local Memory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Memory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Atomic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72207" y="2828592"/>
            <a:ext cx="119463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666840" y="1710065"/>
            <a:ext cx="148092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3147760" y="171006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3147760" y="2455750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3147760" y="3201435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3147760" y="3947119"/>
            <a:ext cx="2514442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666840" y="2455746"/>
            <a:ext cx="1480920" cy="3728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666840" y="2828592"/>
            <a:ext cx="148092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666840" y="2828590"/>
            <a:ext cx="148092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7137836" y="2828592"/>
            <a:ext cx="762725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1710065"/>
            <a:ext cx="1500080" cy="111852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5637754" y="2455745"/>
            <a:ext cx="1500080" cy="37284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2"/>
            <a:ext cx="1500080" cy="37283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5637754" y="2828590"/>
            <a:ext cx="1500080" cy="11185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7900561" y="2828590"/>
            <a:ext cx="762725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74D0F9-24F8-3944-974E-81AE37E9F701}"/>
              </a:ext>
            </a:extLst>
          </p:cNvPr>
          <p:cNvSpPr/>
          <p:nvPr/>
        </p:nvSpPr>
        <p:spPr>
          <a:xfrm>
            <a:off x="565693" y="1573637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643875-E1DC-884A-A4F5-FFC2408EED41}"/>
              </a:ext>
            </a:extLst>
          </p:cNvPr>
          <p:cNvCxnSpPr>
            <a:cxnSpLocks/>
          </p:cNvCxnSpPr>
          <p:nvPr/>
        </p:nvCxnSpPr>
        <p:spPr>
          <a:xfrm>
            <a:off x="3281695" y="171006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A128C5-0FE5-DC46-A8B4-1EC73AC59FFE}"/>
              </a:ext>
            </a:extLst>
          </p:cNvPr>
          <p:cNvCxnSpPr>
            <a:cxnSpLocks/>
          </p:cNvCxnSpPr>
          <p:nvPr/>
        </p:nvCxnSpPr>
        <p:spPr>
          <a:xfrm>
            <a:off x="3281695" y="245355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172398-D4C9-844C-8012-2E10A5CBFB3A}"/>
              </a:ext>
            </a:extLst>
          </p:cNvPr>
          <p:cNvCxnSpPr>
            <a:cxnSpLocks/>
          </p:cNvCxnSpPr>
          <p:nvPr/>
        </p:nvCxnSpPr>
        <p:spPr>
          <a:xfrm>
            <a:off x="3281695" y="3201431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C4A031-EC9C-F847-9B37-8C1DABD2CE89}"/>
              </a:ext>
            </a:extLst>
          </p:cNvPr>
          <p:cNvCxnSpPr>
            <a:cxnSpLocks/>
          </p:cNvCxnSpPr>
          <p:nvPr/>
        </p:nvCxnSpPr>
        <p:spPr>
          <a:xfrm>
            <a:off x="3281695" y="3947115"/>
            <a:ext cx="71656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09D9995A-1875-DC4D-9B1F-00A4DB6ED8FA}"/>
              </a:ext>
            </a:extLst>
          </p:cNvPr>
          <p:cNvSpPr/>
          <p:nvPr/>
        </p:nvSpPr>
        <p:spPr>
          <a:xfrm>
            <a:off x="1445418" y="1705649"/>
            <a:ext cx="2203217" cy="477277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217" h="477277">
                <a:moveTo>
                  <a:pt x="2203217" y="145535"/>
                </a:moveTo>
                <a:cubicBezTo>
                  <a:pt x="2062770" y="319599"/>
                  <a:pt x="1880930" y="480494"/>
                  <a:pt x="1593617" y="477229"/>
                </a:cubicBezTo>
                <a:cubicBezTo>
                  <a:pt x="1306304" y="473964"/>
                  <a:pt x="744736" y="203695"/>
                  <a:pt x="479337" y="125946"/>
                </a:cubicBezTo>
                <a:cubicBezTo>
                  <a:pt x="213938" y="48197"/>
                  <a:pt x="-18951" y="-28862"/>
                  <a:pt x="1220" y="10732"/>
                </a:cubicBezTo>
              </a:path>
            </a:pathLst>
          </a:custGeom>
          <a:noFill/>
          <a:ln w="25400">
            <a:solidFill>
              <a:schemeClr val="accent4"/>
            </a:solidFill>
            <a:headEnd type="stealth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2E2739E-4D71-FF43-9817-5DEBFD735C67}"/>
              </a:ext>
            </a:extLst>
          </p:cNvPr>
          <p:cNvSpPr/>
          <p:nvPr/>
        </p:nvSpPr>
        <p:spPr>
          <a:xfrm>
            <a:off x="1445418" y="1614900"/>
            <a:ext cx="2203217" cy="477277"/>
          </a:xfrm>
          <a:custGeom>
            <a:avLst/>
            <a:gdLst>
              <a:gd name="connsiteX0" fmla="*/ 2207092 w 2207092"/>
              <a:gd name="connsiteY0" fmla="*/ 137195 h 469968"/>
              <a:gd name="connsiteX1" fmla="*/ 1597492 w 2207092"/>
              <a:gd name="connsiteY1" fmla="*/ 468889 h 469968"/>
              <a:gd name="connsiteX2" fmla="*/ 234857 w 2207092"/>
              <a:gd name="connsiteY2" fmla="*/ 38584 h 469968"/>
              <a:gd name="connsiteX3" fmla="*/ 10739 w 2207092"/>
              <a:gd name="connsiteY3" fmla="*/ 47548 h 469968"/>
              <a:gd name="connsiteX0" fmla="*/ 2197597 w 2197597"/>
              <a:gd name="connsiteY0" fmla="*/ 105388 h 437130"/>
              <a:gd name="connsiteX1" fmla="*/ 1587997 w 2197597"/>
              <a:gd name="connsiteY1" fmla="*/ 437082 h 437130"/>
              <a:gd name="connsiteX2" fmla="*/ 473717 w 2197597"/>
              <a:gd name="connsiteY2" fmla="*/ 85799 h 437130"/>
              <a:gd name="connsiteX3" fmla="*/ 1244 w 2197597"/>
              <a:gd name="connsiteY3" fmla="*/ 15741 h 437130"/>
              <a:gd name="connsiteX0" fmla="*/ 2203217 w 2203217"/>
              <a:gd name="connsiteY0" fmla="*/ 145535 h 477277"/>
              <a:gd name="connsiteX1" fmla="*/ 1593617 w 2203217"/>
              <a:gd name="connsiteY1" fmla="*/ 477229 h 477277"/>
              <a:gd name="connsiteX2" fmla="*/ 479337 w 2203217"/>
              <a:gd name="connsiteY2" fmla="*/ 125946 h 477277"/>
              <a:gd name="connsiteX3" fmla="*/ 1220 w 2203217"/>
              <a:gd name="connsiteY3" fmla="*/ 10732 h 4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217" h="477277">
                <a:moveTo>
                  <a:pt x="2203217" y="145535"/>
                </a:moveTo>
                <a:cubicBezTo>
                  <a:pt x="2062770" y="319599"/>
                  <a:pt x="1880930" y="480494"/>
                  <a:pt x="1593617" y="477229"/>
                </a:cubicBezTo>
                <a:cubicBezTo>
                  <a:pt x="1306304" y="473964"/>
                  <a:pt x="744736" y="203695"/>
                  <a:pt x="479337" y="125946"/>
                </a:cubicBezTo>
                <a:cubicBezTo>
                  <a:pt x="213938" y="48197"/>
                  <a:pt x="-18951" y="-28862"/>
                  <a:pt x="1220" y="10732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B02BBDF4-1039-FD4A-8770-551138DF96FC}"/>
              </a:ext>
            </a:extLst>
          </p:cNvPr>
          <p:cNvSpPr/>
          <p:nvPr/>
        </p:nvSpPr>
        <p:spPr>
          <a:xfrm>
            <a:off x="1425388" y="1721224"/>
            <a:ext cx="2160494" cy="1262482"/>
          </a:xfrm>
          <a:custGeom>
            <a:avLst/>
            <a:gdLst>
              <a:gd name="connsiteX0" fmla="*/ 2160494 w 2160494"/>
              <a:gd name="connsiteY0" fmla="*/ 851647 h 1262482"/>
              <a:gd name="connsiteX1" fmla="*/ 1685365 w 2160494"/>
              <a:gd name="connsiteY1" fmla="*/ 1237129 h 1262482"/>
              <a:gd name="connsiteX2" fmla="*/ 340659 w 2160494"/>
              <a:gd name="connsiteY2" fmla="*/ 215152 h 1262482"/>
              <a:gd name="connsiteX3" fmla="*/ 0 w 2160494"/>
              <a:gd name="connsiteY3" fmla="*/ 0 h 126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494" h="1262482">
                <a:moveTo>
                  <a:pt x="2160494" y="851647"/>
                </a:moveTo>
                <a:cubicBezTo>
                  <a:pt x="2074582" y="1097429"/>
                  <a:pt x="1988671" y="1343212"/>
                  <a:pt x="1685365" y="1237129"/>
                </a:cubicBezTo>
                <a:cubicBezTo>
                  <a:pt x="1382059" y="1131046"/>
                  <a:pt x="621553" y="421340"/>
                  <a:pt x="340659" y="215152"/>
                </a:cubicBezTo>
                <a:cubicBezTo>
                  <a:pt x="59765" y="8964"/>
                  <a:pt x="29882" y="4482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4E4CEEA-C124-7B44-AB23-9BD845BCEF61}"/>
              </a:ext>
            </a:extLst>
          </p:cNvPr>
          <p:cNvSpPr/>
          <p:nvPr/>
        </p:nvSpPr>
        <p:spPr>
          <a:xfrm>
            <a:off x="1434353" y="1791166"/>
            <a:ext cx="2169459" cy="1923695"/>
          </a:xfrm>
          <a:custGeom>
            <a:avLst/>
            <a:gdLst>
              <a:gd name="connsiteX0" fmla="*/ 2169459 w 2169459"/>
              <a:gd name="connsiteY0" fmla="*/ 1550894 h 1957779"/>
              <a:gd name="connsiteX1" fmla="*/ 1775012 w 2169459"/>
              <a:gd name="connsiteY1" fmla="*/ 1927412 h 1957779"/>
              <a:gd name="connsiteX2" fmla="*/ 851647 w 2169459"/>
              <a:gd name="connsiteY2" fmla="*/ 842683 h 1957779"/>
              <a:gd name="connsiteX3" fmla="*/ 0 w 2169459"/>
              <a:gd name="connsiteY3" fmla="*/ 0 h 195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459" h="1957779">
                <a:moveTo>
                  <a:pt x="2169459" y="1550894"/>
                </a:moveTo>
                <a:cubicBezTo>
                  <a:pt x="2082053" y="1798170"/>
                  <a:pt x="1994647" y="2045447"/>
                  <a:pt x="1775012" y="1927412"/>
                </a:cubicBezTo>
                <a:cubicBezTo>
                  <a:pt x="1555377" y="1809377"/>
                  <a:pt x="1147482" y="1163918"/>
                  <a:pt x="851647" y="842683"/>
                </a:cubicBezTo>
                <a:cubicBezTo>
                  <a:pt x="555812" y="521448"/>
                  <a:pt x="277906" y="260724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8F7CA34-ABEA-2444-8A38-4A929DE9753E}"/>
              </a:ext>
            </a:extLst>
          </p:cNvPr>
          <p:cNvSpPr/>
          <p:nvPr/>
        </p:nvSpPr>
        <p:spPr>
          <a:xfrm>
            <a:off x="1427712" y="1879189"/>
            <a:ext cx="2158170" cy="2416472"/>
          </a:xfrm>
          <a:custGeom>
            <a:avLst/>
            <a:gdLst>
              <a:gd name="connsiteX0" fmla="*/ 2169458 w 2169458"/>
              <a:gd name="connsiteY0" fmla="*/ 2270395 h 2469300"/>
              <a:gd name="connsiteX1" fmla="*/ 1757082 w 2169458"/>
              <a:gd name="connsiteY1" fmla="*/ 2467619 h 2469300"/>
              <a:gd name="connsiteX2" fmla="*/ 896470 w 2169458"/>
              <a:gd name="connsiteY2" fmla="*/ 2171783 h 2469300"/>
              <a:gd name="connsiteX3" fmla="*/ 206188 w 2169458"/>
              <a:gd name="connsiteY3" fmla="*/ 298160 h 2469300"/>
              <a:gd name="connsiteX4" fmla="*/ 0 w 2169458"/>
              <a:gd name="connsiteY4" fmla="*/ 29219 h 2469300"/>
              <a:gd name="connsiteX0" fmla="*/ 2169458 w 2169458"/>
              <a:gd name="connsiteY0" fmla="*/ 2250385 h 2449290"/>
              <a:gd name="connsiteX1" fmla="*/ 1757082 w 2169458"/>
              <a:gd name="connsiteY1" fmla="*/ 2447609 h 2449290"/>
              <a:gd name="connsiteX2" fmla="*/ 896470 w 2169458"/>
              <a:gd name="connsiteY2" fmla="*/ 2151773 h 2449290"/>
              <a:gd name="connsiteX3" fmla="*/ 352944 w 2169458"/>
              <a:gd name="connsiteY3" fmla="*/ 432063 h 2449290"/>
              <a:gd name="connsiteX4" fmla="*/ 0 w 2169458"/>
              <a:gd name="connsiteY4" fmla="*/ 9209 h 2449290"/>
              <a:gd name="connsiteX0" fmla="*/ 2158170 w 2158170"/>
              <a:gd name="connsiteY0" fmla="*/ 2296036 h 2494941"/>
              <a:gd name="connsiteX1" fmla="*/ 1745794 w 2158170"/>
              <a:gd name="connsiteY1" fmla="*/ 2493260 h 2494941"/>
              <a:gd name="connsiteX2" fmla="*/ 885182 w 2158170"/>
              <a:gd name="connsiteY2" fmla="*/ 2197424 h 2494941"/>
              <a:gd name="connsiteX3" fmla="*/ 341656 w 2158170"/>
              <a:gd name="connsiteY3" fmla="*/ 477714 h 2494941"/>
              <a:gd name="connsiteX4" fmla="*/ 0 w 2158170"/>
              <a:gd name="connsiteY4" fmla="*/ 7502 h 2494941"/>
              <a:gd name="connsiteX0" fmla="*/ 2158170 w 2158170"/>
              <a:gd name="connsiteY0" fmla="*/ 2288534 h 2487439"/>
              <a:gd name="connsiteX1" fmla="*/ 1745794 w 2158170"/>
              <a:gd name="connsiteY1" fmla="*/ 2485758 h 2487439"/>
              <a:gd name="connsiteX2" fmla="*/ 885182 w 2158170"/>
              <a:gd name="connsiteY2" fmla="*/ 2189922 h 2487439"/>
              <a:gd name="connsiteX3" fmla="*/ 341656 w 2158170"/>
              <a:gd name="connsiteY3" fmla="*/ 470212 h 2487439"/>
              <a:gd name="connsiteX4" fmla="*/ 0 w 2158170"/>
              <a:gd name="connsiteY4" fmla="*/ 0 h 2487439"/>
              <a:gd name="connsiteX0" fmla="*/ 2158170 w 2158170"/>
              <a:gd name="connsiteY0" fmla="*/ 2288534 h 2487439"/>
              <a:gd name="connsiteX1" fmla="*/ 1745794 w 2158170"/>
              <a:gd name="connsiteY1" fmla="*/ 2485758 h 2487439"/>
              <a:gd name="connsiteX2" fmla="*/ 885182 w 2158170"/>
              <a:gd name="connsiteY2" fmla="*/ 2189922 h 2487439"/>
              <a:gd name="connsiteX3" fmla="*/ 341656 w 2158170"/>
              <a:gd name="connsiteY3" fmla="*/ 470212 h 2487439"/>
              <a:gd name="connsiteX4" fmla="*/ 0 w 2158170"/>
              <a:gd name="connsiteY4" fmla="*/ 0 h 2487439"/>
              <a:gd name="connsiteX0" fmla="*/ 2158170 w 2158170"/>
              <a:gd name="connsiteY0" fmla="*/ 2288534 h 2534327"/>
              <a:gd name="connsiteX1" fmla="*/ 1621616 w 2158170"/>
              <a:gd name="connsiteY1" fmla="*/ 2533115 h 2534327"/>
              <a:gd name="connsiteX2" fmla="*/ 885182 w 2158170"/>
              <a:gd name="connsiteY2" fmla="*/ 2189922 h 2534327"/>
              <a:gd name="connsiteX3" fmla="*/ 341656 w 2158170"/>
              <a:gd name="connsiteY3" fmla="*/ 470212 h 2534327"/>
              <a:gd name="connsiteX4" fmla="*/ 0 w 2158170"/>
              <a:gd name="connsiteY4" fmla="*/ 0 h 253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170" h="2534327">
                <a:moveTo>
                  <a:pt x="2158170" y="2288534"/>
                </a:moveTo>
                <a:cubicBezTo>
                  <a:pt x="2058064" y="2395363"/>
                  <a:pt x="1833781" y="2549550"/>
                  <a:pt x="1621616" y="2533115"/>
                </a:cubicBezTo>
                <a:cubicBezTo>
                  <a:pt x="1409451" y="2516680"/>
                  <a:pt x="1098509" y="2533739"/>
                  <a:pt x="885182" y="2189922"/>
                </a:cubicBezTo>
                <a:cubicBezTo>
                  <a:pt x="671855" y="1846105"/>
                  <a:pt x="421453" y="687205"/>
                  <a:pt x="341656" y="470212"/>
                </a:cubicBezTo>
                <a:cubicBezTo>
                  <a:pt x="261859" y="253219"/>
                  <a:pt x="163854" y="109837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A777D5E-AF6D-C04C-B851-2A96BEA5EFE1}"/>
              </a:ext>
            </a:extLst>
          </p:cNvPr>
          <p:cNvSpPr/>
          <p:nvPr/>
        </p:nvSpPr>
        <p:spPr>
          <a:xfrm>
            <a:off x="1529890" y="1736900"/>
            <a:ext cx="2160494" cy="1262482"/>
          </a:xfrm>
          <a:custGeom>
            <a:avLst/>
            <a:gdLst>
              <a:gd name="connsiteX0" fmla="*/ 2160494 w 2160494"/>
              <a:gd name="connsiteY0" fmla="*/ 851647 h 1262482"/>
              <a:gd name="connsiteX1" fmla="*/ 1685365 w 2160494"/>
              <a:gd name="connsiteY1" fmla="*/ 1237129 h 1262482"/>
              <a:gd name="connsiteX2" fmla="*/ 340659 w 2160494"/>
              <a:gd name="connsiteY2" fmla="*/ 215152 h 1262482"/>
              <a:gd name="connsiteX3" fmla="*/ 0 w 2160494"/>
              <a:gd name="connsiteY3" fmla="*/ 0 h 126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494" h="1262482">
                <a:moveTo>
                  <a:pt x="2160494" y="851647"/>
                </a:moveTo>
                <a:cubicBezTo>
                  <a:pt x="2074582" y="1097429"/>
                  <a:pt x="1988671" y="1343212"/>
                  <a:pt x="1685365" y="1237129"/>
                </a:cubicBezTo>
                <a:cubicBezTo>
                  <a:pt x="1382059" y="1131046"/>
                  <a:pt x="621553" y="421340"/>
                  <a:pt x="340659" y="215152"/>
                </a:cubicBezTo>
                <a:cubicBezTo>
                  <a:pt x="59765" y="8964"/>
                  <a:pt x="29882" y="4482"/>
                  <a:pt x="0" y="0"/>
                </a:cubicBezTo>
              </a:path>
            </a:pathLst>
          </a:custGeom>
          <a:noFill/>
          <a:ln w="25400">
            <a:solidFill>
              <a:schemeClr val="accent4"/>
            </a:solidFill>
            <a:headEnd type="stealth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D986BE3-5753-6E44-A928-8844E72E10F2}"/>
              </a:ext>
            </a:extLst>
          </p:cNvPr>
          <p:cNvSpPr/>
          <p:nvPr/>
        </p:nvSpPr>
        <p:spPr>
          <a:xfrm>
            <a:off x="1538855" y="1806842"/>
            <a:ext cx="2169459" cy="1923695"/>
          </a:xfrm>
          <a:custGeom>
            <a:avLst/>
            <a:gdLst>
              <a:gd name="connsiteX0" fmla="*/ 2169459 w 2169459"/>
              <a:gd name="connsiteY0" fmla="*/ 1550894 h 1957779"/>
              <a:gd name="connsiteX1" fmla="*/ 1775012 w 2169459"/>
              <a:gd name="connsiteY1" fmla="*/ 1927412 h 1957779"/>
              <a:gd name="connsiteX2" fmla="*/ 851647 w 2169459"/>
              <a:gd name="connsiteY2" fmla="*/ 842683 h 1957779"/>
              <a:gd name="connsiteX3" fmla="*/ 0 w 2169459"/>
              <a:gd name="connsiteY3" fmla="*/ 0 h 195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459" h="1957779">
                <a:moveTo>
                  <a:pt x="2169459" y="1550894"/>
                </a:moveTo>
                <a:cubicBezTo>
                  <a:pt x="2082053" y="1798170"/>
                  <a:pt x="1994647" y="2045447"/>
                  <a:pt x="1775012" y="1927412"/>
                </a:cubicBezTo>
                <a:cubicBezTo>
                  <a:pt x="1555377" y="1809377"/>
                  <a:pt x="1147482" y="1163918"/>
                  <a:pt x="851647" y="842683"/>
                </a:cubicBezTo>
                <a:cubicBezTo>
                  <a:pt x="555812" y="521448"/>
                  <a:pt x="277906" y="260724"/>
                  <a:pt x="0" y="0"/>
                </a:cubicBezTo>
              </a:path>
            </a:pathLst>
          </a:custGeom>
          <a:noFill/>
          <a:ln w="25400">
            <a:solidFill>
              <a:schemeClr val="accent4"/>
            </a:solidFill>
            <a:headEnd type="stealth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81CC568-433C-234C-B0C4-8350609FEC32}"/>
              </a:ext>
            </a:extLst>
          </p:cNvPr>
          <p:cNvSpPr/>
          <p:nvPr/>
        </p:nvSpPr>
        <p:spPr>
          <a:xfrm>
            <a:off x="1532214" y="1894865"/>
            <a:ext cx="2158170" cy="2416472"/>
          </a:xfrm>
          <a:custGeom>
            <a:avLst/>
            <a:gdLst>
              <a:gd name="connsiteX0" fmla="*/ 2169458 w 2169458"/>
              <a:gd name="connsiteY0" fmla="*/ 2270395 h 2469300"/>
              <a:gd name="connsiteX1" fmla="*/ 1757082 w 2169458"/>
              <a:gd name="connsiteY1" fmla="*/ 2467619 h 2469300"/>
              <a:gd name="connsiteX2" fmla="*/ 896470 w 2169458"/>
              <a:gd name="connsiteY2" fmla="*/ 2171783 h 2469300"/>
              <a:gd name="connsiteX3" fmla="*/ 206188 w 2169458"/>
              <a:gd name="connsiteY3" fmla="*/ 298160 h 2469300"/>
              <a:gd name="connsiteX4" fmla="*/ 0 w 2169458"/>
              <a:gd name="connsiteY4" fmla="*/ 29219 h 2469300"/>
              <a:gd name="connsiteX0" fmla="*/ 2169458 w 2169458"/>
              <a:gd name="connsiteY0" fmla="*/ 2250385 h 2449290"/>
              <a:gd name="connsiteX1" fmla="*/ 1757082 w 2169458"/>
              <a:gd name="connsiteY1" fmla="*/ 2447609 h 2449290"/>
              <a:gd name="connsiteX2" fmla="*/ 896470 w 2169458"/>
              <a:gd name="connsiteY2" fmla="*/ 2151773 h 2449290"/>
              <a:gd name="connsiteX3" fmla="*/ 352944 w 2169458"/>
              <a:gd name="connsiteY3" fmla="*/ 432063 h 2449290"/>
              <a:gd name="connsiteX4" fmla="*/ 0 w 2169458"/>
              <a:gd name="connsiteY4" fmla="*/ 9209 h 2449290"/>
              <a:gd name="connsiteX0" fmla="*/ 2158170 w 2158170"/>
              <a:gd name="connsiteY0" fmla="*/ 2296036 h 2494941"/>
              <a:gd name="connsiteX1" fmla="*/ 1745794 w 2158170"/>
              <a:gd name="connsiteY1" fmla="*/ 2493260 h 2494941"/>
              <a:gd name="connsiteX2" fmla="*/ 885182 w 2158170"/>
              <a:gd name="connsiteY2" fmla="*/ 2197424 h 2494941"/>
              <a:gd name="connsiteX3" fmla="*/ 341656 w 2158170"/>
              <a:gd name="connsiteY3" fmla="*/ 477714 h 2494941"/>
              <a:gd name="connsiteX4" fmla="*/ 0 w 2158170"/>
              <a:gd name="connsiteY4" fmla="*/ 7502 h 2494941"/>
              <a:gd name="connsiteX0" fmla="*/ 2158170 w 2158170"/>
              <a:gd name="connsiteY0" fmla="*/ 2288534 h 2487439"/>
              <a:gd name="connsiteX1" fmla="*/ 1745794 w 2158170"/>
              <a:gd name="connsiteY1" fmla="*/ 2485758 h 2487439"/>
              <a:gd name="connsiteX2" fmla="*/ 885182 w 2158170"/>
              <a:gd name="connsiteY2" fmla="*/ 2189922 h 2487439"/>
              <a:gd name="connsiteX3" fmla="*/ 341656 w 2158170"/>
              <a:gd name="connsiteY3" fmla="*/ 470212 h 2487439"/>
              <a:gd name="connsiteX4" fmla="*/ 0 w 2158170"/>
              <a:gd name="connsiteY4" fmla="*/ 0 h 2487439"/>
              <a:gd name="connsiteX0" fmla="*/ 2158170 w 2158170"/>
              <a:gd name="connsiteY0" fmla="*/ 2288534 h 2487439"/>
              <a:gd name="connsiteX1" fmla="*/ 1745794 w 2158170"/>
              <a:gd name="connsiteY1" fmla="*/ 2485758 h 2487439"/>
              <a:gd name="connsiteX2" fmla="*/ 885182 w 2158170"/>
              <a:gd name="connsiteY2" fmla="*/ 2189922 h 2487439"/>
              <a:gd name="connsiteX3" fmla="*/ 341656 w 2158170"/>
              <a:gd name="connsiteY3" fmla="*/ 470212 h 2487439"/>
              <a:gd name="connsiteX4" fmla="*/ 0 w 2158170"/>
              <a:gd name="connsiteY4" fmla="*/ 0 h 2487439"/>
              <a:gd name="connsiteX0" fmla="*/ 2158170 w 2158170"/>
              <a:gd name="connsiteY0" fmla="*/ 2288534 h 2534327"/>
              <a:gd name="connsiteX1" fmla="*/ 1621616 w 2158170"/>
              <a:gd name="connsiteY1" fmla="*/ 2533115 h 2534327"/>
              <a:gd name="connsiteX2" fmla="*/ 885182 w 2158170"/>
              <a:gd name="connsiteY2" fmla="*/ 2189922 h 2534327"/>
              <a:gd name="connsiteX3" fmla="*/ 341656 w 2158170"/>
              <a:gd name="connsiteY3" fmla="*/ 470212 h 2534327"/>
              <a:gd name="connsiteX4" fmla="*/ 0 w 2158170"/>
              <a:gd name="connsiteY4" fmla="*/ 0 h 253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170" h="2534327">
                <a:moveTo>
                  <a:pt x="2158170" y="2288534"/>
                </a:moveTo>
                <a:cubicBezTo>
                  <a:pt x="2058064" y="2395363"/>
                  <a:pt x="1833781" y="2549550"/>
                  <a:pt x="1621616" y="2533115"/>
                </a:cubicBezTo>
                <a:cubicBezTo>
                  <a:pt x="1409451" y="2516680"/>
                  <a:pt x="1098509" y="2533739"/>
                  <a:pt x="885182" y="2189922"/>
                </a:cubicBezTo>
                <a:cubicBezTo>
                  <a:pt x="671855" y="1846105"/>
                  <a:pt x="421453" y="687205"/>
                  <a:pt x="341656" y="470212"/>
                </a:cubicBezTo>
                <a:cubicBezTo>
                  <a:pt x="261859" y="253219"/>
                  <a:pt x="163854" y="109837"/>
                  <a:pt x="0" y="0"/>
                </a:cubicBezTo>
              </a:path>
            </a:pathLst>
          </a:custGeom>
          <a:noFill/>
          <a:ln w="25400">
            <a:solidFill>
              <a:schemeClr val="accent4"/>
            </a:solidFill>
            <a:headEnd type="stealth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955FFE-15CD-FE47-9587-0979971BC5CD}"/>
              </a:ext>
            </a:extLst>
          </p:cNvPr>
          <p:cNvSpPr/>
          <p:nvPr/>
        </p:nvSpPr>
        <p:spPr>
          <a:xfrm>
            <a:off x="565693" y="1573637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FDB014-02A5-D746-9251-CC2FABCAE89C}"/>
              </a:ext>
            </a:extLst>
          </p:cNvPr>
          <p:cNvSpPr/>
          <p:nvPr/>
        </p:nvSpPr>
        <p:spPr>
          <a:xfrm>
            <a:off x="565693" y="1573637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B99576-2555-FB40-AE45-608B46A1E5DE}"/>
              </a:ext>
            </a:extLst>
          </p:cNvPr>
          <p:cNvSpPr/>
          <p:nvPr/>
        </p:nvSpPr>
        <p:spPr>
          <a:xfrm>
            <a:off x="565693" y="1573637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171871-844A-CB45-BABA-3BE56F9807E7}"/>
              </a:ext>
            </a:extLst>
          </p:cNvPr>
          <p:cNvSpPr/>
          <p:nvPr/>
        </p:nvSpPr>
        <p:spPr>
          <a:xfrm>
            <a:off x="565693" y="1573637"/>
            <a:ext cx="859107" cy="37283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0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8C5A96-7335-B745-AB01-8188B4C2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81" y="3295155"/>
            <a:ext cx="2133722" cy="1329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TASKING</a:t>
            </a:r>
          </a:p>
        </p:txBody>
      </p:sp>
    </p:spTree>
    <p:extLst>
      <p:ext uri="{BB962C8B-B14F-4D97-AF65-F5344CB8AC3E}">
        <p14:creationId xmlns:p14="http://schemas.microsoft.com/office/powerpoint/2010/main" val="8127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5FFE-B15B-5F45-B4F1-0C4E9A40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in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C2B4-F158-F748-B572-54958B3F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Before tasking we used </a:t>
            </a:r>
            <a:r>
              <a:rPr lang="en-US" sz="2000" dirty="0" err="1"/>
              <a:t>worksharing</a:t>
            </a:r>
            <a:r>
              <a:rPr lang="en-US" sz="2000" dirty="0"/>
              <a:t> constructs to assign work to threads: </a:t>
            </a:r>
          </a:p>
          <a:p>
            <a:pPr lvl="1"/>
            <a:r>
              <a:rPr lang="en-US" sz="2000" dirty="0"/>
              <a:t>For/do loops, sections, single …  </a:t>
            </a:r>
          </a:p>
          <a:p>
            <a:r>
              <a:rPr lang="en-US" sz="2000" dirty="0"/>
              <a:t>Tasks allow us to create and queue “work” that threads execute</a:t>
            </a:r>
          </a:p>
          <a:p>
            <a:r>
              <a:rPr lang="en-US" sz="2000" dirty="0"/>
              <a:t>Additionally it allows controlling dependencies between different work tasks</a:t>
            </a:r>
          </a:p>
          <a:p>
            <a:r>
              <a:rPr lang="en-US" sz="2000" dirty="0"/>
              <a:t>We use a </a:t>
            </a:r>
            <a:r>
              <a:rPr lang="en-US" sz="2000" b="1" dirty="0"/>
              <a:t>parallel region </a:t>
            </a:r>
            <a:r>
              <a:rPr lang="en-US" sz="2000" dirty="0"/>
              <a:t>to create the threads, and the</a:t>
            </a:r>
            <a:r>
              <a:rPr lang="en-US" sz="2000" b="1" dirty="0"/>
              <a:t> tasking constructs </a:t>
            </a:r>
            <a:r>
              <a:rPr lang="en-US" sz="2000" dirty="0"/>
              <a:t>to create work and add it into the work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51A37-FBD7-BE4E-816F-97AE6BD32A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Yet another way of assigning work to threads…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07CB7-B052-3B4D-AA8F-D946F8D594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1141-EFE5-B34A-AE6A-0EC75B9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AA8-602C-3143-AE9A-1ED2C0038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009912"/>
            <a:ext cx="8372901" cy="374786"/>
          </a:xfrm>
        </p:spPr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DBC9-FA48-B440-BA1F-CBD971F6A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6446A-8E40-F44C-8B29-5AB603C91590}"/>
              </a:ext>
            </a:extLst>
          </p:cNvPr>
          <p:cNvSpPr/>
          <p:nvPr/>
        </p:nvSpPr>
        <p:spPr>
          <a:xfrm>
            <a:off x="4979594" y="2605216"/>
            <a:ext cx="2288360" cy="1785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80"/>
                </a:solidFill>
              </a:rPr>
              <a:t>int</a:t>
            </a:r>
            <a:r>
              <a:rPr lang="en-US" sz="1100" dirty="0"/>
              <a:t> x = </a:t>
            </a:r>
            <a:r>
              <a:rPr lang="en-US" sz="1100" dirty="0">
                <a:solidFill>
                  <a:srgbClr val="0000FF"/>
                </a:solidFill>
              </a:rPr>
              <a:t>10</a:t>
            </a:r>
            <a:r>
              <a:rPr lang="en-US" sz="1100" dirty="0"/>
              <a:t>; </a:t>
            </a:r>
            <a:endParaRPr lang="en-US" sz="1100" dirty="0">
              <a:solidFill>
                <a:srgbClr val="008080"/>
              </a:solidFill>
            </a:endParaRPr>
          </a:p>
          <a:p>
            <a:r>
              <a:rPr lang="en-US" sz="1100" dirty="0">
                <a:solidFill>
                  <a:srgbClr val="008080"/>
                </a:solidFill>
              </a:rPr>
              <a:t>#pragma </a:t>
            </a:r>
            <a:r>
              <a:rPr lang="en-US" sz="1100" dirty="0" err="1">
                <a:solidFill>
                  <a:srgbClr val="008080"/>
                </a:solidFill>
              </a:rPr>
              <a:t>omp</a:t>
            </a:r>
            <a:r>
              <a:rPr lang="en-US" sz="1100" dirty="0">
                <a:solidFill>
                  <a:srgbClr val="008080"/>
                </a:solidFill>
              </a:rPr>
              <a:t> parallel</a:t>
            </a:r>
            <a:r>
              <a:rPr lang="en-US" sz="1100" dirty="0"/>
              <a:t> </a:t>
            </a:r>
          </a:p>
          <a:p>
            <a:r>
              <a:rPr lang="en-US" sz="1100" dirty="0"/>
              <a:t>{ </a:t>
            </a:r>
          </a:p>
          <a:p>
            <a:r>
              <a:rPr lang="en-US" sz="1100" dirty="0">
                <a:solidFill>
                  <a:srgbClr val="008080"/>
                </a:solidFill>
              </a:rPr>
              <a:t>    #pragma </a:t>
            </a:r>
            <a:r>
              <a:rPr lang="en-US" sz="1100" dirty="0" err="1">
                <a:solidFill>
                  <a:srgbClr val="008080"/>
                </a:solidFill>
              </a:rPr>
              <a:t>omp</a:t>
            </a:r>
            <a:r>
              <a:rPr lang="en-US" sz="1100" dirty="0">
                <a:solidFill>
                  <a:srgbClr val="008080"/>
                </a:solidFill>
              </a:rPr>
              <a:t> task</a:t>
            </a:r>
            <a:r>
              <a:rPr lang="en-US" sz="1100" dirty="0"/>
              <a:t> 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b="1" dirty="0" err="1">
                <a:solidFill>
                  <a:srgbClr val="000080"/>
                </a:solidFill>
              </a:rPr>
              <a:t>int</a:t>
            </a:r>
            <a:r>
              <a:rPr lang="en-US" sz="1100" dirty="0"/>
              <a:t> y = x;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printf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00FF"/>
                </a:solidFill>
              </a:rPr>
              <a:t>"Hi from %d\n"</a:t>
            </a:r>
            <a:r>
              <a:rPr lang="en-US" sz="1100" dirty="0"/>
              <a:t>, \   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omp_get_thread_num</a:t>
            </a:r>
            <a:r>
              <a:rPr lang="en-US" sz="1100" dirty="0"/>
              <a:t>(); </a:t>
            </a:r>
          </a:p>
          <a:p>
            <a:r>
              <a:rPr lang="en-US" sz="1100" dirty="0"/>
              <a:t>    } </a:t>
            </a:r>
          </a:p>
          <a:p>
            <a:r>
              <a:rPr lang="en-US" sz="1100" dirty="0"/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DF8F4B-77F0-0044-BE11-FC2DDF241D7E}"/>
              </a:ext>
            </a:extLst>
          </p:cNvPr>
          <p:cNvGrpSpPr/>
          <p:nvPr/>
        </p:nvGrpSpPr>
        <p:grpSpPr>
          <a:xfrm>
            <a:off x="6482536" y="1384698"/>
            <a:ext cx="2204263" cy="2431965"/>
            <a:chOff x="6006300" y="1482954"/>
            <a:chExt cx="2680499" cy="295739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1AC0D1-9050-CF4D-AA19-CC0F56EC89AF}"/>
                </a:ext>
              </a:extLst>
            </p:cNvPr>
            <p:cNvSpPr/>
            <p:nvPr/>
          </p:nvSpPr>
          <p:spPr>
            <a:xfrm>
              <a:off x="6006300" y="1759852"/>
              <a:ext cx="2680499" cy="26804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84461ED6-7E47-EC4D-816E-7A91D6ED3F80}"/>
                </a:ext>
              </a:extLst>
            </p:cNvPr>
            <p:cNvSpPr/>
            <p:nvPr/>
          </p:nvSpPr>
          <p:spPr>
            <a:xfrm>
              <a:off x="6128140" y="1881692"/>
              <a:ext cx="2436817" cy="2436817"/>
            </a:xfrm>
            <a:prstGeom prst="chord">
              <a:avLst>
                <a:gd name="adj1" fmla="val 12368390"/>
                <a:gd name="adj2" fmla="val 2003207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dirty="0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00905965-0CD8-9A40-9D7D-5D4781552C12}"/>
                </a:ext>
              </a:extLst>
            </p:cNvPr>
            <p:cNvSpPr/>
            <p:nvPr/>
          </p:nvSpPr>
          <p:spPr>
            <a:xfrm>
              <a:off x="6128139" y="1881691"/>
              <a:ext cx="2436817" cy="2436817"/>
            </a:xfrm>
            <a:prstGeom prst="chord">
              <a:avLst>
                <a:gd name="adj1" fmla="val 20497141"/>
                <a:gd name="adj2" fmla="val 1193492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CF0E31-2666-D741-BEF4-9EDE97430930}"/>
                </a:ext>
              </a:extLst>
            </p:cNvPr>
            <p:cNvSpPr/>
            <p:nvPr/>
          </p:nvSpPr>
          <p:spPr>
            <a:xfrm>
              <a:off x="6138875" y="2701131"/>
              <a:ext cx="2476916" cy="1403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Task Region (Code):</a:t>
              </a:r>
            </a:p>
            <a:p>
              <a:endParaRPr lang="en-US" sz="1100" dirty="0"/>
            </a:p>
            <a:p>
              <a:r>
                <a:rPr lang="en-US" sz="1100" b="1" dirty="0">
                  <a:solidFill>
                    <a:srgbClr val="000080"/>
                  </a:solidFill>
                </a:rPr>
                <a:t>  </a:t>
              </a:r>
              <a:r>
                <a:rPr lang="en-US" sz="1100" b="1" dirty="0" err="1">
                  <a:solidFill>
                    <a:srgbClr val="000080"/>
                  </a:solidFill>
                </a:rPr>
                <a:t>int</a:t>
              </a:r>
              <a:r>
                <a:rPr lang="en-US" sz="1100" dirty="0"/>
                <a:t> y;</a:t>
              </a:r>
            </a:p>
            <a:p>
              <a:r>
                <a:rPr lang="en-US" sz="1100" dirty="0"/>
                <a:t>  </a:t>
              </a:r>
              <a:r>
                <a:rPr lang="en-US" sz="1100" dirty="0" err="1"/>
                <a:t>printf</a:t>
              </a:r>
              <a:r>
                <a:rPr lang="en-US" sz="1100" dirty="0"/>
                <a:t>(</a:t>
              </a:r>
              <a:r>
                <a:rPr lang="en-US" sz="1100" dirty="0">
                  <a:solidFill>
                    <a:srgbClr val="0000FF"/>
                  </a:solidFill>
                </a:rPr>
                <a:t>"Hi from %d\n"</a:t>
              </a:r>
              <a:r>
                <a:rPr lang="en-US" sz="1100" dirty="0"/>
                <a:t>, \   </a:t>
              </a:r>
            </a:p>
            <a:p>
              <a:r>
                <a:rPr lang="en-US" sz="1100" dirty="0"/>
                <a:t>    </a:t>
              </a:r>
              <a:r>
                <a:rPr lang="en-US" sz="1100" dirty="0" err="1"/>
                <a:t>omp_get_thread_num</a:t>
              </a:r>
              <a:r>
                <a:rPr lang="en-US" sz="1100" dirty="0"/>
                <a:t>()); </a:t>
              </a:r>
            </a:p>
            <a:p>
              <a:endParaRPr lang="en-US" sz="11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A3CF39-D994-B647-9C4D-0EC5912B34C3}"/>
                </a:ext>
              </a:extLst>
            </p:cNvPr>
            <p:cNvSpPr txBox="1"/>
            <p:nvPr/>
          </p:nvSpPr>
          <p:spPr>
            <a:xfrm>
              <a:off x="6477520" y="2065886"/>
              <a:ext cx="1799626" cy="54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Task data environment:</a:t>
              </a:r>
            </a:p>
            <a:p>
              <a:pPr algn="ctr"/>
              <a:r>
                <a:rPr lang="en-US" sz="1400" dirty="0"/>
                <a:t>x      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983622-ACD8-CE40-BC02-67785BD02EFD}"/>
                </a:ext>
              </a:extLst>
            </p:cNvPr>
            <p:cNvSpPr txBox="1"/>
            <p:nvPr/>
          </p:nvSpPr>
          <p:spPr>
            <a:xfrm>
              <a:off x="6961409" y="1482954"/>
              <a:ext cx="779500" cy="374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D7BB06-370C-2F49-9978-423AC8282D30}"/>
              </a:ext>
            </a:extLst>
          </p:cNvPr>
          <p:cNvSpPr txBox="1"/>
          <p:nvPr/>
        </p:nvSpPr>
        <p:spPr>
          <a:xfrm>
            <a:off x="634107" y="1612400"/>
            <a:ext cx="424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task is an instance of executable code and its data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task is generated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Taskloop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(implicitly)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(implicitly)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Teams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(implicitly)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Tasking constructs provide </a:t>
            </a:r>
            <a:r>
              <a:rPr lang="en-US" u="sng" dirty="0"/>
              <a:t>units of work</a:t>
            </a:r>
            <a:r>
              <a:rPr lang="en-US" dirty="0"/>
              <a:t> to a thread for execution.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009912"/>
            <a:ext cx="8372901" cy="374786"/>
          </a:xfrm>
        </p:spPr>
        <p:txBody>
          <a:bodyPr/>
          <a:lstStyle/>
          <a:p>
            <a:r>
              <a:rPr lang="en-US" dirty="0"/>
              <a:t>Creation of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43011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754900"/>
            <a:ext cx="779095" cy="67521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E21407-4CE9-134E-A5B9-9EDF7B0932E9}"/>
              </a:ext>
            </a:extLst>
          </p:cNvPr>
          <p:cNvGrpSpPr/>
          <p:nvPr/>
        </p:nvGrpSpPr>
        <p:grpSpPr>
          <a:xfrm>
            <a:off x="1889320" y="1754900"/>
            <a:ext cx="2288091" cy="1350432"/>
            <a:chOff x="1889320" y="1598150"/>
            <a:chExt cx="1322819" cy="13504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23A880-D201-0446-99A0-48EFCAF40F53}"/>
                </a:ext>
              </a:extLst>
            </p:cNvPr>
            <p:cNvCxnSpPr/>
            <p:nvPr/>
          </p:nvCxnSpPr>
          <p:spPr>
            <a:xfrm>
              <a:off x="1889320" y="1598150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31E88-68E7-9247-86BD-AC10B903309C}"/>
                </a:ext>
              </a:extLst>
            </p:cNvPr>
            <p:cNvCxnSpPr/>
            <p:nvPr/>
          </p:nvCxnSpPr>
          <p:spPr>
            <a:xfrm>
              <a:off x="1889320" y="1868236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3DA42-8D3F-AA4B-8323-637426923EF1}"/>
                </a:ext>
              </a:extLst>
            </p:cNvPr>
            <p:cNvCxnSpPr/>
            <p:nvPr/>
          </p:nvCxnSpPr>
          <p:spPr>
            <a:xfrm>
              <a:off x="1889320" y="2138323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BA04D-ECA4-CB47-BE43-1F7132759B95}"/>
                </a:ext>
              </a:extLst>
            </p:cNvPr>
            <p:cNvCxnSpPr/>
            <p:nvPr/>
          </p:nvCxnSpPr>
          <p:spPr>
            <a:xfrm>
              <a:off x="1889320" y="2408409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851EA-30C8-A34F-874D-30087CFF4901}"/>
                </a:ext>
              </a:extLst>
            </p:cNvPr>
            <p:cNvCxnSpPr/>
            <p:nvPr/>
          </p:nvCxnSpPr>
          <p:spPr>
            <a:xfrm>
              <a:off x="1889320" y="2678496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A9DF54-7A52-3D43-83E1-69C5605C570A}"/>
                </a:ext>
              </a:extLst>
            </p:cNvPr>
            <p:cNvCxnSpPr/>
            <p:nvPr/>
          </p:nvCxnSpPr>
          <p:spPr>
            <a:xfrm>
              <a:off x="1889320" y="2948582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2024986"/>
            <a:ext cx="77909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295072"/>
            <a:ext cx="779095" cy="1350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430116"/>
            <a:ext cx="779095" cy="13504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430115"/>
            <a:ext cx="77909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430115"/>
            <a:ext cx="779095" cy="67521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4966588" y="243011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4177412" y="1754900"/>
            <a:ext cx="789175" cy="67521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4177412" y="2024986"/>
            <a:ext cx="78917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4177412" y="2295072"/>
            <a:ext cx="789175" cy="1350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4177412" y="2430116"/>
            <a:ext cx="789175" cy="13504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4177412" y="2430115"/>
            <a:ext cx="78917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4177412" y="2430115"/>
            <a:ext cx="789175" cy="67521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5367849" y="243011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B881B8C-6A27-1F4B-A105-01EF36EB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57" y="1410584"/>
            <a:ext cx="3287905" cy="2164039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2954BC9E-FBB0-604B-9A27-7D4B0320DA4F}"/>
              </a:ext>
            </a:extLst>
          </p:cNvPr>
          <p:cNvSpPr/>
          <p:nvPr/>
        </p:nvSpPr>
        <p:spPr>
          <a:xfrm>
            <a:off x="1917627" y="3641920"/>
            <a:ext cx="1274935" cy="454588"/>
          </a:xfrm>
          <a:custGeom>
            <a:avLst/>
            <a:gdLst>
              <a:gd name="connsiteX0" fmla="*/ 5226 w 1274935"/>
              <a:gd name="connsiteY0" fmla="*/ 0 h 454588"/>
              <a:gd name="connsiteX1" fmla="*/ 1274935 w 1274935"/>
              <a:gd name="connsiteY1" fmla="*/ 0 h 454588"/>
              <a:gd name="connsiteX2" fmla="*/ 1274935 w 1274935"/>
              <a:gd name="connsiteY2" fmla="*/ 454588 h 454588"/>
              <a:gd name="connsiteX3" fmla="*/ 0 w 1274935"/>
              <a:gd name="connsiteY3" fmla="*/ 454588 h 45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35" h="454588">
                <a:moveTo>
                  <a:pt x="5226" y="0"/>
                </a:moveTo>
                <a:lnTo>
                  <a:pt x="1274935" y="0"/>
                </a:lnTo>
                <a:lnTo>
                  <a:pt x="1274935" y="454588"/>
                </a:lnTo>
                <a:lnTo>
                  <a:pt x="0" y="454588"/>
                </a:ln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B7273-8C33-0345-B0F6-93C7CF0B71E2}"/>
              </a:ext>
            </a:extLst>
          </p:cNvPr>
          <p:cNvSpPr txBox="1"/>
          <p:nvPr/>
        </p:nvSpPr>
        <p:spPr>
          <a:xfrm>
            <a:off x="2372215" y="4044756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queue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181DEA-44C5-344A-99F7-ABD40E084D01}"/>
              </a:ext>
            </a:extLst>
          </p:cNvPr>
          <p:cNvCxnSpPr>
            <a:cxnSpLocks/>
          </p:cNvCxnSpPr>
          <p:nvPr/>
        </p:nvCxnSpPr>
        <p:spPr>
          <a:xfrm>
            <a:off x="2074382" y="1754900"/>
            <a:ext cx="381435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485C2-5918-CA40-AA08-D9072303D722}"/>
              </a:ext>
            </a:extLst>
          </p:cNvPr>
          <p:cNvSpPr/>
          <p:nvPr/>
        </p:nvSpPr>
        <p:spPr>
          <a:xfrm>
            <a:off x="5726757" y="1813120"/>
            <a:ext cx="3103345" cy="42323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BDAF0B-CF7C-AA4F-9905-5F03B6F40DE8}"/>
              </a:ext>
            </a:extLst>
          </p:cNvPr>
          <p:cNvSpPr/>
          <p:nvPr/>
        </p:nvSpPr>
        <p:spPr>
          <a:xfrm>
            <a:off x="2142308" y="1642401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D96B14-0CDD-C243-8FA1-CAB77E651ED5}"/>
              </a:ext>
            </a:extLst>
          </p:cNvPr>
          <p:cNvSpPr/>
          <p:nvPr/>
        </p:nvSpPr>
        <p:spPr>
          <a:xfrm>
            <a:off x="2142308" y="1642401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0CCB80-1E42-5C49-A923-FC47A5C596B6}"/>
              </a:ext>
            </a:extLst>
          </p:cNvPr>
          <p:cNvSpPr/>
          <p:nvPr/>
        </p:nvSpPr>
        <p:spPr>
          <a:xfrm>
            <a:off x="2142308" y="1642401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FBE2EF-31BA-F14E-8418-3722F7AFBCB1}"/>
              </a:ext>
            </a:extLst>
          </p:cNvPr>
          <p:cNvSpPr/>
          <p:nvPr/>
        </p:nvSpPr>
        <p:spPr>
          <a:xfrm>
            <a:off x="2142308" y="1642401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CC38BF-1564-1748-9D0E-5DAF8FD03CE8}"/>
              </a:ext>
            </a:extLst>
          </p:cNvPr>
          <p:cNvSpPr/>
          <p:nvPr/>
        </p:nvSpPr>
        <p:spPr>
          <a:xfrm>
            <a:off x="2142308" y="1642401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85448C-3D8E-C44D-8B79-15D44BAE1002}"/>
              </a:ext>
            </a:extLst>
          </p:cNvPr>
          <p:cNvSpPr/>
          <p:nvPr/>
        </p:nvSpPr>
        <p:spPr>
          <a:xfrm>
            <a:off x="2905179" y="3711558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B0EE26-D14A-B348-864B-064B5C5795BD}"/>
              </a:ext>
            </a:extLst>
          </p:cNvPr>
          <p:cNvSpPr/>
          <p:nvPr/>
        </p:nvSpPr>
        <p:spPr>
          <a:xfrm>
            <a:off x="2779775" y="3711558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0EA829-04A2-A149-9E33-CF7ECD4F3775}"/>
              </a:ext>
            </a:extLst>
          </p:cNvPr>
          <p:cNvSpPr/>
          <p:nvPr/>
        </p:nvSpPr>
        <p:spPr>
          <a:xfrm>
            <a:off x="2638696" y="3711558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E1CEEB-8C65-6A4F-A4B3-93DF6B4ED999}"/>
              </a:ext>
            </a:extLst>
          </p:cNvPr>
          <p:cNvSpPr/>
          <p:nvPr/>
        </p:nvSpPr>
        <p:spPr>
          <a:xfrm>
            <a:off x="2481942" y="3711558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1918BB7-ADAF-C045-B377-87A351C7C3B4}"/>
              </a:ext>
            </a:extLst>
          </p:cNvPr>
          <p:cNvSpPr/>
          <p:nvPr/>
        </p:nvSpPr>
        <p:spPr>
          <a:xfrm>
            <a:off x="2299062" y="3711558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54C499-AC04-1D45-8DFC-2E99BDCD4CAC}"/>
              </a:ext>
            </a:extLst>
          </p:cNvPr>
          <p:cNvSpPr txBox="1"/>
          <p:nvPr/>
        </p:nvSpPr>
        <p:spPr>
          <a:xfrm>
            <a:off x="4425696" y="3900222"/>
            <a:ext cx="44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Note:</a:t>
            </a:r>
            <a:r>
              <a:rPr lang="en-US" sz="1600" dirty="0">
                <a:solidFill>
                  <a:schemeClr val="accent3"/>
                </a:solidFill>
              </a:rPr>
              <a:t> The number of workers is determined by the number of threads in the parallel region</a:t>
            </a:r>
          </a:p>
        </p:txBody>
      </p:sp>
    </p:spTree>
    <p:extLst>
      <p:ext uri="{BB962C8B-B14F-4D97-AF65-F5344CB8AC3E}">
        <p14:creationId xmlns:p14="http://schemas.microsoft.com/office/powerpoint/2010/main" val="3351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3.95062E-6 C -0.03125 0.06976 -0.075 0.17223 -0.08993 0.23889 C -0.10504 0.30556 -0.09375 0.37068 -0.06493 0.39815 C -0.03611 0.42562 0.04167 0.40556 0.08281 0.40309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206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889E-6 -3.95062E-6 C -0.03021 0.06976 -0.07396 0.17192 -0.08889 0.23858 C -0.10399 0.30525 -0.09271 0.37037 -0.06389 0.39784 C -0.03507 0.42531 0.02899 0.40525 0.07031 0.40278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" y="205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-3.95062E-6 C -0.03021 0.06976 -0.07396 0.17192 -0.08889 0.23858 C -0.10399 0.30525 -0.09271 0.37037 -0.06389 0.39784 C -0.03507 0.42531 0.01354 0.40525 0.05486 0.40278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205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38889E-6 -3.95062E-6 C -0.03021 0.06976 -0.07396 0.17223 -0.08889 0.23889 C -0.10399 0.30556 -0.09271 0.37068 -0.06389 0.39815 C -0.03507 0.42562 -0.00417 0.40741 0.03715 0.40494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20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38889E-6 -3.95062E-6 C -0.03021 0.06945 -0.07396 0.17192 -0.08889 0.23858 C -0.10399 0.30525 -0.09271 0.37037 -0.06389 0.39784 C -0.03507 0.42531 -0.02361 0.40926 0.01771 0.40679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C 0.0151 0.01914 0.0309 0.03735 0.0302 -0.0074 C 0.02968 -0.05216 -0.00191 -0.21018 -0.00434 -0.26728 C -0.0066 -0.32438 0.00989 -0.33611 0.01597 -0.34969 C 0.02204 -0.36327 0.02708 -0.35586 0.03229 -0.3487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1694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C 0.02778 0.01575 0.06615 0.03334 0.06736 -0.00524 C 0.0684 -0.04382 0.01042 -0.18179 0.00625 -0.23148 C 0.00208 -0.28086 0.03142 -0.29104 0.04219 -0.30308 C 0.05295 -0.31481 0.06181 -0.30833 0.07083 -0.3021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459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C 0.04722 0.01328 0.11094 0.0284 0.10903 -0.00401 C 0.10712 -0.03611 0.01233 -0.15061 0.00538 -0.19166 C -0.00174 -0.23302 0.04809 -0.24166 0.06632 -0.25123 C 0.08472 -0.26111 0.09965 -0.25586 0.1151 -0.25061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1209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C 0.06215 0.01019 0.12431 0.02037 0.12205 -0.00463 C 0.11979 -0.02993 -0.00451 -0.11882 -0.01389 -0.15092 C -0.02309 -0.18302 0.04219 -0.18981 0.06615 -0.19722 C 0.08993 -0.20493 0.10972 -0.20092 0.12986 -0.1969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956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C 0.071 0.00772 0.14201 0.01544 0.13941 -0.0037 C 0.13663 -0.02253 -0.00539 -0.0895 -0.01598 -0.11388 C -0.02657 -0.13796 0.04809 -0.1429 0.07534 -0.14876 C 0.10277 -0.15463 0.12517 -0.15123 0.14826 -0.14845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28" grpId="0" animBg="1"/>
      <p:bldP spid="28" grpId="1" animBg="1"/>
      <p:bldP spid="28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3" grpId="1" animBg="1"/>
      <p:bldP spid="53" grpId="2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9E7F92-522C-EA41-90C0-7576B55A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28" y="1444465"/>
            <a:ext cx="3103345" cy="2191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009912"/>
            <a:ext cx="8372901" cy="374786"/>
          </a:xfrm>
        </p:spPr>
        <p:txBody>
          <a:bodyPr/>
          <a:lstStyle/>
          <a:p>
            <a:r>
              <a:rPr lang="en-US" dirty="0"/>
              <a:t>Oversubscription of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424891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749675"/>
            <a:ext cx="779095" cy="67521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1889320" y="1749675"/>
            <a:ext cx="228809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2019761"/>
            <a:ext cx="228809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289848"/>
            <a:ext cx="228809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559934"/>
            <a:ext cx="228809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830021"/>
            <a:ext cx="228809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1889320" y="3100107"/>
            <a:ext cx="228809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2019761"/>
            <a:ext cx="77909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289847"/>
            <a:ext cx="779095" cy="1350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424891"/>
            <a:ext cx="779095" cy="13504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424890"/>
            <a:ext cx="77909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424890"/>
            <a:ext cx="779095" cy="67521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4966588" y="2424891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4177412" y="1749675"/>
            <a:ext cx="789175" cy="67521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4177412" y="2019761"/>
            <a:ext cx="78917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4177412" y="2289847"/>
            <a:ext cx="789175" cy="1350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4177412" y="2424891"/>
            <a:ext cx="789175" cy="13504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4177412" y="2424890"/>
            <a:ext cx="789175" cy="40513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4177412" y="2424890"/>
            <a:ext cx="789175" cy="67521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5367849" y="2424890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54BC9E-FBB0-604B-9A27-7D4B0320DA4F}"/>
              </a:ext>
            </a:extLst>
          </p:cNvPr>
          <p:cNvSpPr/>
          <p:nvPr/>
        </p:nvSpPr>
        <p:spPr>
          <a:xfrm>
            <a:off x="1917627" y="3636695"/>
            <a:ext cx="1274935" cy="454588"/>
          </a:xfrm>
          <a:custGeom>
            <a:avLst/>
            <a:gdLst>
              <a:gd name="connsiteX0" fmla="*/ 5226 w 1274935"/>
              <a:gd name="connsiteY0" fmla="*/ 0 h 454588"/>
              <a:gd name="connsiteX1" fmla="*/ 1274935 w 1274935"/>
              <a:gd name="connsiteY1" fmla="*/ 0 h 454588"/>
              <a:gd name="connsiteX2" fmla="*/ 1274935 w 1274935"/>
              <a:gd name="connsiteY2" fmla="*/ 454588 h 454588"/>
              <a:gd name="connsiteX3" fmla="*/ 0 w 1274935"/>
              <a:gd name="connsiteY3" fmla="*/ 454588 h 45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35" h="454588">
                <a:moveTo>
                  <a:pt x="5226" y="0"/>
                </a:moveTo>
                <a:lnTo>
                  <a:pt x="1274935" y="0"/>
                </a:lnTo>
                <a:lnTo>
                  <a:pt x="1274935" y="454588"/>
                </a:lnTo>
                <a:lnTo>
                  <a:pt x="0" y="454588"/>
                </a:ln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B7273-8C33-0345-B0F6-93C7CF0B71E2}"/>
              </a:ext>
            </a:extLst>
          </p:cNvPr>
          <p:cNvSpPr txBox="1"/>
          <p:nvPr/>
        </p:nvSpPr>
        <p:spPr>
          <a:xfrm>
            <a:off x="2372215" y="403953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queue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181DEA-44C5-344A-99F7-ABD40E084D01}"/>
              </a:ext>
            </a:extLst>
          </p:cNvPr>
          <p:cNvCxnSpPr>
            <a:cxnSpLocks/>
          </p:cNvCxnSpPr>
          <p:nvPr/>
        </p:nvCxnSpPr>
        <p:spPr>
          <a:xfrm>
            <a:off x="2074382" y="1749675"/>
            <a:ext cx="381435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BDAF0B-CF7C-AA4F-9905-5F03B6F40DE8}"/>
              </a:ext>
            </a:extLst>
          </p:cNvPr>
          <p:cNvSpPr/>
          <p:nvPr/>
        </p:nvSpPr>
        <p:spPr>
          <a:xfrm>
            <a:off x="2142308" y="163717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D96B14-0CDD-C243-8FA1-CAB77E651ED5}"/>
              </a:ext>
            </a:extLst>
          </p:cNvPr>
          <p:cNvSpPr/>
          <p:nvPr/>
        </p:nvSpPr>
        <p:spPr>
          <a:xfrm>
            <a:off x="2142308" y="163717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0CCB80-1E42-5C49-A923-FC47A5C596B6}"/>
              </a:ext>
            </a:extLst>
          </p:cNvPr>
          <p:cNvSpPr/>
          <p:nvPr/>
        </p:nvSpPr>
        <p:spPr>
          <a:xfrm>
            <a:off x="2142308" y="163717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FBE2EF-31BA-F14E-8418-3722F7AFBCB1}"/>
              </a:ext>
            </a:extLst>
          </p:cNvPr>
          <p:cNvSpPr/>
          <p:nvPr/>
        </p:nvSpPr>
        <p:spPr>
          <a:xfrm>
            <a:off x="2142308" y="163717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CC38BF-1564-1748-9D0E-5DAF8FD03CE8}"/>
              </a:ext>
            </a:extLst>
          </p:cNvPr>
          <p:cNvSpPr/>
          <p:nvPr/>
        </p:nvSpPr>
        <p:spPr>
          <a:xfrm>
            <a:off x="2142308" y="163717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85448C-3D8E-C44D-8B79-15D44BAE1002}"/>
              </a:ext>
            </a:extLst>
          </p:cNvPr>
          <p:cNvSpPr/>
          <p:nvPr/>
        </p:nvSpPr>
        <p:spPr>
          <a:xfrm>
            <a:off x="2905179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B0EE26-D14A-B348-864B-064B5C5795BD}"/>
              </a:ext>
            </a:extLst>
          </p:cNvPr>
          <p:cNvSpPr/>
          <p:nvPr/>
        </p:nvSpPr>
        <p:spPr>
          <a:xfrm>
            <a:off x="2779775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0EA829-04A2-A149-9E33-CF7ECD4F3775}"/>
              </a:ext>
            </a:extLst>
          </p:cNvPr>
          <p:cNvSpPr/>
          <p:nvPr/>
        </p:nvSpPr>
        <p:spPr>
          <a:xfrm>
            <a:off x="2638696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E1CEEB-8C65-6A4F-A4B3-93DF6B4ED999}"/>
              </a:ext>
            </a:extLst>
          </p:cNvPr>
          <p:cNvSpPr/>
          <p:nvPr/>
        </p:nvSpPr>
        <p:spPr>
          <a:xfrm>
            <a:off x="2481942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1918BB7-ADAF-C045-B377-87A351C7C3B4}"/>
              </a:ext>
            </a:extLst>
          </p:cNvPr>
          <p:cNvSpPr/>
          <p:nvPr/>
        </p:nvSpPr>
        <p:spPr>
          <a:xfrm>
            <a:off x="2299062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E4C021-8C6F-0F43-8E5F-4E490510A7D5}"/>
              </a:ext>
            </a:extLst>
          </p:cNvPr>
          <p:cNvSpPr/>
          <p:nvPr/>
        </p:nvSpPr>
        <p:spPr>
          <a:xfrm>
            <a:off x="2142308" y="163913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4FF7F8-1B86-804D-B168-3985BD51A2B3}"/>
              </a:ext>
            </a:extLst>
          </p:cNvPr>
          <p:cNvSpPr/>
          <p:nvPr/>
        </p:nvSpPr>
        <p:spPr>
          <a:xfrm>
            <a:off x="2142308" y="163913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3EE369-B3C3-7F4F-98DA-114809B797A0}"/>
              </a:ext>
            </a:extLst>
          </p:cNvPr>
          <p:cNvSpPr/>
          <p:nvPr/>
        </p:nvSpPr>
        <p:spPr>
          <a:xfrm>
            <a:off x="2142308" y="163913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C30175C-CB72-644A-B73B-89934E9563D1}"/>
              </a:ext>
            </a:extLst>
          </p:cNvPr>
          <p:cNvSpPr/>
          <p:nvPr/>
        </p:nvSpPr>
        <p:spPr>
          <a:xfrm>
            <a:off x="2142308" y="163913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06C442-3A74-F141-ADB9-28BADE610B1F}"/>
              </a:ext>
            </a:extLst>
          </p:cNvPr>
          <p:cNvSpPr/>
          <p:nvPr/>
        </p:nvSpPr>
        <p:spPr>
          <a:xfrm>
            <a:off x="2142308" y="1639136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26DF4F0-70E8-624F-ABC9-3F17641C62A7}"/>
              </a:ext>
            </a:extLst>
          </p:cNvPr>
          <p:cNvSpPr/>
          <p:nvPr/>
        </p:nvSpPr>
        <p:spPr>
          <a:xfrm>
            <a:off x="2910404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F8A8C6-ACF2-9943-8761-1ED17A87F4E5}"/>
              </a:ext>
            </a:extLst>
          </p:cNvPr>
          <p:cNvSpPr/>
          <p:nvPr/>
        </p:nvSpPr>
        <p:spPr>
          <a:xfrm>
            <a:off x="2785000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7B4091-DB39-1646-A60B-B1B143995235}"/>
              </a:ext>
            </a:extLst>
          </p:cNvPr>
          <p:cNvSpPr/>
          <p:nvPr/>
        </p:nvSpPr>
        <p:spPr>
          <a:xfrm>
            <a:off x="2643921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A658CA-647F-EC42-89D4-F0AF43EDFBE0}"/>
              </a:ext>
            </a:extLst>
          </p:cNvPr>
          <p:cNvSpPr/>
          <p:nvPr/>
        </p:nvSpPr>
        <p:spPr>
          <a:xfrm>
            <a:off x="2487167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D490A4-53AA-8047-90D8-D01F06A30722}"/>
              </a:ext>
            </a:extLst>
          </p:cNvPr>
          <p:cNvSpPr/>
          <p:nvPr/>
        </p:nvSpPr>
        <p:spPr>
          <a:xfrm>
            <a:off x="2304287" y="3706333"/>
            <a:ext cx="235131" cy="235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46F4D3-AB81-274E-801A-BBF829D225C1}"/>
              </a:ext>
            </a:extLst>
          </p:cNvPr>
          <p:cNvSpPr/>
          <p:nvPr/>
        </p:nvSpPr>
        <p:spPr>
          <a:xfrm>
            <a:off x="7738437" y="1969875"/>
            <a:ext cx="245581" cy="25603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6.17284E-7 C -0.03125 0.06975 -0.075 0.17222 -0.08993 0.23889 C -0.10504 0.30555 -0.09375 0.37068 -0.06493 0.39815 C -0.03611 0.42562 0.04167 0.40555 0.08281 0.40309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206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889E-6 6.17284E-7 C -0.03021 0.06975 -0.07396 0.17191 -0.08889 0.23858 C -0.10399 0.30525 -0.09271 0.37037 -0.06389 0.39784 C -0.03507 0.42531 0.02899 0.40525 0.07031 0.40278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" y="205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6.17284E-7 C -0.03021 0.06975 -0.07396 0.17191 -0.08889 0.23858 C -0.10399 0.30525 -0.09271 0.37037 -0.06389 0.39784 C -0.03507 0.42531 0.01354 0.40525 0.05486 0.40278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205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38889E-6 6.17284E-7 C -0.03021 0.06975 -0.07396 0.17222 -0.08889 0.23889 C -0.10399 0.30555 -0.09271 0.37068 -0.06389 0.39815 C -0.03507 0.42562 -0.00417 0.40741 0.03715 0.40494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20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38889E-6 6.17284E-7 C -0.03021 0.06944 -0.07396 0.17191 -0.08889 0.23858 C -0.10399 0.30525 -0.09271 0.37037 -0.06389 0.39784 C -0.03507 0.42531 -0.02361 0.40926 0.01771 0.40679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3.33333E-6 C -0.03125 0.06975 -0.075 0.17222 -0.08993 0.23889 C -0.10504 0.30555 -0.09375 0.37068 -0.06493 0.39814 C -0.03611 0.42561 0.04167 0.40555 0.08281 0.40308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2061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889E-6 3.33333E-6 C -0.03021 0.06975 -0.07396 0.17191 -0.08889 0.23858 C -0.10399 0.30524 -0.09271 0.37037 -0.06389 0.39784 C -0.03507 0.42531 0.02899 0.40524 0.07031 0.40277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" y="205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33333E-6 C -0.03021 0.06975 -0.07396 0.17191 -0.08889 0.23858 C -0.10399 0.30524 -0.09271 0.37037 -0.06389 0.39784 C -0.03507 0.42531 0.01354 0.40524 0.05486 0.40277 " pathEditMode="relative" rAng="0" ptsTypes="AAAA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2058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7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38889E-6 3.33333E-6 C -0.03021 0.06975 -0.07396 0.17222 -0.08889 0.23889 C -0.10399 0.30555 -0.09271 0.37068 -0.06389 0.39814 C -0.03507 0.42561 -0.00417 0.4074 0.03715 0.40493 " pathEditMode="relative" rAng="0" ptsTypes="AAAA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2064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38889E-6 3.33333E-6 C -0.03021 0.06944 -0.07396 0.17191 -0.08889 0.23858 C -0.10399 0.30524 -0.09271 0.37037 -0.06389 0.39784 C -0.03507 0.42531 -0.02361 0.40926 0.01771 0.40679 " pathEditMode="relative" rAng="0" ptsTypes="AAAA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7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2 C 0.0151 0.01913 0.0309 0.03734 0.0302 -0.00741 C 0.02968 -0.05216 -0.00191 -0.21019 -0.00434 -0.26729 C -0.0066 -0.32438 0.00989 -0.33611 0.01597 -0.34969 C 0.02204 -0.36327 0.02708 -0.35587 0.03229 -0.34877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C 0.02778 0.01574 0.06615 0.03333 0.06736 -0.00525 C 0.0684 -0.04383 0.01042 -0.18179 0.00625 -0.23148 C 0.00208 -0.28087 0.03142 -0.29105 0.04219 -0.30309 C 0.05295 -0.31482 0.06181 -0.30833 0.07083 -0.30216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459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C 0.04722 0.01327 0.11094 0.02839 0.10903 -0.00401 C 0.10712 -0.03611 0.01233 -0.15062 0.00538 -0.19167 C -0.00174 -0.23303 0.04809 -0.24167 0.06632 -0.25124 C 0.08472 -0.26111 0.09965 -0.25587 0.1151 -0.25062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1209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C 0.06215 0.01018 0.12431 0.02037 0.12205 -0.00463 C 0.11979 -0.02994 -0.00451 -0.11883 -0.01389 -0.15093 C -0.02309 -0.18303 0.04219 -0.18982 0.06615 -0.19722 C 0.08993 -0.20494 0.10972 -0.20093 0.12986 -0.19692 " pathEditMode="relative" rAng="0" ptsTypes="AAAAA">
                                      <p:cBhvr>
                                        <p:cTn id="7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956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C 0.071 0.00771 0.14201 0.01543 0.13941 -0.00371 C 0.13663 -0.02253 -0.00539 -0.08951 -0.01598 -0.11389 C -0.02657 -0.13796 0.04809 -0.1429 0.07534 -0.14877 C 0.10277 -0.15463 0.12517 -0.15124 0.14826 -0.14846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800"/>
                            </p:stCondLst>
                            <p:childTnLst>
                              <p:par>
                                <p:cTn id="7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2 C 0.0151 0.01913 0.0309 0.03734 0.0302 -0.00741 C 0.02968 -0.05216 -0.00191 -0.21019 -0.00434 -0.26729 C -0.0066 -0.32438 0.00989 -0.33611 0.01597 -0.34969 C 0.02205 -0.36327 0.02708 -0.35587 0.03229 -0.34877 " pathEditMode="relative" rAng="0" ptsTypes="AAAAA">
                                      <p:cBhvr>
                                        <p:cTn id="1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1694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C 0.02778 0.01574 0.06615 0.03333 0.06736 -0.00525 C 0.0684 -0.04383 0.01042 -0.18179 0.00625 -0.23148 C 0.00208 -0.28087 0.03142 -0.29105 0.04219 -0.30309 C 0.05295 -0.31482 0.06181 -0.30833 0.07083 -0.3021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459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C 0.04722 0.01327 0.11094 0.02839 0.10903 -0.00401 C 0.10712 -0.03611 0.01233 -0.15062 0.00538 -0.19167 C -0.00174 -0.23303 0.04809 -0.24167 0.06632 -0.25124 C 0.08472 -0.26111 0.09965 -0.25587 0.1151 -0.25062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1209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6215 0.01018 0.1243 0.02037 0.12204 -0.00463 C 0.11979 -0.02994 -0.00452 -0.11883 -0.01389 -0.15093 C -0.02309 -0.18303 0.04218 -0.18982 0.06614 -0.19722 C 0.08993 -0.20494 0.10972 -0.20093 0.12986 -0.19692 " pathEditMode="relative" rAng="0" ptsTypes="AAAAA">
                                      <p:cBhvr>
                                        <p:cTn id="11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956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C 0.07101 0.00771 0.14201 0.01543 0.13941 -0.00371 C 0.13663 -0.02253 -0.00538 -0.08951 -0.01597 -0.11389 C -0.02656 -0.13796 0.04809 -0.1429 0.07535 -0.14877 C 0.10278 -0.15463 0.12517 -0.15124 0.14826 -0.14846 " pathEditMode="relative" rAng="0" ptsTypes="AAAAA"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800"/>
                            </p:stCondLst>
                            <p:childTnLst>
                              <p:par>
                                <p:cTn id="123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300"/>
                            </p:stCondLst>
                            <p:childTnLst>
                              <p:par>
                                <p:cTn id="12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800"/>
                            </p:stCondLst>
                            <p:childTnLst>
                              <p:par>
                                <p:cTn id="13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300"/>
                            </p:stCondLst>
                            <p:childTnLst>
                              <p:par>
                                <p:cTn id="13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800"/>
                            </p:stCondLst>
                            <p:childTnLst>
                              <p:par>
                                <p:cTn id="13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28" grpId="0" animBg="1"/>
      <p:bldP spid="28" grpId="1" animBg="1"/>
      <p:bldP spid="28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42" grpId="0" animBg="1"/>
      <p:bldP spid="42" grpId="1" animBg="1"/>
      <p:bldP spid="42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D38E3-FA00-A54F-A10A-9ED08F21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2" y="1533544"/>
            <a:ext cx="4699000" cy="288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FEF98-250F-0C4E-95FE-521B6013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dependencies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18DA3-B345-A244-8B3E-9B1091EBF0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 order to task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5B211-6774-BC42-8F53-3AD0D9F5FD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A100CF-4084-3347-AF17-731E49015DC3}"/>
              </a:ext>
            </a:extLst>
          </p:cNvPr>
          <p:cNvSpPr/>
          <p:nvPr/>
        </p:nvSpPr>
        <p:spPr>
          <a:xfrm>
            <a:off x="6980981" y="1500379"/>
            <a:ext cx="528193" cy="52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OP1()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DD726A-A47D-3E4D-A3CE-805DA621F687}"/>
              </a:ext>
            </a:extLst>
          </p:cNvPr>
          <p:cNvSpPr/>
          <p:nvPr/>
        </p:nvSpPr>
        <p:spPr>
          <a:xfrm>
            <a:off x="6411863" y="2205527"/>
            <a:ext cx="528193" cy="5281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OP2()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F935B-9764-0041-8CBD-220599C339C8}"/>
              </a:ext>
            </a:extLst>
          </p:cNvPr>
          <p:cNvSpPr/>
          <p:nvPr/>
        </p:nvSpPr>
        <p:spPr>
          <a:xfrm>
            <a:off x="7550100" y="2219815"/>
            <a:ext cx="528193" cy="5281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OP3()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06BCD2-1159-3041-8B48-53491AADE9CC}"/>
              </a:ext>
            </a:extLst>
          </p:cNvPr>
          <p:cNvSpPr/>
          <p:nvPr/>
        </p:nvSpPr>
        <p:spPr>
          <a:xfrm>
            <a:off x="6980981" y="2934490"/>
            <a:ext cx="528193" cy="5281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OP4()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3C68DF-57E6-7248-AC53-25458CF81F4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rot="5400000">
            <a:off x="6739994" y="1887187"/>
            <a:ext cx="254307" cy="382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B818B57-C86C-1A4B-9F17-F2C7C990382D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 rot="16200000" flipH="1">
            <a:off x="7488712" y="1894329"/>
            <a:ext cx="268595" cy="382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B9FC968-1BDF-744A-B2DA-2BDC627D5E32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6728085" y="2681594"/>
            <a:ext cx="278122" cy="382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2220261-E86A-C54C-87F6-DE3919128231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rot="5400000">
            <a:off x="7491093" y="2688738"/>
            <a:ext cx="263834" cy="382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E6C076-C096-5D4E-8148-B459A652AEF3}"/>
              </a:ext>
            </a:extLst>
          </p:cNvPr>
          <p:cNvSpPr txBox="1"/>
          <p:nvPr/>
        </p:nvSpPr>
        <p:spPr>
          <a:xfrm>
            <a:off x="6711355" y="18641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229D6-C98D-5C4F-B141-6CF5685FF316}"/>
              </a:ext>
            </a:extLst>
          </p:cNvPr>
          <p:cNvSpPr txBox="1"/>
          <p:nvPr/>
        </p:nvSpPr>
        <p:spPr>
          <a:xfrm>
            <a:off x="7456728" y="18641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112B5-6742-194C-822E-FCE4F0B0E85B}"/>
              </a:ext>
            </a:extLst>
          </p:cNvPr>
          <p:cNvSpPr txBox="1"/>
          <p:nvPr/>
        </p:nvSpPr>
        <p:spPr>
          <a:xfrm>
            <a:off x="6781500" y="26596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FD797-A97E-F54D-AA5D-4AAA3B34D50B}"/>
              </a:ext>
            </a:extLst>
          </p:cNvPr>
          <p:cNvSpPr txBox="1"/>
          <p:nvPr/>
        </p:nvSpPr>
        <p:spPr>
          <a:xfrm>
            <a:off x="7430978" y="26596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19BD2B-2F97-6846-82EB-66A89622C11F}"/>
              </a:ext>
            </a:extLst>
          </p:cNvPr>
          <p:cNvSpPr/>
          <p:nvPr/>
        </p:nvSpPr>
        <p:spPr>
          <a:xfrm>
            <a:off x="638181" y="2381105"/>
            <a:ext cx="4826000" cy="366163"/>
          </a:xfrm>
          <a:prstGeom prst="rect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FB7687-68E3-644B-9A3C-FBE90E23CB7E}"/>
              </a:ext>
            </a:extLst>
          </p:cNvPr>
          <p:cNvSpPr/>
          <p:nvPr/>
        </p:nvSpPr>
        <p:spPr>
          <a:xfrm>
            <a:off x="638181" y="2784393"/>
            <a:ext cx="4826000" cy="366163"/>
          </a:xfrm>
          <a:prstGeom prst="rect">
            <a:avLst/>
          </a:prstGeom>
          <a:solidFill>
            <a:schemeClr val="accent2">
              <a:lumMod val="20000"/>
              <a:lumOff val="80000"/>
              <a:alpha val="26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DEA71C-1A09-5742-AE91-E20403BC8237}"/>
              </a:ext>
            </a:extLst>
          </p:cNvPr>
          <p:cNvSpPr/>
          <p:nvPr/>
        </p:nvSpPr>
        <p:spPr>
          <a:xfrm>
            <a:off x="638181" y="3188929"/>
            <a:ext cx="4826000" cy="366163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17F4DC-501A-C747-8707-DA30BE2AAC30}"/>
              </a:ext>
            </a:extLst>
          </p:cNvPr>
          <p:cNvSpPr/>
          <p:nvPr/>
        </p:nvSpPr>
        <p:spPr>
          <a:xfrm>
            <a:off x="638181" y="3592216"/>
            <a:ext cx="4826000" cy="366163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E28FD-77CE-2C44-9D53-AEFD81987141}"/>
              </a:ext>
            </a:extLst>
          </p:cNvPr>
          <p:cNvSpPr txBox="1"/>
          <p:nvPr/>
        </p:nvSpPr>
        <p:spPr>
          <a:xfrm>
            <a:off x="5104111" y="254841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OP1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856003-FC6A-9D46-B4B8-0C446912A97A}"/>
              </a:ext>
            </a:extLst>
          </p:cNvPr>
          <p:cNvSpPr txBox="1"/>
          <p:nvPr/>
        </p:nvSpPr>
        <p:spPr>
          <a:xfrm>
            <a:off x="5104111" y="29612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OP2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39E11-D00E-1245-B36D-8F11C461D2CC}"/>
              </a:ext>
            </a:extLst>
          </p:cNvPr>
          <p:cNvSpPr txBox="1"/>
          <p:nvPr/>
        </p:nvSpPr>
        <p:spPr>
          <a:xfrm>
            <a:off x="5104111" y="33602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4"/>
                </a:solidFill>
              </a:rPr>
              <a:t>OP3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4F427-AA0D-EA4E-93BB-3DB94A2FC6C1}"/>
              </a:ext>
            </a:extLst>
          </p:cNvPr>
          <p:cNvSpPr txBox="1"/>
          <p:nvPr/>
        </p:nvSpPr>
        <p:spPr>
          <a:xfrm>
            <a:off x="5104111" y="37670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5"/>
                </a:solidFill>
              </a:rPr>
              <a:t>OP4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099E1-57B0-B642-84A0-E321902B5F57}"/>
              </a:ext>
            </a:extLst>
          </p:cNvPr>
          <p:cNvSpPr txBox="1"/>
          <p:nvPr/>
        </p:nvSpPr>
        <p:spPr>
          <a:xfrm>
            <a:off x="5571058" y="3565570"/>
            <a:ext cx="334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Dependencies guarantees order between tasks if the variable belongs to the same data environment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3DC282-43BC-FA44-9568-91C004131CE2}"/>
              </a:ext>
            </a:extLst>
          </p:cNvPr>
          <p:cNvSpPr/>
          <p:nvPr/>
        </p:nvSpPr>
        <p:spPr>
          <a:xfrm>
            <a:off x="7291388" y="1864120"/>
            <a:ext cx="714375" cy="44093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5E9E18C-3DC8-C048-9DE2-8B11CB2A95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50100" y="1704975"/>
            <a:ext cx="176254" cy="90488"/>
          </a:xfrm>
          <a:prstGeom prst="curvedConnector3">
            <a:avLst>
              <a:gd name="adj1" fmla="val 283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81488FA-D753-AF4A-BFBE-DB65C9B1E3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1665" y="2134179"/>
            <a:ext cx="176254" cy="90488"/>
          </a:xfrm>
          <a:prstGeom prst="curvedConnector3">
            <a:avLst>
              <a:gd name="adj1" fmla="val 283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B5EEB1-8351-8848-99B9-23EB6532BB02}"/>
              </a:ext>
            </a:extLst>
          </p:cNvPr>
          <p:cNvSpPr txBox="1"/>
          <p:nvPr/>
        </p:nvSpPr>
        <p:spPr>
          <a:xfrm>
            <a:off x="7682399" y="1548064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Predecessor task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0EF90B-A328-E64C-9587-5216387CCAFB}"/>
              </a:ext>
            </a:extLst>
          </p:cNvPr>
          <p:cNvSpPr txBox="1"/>
          <p:nvPr/>
        </p:nvSpPr>
        <p:spPr>
          <a:xfrm>
            <a:off x="7934346" y="18842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Dependent task</a:t>
            </a:r>
          </a:p>
        </p:txBody>
      </p:sp>
    </p:spTree>
    <p:extLst>
      <p:ext uri="{BB962C8B-B14F-4D97-AF65-F5344CB8AC3E}">
        <p14:creationId xmlns:p14="http://schemas.microsoft.com/office/powerpoint/2010/main" val="35131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OpenMP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064592B-FA03-5C46-8AE6-FFBD0DCC51E2}"/>
              </a:ext>
            </a:extLst>
          </p:cNvPr>
          <p:cNvSpPr/>
          <p:nvPr/>
        </p:nvSpPr>
        <p:spPr>
          <a:xfrm>
            <a:off x="6848477" y="4224723"/>
            <a:ext cx="1829600" cy="394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1141-EFE5-B34A-AE6A-0EC75B9F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</p:spPr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AA8-602C-3143-AE9A-1ED2C0038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DBC9-FA48-B440-BA1F-CBD971F6A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EC123-1E3D-3647-908B-E4F8B261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24013"/>
            <a:ext cx="4724400" cy="2743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A888AE-C576-404A-AEA7-1624E2579C2F}"/>
              </a:ext>
            </a:extLst>
          </p:cNvPr>
          <p:cNvSpPr/>
          <p:nvPr/>
        </p:nvSpPr>
        <p:spPr>
          <a:xfrm>
            <a:off x="6944914" y="1508090"/>
            <a:ext cx="557213" cy="5572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3983C-394C-454A-8EA4-DB276EBF1AA5}"/>
              </a:ext>
            </a:extLst>
          </p:cNvPr>
          <p:cNvSpPr/>
          <p:nvPr/>
        </p:nvSpPr>
        <p:spPr>
          <a:xfrm>
            <a:off x="6333528" y="2571750"/>
            <a:ext cx="557213" cy="557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08999F-24F0-EA44-9217-B0F07F3086E3}"/>
              </a:ext>
            </a:extLst>
          </p:cNvPr>
          <p:cNvSpPr/>
          <p:nvPr/>
        </p:nvSpPr>
        <p:spPr>
          <a:xfrm>
            <a:off x="6944914" y="2571750"/>
            <a:ext cx="557213" cy="557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98FE4D-E0EB-C444-9EFE-0C7639CF01F7}"/>
              </a:ext>
            </a:extLst>
          </p:cNvPr>
          <p:cNvSpPr/>
          <p:nvPr/>
        </p:nvSpPr>
        <p:spPr>
          <a:xfrm>
            <a:off x="7556300" y="2571750"/>
            <a:ext cx="557213" cy="557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B89A00-79C5-1541-ACF8-40CB4BA02626}"/>
              </a:ext>
            </a:extLst>
          </p:cNvPr>
          <p:cNvSpPr/>
          <p:nvPr/>
        </p:nvSpPr>
        <p:spPr>
          <a:xfrm>
            <a:off x="8167687" y="2571750"/>
            <a:ext cx="557213" cy="557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2CFB6C-0557-FA4C-A17F-DB01AB2F4B3D}"/>
              </a:ext>
            </a:extLst>
          </p:cNvPr>
          <p:cNvSpPr/>
          <p:nvPr/>
        </p:nvSpPr>
        <p:spPr>
          <a:xfrm>
            <a:off x="5722142" y="2571750"/>
            <a:ext cx="557213" cy="557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22240D-E725-4B48-B5EB-1030816E9662}"/>
              </a:ext>
            </a:extLst>
          </p:cNvPr>
          <p:cNvSpPr/>
          <p:nvPr/>
        </p:nvSpPr>
        <p:spPr>
          <a:xfrm>
            <a:off x="6000748" y="3529607"/>
            <a:ext cx="557213" cy="5572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E0B18CA-F7B2-334C-80FB-F2FF2B98F7D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0800000" flipV="1">
            <a:off x="6000750" y="1786696"/>
            <a:ext cx="944165" cy="785053"/>
          </a:xfrm>
          <a:prstGeom prst="curvedConnector2">
            <a:avLst/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61A99B7-5BA8-ED47-B9D7-882DFB51FCF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rot="5400000">
            <a:off x="6525302" y="2070535"/>
            <a:ext cx="588049" cy="41438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8E65EB-3526-324C-A809-7C152FB5CBDA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6970298" y="2318526"/>
            <a:ext cx="506447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3D08EE3-1D20-A943-831A-6BCFF9C8548A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rot="16200000" flipH="1">
            <a:off x="7333692" y="2070534"/>
            <a:ext cx="588049" cy="4143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2168711-E855-804A-A2F6-053F5C4E4986}"/>
              </a:ext>
            </a:extLst>
          </p:cNvPr>
          <p:cNvCxnSpPr>
            <a:cxnSpLocks/>
            <a:stCxn id="8" idx="6"/>
            <a:endCxn id="12" idx="0"/>
          </p:cNvCxnSpPr>
          <p:nvPr/>
        </p:nvCxnSpPr>
        <p:spPr>
          <a:xfrm>
            <a:off x="7502127" y="1786697"/>
            <a:ext cx="944167" cy="785053"/>
          </a:xfrm>
          <a:prstGeom prst="curvedConnector2">
            <a:avLst/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CD46F88-6844-E749-8C29-C2ECDB6C37DC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16200000" flipH="1">
            <a:off x="5939730" y="3189982"/>
            <a:ext cx="400644" cy="278606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FF2733F1-ED6B-F64F-BF8B-7F30F5D936EA}"/>
              </a:ext>
            </a:extLst>
          </p:cNvPr>
          <p:cNvCxnSpPr>
            <a:cxnSpLocks/>
          </p:cNvCxnSpPr>
          <p:nvPr/>
        </p:nvCxnSpPr>
        <p:spPr>
          <a:xfrm>
            <a:off x="6933604" y="4300538"/>
            <a:ext cx="442865" cy="267579"/>
          </a:xfrm>
          <a:prstGeom prst="curvedConnector3">
            <a:avLst>
              <a:gd name="adj1" fmla="val 38171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191F73-28F4-8E49-AF80-26280F2F8CCA}"/>
              </a:ext>
            </a:extLst>
          </p:cNvPr>
          <p:cNvSpPr txBox="1"/>
          <p:nvPr/>
        </p:nvSpPr>
        <p:spPr>
          <a:xfrm>
            <a:off x="7097865" y="4239012"/>
            <a:ext cx="157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CREATE TASK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AF4274-635D-6141-A14F-CD24FFD00B03}"/>
              </a:ext>
            </a:extLst>
          </p:cNvPr>
          <p:cNvSpPr/>
          <p:nvPr/>
        </p:nvSpPr>
        <p:spPr>
          <a:xfrm>
            <a:off x="638181" y="1654960"/>
            <a:ext cx="4826000" cy="217808"/>
          </a:xfrm>
          <a:prstGeom prst="rect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AC03B-6B2F-BE43-9181-E53878DF0414}"/>
              </a:ext>
            </a:extLst>
          </p:cNvPr>
          <p:cNvSpPr/>
          <p:nvPr/>
        </p:nvSpPr>
        <p:spPr>
          <a:xfrm>
            <a:off x="638181" y="2277726"/>
            <a:ext cx="4826000" cy="217808"/>
          </a:xfrm>
          <a:prstGeom prst="rect">
            <a:avLst/>
          </a:prstGeom>
          <a:solidFill>
            <a:schemeClr val="accent2">
              <a:lumMod val="20000"/>
              <a:lumOff val="80000"/>
              <a:alpha val="26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6356D5-B4EE-F948-B8BB-6BAFAE3511DD}"/>
              </a:ext>
            </a:extLst>
          </p:cNvPr>
          <p:cNvSpPr/>
          <p:nvPr/>
        </p:nvSpPr>
        <p:spPr>
          <a:xfrm>
            <a:off x="638181" y="3089026"/>
            <a:ext cx="4826000" cy="217808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EE63CA-C5F6-124C-AA45-20DC10B96D35}"/>
              </a:ext>
            </a:extLst>
          </p:cNvPr>
          <p:cNvSpPr txBox="1"/>
          <p:nvPr/>
        </p:nvSpPr>
        <p:spPr>
          <a:xfrm>
            <a:off x="4247030" y="2287252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CHILDREN OF T1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3DA42-3622-6745-A0A3-952788AF168E}"/>
              </a:ext>
            </a:extLst>
          </p:cNvPr>
          <p:cNvSpPr txBox="1"/>
          <p:nvPr/>
        </p:nvSpPr>
        <p:spPr>
          <a:xfrm>
            <a:off x="4011425" y="3093044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5"/>
                </a:solidFill>
              </a:rPr>
              <a:t>DESCENDENT OF T1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2BBA0A-333C-0244-9C4C-DED7B030225D}"/>
              </a:ext>
            </a:extLst>
          </p:cNvPr>
          <p:cNvSpPr txBox="1"/>
          <p:nvPr/>
        </p:nvSpPr>
        <p:spPr>
          <a:xfrm>
            <a:off x="5189171" y="167094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T1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96817BC2-2814-7647-BF29-222BF3EDC155}"/>
              </a:ext>
            </a:extLst>
          </p:cNvPr>
          <p:cNvSpPr/>
          <p:nvPr/>
        </p:nvSpPr>
        <p:spPr>
          <a:xfrm rot="5400000">
            <a:off x="7147743" y="1729680"/>
            <a:ext cx="151555" cy="3002758"/>
          </a:xfrm>
          <a:prstGeom prst="rightBrace">
            <a:avLst>
              <a:gd name="adj1" fmla="val 8333"/>
              <a:gd name="adj2" fmla="val 9556"/>
            </a:avLst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F2FD0-E326-ED4F-AA61-99BC81CEE458}"/>
              </a:ext>
            </a:extLst>
          </p:cNvPr>
          <p:cNvSpPr txBox="1"/>
          <p:nvPr/>
        </p:nvSpPr>
        <p:spPr>
          <a:xfrm>
            <a:off x="7918259" y="324103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Sibling tasks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49C690-A0EC-9847-BF41-34671C2A25D9}"/>
              </a:ext>
            </a:extLst>
          </p:cNvPr>
          <p:cNvCxnSpPr/>
          <p:nvPr/>
        </p:nvCxnSpPr>
        <p:spPr>
          <a:xfrm flipV="1">
            <a:off x="6191250" y="1983700"/>
            <a:ext cx="657227" cy="588049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2EF16F-585E-C348-B744-A5EFAEB90EAE}"/>
              </a:ext>
            </a:extLst>
          </p:cNvPr>
          <p:cNvSpPr txBox="1"/>
          <p:nvPr/>
        </p:nvSpPr>
        <p:spPr>
          <a:xfrm rot="19056436">
            <a:off x="6021114" y="2087485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Child tasks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682278-09F7-F446-8A1D-C2E38D1C2A5A}"/>
              </a:ext>
            </a:extLst>
          </p:cNvPr>
          <p:cNvCxnSpPr>
            <a:cxnSpLocks/>
          </p:cNvCxnSpPr>
          <p:nvPr/>
        </p:nvCxnSpPr>
        <p:spPr>
          <a:xfrm flipV="1">
            <a:off x="6428232" y="2105137"/>
            <a:ext cx="708372" cy="142280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560B9A-8082-E342-9B61-2B4F5589D603}"/>
              </a:ext>
            </a:extLst>
          </p:cNvPr>
          <p:cNvSpPr txBox="1"/>
          <p:nvPr/>
        </p:nvSpPr>
        <p:spPr>
          <a:xfrm rot="17888087">
            <a:off x="6036837" y="2663714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Descendent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F7FFF-B851-0346-BC01-0D2E247F62E3}"/>
              </a:ext>
            </a:extLst>
          </p:cNvPr>
          <p:cNvSpPr txBox="1"/>
          <p:nvPr/>
        </p:nvSpPr>
        <p:spPr>
          <a:xfrm>
            <a:off x="7537630" y="442884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 dependency</a:t>
            </a:r>
          </a:p>
        </p:txBody>
      </p:sp>
    </p:spTree>
    <p:extLst>
      <p:ext uri="{BB962C8B-B14F-4D97-AF65-F5344CB8AC3E}">
        <p14:creationId xmlns:p14="http://schemas.microsoft.com/office/powerpoint/2010/main" val="16158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/>
      <p:bldP spid="59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61DF-41DD-AE40-BBDF-93135176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ED1A-9362-874E-ADC0-BBF93636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Task execution can be suspended and resumed later on.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This can only happen at certain points called </a:t>
            </a:r>
            <a:r>
              <a:rPr lang="en-US" sz="2000" b="1" u="sng" dirty="0"/>
              <a:t>scheduling points.</a:t>
            </a:r>
            <a:r>
              <a:rPr lang="en-US" sz="2000" dirty="0"/>
              <a:t> 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Some examples: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Generation of the task</a:t>
            </a:r>
          </a:p>
          <a:p>
            <a:pPr lvl="2">
              <a:lnSpc>
                <a:spcPct val="130000"/>
              </a:lnSpc>
            </a:pP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Taskyield</a:t>
            </a:r>
            <a:r>
              <a:rPr lang="en-US" sz="2000" dirty="0"/>
              <a:t> directive</a:t>
            </a:r>
          </a:p>
          <a:p>
            <a:pPr lvl="2">
              <a:lnSpc>
                <a:spcPct val="130000"/>
              </a:lnSpc>
            </a:pP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Taskwait</a:t>
            </a:r>
            <a:r>
              <a:rPr lang="en-US" sz="2000" dirty="0"/>
              <a:t> directive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End of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taskgroup</a:t>
            </a:r>
            <a:r>
              <a:rPr lang="en-US" sz="2000" dirty="0"/>
              <a:t> directive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Implicit and explicit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barriers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A140-EE03-8D42-B78E-DE1A19DBD5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Scheduling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2ADF7-CF67-E547-8235-C57866EDC6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928948-198B-2441-AD09-0DC7BAF8E753}"/>
              </a:ext>
            </a:extLst>
          </p:cNvPr>
          <p:cNvGrpSpPr/>
          <p:nvPr/>
        </p:nvGrpSpPr>
        <p:grpSpPr>
          <a:xfrm>
            <a:off x="4802824" y="2435551"/>
            <a:ext cx="3805422" cy="2309385"/>
            <a:chOff x="5450176" y="2828408"/>
            <a:chExt cx="3158069" cy="191652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6079B04-96F4-E345-B376-A53A752618A4}"/>
                </a:ext>
              </a:extLst>
            </p:cNvPr>
            <p:cNvSpPr/>
            <p:nvPr/>
          </p:nvSpPr>
          <p:spPr>
            <a:xfrm rot="5400000">
              <a:off x="6355847" y="3775858"/>
              <a:ext cx="1274935" cy="454588"/>
            </a:xfrm>
            <a:custGeom>
              <a:avLst/>
              <a:gdLst>
                <a:gd name="connsiteX0" fmla="*/ 5226 w 1274935"/>
                <a:gd name="connsiteY0" fmla="*/ 0 h 454588"/>
                <a:gd name="connsiteX1" fmla="*/ 1274935 w 1274935"/>
                <a:gd name="connsiteY1" fmla="*/ 0 h 454588"/>
                <a:gd name="connsiteX2" fmla="*/ 1274935 w 1274935"/>
                <a:gd name="connsiteY2" fmla="*/ 454588 h 454588"/>
                <a:gd name="connsiteX3" fmla="*/ 0 w 1274935"/>
                <a:gd name="connsiteY3" fmla="*/ 454588 h 45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935" h="454588">
                  <a:moveTo>
                    <a:pt x="5226" y="0"/>
                  </a:moveTo>
                  <a:lnTo>
                    <a:pt x="1274935" y="0"/>
                  </a:lnTo>
                  <a:lnTo>
                    <a:pt x="1274935" y="454588"/>
                  </a:lnTo>
                  <a:lnTo>
                    <a:pt x="0" y="454588"/>
                  </a:lnTo>
                </a:path>
              </a:pathLst>
            </a:cu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7F5AE9-A956-DE42-89BD-60414D767D67}"/>
                </a:ext>
              </a:extLst>
            </p:cNvPr>
            <p:cNvSpPr txBox="1"/>
            <p:nvPr/>
          </p:nvSpPr>
          <p:spPr>
            <a:xfrm rot="5400000">
              <a:off x="6748169" y="400178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Task queue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03CDD3-92BA-2249-BDD8-A899F35C8B70}"/>
                </a:ext>
              </a:extLst>
            </p:cNvPr>
            <p:cNvSpPr/>
            <p:nvPr/>
          </p:nvSpPr>
          <p:spPr>
            <a:xfrm>
              <a:off x="5450176" y="3187022"/>
              <a:ext cx="357323" cy="35732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FEA0BCF-F89B-454B-917A-D9ABF989E16B}"/>
                </a:ext>
              </a:extLst>
            </p:cNvPr>
            <p:cNvSpPr/>
            <p:nvPr/>
          </p:nvSpPr>
          <p:spPr>
            <a:xfrm>
              <a:off x="5807499" y="3088438"/>
              <a:ext cx="1140232" cy="383761"/>
            </a:xfrm>
            <a:prstGeom prst="arc">
              <a:avLst>
                <a:gd name="adj1" fmla="val 11193362"/>
                <a:gd name="adj2" fmla="val 0"/>
              </a:avLst>
            </a:prstGeom>
            <a:ln w="38100"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2397DC-C63E-7347-9A39-F10B50A8A4A2}"/>
                </a:ext>
              </a:extLst>
            </p:cNvPr>
            <p:cNvSpPr txBox="1"/>
            <p:nvPr/>
          </p:nvSpPr>
          <p:spPr>
            <a:xfrm>
              <a:off x="5930408" y="2828408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suspended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D16AB9-6BEB-A24A-9EF8-5ECFE7F6CFBE}"/>
                </a:ext>
              </a:extLst>
            </p:cNvPr>
            <p:cNvSpPr/>
            <p:nvPr/>
          </p:nvSpPr>
          <p:spPr>
            <a:xfrm>
              <a:off x="6814652" y="4209099"/>
              <a:ext cx="357323" cy="35732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01DD8F-E15E-4E42-8D95-836F359EA087}"/>
                </a:ext>
              </a:extLst>
            </p:cNvPr>
            <p:cNvSpPr/>
            <p:nvPr/>
          </p:nvSpPr>
          <p:spPr>
            <a:xfrm>
              <a:off x="6814652" y="3823483"/>
              <a:ext cx="357323" cy="35732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CB495-294B-C843-8373-F3F273D1556C}"/>
                </a:ext>
              </a:extLst>
            </p:cNvPr>
            <p:cNvSpPr/>
            <p:nvPr/>
          </p:nvSpPr>
          <p:spPr>
            <a:xfrm>
              <a:off x="6814652" y="3425502"/>
              <a:ext cx="357323" cy="35732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019511-913A-4F4B-B9BE-E64E86915023}"/>
                </a:ext>
              </a:extLst>
            </p:cNvPr>
            <p:cNvSpPr/>
            <p:nvPr/>
          </p:nvSpPr>
          <p:spPr>
            <a:xfrm>
              <a:off x="8250922" y="3187022"/>
              <a:ext cx="357323" cy="3573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712DFBE-3330-B942-8137-7319FDAB5359}"/>
                </a:ext>
              </a:extLst>
            </p:cNvPr>
            <p:cNvSpPr/>
            <p:nvPr/>
          </p:nvSpPr>
          <p:spPr>
            <a:xfrm>
              <a:off x="7075378" y="3088438"/>
              <a:ext cx="1140232" cy="383761"/>
            </a:xfrm>
            <a:prstGeom prst="arc">
              <a:avLst>
                <a:gd name="adj1" fmla="val 10764536"/>
                <a:gd name="adj2" fmla="val 21170599"/>
              </a:avLst>
            </a:prstGeom>
            <a:ln w="3810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6FCCC7-09B3-7F4D-94F2-3D35FDDC9719}"/>
                </a:ext>
              </a:extLst>
            </p:cNvPr>
            <p:cNvSpPr txBox="1"/>
            <p:nvPr/>
          </p:nvSpPr>
          <p:spPr>
            <a:xfrm>
              <a:off x="7198287" y="2828408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Resumed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6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1141-EFE5-B34A-AE6A-0EC75B9F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</p:spPr>
        <p:txBody>
          <a:bodyPr/>
          <a:lstStyle/>
          <a:p>
            <a:r>
              <a:rPr lang="en-US" dirty="0"/>
              <a:t>Tasking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6B8A2-CE58-BC42-96FC-8B7F8A4BB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408113"/>
            <a:ext cx="3166489" cy="3317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AA8-602C-3143-AE9A-1ED2C0038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Tied and Untied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DBC9-FA48-B440-BA1F-CBD971F6A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91D0A8-57DD-E443-A493-11536019FBA1}"/>
              </a:ext>
            </a:extLst>
          </p:cNvPr>
          <p:cNvGrpSpPr/>
          <p:nvPr/>
        </p:nvGrpSpPr>
        <p:grpSpPr>
          <a:xfrm>
            <a:off x="4343400" y="1265045"/>
            <a:ext cx="2531528" cy="810260"/>
            <a:chOff x="3393022" y="1310149"/>
            <a:chExt cx="5287368" cy="81026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AAA7BD-E411-874B-B712-E05B504B48F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022" y="1715279"/>
              <a:ext cx="628483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176918-2CB1-9041-AB2F-E2D5C20E9765}"/>
                </a:ext>
              </a:extLst>
            </p:cNvPr>
            <p:cNvCxnSpPr/>
            <p:nvPr/>
          </p:nvCxnSpPr>
          <p:spPr>
            <a:xfrm>
              <a:off x="4800600" y="1310149"/>
              <a:ext cx="2288091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E9264B-477A-C946-A46A-1E45456D613D}"/>
                </a:ext>
              </a:extLst>
            </p:cNvPr>
            <p:cNvCxnSpPr/>
            <p:nvPr/>
          </p:nvCxnSpPr>
          <p:spPr>
            <a:xfrm>
              <a:off x="4800600" y="1580236"/>
              <a:ext cx="2288091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EB541F-843A-264A-B476-9482D11FAB1A}"/>
                </a:ext>
              </a:extLst>
            </p:cNvPr>
            <p:cNvCxnSpPr/>
            <p:nvPr/>
          </p:nvCxnSpPr>
          <p:spPr>
            <a:xfrm>
              <a:off x="4800600" y="1850322"/>
              <a:ext cx="2288091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B1F67E-66DB-F343-8063-A5A17EC5F7F1}"/>
                </a:ext>
              </a:extLst>
            </p:cNvPr>
            <p:cNvCxnSpPr/>
            <p:nvPr/>
          </p:nvCxnSpPr>
          <p:spPr>
            <a:xfrm>
              <a:off x="4800600" y="2120409"/>
              <a:ext cx="2288091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2F7D83-7A2B-A244-AE53-090AC8AE0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05" y="1310149"/>
              <a:ext cx="77909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866235-9A73-5E40-8DD8-4612D208B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05" y="1580235"/>
              <a:ext cx="779095" cy="135044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03078C-85BA-FD40-BB60-71BF227EE2A3}"/>
                </a:ext>
              </a:extLst>
            </p:cNvPr>
            <p:cNvCxnSpPr>
              <a:cxnSpLocks/>
            </p:cNvCxnSpPr>
            <p:nvPr/>
          </p:nvCxnSpPr>
          <p:spPr>
            <a:xfrm>
              <a:off x="4021505" y="1715279"/>
              <a:ext cx="779095" cy="13504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BE1B24-D347-3142-9DF1-990E4882A2FC}"/>
                </a:ext>
              </a:extLst>
            </p:cNvPr>
            <p:cNvCxnSpPr>
              <a:cxnSpLocks/>
            </p:cNvCxnSpPr>
            <p:nvPr/>
          </p:nvCxnSpPr>
          <p:spPr>
            <a:xfrm>
              <a:off x="4021505" y="1715278"/>
              <a:ext cx="77909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5FDB9B-C8E0-114D-A48B-CA6A4A418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7868" y="1715279"/>
              <a:ext cx="401261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F63DB-EB2F-954A-BA70-BA9D44DA9D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8692" y="1310149"/>
              <a:ext cx="78917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A3984C-D2E8-574A-B8FB-74A1F0913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8692" y="1580235"/>
              <a:ext cx="789175" cy="135044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C57524-E830-3A4D-8FA4-7E20EB9FB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692" y="1715279"/>
              <a:ext cx="789175" cy="13504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4AA6EC-C903-7240-8C91-60DE46603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692" y="1715278"/>
              <a:ext cx="78917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4AE735-C59B-5248-B148-BA3BFA2A5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9129" y="1715278"/>
              <a:ext cx="401261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1B0E7129-7972-EC44-9D4F-9AB243800777}"/>
              </a:ext>
            </a:extLst>
          </p:cNvPr>
          <p:cNvSpPr/>
          <p:nvPr/>
        </p:nvSpPr>
        <p:spPr>
          <a:xfrm>
            <a:off x="5073385" y="1123187"/>
            <a:ext cx="281740" cy="2817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08CE5D89-24F7-3D42-92B0-4FC05344ED7B}"/>
              </a:ext>
            </a:extLst>
          </p:cNvPr>
          <p:cNvSpPr/>
          <p:nvPr/>
        </p:nvSpPr>
        <p:spPr>
          <a:xfrm>
            <a:off x="5076838" y="1128221"/>
            <a:ext cx="281740" cy="281740"/>
          </a:xfrm>
          <a:prstGeom prst="chord">
            <a:avLst>
              <a:gd name="adj1" fmla="val 10700331"/>
              <a:gd name="adj2" fmla="val 266621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9530393E-A71E-3C4A-B0B9-14D35D77C02F}"/>
              </a:ext>
            </a:extLst>
          </p:cNvPr>
          <p:cNvSpPr/>
          <p:nvPr/>
        </p:nvSpPr>
        <p:spPr>
          <a:xfrm>
            <a:off x="5076877" y="1128221"/>
            <a:ext cx="281740" cy="281740"/>
          </a:xfrm>
          <a:prstGeom prst="chord">
            <a:avLst>
              <a:gd name="adj1" fmla="val 104411"/>
              <a:gd name="adj2" fmla="val 1082897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7A0F93-1AFE-E94B-8C53-6044C83DFA4D}"/>
              </a:ext>
            </a:extLst>
          </p:cNvPr>
          <p:cNvSpPr/>
          <p:nvPr/>
        </p:nvSpPr>
        <p:spPr>
          <a:xfrm>
            <a:off x="5209489" y="1664349"/>
            <a:ext cx="281740" cy="2817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A2C12B75-AAE4-E54E-A84E-98C0B6ADD83B}"/>
              </a:ext>
            </a:extLst>
          </p:cNvPr>
          <p:cNvSpPr/>
          <p:nvPr/>
        </p:nvSpPr>
        <p:spPr>
          <a:xfrm>
            <a:off x="5209450" y="1664349"/>
            <a:ext cx="281740" cy="281740"/>
          </a:xfrm>
          <a:prstGeom prst="chord">
            <a:avLst>
              <a:gd name="adj1" fmla="val 10700331"/>
              <a:gd name="adj2" fmla="val 266621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B3376532-A39D-6E45-8FBA-A107E908EBF7}"/>
              </a:ext>
            </a:extLst>
          </p:cNvPr>
          <p:cNvSpPr/>
          <p:nvPr/>
        </p:nvSpPr>
        <p:spPr>
          <a:xfrm>
            <a:off x="5499414" y="1943999"/>
            <a:ext cx="281740" cy="281740"/>
          </a:xfrm>
          <a:prstGeom prst="chord">
            <a:avLst>
              <a:gd name="adj1" fmla="val 104411"/>
              <a:gd name="adj2" fmla="val 10828972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AAAED0-2732-7C49-8A0D-E536AFEF17B4}"/>
              </a:ext>
            </a:extLst>
          </p:cNvPr>
          <p:cNvSpPr/>
          <p:nvPr/>
        </p:nvSpPr>
        <p:spPr>
          <a:xfrm>
            <a:off x="564876" y="1436913"/>
            <a:ext cx="2986804" cy="162050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1F6D8E-E661-5C4F-9A6F-479D8A3CFC0F}"/>
              </a:ext>
            </a:extLst>
          </p:cNvPr>
          <p:cNvSpPr/>
          <p:nvPr/>
        </p:nvSpPr>
        <p:spPr>
          <a:xfrm>
            <a:off x="564875" y="3077298"/>
            <a:ext cx="2986804" cy="1587285"/>
          </a:xfrm>
          <a:prstGeom prst="rect">
            <a:avLst/>
          </a:prstGeom>
          <a:solidFill>
            <a:schemeClr val="accent5">
              <a:lumMod val="20000"/>
              <a:lumOff val="80000"/>
              <a:alpha val="31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E067D9B-4647-3743-821F-F70E7F855DA2}"/>
              </a:ext>
            </a:extLst>
          </p:cNvPr>
          <p:cNvSpPr/>
          <p:nvPr/>
        </p:nvSpPr>
        <p:spPr>
          <a:xfrm>
            <a:off x="7406979" y="1384698"/>
            <a:ext cx="1274935" cy="454588"/>
          </a:xfrm>
          <a:custGeom>
            <a:avLst/>
            <a:gdLst>
              <a:gd name="connsiteX0" fmla="*/ 5226 w 1274935"/>
              <a:gd name="connsiteY0" fmla="*/ 0 h 454588"/>
              <a:gd name="connsiteX1" fmla="*/ 1274935 w 1274935"/>
              <a:gd name="connsiteY1" fmla="*/ 0 h 454588"/>
              <a:gd name="connsiteX2" fmla="*/ 1274935 w 1274935"/>
              <a:gd name="connsiteY2" fmla="*/ 454588 h 454588"/>
              <a:gd name="connsiteX3" fmla="*/ 0 w 1274935"/>
              <a:gd name="connsiteY3" fmla="*/ 454588 h 45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35" h="454588">
                <a:moveTo>
                  <a:pt x="5226" y="0"/>
                </a:moveTo>
                <a:lnTo>
                  <a:pt x="1274935" y="0"/>
                </a:lnTo>
                <a:lnTo>
                  <a:pt x="1274935" y="454588"/>
                </a:lnTo>
                <a:lnTo>
                  <a:pt x="0" y="454588"/>
                </a:ln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E21F62-5839-914E-8692-C46B8E943D97}"/>
              </a:ext>
            </a:extLst>
          </p:cNvPr>
          <p:cNvSpPr txBox="1"/>
          <p:nvPr/>
        </p:nvSpPr>
        <p:spPr>
          <a:xfrm>
            <a:off x="7861567" y="178753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queue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AD934134-1B21-A846-BEA4-2007BEA64534}"/>
              </a:ext>
            </a:extLst>
          </p:cNvPr>
          <p:cNvSpPr/>
          <p:nvPr/>
        </p:nvSpPr>
        <p:spPr>
          <a:xfrm rot="10800000">
            <a:off x="3486407" y="1953949"/>
            <a:ext cx="750711" cy="220133"/>
          </a:xfrm>
          <a:prstGeom prst="rightArrow">
            <a:avLst>
              <a:gd name="adj1" fmla="val 40892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1875546-2C3B-2545-A8F2-8E7CB498A8A8}"/>
              </a:ext>
            </a:extLst>
          </p:cNvPr>
          <p:cNvSpPr/>
          <p:nvPr/>
        </p:nvSpPr>
        <p:spPr>
          <a:xfrm rot="10800000">
            <a:off x="2848585" y="2230525"/>
            <a:ext cx="750711" cy="220133"/>
          </a:xfrm>
          <a:prstGeom prst="rightArrow">
            <a:avLst>
              <a:gd name="adj1" fmla="val 40892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B1B05D9-3805-564E-B31D-DA6DC501C0F8}"/>
              </a:ext>
            </a:extLst>
          </p:cNvPr>
          <p:cNvSpPr/>
          <p:nvPr/>
        </p:nvSpPr>
        <p:spPr>
          <a:xfrm rot="10800000">
            <a:off x="3508985" y="2563547"/>
            <a:ext cx="750711" cy="220133"/>
          </a:xfrm>
          <a:prstGeom prst="rightArrow">
            <a:avLst>
              <a:gd name="adj1" fmla="val 40892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5265CE4-7FD9-5F40-A652-FE5FD5A1E6A2}"/>
              </a:ext>
            </a:extLst>
          </p:cNvPr>
          <p:cNvSpPr/>
          <p:nvPr/>
        </p:nvSpPr>
        <p:spPr>
          <a:xfrm rot="10800000">
            <a:off x="3486407" y="3573904"/>
            <a:ext cx="750711" cy="220133"/>
          </a:xfrm>
          <a:prstGeom prst="rightArrow">
            <a:avLst>
              <a:gd name="adj1" fmla="val 40892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C7A17F6-7E5B-5649-BEE4-AF792E90D1E2}"/>
              </a:ext>
            </a:extLst>
          </p:cNvPr>
          <p:cNvSpPr/>
          <p:nvPr/>
        </p:nvSpPr>
        <p:spPr>
          <a:xfrm rot="10800000">
            <a:off x="2848585" y="3839192"/>
            <a:ext cx="750711" cy="220133"/>
          </a:xfrm>
          <a:prstGeom prst="rightArrow">
            <a:avLst>
              <a:gd name="adj1" fmla="val 40892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5EF138F-092C-F04A-847A-EB9407C9C790}"/>
              </a:ext>
            </a:extLst>
          </p:cNvPr>
          <p:cNvSpPr/>
          <p:nvPr/>
        </p:nvSpPr>
        <p:spPr>
          <a:xfrm rot="10800000">
            <a:off x="3508985" y="4183503"/>
            <a:ext cx="750711" cy="220133"/>
          </a:xfrm>
          <a:prstGeom prst="rightArrow">
            <a:avLst>
              <a:gd name="adj1" fmla="val 40892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812454-80E0-004C-8E30-D9BFB66FDCB8}"/>
              </a:ext>
            </a:extLst>
          </p:cNvPr>
          <p:cNvSpPr txBox="1"/>
          <p:nvPr/>
        </p:nvSpPr>
        <p:spPr>
          <a:xfrm>
            <a:off x="4639500" y="2929193"/>
            <a:ext cx="4413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Tied: </a:t>
            </a:r>
            <a:r>
              <a:rPr lang="en-US" dirty="0"/>
              <a:t>Can be resumed </a:t>
            </a:r>
            <a:r>
              <a:rPr lang="en-US" u="sng" dirty="0"/>
              <a:t>only by the same thread</a:t>
            </a:r>
            <a:r>
              <a:rPr lang="en-US" dirty="0"/>
              <a:t> that suspended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Untied:</a:t>
            </a:r>
            <a:r>
              <a:rPr lang="en-US" dirty="0"/>
              <a:t> Can be resumed </a:t>
            </a:r>
            <a:r>
              <a:rPr lang="en-US" u="sng" dirty="0"/>
              <a:t>by any thread in the team</a:t>
            </a:r>
          </a:p>
        </p:txBody>
      </p:sp>
    </p:spTree>
    <p:extLst>
      <p:ext uri="{BB962C8B-B14F-4D97-AF65-F5344CB8AC3E}">
        <p14:creationId xmlns:p14="http://schemas.microsoft.com/office/powerpoint/2010/main" val="11062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024 0.07068 " pathEditMode="relative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024 0.07068 " pathEditMode="relative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24 0.07068 L 0.00069 0.000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-35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9 0.06975 L 0.00035 -0.0006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375 -0.03086 " pathEditMode="relative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375 -0.03086 " pathEditMode="relative" ptsTypes="AA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31 -0.03457 L 0.0316 0.054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441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31 -0.03457 L 0.0316 0.0540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4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7" grpId="0" animBg="1"/>
      <p:bldP spid="37" grpId="1" animBg="1"/>
      <p:bldP spid="37" grpId="2" animBg="1"/>
      <p:bldP spid="38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2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1141-EFE5-B34A-AE6A-0EC75B9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06A3-9BA6-8F44-9664-D66DACDD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Deferring a task means that a task is generated but not executed right away without suspending the execution of the generating (current) task</a:t>
            </a:r>
          </a:p>
          <a:p>
            <a:pPr lvl="1"/>
            <a:r>
              <a:rPr lang="en-US" dirty="0"/>
              <a:t>A task is deferred by default</a:t>
            </a:r>
          </a:p>
          <a:p>
            <a:r>
              <a:rPr lang="en-US" dirty="0"/>
              <a:t>A non deferred task suspends the execution of the current task until the generated task gets executed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AA8-602C-3143-AE9A-1ED2C0038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Deferred and </a:t>
            </a:r>
            <a:r>
              <a:rPr lang="en-US" dirty="0" err="1"/>
              <a:t>Undeferred</a:t>
            </a:r>
            <a:r>
              <a:rPr lang="en-US" dirty="0"/>
              <a:t>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DBC9-FA48-B440-BA1F-CBD971F6A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9A655-9A5F-DA49-8E05-08D31757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44" y="2962543"/>
            <a:ext cx="1966756" cy="1762885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1E03BD81-9A73-1B45-8F31-BECCB277BCDE}"/>
              </a:ext>
            </a:extLst>
          </p:cNvPr>
          <p:cNvSpPr/>
          <p:nvPr/>
        </p:nvSpPr>
        <p:spPr>
          <a:xfrm>
            <a:off x="1744132" y="3566500"/>
            <a:ext cx="2596445" cy="163689"/>
          </a:xfrm>
          <a:custGeom>
            <a:avLst/>
            <a:gdLst>
              <a:gd name="connsiteX0" fmla="*/ 0 w 2489200"/>
              <a:gd name="connsiteY0" fmla="*/ 163689 h 163689"/>
              <a:gd name="connsiteX1" fmla="*/ 1535289 w 2489200"/>
              <a:gd name="connsiteY1" fmla="*/ 163689 h 163689"/>
              <a:gd name="connsiteX2" fmla="*/ 1698978 w 2489200"/>
              <a:gd name="connsiteY2" fmla="*/ 0 h 163689"/>
              <a:gd name="connsiteX3" fmla="*/ 2489200 w 2489200"/>
              <a:gd name="connsiteY3" fmla="*/ 0 h 16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163689">
                <a:moveTo>
                  <a:pt x="0" y="163689"/>
                </a:moveTo>
                <a:lnTo>
                  <a:pt x="1535289" y="163689"/>
                </a:lnTo>
                <a:lnTo>
                  <a:pt x="1698978" y="0"/>
                </a:lnTo>
                <a:lnTo>
                  <a:pt x="2489200" y="0"/>
                </a:lnTo>
              </a:path>
            </a:pathLst>
          </a:custGeom>
          <a:noFill/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96B2B-0F83-7641-B588-31F70FBA23D3}"/>
              </a:ext>
            </a:extLst>
          </p:cNvPr>
          <p:cNvSpPr txBox="1"/>
          <p:nvPr/>
        </p:nvSpPr>
        <p:spPr>
          <a:xfrm>
            <a:off x="3457229" y="329148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Deferred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EDEF1-5B6F-F242-A20D-36395CA7C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44" y="2962543"/>
            <a:ext cx="2274726" cy="170887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A29BD52-46CF-434E-B5DD-738A1B929B24}"/>
              </a:ext>
            </a:extLst>
          </p:cNvPr>
          <p:cNvSpPr/>
          <p:nvPr/>
        </p:nvSpPr>
        <p:spPr>
          <a:xfrm>
            <a:off x="5258546" y="3572144"/>
            <a:ext cx="3121704" cy="163689"/>
          </a:xfrm>
          <a:custGeom>
            <a:avLst/>
            <a:gdLst>
              <a:gd name="connsiteX0" fmla="*/ 0 w 2489200"/>
              <a:gd name="connsiteY0" fmla="*/ 163689 h 163689"/>
              <a:gd name="connsiteX1" fmla="*/ 1535289 w 2489200"/>
              <a:gd name="connsiteY1" fmla="*/ 163689 h 163689"/>
              <a:gd name="connsiteX2" fmla="*/ 1698978 w 2489200"/>
              <a:gd name="connsiteY2" fmla="*/ 0 h 163689"/>
              <a:gd name="connsiteX3" fmla="*/ 2489200 w 2489200"/>
              <a:gd name="connsiteY3" fmla="*/ 0 h 16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163689">
                <a:moveTo>
                  <a:pt x="0" y="163689"/>
                </a:moveTo>
                <a:lnTo>
                  <a:pt x="1535289" y="163689"/>
                </a:lnTo>
                <a:lnTo>
                  <a:pt x="1698978" y="0"/>
                </a:lnTo>
                <a:lnTo>
                  <a:pt x="2489200" y="0"/>
                </a:lnTo>
              </a:path>
            </a:pathLst>
          </a:custGeom>
          <a:noFill/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43957-A10C-114C-ABB3-85970D03EDA0}"/>
              </a:ext>
            </a:extLst>
          </p:cNvPr>
          <p:cNvSpPr txBox="1"/>
          <p:nvPr/>
        </p:nvSpPr>
        <p:spPr>
          <a:xfrm>
            <a:off x="7263170" y="329148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Undeferred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1141-EFE5-B34A-AE6A-0EC75B9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06A3-9BA6-8F44-9664-D66DACDD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8346"/>
            <a:ext cx="8504946" cy="331708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3"/>
                </a:solidFill>
              </a:rPr>
              <a:t>Included task: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 task for which execution is sequentially included in the generating task region.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Undeferred</a:t>
            </a:r>
            <a:r>
              <a:rPr lang="en-US" dirty="0"/>
              <a:t> and executed immediately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3"/>
                </a:solidFill>
              </a:rPr>
              <a:t>Merged task: </a:t>
            </a:r>
            <a:r>
              <a:rPr lang="en-US" dirty="0"/>
              <a:t>A task for which the </a:t>
            </a:r>
            <a:r>
              <a:rPr lang="en-US" b="1" dirty="0"/>
              <a:t>data environment</a:t>
            </a:r>
            <a:r>
              <a:rPr lang="en-US" dirty="0"/>
              <a:t> and </a:t>
            </a:r>
            <a:r>
              <a:rPr lang="en-US" b="1" dirty="0"/>
              <a:t>Internal Control Variables </a:t>
            </a:r>
            <a:r>
              <a:rPr lang="en-US" dirty="0"/>
              <a:t>is the same as the generating task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be </a:t>
            </a:r>
            <a:r>
              <a:rPr lang="en-US" b="1" dirty="0" err="1"/>
              <a:t>undeferred</a:t>
            </a:r>
            <a:r>
              <a:rPr lang="en-US" dirty="0"/>
              <a:t> and </a:t>
            </a:r>
            <a:r>
              <a:rPr lang="en-US" b="1" dirty="0"/>
              <a:t>included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3"/>
                </a:solidFill>
              </a:rPr>
              <a:t>Final Task: </a:t>
            </a:r>
            <a:r>
              <a:rPr lang="en-US" dirty="0"/>
              <a:t>A task that forces </a:t>
            </a:r>
            <a:r>
              <a:rPr lang="en-US" b="1" dirty="0"/>
              <a:t>all of its child tasks </a:t>
            </a:r>
            <a:r>
              <a:rPr lang="en-US" dirty="0"/>
              <a:t>to become </a:t>
            </a:r>
            <a:r>
              <a:rPr lang="en-US" b="1" dirty="0"/>
              <a:t>final and included</a:t>
            </a:r>
            <a:r>
              <a:rPr lang="en-US" dirty="0"/>
              <a:t>. Recursively make all descendant tasks included as well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does not merge the tasks, unless allowed by each task </a:t>
            </a:r>
            <a:r>
              <a:rPr lang="en-US" sz="1600" dirty="0"/>
              <a:t>(i.e.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mergeable</a:t>
            </a:r>
            <a:r>
              <a:rPr lang="en-US" sz="1600" dirty="0"/>
              <a:t> clause)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AA8-602C-3143-AE9A-1ED2C0038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Included, merged, and final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DBC9-FA48-B440-BA1F-CBD971F6A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EB2659-E753-0748-9D1A-89EDBF50AD6D}"/>
              </a:ext>
            </a:extLst>
          </p:cNvPr>
          <p:cNvSpPr/>
          <p:nvPr/>
        </p:nvSpPr>
        <p:spPr>
          <a:xfrm>
            <a:off x="403761" y="2502876"/>
            <a:ext cx="8558386" cy="9797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9A0ED6-6A2E-1A49-A431-1D05FDCA780F}"/>
              </a:ext>
            </a:extLst>
          </p:cNvPr>
          <p:cNvSpPr/>
          <p:nvPr/>
        </p:nvSpPr>
        <p:spPr>
          <a:xfrm>
            <a:off x="403761" y="1445787"/>
            <a:ext cx="8558386" cy="996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05A3A-CF21-1C46-8181-5C007C9EB81D}"/>
              </a:ext>
            </a:extLst>
          </p:cNvPr>
          <p:cNvSpPr/>
          <p:nvPr/>
        </p:nvSpPr>
        <p:spPr>
          <a:xfrm>
            <a:off x="403761" y="3543706"/>
            <a:ext cx="8558386" cy="9797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1141-EFE5-B34A-AE6A-0EC75B9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AA8-602C-3143-AE9A-1ED2C0038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Final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DBC9-FA48-B440-BA1F-CBD971F6A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411F6-B75E-EC4E-971D-BC55FCAA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7" y="3114960"/>
            <a:ext cx="3540394" cy="1578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E2AA8-DA92-0E42-ACEB-208324149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7" y="1384698"/>
            <a:ext cx="2832215" cy="157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50DF7A-8666-F14F-971C-B9827431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505" y="1470565"/>
            <a:ext cx="2485661" cy="1405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49AD1-EBAF-4946-B13D-5083BA334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372" y="3191679"/>
            <a:ext cx="2575780" cy="1270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615BCE-FED1-9649-97AB-2ED59FBAE29F}"/>
              </a:ext>
            </a:extLst>
          </p:cNvPr>
          <p:cNvSpPr txBox="1"/>
          <p:nvPr/>
        </p:nvSpPr>
        <p:spPr>
          <a:xfrm>
            <a:off x="2524715" y="1354875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7F"/>
                </a:solidFill>
              </a:rPr>
              <a:t>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8E23C-3480-0D4A-87BB-8531FD105455}"/>
              </a:ext>
            </a:extLst>
          </p:cNvPr>
          <p:cNvSpPr txBox="1"/>
          <p:nvPr/>
        </p:nvSpPr>
        <p:spPr>
          <a:xfrm>
            <a:off x="2508531" y="3085150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7F"/>
                </a:solidFill>
              </a:rPr>
              <a:t>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B3FBF0-754D-5E41-8E7A-929E301E523C}"/>
              </a:ext>
            </a:extLst>
          </p:cNvPr>
          <p:cNvSpPr txBox="1"/>
          <p:nvPr/>
        </p:nvSpPr>
        <p:spPr>
          <a:xfrm>
            <a:off x="7437550" y="144388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7F"/>
                </a:solidFill>
              </a:rPr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95CE9-6279-DD48-82E7-00877EF10949}"/>
              </a:ext>
            </a:extLst>
          </p:cNvPr>
          <p:cNvSpPr txBox="1"/>
          <p:nvPr/>
        </p:nvSpPr>
        <p:spPr>
          <a:xfrm>
            <a:off x="7461826" y="3141794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7F"/>
                </a:solidFill>
              </a:rPr>
              <a:t>(1)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0AA65E-C29F-C24C-ABEF-5F36EB04A6E6}"/>
              </a:ext>
            </a:extLst>
          </p:cNvPr>
          <p:cNvSpPr/>
          <p:nvPr/>
        </p:nvSpPr>
        <p:spPr>
          <a:xfrm>
            <a:off x="3540268" y="1819967"/>
            <a:ext cx="2162104" cy="51082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Equivalent to 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7CFEC7-481E-6A48-8F9E-C0BD0B9A10D1}"/>
              </a:ext>
            </a:extLst>
          </p:cNvPr>
          <p:cNvSpPr/>
          <p:nvPr/>
        </p:nvSpPr>
        <p:spPr>
          <a:xfrm>
            <a:off x="4220366" y="3547924"/>
            <a:ext cx="1482006" cy="51082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516ED86-5E39-FA40-878B-50FAFE5DD65C}"/>
              </a:ext>
            </a:extLst>
          </p:cNvPr>
          <p:cNvSpPr/>
          <p:nvPr/>
        </p:nvSpPr>
        <p:spPr>
          <a:xfrm rot="18782488">
            <a:off x="4015577" y="2897446"/>
            <a:ext cx="1910043" cy="51082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Either way</a:t>
            </a:r>
          </a:p>
        </p:txBody>
      </p:sp>
    </p:spTree>
    <p:extLst>
      <p:ext uri="{BB962C8B-B14F-4D97-AF65-F5344CB8AC3E}">
        <p14:creationId xmlns:p14="http://schemas.microsoft.com/office/powerpoint/2010/main" val="34673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B19FEB4-A98E-5F49-B009-A41A4133F51C}"/>
              </a:ext>
            </a:extLst>
          </p:cNvPr>
          <p:cNvSpPr/>
          <p:nvPr/>
        </p:nvSpPr>
        <p:spPr>
          <a:xfrm>
            <a:off x="5141026" y="2072260"/>
            <a:ext cx="3788229" cy="75303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3A8B9-43F3-0A4C-9F6D-5B81EF38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Synchronization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29782-1210-6440-8B79-4B5B1387C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Taskwait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5A2F-00DF-FD43-B077-230E8CE70F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33ED5-722E-154C-A006-43A96FD3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44779"/>
            <a:ext cx="4496712" cy="290589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CFFCC1F6-5009-144F-8AC3-5F79DF122200}"/>
              </a:ext>
            </a:extLst>
          </p:cNvPr>
          <p:cNvSpPr/>
          <p:nvPr/>
        </p:nvSpPr>
        <p:spPr>
          <a:xfrm>
            <a:off x="6953006" y="1106091"/>
            <a:ext cx="557213" cy="5572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845E0A-1DB0-BA4B-8236-55619D2829FF}"/>
              </a:ext>
            </a:extLst>
          </p:cNvPr>
          <p:cNvSpPr/>
          <p:nvPr/>
        </p:nvSpPr>
        <p:spPr>
          <a:xfrm>
            <a:off x="6545416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F09E49-474D-994F-9B81-BD54542ABFAE}"/>
              </a:ext>
            </a:extLst>
          </p:cNvPr>
          <p:cNvSpPr/>
          <p:nvPr/>
        </p:nvSpPr>
        <p:spPr>
          <a:xfrm>
            <a:off x="7360598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9F4E9D-7DFA-5940-83F9-49F8773729A4}"/>
              </a:ext>
            </a:extLst>
          </p:cNvPr>
          <p:cNvSpPr/>
          <p:nvPr/>
        </p:nvSpPr>
        <p:spPr>
          <a:xfrm>
            <a:off x="8175779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AD2E26-3284-944A-BC97-45B202B87C6C}"/>
              </a:ext>
            </a:extLst>
          </p:cNvPr>
          <p:cNvSpPr/>
          <p:nvPr/>
        </p:nvSpPr>
        <p:spPr>
          <a:xfrm>
            <a:off x="5730234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3E3883-F074-B84D-96C9-CAA74A7AA31A}"/>
              </a:ext>
            </a:extLst>
          </p:cNvPr>
          <p:cNvSpPr/>
          <p:nvPr/>
        </p:nvSpPr>
        <p:spPr>
          <a:xfrm>
            <a:off x="5893708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E5703E3-1CAE-624E-91C7-ED93E02BA7D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0800000" flipV="1">
            <a:off x="6008842" y="1384697"/>
            <a:ext cx="944165" cy="785053"/>
          </a:xfrm>
          <a:prstGeom prst="curvedConnector2">
            <a:avLst/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58CAE45-1711-D34E-B82F-8713A5F380E0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rot="5400000">
            <a:off x="6635292" y="1770434"/>
            <a:ext cx="588049" cy="2105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77A8892-D3B9-6640-AA5A-CF055CEF2599}"/>
              </a:ext>
            </a:extLst>
          </p:cNvPr>
          <p:cNvCxnSpPr>
            <a:cxnSpLocks/>
            <a:stCxn id="25" idx="5"/>
            <a:endCxn id="28" idx="0"/>
          </p:cNvCxnSpPr>
          <p:nvPr/>
        </p:nvCxnSpPr>
        <p:spPr>
          <a:xfrm rot="16200000" flipH="1">
            <a:off x="7239887" y="1770432"/>
            <a:ext cx="588049" cy="21058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EA0066D-C555-9D46-8622-D70794C7D060}"/>
              </a:ext>
            </a:extLst>
          </p:cNvPr>
          <p:cNvCxnSpPr>
            <a:cxnSpLocks/>
            <a:stCxn id="25" idx="6"/>
            <a:endCxn id="29" idx="0"/>
          </p:cNvCxnSpPr>
          <p:nvPr/>
        </p:nvCxnSpPr>
        <p:spPr>
          <a:xfrm>
            <a:off x="7510219" y="1384698"/>
            <a:ext cx="944167" cy="785053"/>
          </a:xfrm>
          <a:prstGeom prst="curvedConnector2">
            <a:avLst/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E78F2AB-48A3-EC40-9B6B-E479EB7ABCDB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rot="16200000" flipH="1">
            <a:off x="5866869" y="2868935"/>
            <a:ext cx="359102" cy="75159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323CC6D-87CC-7142-A310-93805EDB0E64}"/>
              </a:ext>
            </a:extLst>
          </p:cNvPr>
          <p:cNvSpPr/>
          <p:nvPr/>
        </p:nvSpPr>
        <p:spPr>
          <a:xfrm>
            <a:off x="5402758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D502060-8A9F-E645-B8C1-21815588E03B}"/>
              </a:ext>
            </a:extLst>
          </p:cNvPr>
          <p:cNvCxnSpPr>
            <a:cxnSpLocks/>
            <a:stCxn id="30" idx="4"/>
            <a:endCxn id="45" idx="0"/>
          </p:cNvCxnSpPr>
          <p:nvPr/>
        </p:nvCxnSpPr>
        <p:spPr>
          <a:xfrm rot="5400000">
            <a:off x="5621395" y="2698620"/>
            <a:ext cx="359102" cy="41579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AEAD89D-8FDC-7C4B-B70D-BD5D73D130FE}"/>
              </a:ext>
            </a:extLst>
          </p:cNvPr>
          <p:cNvSpPr/>
          <p:nvPr/>
        </p:nvSpPr>
        <p:spPr>
          <a:xfrm>
            <a:off x="8623207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C02C300D-AA7C-5A4E-A34F-48B67EAEE798}"/>
              </a:ext>
            </a:extLst>
          </p:cNvPr>
          <p:cNvCxnSpPr>
            <a:cxnSpLocks/>
            <a:stCxn id="29" idx="4"/>
            <a:endCxn id="62" idx="0"/>
          </p:cNvCxnSpPr>
          <p:nvPr/>
        </p:nvCxnSpPr>
        <p:spPr>
          <a:xfrm rot="16200000" flipH="1">
            <a:off x="8454391" y="2726958"/>
            <a:ext cx="359102" cy="35911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E9BF683-CE31-4041-9534-06A1A75AA170}"/>
              </a:ext>
            </a:extLst>
          </p:cNvPr>
          <p:cNvSpPr/>
          <p:nvPr/>
        </p:nvSpPr>
        <p:spPr>
          <a:xfrm>
            <a:off x="8185107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97151FDC-E503-D44C-AE93-88BEEA8F191F}"/>
              </a:ext>
            </a:extLst>
          </p:cNvPr>
          <p:cNvCxnSpPr>
            <a:cxnSpLocks/>
            <a:stCxn id="29" idx="4"/>
            <a:endCxn id="64" idx="0"/>
          </p:cNvCxnSpPr>
          <p:nvPr/>
        </p:nvCxnSpPr>
        <p:spPr>
          <a:xfrm rot="5400000">
            <a:off x="8235342" y="2867022"/>
            <a:ext cx="359102" cy="78987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1D9F332-E922-6448-AE0F-27882251F5DF}"/>
              </a:ext>
            </a:extLst>
          </p:cNvPr>
          <p:cNvSpPr/>
          <p:nvPr/>
        </p:nvSpPr>
        <p:spPr>
          <a:xfrm>
            <a:off x="6794302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7A01D691-3DDF-2C4F-A0BB-B2D0828BF15F}"/>
              </a:ext>
            </a:extLst>
          </p:cNvPr>
          <p:cNvCxnSpPr>
            <a:cxnSpLocks/>
            <a:stCxn id="26" idx="4"/>
            <a:endCxn id="70" idx="0"/>
          </p:cNvCxnSpPr>
          <p:nvPr/>
        </p:nvCxnSpPr>
        <p:spPr>
          <a:xfrm rot="16200000" flipH="1">
            <a:off x="6724757" y="2826229"/>
            <a:ext cx="359102" cy="1605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451548E-E9EE-EA44-8356-4DEBBC0FD977}"/>
              </a:ext>
            </a:extLst>
          </p:cNvPr>
          <p:cNvSpPr/>
          <p:nvPr/>
        </p:nvSpPr>
        <p:spPr>
          <a:xfrm>
            <a:off x="6356271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1963D6-E3C8-2B41-9DFC-C769FE482306}"/>
              </a:ext>
            </a:extLst>
          </p:cNvPr>
          <p:cNvCxnSpPr>
            <a:cxnSpLocks/>
            <a:stCxn id="26" idx="4"/>
            <a:endCxn id="72" idx="0"/>
          </p:cNvCxnSpPr>
          <p:nvPr/>
        </p:nvCxnSpPr>
        <p:spPr>
          <a:xfrm rot="5400000">
            <a:off x="6505742" y="2767785"/>
            <a:ext cx="359102" cy="27746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933E284-7E03-3D44-9412-F813ECD3C54D}"/>
              </a:ext>
            </a:extLst>
          </p:cNvPr>
          <p:cNvSpPr/>
          <p:nvPr/>
        </p:nvSpPr>
        <p:spPr>
          <a:xfrm>
            <a:off x="7693334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001B984-6796-4F4F-8FC4-C7E623D38778}"/>
              </a:ext>
            </a:extLst>
          </p:cNvPr>
          <p:cNvCxnSpPr>
            <a:cxnSpLocks/>
            <a:stCxn id="28" idx="4"/>
            <a:endCxn id="77" idx="0"/>
          </p:cNvCxnSpPr>
          <p:nvPr/>
        </p:nvCxnSpPr>
        <p:spPr>
          <a:xfrm rot="16200000" flipH="1">
            <a:off x="7581864" y="2784304"/>
            <a:ext cx="359102" cy="24442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F4ED6DB-6A26-3D48-BA66-23F275F1F939}"/>
              </a:ext>
            </a:extLst>
          </p:cNvPr>
          <p:cNvSpPr/>
          <p:nvPr/>
        </p:nvSpPr>
        <p:spPr>
          <a:xfrm>
            <a:off x="7270707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4993F813-A328-3645-AFAC-02EFB4B2A530}"/>
              </a:ext>
            </a:extLst>
          </p:cNvPr>
          <p:cNvCxnSpPr>
            <a:cxnSpLocks/>
            <a:stCxn id="28" idx="4"/>
            <a:endCxn id="79" idx="0"/>
          </p:cNvCxnSpPr>
          <p:nvPr/>
        </p:nvCxnSpPr>
        <p:spPr>
          <a:xfrm rot="5400000">
            <a:off x="7370551" y="2817412"/>
            <a:ext cx="359102" cy="178206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0F2DCD-F8FB-6A44-A45E-2EFACCAB220B}"/>
              </a:ext>
            </a:extLst>
          </p:cNvPr>
          <p:cNvSpPr txBox="1"/>
          <p:nvPr/>
        </p:nvSpPr>
        <p:spPr>
          <a:xfrm>
            <a:off x="5024118" y="1734503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Taskwait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4A419-5074-554C-AE94-C079B440F37F}"/>
              </a:ext>
            </a:extLst>
          </p:cNvPr>
          <p:cNvSpPr txBox="1"/>
          <p:nvPr/>
        </p:nvSpPr>
        <p:spPr>
          <a:xfrm>
            <a:off x="5072520" y="3637050"/>
            <a:ext cx="388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3"/>
                </a:solidFill>
              </a:rPr>
              <a:t>Taskwait</a:t>
            </a:r>
            <a:r>
              <a:rPr lang="en-US" dirty="0"/>
              <a:t> yields the current task to wait for the completion of </a:t>
            </a:r>
            <a:r>
              <a:rPr lang="en-US" b="1" u="sng" dirty="0"/>
              <a:t>only the children task</a:t>
            </a:r>
          </a:p>
        </p:txBody>
      </p:sp>
    </p:spTree>
    <p:extLst>
      <p:ext uri="{BB962C8B-B14F-4D97-AF65-F5344CB8AC3E}">
        <p14:creationId xmlns:p14="http://schemas.microsoft.com/office/powerpoint/2010/main" val="38208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A8B9-43F3-0A4C-9F6D-5B81EF38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Synchronization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29782-1210-6440-8B79-4B5B1387C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Taskgroup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5A2F-00DF-FD43-B077-230E8CE70F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F4226-6384-3B43-9941-C8BEB604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84698"/>
            <a:ext cx="4614659" cy="3065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6AB273-3FEB-5945-87FF-97E15DE056B0}"/>
              </a:ext>
            </a:extLst>
          </p:cNvPr>
          <p:cNvSpPr/>
          <p:nvPr/>
        </p:nvSpPr>
        <p:spPr>
          <a:xfrm>
            <a:off x="5141026" y="2072260"/>
            <a:ext cx="3882283" cy="1498874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C0D43C-BB51-D244-812A-89ECEAC81440}"/>
              </a:ext>
            </a:extLst>
          </p:cNvPr>
          <p:cNvSpPr/>
          <p:nvPr/>
        </p:nvSpPr>
        <p:spPr>
          <a:xfrm>
            <a:off x="6953006" y="1106091"/>
            <a:ext cx="557213" cy="5572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7DFA47-9E1E-1D40-8B17-4D4560194EA7}"/>
              </a:ext>
            </a:extLst>
          </p:cNvPr>
          <p:cNvSpPr/>
          <p:nvPr/>
        </p:nvSpPr>
        <p:spPr>
          <a:xfrm>
            <a:off x="6545416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14BBFA-44CE-9442-9215-08BEAE857435}"/>
              </a:ext>
            </a:extLst>
          </p:cNvPr>
          <p:cNvSpPr/>
          <p:nvPr/>
        </p:nvSpPr>
        <p:spPr>
          <a:xfrm>
            <a:off x="7360598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921F9D-7F96-5C4F-9EC2-F7DB429A8301}"/>
              </a:ext>
            </a:extLst>
          </p:cNvPr>
          <p:cNvSpPr/>
          <p:nvPr/>
        </p:nvSpPr>
        <p:spPr>
          <a:xfrm>
            <a:off x="8175779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859BF-A74C-7E48-B32F-D8C6066837AD}"/>
              </a:ext>
            </a:extLst>
          </p:cNvPr>
          <p:cNvSpPr/>
          <p:nvPr/>
        </p:nvSpPr>
        <p:spPr>
          <a:xfrm>
            <a:off x="5730234" y="2169751"/>
            <a:ext cx="557213" cy="557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8EA36E-CE67-0F48-A080-66A0E6432DBF}"/>
              </a:ext>
            </a:extLst>
          </p:cNvPr>
          <p:cNvSpPr/>
          <p:nvPr/>
        </p:nvSpPr>
        <p:spPr>
          <a:xfrm>
            <a:off x="5893708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C6B5EB4-283B-3147-9BF5-4FF9F9A09E7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0800000" flipV="1">
            <a:off x="6008842" y="1384697"/>
            <a:ext cx="944165" cy="785053"/>
          </a:xfrm>
          <a:prstGeom prst="curvedConnector2">
            <a:avLst/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1897F4-B223-8E4E-AF1B-1166D0596329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rot="5400000">
            <a:off x="6635292" y="1770434"/>
            <a:ext cx="588049" cy="2105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02F6F2-AED4-E945-9368-532BD1FE4BBE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rot="16200000" flipH="1">
            <a:off x="7239887" y="1770432"/>
            <a:ext cx="588049" cy="21058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890A877-69F9-744E-839F-0D43F090CAC1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7510219" y="1384698"/>
            <a:ext cx="944167" cy="785053"/>
          </a:xfrm>
          <a:prstGeom prst="curvedConnector2">
            <a:avLst/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2AD1D92-A01F-F64D-8EEE-65BF8ED5DC20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rot="16200000" flipH="1">
            <a:off x="5866869" y="2868935"/>
            <a:ext cx="359102" cy="75159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19691FE-B873-6C45-92F4-17BE9924A2BA}"/>
              </a:ext>
            </a:extLst>
          </p:cNvPr>
          <p:cNvSpPr/>
          <p:nvPr/>
        </p:nvSpPr>
        <p:spPr>
          <a:xfrm>
            <a:off x="5402758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15AF311-4A98-154B-A193-327899A7A21E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rot="5400000">
            <a:off x="5621395" y="2698620"/>
            <a:ext cx="359102" cy="41579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CA36339-9C9E-5A4C-B62B-3658ABED06E9}"/>
              </a:ext>
            </a:extLst>
          </p:cNvPr>
          <p:cNvSpPr/>
          <p:nvPr/>
        </p:nvSpPr>
        <p:spPr>
          <a:xfrm>
            <a:off x="8623207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9AC1DB2-D728-BA44-A8CB-BB306043160A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rot="16200000" flipH="1">
            <a:off x="8454391" y="2726958"/>
            <a:ext cx="359102" cy="35911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B36AA8A-BDAC-1A41-9391-1A057A3AB93B}"/>
              </a:ext>
            </a:extLst>
          </p:cNvPr>
          <p:cNvSpPr/>
          <p:nvPr/>
        </p:nvSpPr>
        <p:spPr>
          <a:xfrm>
            <a:off x="8185107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E8DAE57-2BA0-E549-80B2-F92F9D68E18A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rot="5400000">
            <a:off x="8235342" y="2867022"/>
            <a:ext cx="359102" cy="78987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EA14A76-1821-AA49-9D3C-90A93960DECD}"/>
              </a:ext>
            </a:extLst>
          </p:cNvPr>
          <p:cNvSpPr/>
          <p:nvPr/>
        </p:nvSpPr>
        <p:spPr>
          <a:xfrm>
            <a:off x="6794302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3F3D6AC-4178-D84A-B410-17CC0827774D}"/>
              </a:ext>
            </a:extLst>
          </p:cNvPr>
          <p:cNvCxnSpPr>
            <a:cxnSpLocks/>
            <a:stCxn id="11" idx="4"/>
            <a:endCxn id="27" idx="0"/>
          </p:cNvCxnSpPr>
          <p:nvPr/>
        </p:nvCxnSpPr>
        <p:spPr>
          <a:xfrm rot="16200000" flipH="1">
            <a:off x="6724757" y="2826229"/>
            <a:ext cx="359102" cy="1605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A1E4D39-CB6B-204B-9E56-A63C641CF32F}"/>
              </a:ext>
            </a:extLst>
          </p:cNvPr>
          <p:cNvSpPr/>
          <p:nvPr/>
        </p:nvSpPr>
        <p:spPr>
          <a:xfrm>
            <a:off x="6356271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9075DB94-D5BB-1143-B0D9-1ECAB2F6BFBC}"/>
              </a:ext>
            </a:extLst>
          </p:cNvPr>
          <p:cNvCxnSpPr>
            <a:cxnSpLocks/>
            <a:stCxn id="11" idx="4"/>
            <a:endCxn id="29" idx="0"/>
          </p:cNvCxnSpPr>
          <p:nvPr/>
        </p:nvCxnSpPr>
        <p:spPr>
          <a:xfrm rot="5400000">
            <a:off x="6505742" y="2767785"/>
            <a:ext cx="359102" cy="27746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1176EE-1DF1-F74C-8EE1-8493973AD20F}"/>
              </a:ext>
            </a:extLst>
          </p:cNvPr>
          <p:cNvSpPr/>
          <p:nvPr/>
        </p:nvSpPr>
        <p:spPr>
          <a:xfrm>
            <a:off x="7693334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BB5B170-5607-214F-B6CA-8CC74E2A767A}"/>
              </a:ext>
            </a:extLst>
          </p:cNvPr>
          <p:cNvCxnSpPr>
            <a:cxnSpLocks/>
            <a:stCxn id="12" idx="4"/>
            <a:endCxn id="31" idx="0"/>
          </p:cNvCxnSpPr>
          <p:nvPr/>
        </p:nvCxnSpPr>
        <p:spPr>
          <a:xfrm rot="16200000" flipH="1">
            <a:off x="7581864" y="2784304"/>
            <a:ext cx="359102" cy="24442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BE1E2FA-307D-EF4E-82E4-40E811139166}"/>
              </a:ext>
            </a:extLst>
          </p:cNvPr>
          <p:cNvSpPr/>
          <p:nvPr/>
        </p:nvSpPr>
        <p:spPr>
          <a:xfrm>
            <a:off x="7270707" y="3086066"/>
            <a:ext cx="380584" cy="3805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E559EAE-E4B3-8C4A-8A76-170005A7C6C0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>
          <a:xfrm rot="5400000">
            <a:off x="7370551" y="2817412"/>
            <a:ext cx="359102" cy="178206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41B21-05F0-1543-8A19-365C44D7F495}"/>
              </a:ext>
            </a:extLst>
          </p:cNvPr>
          <p:cNvSpPr txBox="1"/>
          <p:nvPr/>
        </p:nvSpPr>
        <p:spPr>
          <a:xfrm>
            <a:off x="5024118" y="1758779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</a:rPr>
              <a:t>Taskgroup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054C2-430B-9041-837E-B87EBCBA6B5A}"/>
              </a:ext>
            </a:extLst>
          </p:cNvPr>
          <p:cNvSpPr txBox="1"/>
          <p:nvPr/>
        </p:nvSpPr>
        <p:spPr>
          <a:xfrm>
            <a:off x="5072520" y="3637050"/>
            <a:ext cx="388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3"/>
                </a:solidFill>
              </a:rPr>
              <a:t>Taskgroup</a:t>
            </a:r>
            <a:r>
              <a:rPr lang="en-US" dirty="0"/>
              <a:t> yields the current task to wait for the completion of </a:t>
            </a:r>
            <a:r>
              <a:rPr lang="en-US" b="1" u="sng" dirty="0"/>
              <a:t>all the children task and descendants</a:t>
            </a:r>
          </a:p>
        </p:txBody>
      </p:sp>
    </p:spTree>
    <p:extLst>
      <p:ext uri="{BB962C8B-B14F-4D97-AF65-F5344CB8AC3E}">
        <p14:creationId xmlns:p14="http://schemas.microsoft.com/office/powerpoint/2010/main" val="352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563454-803E-4241-8452-6C2A942C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9646" y="1426453"/>
            <a:ext cx="4260456" cy="3208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3A8B9-43F3-0A4C-9F6D-5B81EF38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29782-1210-6440-8B79-4B5B1387C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009912"/>
            <a:ext cx="8372901" cy="374786"/>
          </a:xfrm>
        </p:spPr>
        <p:txBody>
          <a:bodyPr/>
          <a:lstStyle/>
          <a:p>
            <a:r>
              <a:rPr lang="en-US" dirty="0"/>
              <a:t>New in OpenMP 4.5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5A2F-00DF-FD43-B077-230E8CE70F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9CFC6-FD14-A94F-90CA-BF8904A9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2" y="1722341"/>
            <a:ext cx="3530600" cy="706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198C2-7A79-8848-AA91-DCC2E0E5E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646" y="1414521"/>
            <a:ext cx="4260456" cy="3208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6881A-352D-7D4D-889B-B4ADD1C72213}"/>
              </a:ext>
            </a:extLst>
          </p:cNvPr>
          <p:cNvSpPr txBox="1"/>
          <p:nvPr/>
        </p:nvSpPr>
        <p:spPr>
          <a:xfrm>
            <a:off x="7415505" y="428337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err="1">
                <a:solidFill>
                  <a:srgbClr val="FF0000"/>
                </a:solidFill>
              </a:rPr>
              <a:t>taskloops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7D96E-ADD0-EC4B-9BE9-18629BFE8595}"/>
              </a:ext>
            </a:extLst>
          </p:cNvPr>
          <p:cNvSpPr txBox="1"/>
          <p:nvPr/>
        </p:nvSpPr>
        <p:spPr>
          <a:xfrm>
            <a:off x="669890" y="138469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Parallelizing this loop with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4574D-41B8-1A44-85E6-B321B339E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2" y="2747407"/>
            <a:ext cx="3530600" cy="86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63C42-873F-BC4F-B16F-3A200BAE7555}"/>
              </a:ext>
            </a:extLst>
          </p:cNvPr>
          <p:cNvSpPr txBox="1"/>
          <p:nvPr/>
        </p:nvSpPr>
        <p:spPr>
          <a:xfrm>
            <a:off x="3015270" y="3266641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Taskloops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1385F-D1DE-6943-8EFC-0E6FB76585F2}"/>
              </a:ext>
            </a:extLst>
          </p:cNvPr>
          <p:cNvSpPr txBox="1"/>
          <p:nvPr/>
        </p:nvSpPr>
        <p:spPr>
          <a:xfrm>
            <a:off x="507929" y="3862783"/>
            <a:ext cx="371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Allows distributing an iteration loop into multiple tasks</a:t>
            </a:r>
          </a:p>
        </p:txBody>
      </p:sp>
    </p:spTree>
    <p:extLst>
      <p:ext uri="{BB962C8B-B14F-4D97-AF65-F5344CB8AC3E}">
        <p14:creationId xmlns:p14="http://schemas.microsoft.com/office/powerpoint/2010/main" val="16098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AD-2843-2046-9EE1-92CBD5C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in compilers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174DE-27E7-1C43-80E8-4532CB0B35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Implementations are moving fast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2C42-F82E-7749-9173-A3C211A5D7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B25739-CEF9-A544-AC53-C07EFAAF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20357"/>
              </p:ext>
            </p:extLst>
          </p:nvPr>
        </p:nvGraphicFramePr>
        <p:xfrm>
          <a:off x="457201" y="1325157"/>
          <a:ext cx="8454042" cy="32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607">
                  <a:extLst>
                    <a:ext uri="{9D8B030D-6E8A-4147-A177-3AD203B41FA5}">
                      <a16:colId xmlns:a16="http://schemas.microsoft.com/office/drawing/2014/main" val="1159051218"/>
                    </a:ext>
                  </a:extLst>
                </a:gridCol>
                <a:gridCol w="1153683">
                  <a:extLst>
                    <a:ext uri="{9D8B030D-6E8A-4147-A177-3AD203B41FA5}">
                      <a16:colId xmlns:a16="http://schemas.microsoft.com/office/drawing/2014/main" val="914907446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920503867"/>
                    </a:ext>
                  </a:extLst>
                </a:gridCol>
                <a:gridCol w="2835182">
                  <a:extLst>
                    <a:ext uri="{9D8B030D-6E8A-4147-A177-3AD203B41FA5}">
                      <a16:colId xmlns:a16="http://schemas.microsoft.com/office/drawing/2014/main" val="2487999921"/>
                    </a:ext>
                  </a:extLst>
                </a:gridCol>
              </a:tblGrid>
              <a:tr h="3641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Compiler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OMP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Offloading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Supported Architectures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99037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GCC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fopenmp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foffload</a:t>
                      </a:r>
                      <a:r>
                        <a:rPr lang="en-US" sz="1400" dirty="0"/>
                        <a:t>=</a:t>
                      </a:r>
                      <a:r>
                        <a:rPr lang="en-US" sz="1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&lt;arch&gt;</a:t>
                      </a:r>
                      <a:r>
                        <a:rPr lang="en-US" sz="1400" dirty="0"/>
                        <a:t>=</a:t>
                      </a:r>
                      <a:r>
                        <a:rPr lang="en-US" sz="14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&lt;options&gt;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KNL, NVIDIA, soon-AMD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98215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LLVM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fopenmp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fopenmp</a:t>
                      </a:r>
                      <a:r>
                        <a:rPr lang="en-US" sz="1400" dirty="0"/>
                        <a:t>-target=</a:t>
                      </a:r>
                      <a:r>
                        <a:rPr lang="en-US" sz="1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&lt;arch&gt;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Xopenmp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-target=</a:t>
                      </a:r>
                      <a:r>
                        <a:rPr lang="en-US" sz="1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NVIDIA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02330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IBM XL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qsmp</a:t>
                      </a:r>
                      <a:r>
                        <a:rPr lang="en-US" sz="1400" dirty="0"/>
                        <a:t>=</a:t>
                      </a:r>
                      <a:r>
                        <a:rPr lang="en-US" sz="1400" dirty="0" err="1"/>
                        <a:t>omp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qoffload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NVIDIA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5461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CRAY CCE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homp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NVIDIA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2275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PGI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 supported yet –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1054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/>
                        </a:rPr>
                        <a:t>Intel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qopenmp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qopenmp</a:t>
                      </a:r>
                      <a:r>
                        <a:rPr lang="en-US" sz="1400" dirty="0"/>
                        <a:t>-offload=</a:t>
                      </a:r>
                      <a:r>
                        <a:rPr lang="en-US" sz="1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&lt;arch&gt;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KNL(MIC)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1746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8"/>
                        </a:rPr>
                        <a:t>AMD (</a:t>
                      </a:r>
                      <a:r>
                        <a:rPr lang="en-US" sz="1400" dirty="0" err="1">
                          <a:hlinkClick r:id="rId8"/>
                        </a:rPr>
                        <a:t>aomp</a:t>
                      </a:r>
                      <a:r>
                        <a:rPr lang="en-US" sz="1400" dirty="0">
                          <a:hlinkClick r:id="rId8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fopenmp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fopenmp</a:t>
                      </a:r>
                      <a:r>
                        <a:rPr lang="en-US" sz="1400" dirty="0"/>
                        <a:t>-target=</a:t>
                      </a:r>
                      <a:r>
                        <a:rPr lang="en-US" sz="1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&lt;arch&gt;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Xopenmp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-target=</a:t>
                      </a:r>
                      <a:r>
                        <a:rPr lang="en-US" sz="1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NVIDIA, AMD</a:t>
                      </a:r>
                      <a:endParaRPr lang="en-US" sz="1400" i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1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5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regions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C464E9-13CD-4947-A903-C3D566429547}"/>
              </a:ext>
            </a:extLst>
          </p:cNvPr>
          <p:cNvGrpSpPr/>
          <p:nvPr/>
        </p:nvGrpSpPr>
        <p:grpSpPr>
          <a:xfrm>
            <a:off x="459551" y="2604251"/>
            <a:ext cx="8227248" cy="1350432"/>
            <a:chOff x="650212" y="2143882"/>
            <a:chExt cx="6963508" cy="1143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CD3602-91CA-EC4F-9EB3-36ACDBA94FBE}"/>
                </a:ext>
              </a:extLst>
            </p:cNvPr>
            <p:cNvCxnSpPr/>
            <p:nvPr/>
          </p:nvCxnSpPr>
          <p:spPr>
            <a:xfrm>
              <a:off x="650212" y="27153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E140D4-1C52-0147-A672-07AE84723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58" y="2143882"/>
              <a:ext cx="659423" cy="5715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23A880-D201-0446-99A0-48EFCAF40F53}"/>
                </a:ext>
              </a:extLst>
            </p:cNvPr>
            <p:cNvCxnSpPr/>
            <p:nvPr/>
          </p:nvCxnSpPr>
          <p:spPr>
            <a:xfrm>
              <a:off x="2171281" y="21438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31E88-68E7-9247-86BD-AC10B903309C}"/>
                </a:ext>
              </a:extLst>
            </p:cNvPr>
            <p:cNvCxnSpPr/>
            <p:nvPr/>
          </p:nvCxnSpPr>
          <p:spPr>
            <a:xfrm>
              <a:off x="2171281" y="23724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3DA42-8D3F-AA4B-8323-637426923EF1}"/>
                </a:ext>
              </a:extLst>
            </p:cNvPr>
            <p:cNvCxnSpPr/>
            <p:nvPr/>
          </p:nvCxnSpPr>
          <p:spPr>
            <a:xfrm>
              <a:off x="2171281" y="26010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BA04D-ECA4-CB47-BE43-1F7132759B95}"/>
                </a:ext>
              </a:extLst>
            </p:cNvPr>
            <p:cNvCxnSpPr/>
            <p:nvPr/>
          </p:nvCxnSpPr>
          <p:spPr>
            <a:xfrm>
              <a:off x="2171281" y="28296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851EA-30C8-A34F-874D-30087CFF4901}"/>
                </a:ext>
              </a:extLst>
            </p:cNvPr>
            <p:cNvCxnSpPr/>
            <p:nvPr/>
          </p:nvCxnSpPr>
          <p:spPr>
            <a:xfrm>
              <a:off x="2171281" y="30582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A9DF54-7A52-3D43-83E1-69C5605C570A}"/>
                </a:ext>
              </a:extLst>
            </p:cNvPr>
            <p:cNvCxnSpPr/>
            <p:nvPr/>
          </p:nvCxnSpPr>
          <p:spPr>
            <a:xfrm>
              <a:off x="2171281" y="32868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0AAF41-0D5C-1449-90A6-30D43A2C6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58" y="2372482"/>
              <a:ext cx="659423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DE5EC-CE2A-2742-8611-D643D5705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58" y="2601081"/>
              <a:ext cx="659423" cy="114301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8875BB-A524-394E-A5EC-975E16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8" y="2715382"/>
              <a:ext cx="659423" cy="1143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E858B-4A49-0449-91D8-72521C2AC15F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8" y="2715381"/>
              <a:ext cx="659423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435780-52AE-1642-9CD4-A017E043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8" y="2715381"/>
              <a:ext cx="659423" cy="57149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107F02-50BE-E441-BAA4-BD0B82E08B6D}"/>
                </a:ext>
              </a:extLst>
            </p:cNvPr>
            <p:cNvCxnSpPr/>
            <p:nvPr/>
          </p:nvCxnSpPr>
          <p:spPr>
            <a:xfrm flipH="1">
              <a:off x="3689995" y="2715382"/>
              <a:ext cx="872794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96A80-D2CE-E549-9FBB-3C02717B6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2041" y="2143882"/>
              <a:ext cx="667954" cy="5715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18D6A-86F5-C641-A2F5-2C782730C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2041" y="2372482"/>
              <a:ext cx="667954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E0475F-06A5-0D45-9F23-0F228BF974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2041" y="2601081"/>
              <a:ext cx="667954" cy="114301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33F588-EDE7-9248-8AC3-49595B474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041" y="2715382"/>
              <a:ext cx="667954" cy="1143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1E8353-EFE3-244E-A9C2-18008A0A4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041" y="2715381"/>
              <a:ext cx="667954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D69B51-E982-5D49-951D-BEE4B1620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041" y="2715381"/>
              <a:ext cx="667954" cy="57149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9FEE6CA-F241-5148-9159-D53D0F437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789" y="2143882"/>
              <a:ext cx="659423" cy="5715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7C3448-7E59-914F-937B-91F65E666F8C}"/>
                </a:ext>
              </a:extLst>
            </p:cNvPr>
            <p:cNvCxnSpPr/>
            <p:nvPr/>
          </p:nvCxnSpPr>
          <p:spPr>
            <a:xfrm>
              <a:off x="5222212" y="21438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9DD90C-B1A8-F645-BEA6-5581A050FF89}"/>
                </a:ext>
              </a:extLst>
            </p:cNvPr>
            <p:cNvCxnSpPr/>
            <p:nvPr/>
          </p:nvCxnSpPr>
          <p:spPr>
            <a:xfrm>
              <a:off x="5222212" y="23724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A94F61-6684-DA42-AA0F-1C317EAE517A}"/>
                </a:ext>
              </a:extLst>
            </p:cNvPr>
            <p:cNvCxnSpPr/>
            <p:nvPr/>
          </p:nvCxnSpPr>
          <p:spPr>
            <a:xfrm>
              <a:off x="5222212" y="26010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989ACD-B181-8240-A957-3C1709D526BB}"/>
                </a:ext>
              </a:extLst>
            </p:cNvPr>
            <p:cNvCxnSpPr/>
            <p:nvPr/>
          </p:nvCxnSpPr>
          <p:spPr>
            <a:xfrm>
              <a:off x="5222212" y="28296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700822-BDF9-9F45-BEAA-BE2D8E8D6A5F}"/>
                </a:ext>
              </a:extLst>
            </p:cNvPr>
            <p:cNvCxnSpPr/>
            <p:nvPr/>
          </p:nvCxnSpPr>
          <p:spPr>
            <a:xfrm>
              <a:off x="5222212" y="30582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4164A8-BE05-C643-8CE2-BBB893A233AA}"/>
                </a:ext>
              </a:extLst>
            </p:cNvPr>
            <p:cNvCxnSpPr/>
            <p:nvPr/>
          </p:nvCxnSpPr>
          <p:spPr>
            <a:xfrm>
              <a:off x="5222212" y="3286882"/>
              <a:ext cx="86164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C060E1-4AF4-E340-8643-0955B3747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789" y="2372482"/>
              <a:ext cx="659423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7F2A36-A9F8-3C4E-BEAE-512E5EF02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789" y="2601081"/>
              <a:ext cx="659423" cy="114301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529A03-1627-0143-A592-2705B576452A}"/>
                </a:ext>
              </a:extLst>
            </p:cNvPr>
            <p:cNvCxnSpPr>
              <a:cxnSpLocks/>
            </p:cNvCxnSpPr>
            <p:nvPr/>
          </p:nvCxnSpPr>
          <p:spPr>
            <a:xfrm>
              <a:off x="4562789" y="2715382"/>
              <a:ext cx="659423" cy="1143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162FEC-E5F5-DE4F-9C18-F0B984B304F7}"/>
                </a:ext>
              </a:extLst>
            </p:cNvPr>
            <p:cNvCxnSpPr>
              <a:cxnSpLocks/>
            </p:cNvCxnSpPr>
            <p:nvPr/>
          </p:nvCxnSpPr>
          <p:spPr>
            <a:xfrm>
              <a:off x="4562789" y="2715381"/>
              <a:ext cx="659423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E03835-3F69-424C-A9D9-E8240769610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789" y="2715381"/>
              <a:ext cx="659423" cy="57149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7CB3B1-780F-B942-A422-21E424309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2972" y="2143882"/>
              <a:ext cx="667954" cy="5715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5E4421-E081-874E-B571-78DD5D757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2972" y="2372482"/>
              <a:ext cx="667954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97F09E-C797-DA41-8F95-CBED2CDE0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2972" y="2601081"/>
              <a:ext cx="667954" cy="114301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568E6D-D1E3-3240-A7FC-A6F6530F1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72" y="2715382"/>
              <a:ext cx="667954" cy="1143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7F70D5-A345-2F41-9F91-FBEC2D8D7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72" y="2715381"/>
              <a:ext cx="667954" cy="34290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9DF50B-44E1-A84B-9F02-FE795811C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72" y="2715381"/>
              <a:ext cx="667954" cy="57149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BD4BD6-E275-8441-84EC-26C678A29DB0}"/>
                </a:ext>
              </a:extLst>
            </p:cNvPr>
            <p:cNvCxnSpPr/>
            <p:nvPr/>
          </p:nvCxnSpPr>
          <p:spPr>
            <a:xfrm flipH="1">
              <a:off x="6740926" y="2715381"/>
              <a:ext cx="872794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D6A39C-C1C1-4442-A79C-32B1CE6F6CA5}"/>
              </a:ext>
            </a:extLst>
          </p:cNvPr>
          <p:cNvGrpSpPr/>
          <p:nvPr/>
        </p:nvGrpSpPr>
        <p:grpSpPr>
          <a:xfrm>
            <a:off x="760700" y="1384698"/>
            <a:ext cx="4420913" cy="2097333"/>
            <a:chOff x="760700" y="1384698"/>
            <a:chExt cx="4420913" cy="209733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2382E0-6DA1-F140-92F5-1F4C7C1EF358}"/>
                </a:ext>
              </a:extLst>
            </p:cNvPr>
            <p:cNvSpPr txBox="1"/>
            <p:nvPr/>
          </p:nvSpPr>
          <p:spPr>
            <a:xfrm>
              <a:off x="1175388" y="1384698"/>
              <a:ext cx="400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starts with a single thread.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CCC405A-381C-1D4D-9AF0-A9E395001833}"/>
                </a:ext>
              </a:extLst>
            </p:cNvPr>
            <p:cNvSpPr/>
            <p:nvPr/>
          </p:nvSpPr>
          <p:spPr>
            <a:xfrm>
              <a:off x="760700" y="3076900"/>
              <a:ext cx="405131" cy="405131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486EA4-F4C3-6A4B-BFE6-D199C13E731D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963266" y="1692965"/>
              <a:ext cx="290839" cy="1383935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A5C5EA-6A0C-1044-965F-8A3BD84B9F2E}"/>
                </a:ext>
              </a:extLst>
            </p:cNvPr>
            <p:cNvCxnSpPr/>
            <p:nvPr/>
          </p:nvCxnSpPr>
          <p:spPr>
            <a:xfrm>
              <a:off x="1254105" y="1692965"/>
              <a:ext cx="3729765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3C6DB0-2BC6-F142-B73D-342345DD15C9}"/>
              </a:ext>
            </a:extLst>
          </p:cNvPr>
          <p:cNvGrpSpPr/>
          <p:nvPr/>
        </p:nvGrpSpPr>
        <p:grpSpPr>
          <a:xfrm>
            <a:off x="1275003" y="1945332"/>
            <a:ext cx="5813984" cy="1536699"/>
            <a:chOff x="1275003" y="1945332"/>
            <a:chExt cx="5813984" cy="153669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3ABFF09-8BFC-1748-8C9C-21327736B40A}"/>
                </a:ext>
              </a:extLst>
            </p:cNvPr>
            <p:cNvSpPr/>
            <p:nvPr/>
          </p:nvSpPr>
          <p:spPr>
            <a:xfrm>
              <a:off x="1275003" y="3076900"/>
              <a:ext cx="405131" cy="405131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8218AF-4F8E-A240-97AA-F651784F6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135" y="2247437"/>
              <a:ext cx="290839" cy="829463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E789297-6D26-1742-8486-41EE2B6774E3}"/>
                </a:ext>
              </a:extLst>
            </p:cNvPr>
            <p:cNvCxnSpPr>
              <a:cxnSpLocks/>
            </p:cNvCxnSpPr>
            <p:nvPr/>
          </p:nvCxnSpPr>
          <p:spPr>
            <a:xfrm>
              <a:off x="1779974" y="2247437"/>
              <a:ext cx="530901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24A95B8-BF4B-6348-9CC5-76DEE40ED281}"/>
                </a:ext>
              </a:extLst>
            </p:cNvPr>
            <p:cNvSpPr txBox="1"/>
            <p:nvPr/>
          </p:nvSpPr>
          <p:spPr>
            <a:xfrm>
              <a:off x="1745450" y="1945332"/>
              <a:ext cx="531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</a:t>
              </a:r>
              <a:r>
                <a:rPr lang="en-US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omp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parallel </a:t>
              </a:r>
              <a:r>
                <a:rPr lang="en-US" dirty="0" err="1">
                  <a:cs typeface="Arial" panose="020B0604020202020204" pitchFamily="34" charset="0"/>
                </a:rPr>
                <a:t>spanws</a:t>
              </a:r>
              <a:r>
                <a:rPr lang="en-US" dirty="0">
                  <a:cs typeface="Arial" panose="020B0604020202020204" pitchFamily="34" charset="0"/>
                </a:rPr>
                <a:t> multiple threads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9391C4C-C567-A04F-8D7A-DB5471909EF9}"/>
              </a:ext>
            </a:extLst>
          </p:cNvPr>
          <p:cNvGrpSpPr/>
          <p:nvPr/>
        </p:nvGrpSpPr>
        <p:grpSpPr>
          <a:xfrm>
            <a:off x="3823109" y="3063912"/>
            <a:ext cx="5128780" cy="1611135"/>
            <a:chOff x="3823109" y="3063912"/>
            <a:chExt cx="5128780" cy="161113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3C4608-13AC-B24C-8453-04D0282F37FE}"/>
                </a:ext>
              </a:extLst>
            </p:cNvPr>
            <p:cNvSpPr txBox="1"/>
            <p:nvPr/>
          </p:nvSpPr>
          <p:spPr>
            <a:xfrm>
              <a:off x="4418217" y="4028716"/>
              <a:ext cx="453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 the end of the parallel region execution returns to a single thread (Barrier)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E3796B-4FF7-864E-8175-59AF2F601D4A}"/>
                </a:ext>
              </a:extLst>
            </p:cNvPr>
            <p:cNvSpPr/>
            <p:nvPr/>
          </p:nvSpPr>
          <p:spPr>
            <a:xfrm>
              <a:off x="3823109" y="3063912"/>
              <a:ext cx="405131" cy="405131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F522A0-7E52-4E42-8234-A27B4B3E7EEB}"/>
                </a:ext>
              </a:extLst>
            </p:cNvPr>
            <p:cNvCxnSpPr>
              <a:cxnSpLocks/>
              <a:stCxn id="82" idx="5"/>
            </p:cNvCxnSpPr>
            <p:nvPr/>
          </p:nvCxnSpPr>
          <p:spPr>
            <a:xfrm>
              <a:off x="4168910" y="3409713"/>
              <a:ext cx="313965" cy="1220183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4B89BCA-CFC8-9444-BB84-8288C87A22C5}"/>
                </a:ext>
              </a:extLst>
            </p:cNvPr>
            <p:cNvCxnSpPr>
              <a:cxnSpLocks/>
            </p:cNvCxnSpPr>
            <p:nvPr/>
          </p:nvCxnSpPr>
          <p:spPr>
            <a:xfrm>
              <a:off x="4467173" y="4614040"/>
              <a:ext cx="4294442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7C9172-99F2-9348-9C2D-A0FEB7C71F6A}"/>
              </a:ext>
            </a:extLst>
          </p:cNvPr>
          <p:cNvCxnSpPr>
            <a:cxnSpLocks/>
          </p:cNvCxnSpPr>
          <p:nvPr/>
        </p:nvCxnSpPr>
        <p:spPr>
          <a:xfrm>
            <a:off x="4050995" y="2944381"/>
            <a:ext cx="0" cy="68679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A08ED8-C58A-A843-B743-3D608AB0A5D2}"/>
              </a:ext>
            </a:extLst>
          </p:cNvPr>
          <p:cNvCxnSpPr>
            <a:cxnSpLocks/>
          </p:cNvCxnSpPr>
          <p:nvPr/>
        </p:nvCxnSpPr>
        <p:spPr>
          <a:xfrm>
            <a:off x="7661078" y="2944381"/>
            <a:ext cx="0" cy="68679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24;p54">
            <a:extLst>
              <a:ext uri="{FF2B5EF4-FFF2-40B4-BE49-F238E27FC236}">
                <a16:creationId xmlns:a16="http://schemas.microsoft.com/office/drawing/2014/main" id="{72279A9E-8C6E-BB4A-A59A-62FFA4D8758E}"/>
              </a:ext>
            </a:extLst>
          </p:cNvPr>
          <p:cNvSpPr txBox="1"/>
          <p:nvPr/>
        </p:nvSpPr>
        <p:spPr>
          <a:xfrm>
            <a:off x="5119460" y="1291394"/>
            <a:ext cx="3831110" cy="18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r>
              <a:rPr lang="en" b="1" dirty="0">
                <a:latin typeface="Century Gothic" panose="020B0502020202020204"/>
              </a:rPr>
              <a:t>Contact information:</a:t>
            </a:r>
            <a:endParaRPr b="1" dirty="0">
              <a:latin typeface="Century Gothic" panose="020B0502020202020204"/>
            </a:endParaRPr>
          </a:p>
          <a:p>
            <a:r>
              <a:rPr lang="en" dirty="0">
                <a:latin typeface="Century Gothic" panose="020B0502020202020204"/>
              </a:rPr>
              <a:t>Jose</a:t>
            </a:r>
            <a:r>
              <a:rPr lang="en" sz="1600" dirty="0">
                <a:latin typeface="Century Gothic" panose="020B0502020202020204"/>
              </a:rPr>
              <a:t> </a:t>
            </a:r>
            <a:r>
              <a:rPr lang="en" sz="1200" dirty="0">
                <a:latin typeface="Century Gothic" panose="020B0502020202020204"/>
              </a:rPr>
              <a:t>Monsalve (</a:t>
            </a:r>
            <a:r>
              <a:rPr lang="en" sz="1200" u="sng" dirty="0">
                <a:latin typeface="Century Gothic" panose="020B0502020202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josem@udel.edu</a:t>
            </a:r>
            <a:r>
              <a:rPr lang="en" sz="1200" dirty="0">
                <a:latin typeface="Century Gothic" panose="020B0502020202020204"/>
              </a:rPr>
              <a:t>)</a:t>
            </a:r>
            <a:endParaRPr sz="1400" dirty="0">
              <a:latin typeface="Century Gothic" panose="020B0502020202020204"/>
            </a:endParaRPr>
          </a:p>
          <a:p>
            <a:r>
              <a:rPr lang="en" dirty="0">
                <a:latin typeface="Century Gothic" panose="020B0502020202020204"/>
              </a:rPr>
              <a:t>Swaroop</a:t>
            </a:r>
            <a:r>
              <a:rPr lang="en" sz="1600" dirty="0">
                <a:latin typeface="Century Gothic" panose="020B0502020202020204"/>
              </a:rPr>
              <a:t> </a:t>
            </a:r>
            <a:r>
              <a:rPr lang="en" sz="1200" dirty="0" err="1">
                <a:latin typeface="Century Gothic" panose="020B0502020202020204"/>
              </a:rPr>
              <a:t>Pophale</a:t>
            </a:r>
            <a:r>
              <a:rPr lang="en" sz="1200" dirty="0">
                <a:latin typeface="Century Gothic" panose="020B0502020202020204"/>
              </a:rPr>
              <a:t> (</a:t>
            </a:r>
            <a:r>
              <a:rPr lang="en" sz="1200" u="sng" dirty="0">
                <a:latin typeface="Century Gothic" panose="020B05020202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pophaless@ornl.gov</a:t>
            </a:r>
            <a:r>
              <a:rPr lang="en" sz="1200" dirty="0">
                <a:latin typeface="Century Gothic" panose="020B0502020202020204"/>
              </a:rPr>
              <a:t>)</a:t>
            </a:r>
            <a:endParaRPr sz="1600" dirty="0">
              <a:latin typeface="Century Gothic" panose="020B0502020202020204"/>
            </a:endParaRPr>
          </a:p>
          <a:p>
            <a:r>
              <a:rPr lang="en" dirty="0">
                <a:latin typeface="Century Gothic" panose="020B0502020202020204"/>
              </a:rPr>
              <a:t>Kyle</a:t>
            </a:r>
            <a:r>
              <a:rPr lang="en" sz="1600" dirty="0">
                <a:latin typeface="Century Gothic" panose="020B0502020202020204"/>
              </a:rPr>
              <a:t> </a:t>
            </a:r>
            <a:r>
              <a:rPr lang="en" sz="1200" dirty="0" err="1">
                <a:latin typeface="Century Gothic" panose="020B0502020202020204"/>
              </a:rPr>
              <a:t>Friedline</a:t>
            </a:r>
            <a:r>
              <a:rPr lang="en" sz="1400" dirty="0">
                <a:latin typeface="Century Gothic" panose="020B0502020202020204"/>
              </a:rPr>
              <a:t> </a:t>
            </a:r>
            <a:r>
              <a:rPr lang="en" sz="1200" dirty="0">
                <a:latin typeface="Century Gothic" panose="020B0502020202020204"/>
              </a:rPr>
              <a:t>(</a:t>
            </a:r>
            <a:r>
              <a:rPr lang="en" sz="1200" u="sng" dirty="0">
                <a:latin typeface="Century Gothic" panose="020B05020202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utimatu@udel.edu</a:t>
            </a:r>
            <a:r>
              <a:rPr lang="en" sz="1200" dirty="0">
                <a:latin typeface="Century Gothic" panose="020B0502020202020204"/>
              </a:rPr>
              <a:t>) </a:t>
            </a:r>
            <a:endParaRPr sz="1600" dirty="0">
              <a:latin typeface="Century Gothic" panose="020B0502020202020204"/>
            </a:endParaRPr>
          </a:p>
          <a:p>
            <a:r>
              <a:rPr lang="en" dirty="0">
                <a:latin typeface="Century Gothic" panose="020B0502020202020204"/>
              </a:rPr>
              <a:t>Oscar</a:t>
            </a:r>
            <a:r>
              <a:rPr lang="en" sz="1600" dirty="0">
                <a:latin typeface="Century Gothic" panose="020B0502020202020204"/>
              </a:rPr>
              <a:t> </a:t>
            </a:r>
            <a:r>
              <a:rPr lang="en" sz="1200" dirty="0">
                <a:latin typeface="Century Gothic" panose="020B0502020202020204"/>
              </a:rPr>
              <a:t>Hernandez</a:t>
            </a:r>
            <a:r>
              <a:rPr lang="en" sz="1400" dirty="0">
                <a:latin typeface="Century Gothic" panose="020B0502020202020204"/>
              </a:rPr>
              <a:t> </a:t>
            </a:r>
            <a:r>
              <a:rPr lang="en" sz="1200" dirty="0">
                <a:latin typeface="Century Gothic" panose="020B0502020202020204"/>
              </a:rPr>
              <a:t>(</a:t>
            </a:r>
            <a:r>
              <a:rPr lang="en" sz="1200" u="sng" dirty="0">
                <a:latin typeface="Century Gothic" panose="020B05020202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oscar@ornl.gov</a:t>
            </a:r>
            <a:r>
              <a:rPr lang="en" sz="1200" dirty="0">
                <a:latin typeface="Century Gothic" panose="020B0502020202020204"/>
              </a:rPr>
              <a:t>)</a:t>
            </a:r>
            <a:r>
              <a:rPr lang="en" sz="1400" dirty="0">
                <a:latin typeface="Century Gothic" panose="020B0502020202020204"/>
              </a:rPr>
              <a:t> </a:t>
            </a:r>
            <a:endParaRPr sz="1600" dirty="0">
              <a:latin typeface="Century Gothic" panose="020B0502020202020204"/>
            </a:endParaRPr>
          </a:p>
          <a:p>
            <a:r>
              <a:rPr lang="en" dirty="0">
                <a:latin typeface="Century Gothic" panose="020B0502020202020204"/>
              </a:rPr>
              <a:t>Sunita</a:t>
            </a:r>
            <a:r>
              <a:rPr lang="en" sz="1600" dirty="0">
                <a:latin typeface="Century Gothic" panose="020B0502020202020204"/>
              </a:rPr>
              <a:t> </a:t>
            </a:r>
            <a:r>
              <a:rPr lang="en" sz="1200" dirty="0">
                <a:latin typeface="Century Gothic" panose="020B0502020202020204"/>
              </a:rPr>
              <a:t>Chandrasekaran (</a:t>
            </a:r>
            <a:r>
              <a:rPr lang="en" sz="1200" u="sng" dirty="0">
                <a:latin typeface="Century Gothic" panose="020B0502020202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schandra@udel.edu</a:t>
            </a:r>
            <a:r>
              <a:rPr lang="en" sz="1200" dirty="0">
                <a:latin typeface="Century Gothic" panose="020B0502020202020204"/>
              </a:rPr>
              <a:t>) </a:t>
            </a:r>
            <a:endParaRPr sz="1600" dirty="0">
              <a:latin typeface="Century Gothic" panose="020B0502020202020204"/>
            </a:endParaRPr>
          </a:p>
          <a:p>
            <a:endParaRPr sz="1600" dirty="0">
              <a:latin typeface="Century Gothic" panose="020B0502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44BF9-2680-4444-BA35-8EBF60B4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OpenMP SOLLVE Team</a:t>
            </a:r>
            <a:br>
              <a:rPr lang="en-US" dirty="0"/>
            </a:br>
            <a:r>
              <a:rPr lang="en-US" dirty="0"/>
              <a:t>Validation and Verification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0595-2FF5-1248-8B71-DA577D3DE2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Help us improve the OpenMP Implementations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1FECE-0461-0C43-B694-7F0024789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8" name="Google Shape;821;p54">
            <a:extLst>
              <a:ext uri="{FF2B5EF4-FFF2-40B4-BE49-F238E27FC236}">
                <a16:creationId xmlns:a16="http://schemas.microsoft.com/office/drawing/2014/main" id="{1E71E7BE-2E5F-C848-A5FE-F5089E4E842B}"/>
              </a:ext>
            </a:extLst>
          </p:cNvPr>
          <p:cNvSpPr txBox="1">
            <a:spLocks/>
          </p:cNvSpPr>
          <p:nvPr/>
        </p:nvSpPr>
        <p:spPr>
          <a:xfrm>
            <a:off x="193430" y="3898757"/>
            <a:ext cx="8636672" cy="8661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05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Work supported by the U.S. Department of Energy, Office of Science, the </a:t>
            </a:r>
            <a:r>
              <a:rPr kumimoji="0" lang="en-US" sz="1050" i="0" u="none" strike="noStrike" kern="1200" normalizeH="0" baseline="0" noProof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Exascale</a:t>
            </a:r>
            <a:r>
              <a:rPr kumimoji="0" lang="en-US" sz="105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Computing Project (17-SC-20-SC), a collaborative effort of the U.S. Department of Energy Office of Science and the National Nuclear Security Administration under contract number DE-AC05-00OR22725.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05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We also thank all of those who directly or indirectly have help this project.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0F6FC6"/>
              </a:buClr>
              <a:buSzTx/>
              <a:buFont typeface="Wingdings 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Google Shape;823;p54">
            <a:extLst>
              <a:ext uri="{FF2B5EF4-FFF2-40B4-BE49-F238E27FC236}">
                <a16:creationId xmlns:a16="http://schemas.microsoft.com/office/drawing/2014/main" id="{D24A3C5A-F500-1345-BE43-26F663A7948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6304"/>
          <a:stretch/>
        </p:blipFill>
        <p:spPr>
          <a:xfrm>
            <a:off x="483578" y="1497490"/>
            <a:ext cx="4558539" cy="2359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Google Shape;827;p54">
            <a:extLst>
              <a:ext uri="{FF2B5EF4-FFF2-40B4-BE49-F238E27FC236}">
                <a16:creationId xmlns:a16="http://schemas.microsoft.com/office/drawing/2014/main" id="{3296C140-AF49-684B-8F86-E6AC0F374EA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8959" y="141174"/>
            <a:ext cx="1980909" cy="8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Left Arrow Callout 25">
            <a:extLst>
              <a:ext uri="{FF2B5EF4-FFF2-40B4-BE49-F238E27FC236}">
                <a16:creationId xmlns:a16="http://schemas.microsoft.com/office/drawing/2014/main" id="{219379C5-5A27-DE43-A2A8-AFE3F3D07121}"/>
              </a:ext>
            </a:extLst>
          </p:cNvPr>
          <p:cNvSpPr/>
          <p:nvPr/>
        </p:nvSpPr>
        <p:spPr>
          <a:xfrm>
            <a:off x="4708844" y="3174050"/>
            <a:ext cx="4241726" cy="724707"/>
          </a:xfrm>
          <a:prstGeom prst="leftArrowCallout">
            <a:avLst>
              <a:gd name="adj1" fmla="val 16230"/>
              <a:gd name="adj2" fmla="val 50000"/>
              <a:gd name="adj3" fmla="val 50496"/>
              <a:gd name="adj4" fmla="val 8824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Visit our website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https://crpl.cis.udel.edu/ompvvsollve/</a:t>
            </a:r>
          </a:p>
        </p:txBody>
      </p:sp>
    </p:spTree>
    <p:extLst>
      <p:ext uri="{BB962C8B-B14F-4D97-AF65-F5344CB8AC3E}">
        <p14:creationId xmlns:p14="http://schemas.microsoft.com/office/powerpoint/2010/main" val="42058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Definitions of 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C0FEFA-55F1-9445-A9BF-9FC906944F0D}"/>
              </a:ext>
            </a:extLst>
          </p:cNvPr>
          <p:cNvGrpSpPr/>
          <p:nvPr/>
        </p:nvGrpSpPr>
        <p:grpSpPr>
          <a:xfrm>
            <a:off x="491367" y="1896534"/>
            <a:ext cx="4309233" cy="1350432"/>
            <a:chOff x="544285" y="2604251"/>
            <a:chExt cx="4309233" cy="135043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CD3602-91CA-EC4F-9EB3-36ACDBA94FB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85" y="3279467"/>
              <a:ext cx="628483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E140D4-1C52-0147-A672-07AE84723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768" y="2604251"/>
              <a:ext cx="779095" cy="675216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23A880-D201-0446-99A0-48EFCAF40F53}"/>
                </a:ext>
              </a:extLst>
            </p:cNvPr>
            <p:cNvCxnSpPr/>
            <p:nvPr/>
          </p:nvCxnSpPr>
          <p:spPr>
            <a:xfrm>
              <a:off x="1951863" y="2604251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31E88-68E7-9247-86BD-AC10B903309C}"/>
                </a:ext>
              </a:extLst>
            </p:cNvPr>
            <p:cNvCxnSpPr/>
            <p:nvPr/>
          </p:nvCxnSpPr>
          <p:spPr>
            <a:xfrm>
              <a:off x="1951863" y="2874337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3DA42-8D3F-AA4B-8323-637426923EF1}"/>
                </a:ext>
              </a:extLst>
            </p:cNvPr>
            <p:cNvCxnSpPr/>
            <p:nvPr/>
          </p:nvCxnSpPr>
          <p:spPr>
            <a:xfrm>
              <a:off x="1951863" y="3144424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BA04D-ECA4-CB47-BE43-1F7132759B95}"/>
                </a:ext>
              </a:extLst>
            </p:cNvPr>
            <p:cNvCxnSpPr/>
            <p:nvPr/>
          </p:nvCxnSpPr>
          <p:spPr>
            <a:xfrm>
              <a:off x="1951863" y="3414510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851EA-30C8-A34F-874D-30087CFF4901}"/>
                </a:ext>
              </a:extLst>
            </p:cNvPr>
            <p:cNvCxnSpPr/>
            <p:nvPr/>
          </p:nvCxnSpPr>
          <p:spPr>
            <a:xfrm>
              <a:off x="1951863" y="3684597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A9DF54-7A52-3D43-83E1-69C5605C570A}"/>
                </a:ext>
              </a:extLst>
            </p:cNvPr>
            <p:cNvCxnSpPr/>
            <p:nvPr/>
          </p:nvCxnSpPr>
          <p:spPr>
            <a:xfrm>
              <a:off x="1951863" y="3954683"/>
              <a:ext cx="1322819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0AAF41-0D5C-1449-90A6-30D43A2C6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768" y="2874337"/>
              <a:ext cx="77909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DE5EC-CE2A-2742-8611-D643D5705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768" y="3144423"/>
              <a:ext cx="779095" cy="135044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8875BB-A524-394E-A5EC-975E16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68" y="3279467"/>
              <a:ext cx="779095" cy="13504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E858B-4A49-0449-91D8-72521C2AC15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68" y="3279466"/>
              <a:ext cx="77909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435780-52AE-1642-9CD4-A017E043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68" y="3279466"/>
              <a:ext cx="779095" cy="675215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107F02-50BE-E441-BAA4-BD0B82E08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996" y="3279467"/>
              <a:ext cx="401261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96A80-D2CE-E549-9FBB-3C02717B6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1820" y="2604251"/>
              <a:ext cx="789175" cy="675216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18D6A-86F5-C641-A2F5-2C782730C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1820" y="2874337"/>
              <a:ext cx="78917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E0475F-06A5-0D45-9F23-0F228BF974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1820" y="3144423"/>
              <a:ext cx="789175" cy="135044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33F588-EDE7-9248-8AC3-49595B474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820" y="3279467"/>
              <a:ext cx="789175" cy="13504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1E8353-EFE3-244E-A9C2-18008A0A4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820" y="3279466"/>
              <a:ext cx="789175" cy="40513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D69B51-E982-5D49-951D-BEE4B1620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820" y="3279466"/>
              <a:ext cx="789175" cy="675215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3319EE-512D-4244-903C-A0DA29FD0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2257" y="3279466"/>
              <a:ext cx="401261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C3D772-4955-864A-BEE3-9AD570CD470B}"/>
              </a:ext>
            </a:extLst>
          </p:cNvPr>
          <p:cNvGrpSpPr/>
          <p:nvPr/>
        </p:nvGrpSpPr>
        <p:grpSpPr>
          <a:xfrm>
            <a:off x="2307221" y="1009912"/>
            <a:ext cx="5688576" cy="1072434"/>
            <a:chOff x="-930156" y="1384698"/>
            <a:chExt cx="5688576" cy="107243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EECE8C-4A2B-1445-BFF4-560D7C60F83F}"/>
                </a:ext>
              </a:extLst>
            </p:cNvPr>
            <p:cNvSpPr txBox="1"/>
            <p:nvPr/>
          </p:nvSpPr>
          <p:spPr>
            <a:xfrm>
              <a:off x="1175388" y="1384698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 is always a master threads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EF6F285-104D-D849-8587-61C37FA5F311}"/>
                </a:ext>
              </a:extLst>
            </p:cNvPr>
            <p:cNvSpPr/>
            <p:nvPr/>
          </p:nvSpPr>
          <p:spPr>
            <a:xfrm>
              <a:off x="-930156" y="2052001"/>
              <a:ext cx="405131" cy="405131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EAC3C1-CD68-DF45-863E-A2663537FCD5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-727590" y="1692965"/>
              <a:ext cx="1981695" cy="359036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90A8D36-EDE0-894E-B11B-879326C19CE6}"/>
                </a:ext>
              </a:extLst>
            </p:cNvPr>
            <p:cNvCxnSpPr>
              <a:cxnSpLocks/>
            </p:cNvCxnSpPr>
            <p:nvPr/>
          </p:nvCxnSpPr>
          <p:spPr>
            <a:xfrm>
              <a:off x="1254105" y="1692965"/>
              <a:ext cx="3389775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E3F1378-4D59-7E48-8DD0-77548DBAFD4F}"/>
              </a:ext>
            </a:extLst>
          </p:cNvPr>
          <p:cNvGrpSpPr/>
          <p:nvPr/>
        </p:nvGrpSpPr>
        <p:grpSpPr>
          <a:xfrm>
            <a:off x="1167602" y="2043986"/>
            <a:ext cx="7787328" cy="2523610"/>
            <a:chOff x="1167602" y="2043986"/>
            <a:chExt cx="7787328" cy="252361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387775D-B3B0-4243-B6FD-3E25276C4DEA}"/>
                </a:ext>
              </a:extLst>
            </p:cNvPr>
            <p:cNvSpPr txBox="1"/>
            <p:nvPr/>
          </p:nvSpPr>
          <p:spPr>
            <a:xfrm>
              <a:off x="1494016" y="3540439"/>
              <a:ext cx="3881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The number of threads can be controlled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87CC00-84F4-224C-91FB-A30E3FED02B1}"/>
                </a:ext>
              </a:extLst>
            </p:cNvPr>
            <p:cNvSpPr/>
            <p:nvPr/>
          </p:nvSpPr>
          <p:spPr>
            <a:xfrm>
              <a:off x="1167602" y="2043986"/>
              <a:ext cx="405131" cy="102943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D9F791B-1E74-6D4C-94AB-6B15FFF16EEE}"/>
                </a:ext>
              </a:extLst>
            </p:cNvPr>
            <p:cNvCxnSpPr>
              <a:cxnSpLocks/>
              <a:stCxn id="88" idx="4"/>
            </p:cNvCxnSpPr>
            <p:nvPr/>
          </p:nvCxnSpPr>
          <p:spPr>
            <a:xfrm>
              <a:off x="1370168" y="3073424"/>
              <a:ext cx="202565" cy="775282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8A83EA-AE1C-8745-9F96-39118BA7A06C}"/>
                </a:ext>
              </a:extLst>
            </p:cNvPr>
            <p:cNvCxnSpPr>
              <a:cxnSpLocks/>
            </p:cNvCxnSpPr>
            <p:nvPr/>
          </p:nvCxnSpPr>
          <p:spPr>
            <a:xfrm>
              <a:off x="1572733" y="3848706"/>
              <a:ext cx="3802474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93E40D2-8667-8546-AE7D-14EE7C823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579" y="3463676"/>
              <a:ext cx="435429" cy="388683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C315E1-66DA-FA45-A7A6-19D062BF02EB}"/>
                </a:ext>
              </a:extLst>
            </p:cNvPr>
            <p:cNvSpPr txBox="1"/>
            <p:nvPr/>
          </p:nvSpPr>
          <p:spPr>
            <a:xfrm>
              <a:off x="5758221" y="3174580"/>
              <a:ext cx="3196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OMP_NUM_THREADS</a:t>
              </a:r>
              <a:r>
                <a:rPr lang="en-US" sz="1400" dirty="0">
                  <a:solidFill>
                    <a:schemeClr val="accent3"/>
                  </a:solidFill>
                </a:rPr>
                <a:t> </a:t>
              </a:r>
              <a:r>
                <a:rPr lang="en-US" sz="1400" dirty="0"/>
                <a:t>environmental </a:t>
              </a:r>
              <a:r>
                <a:rPr lang="en-US" sz="1400" dirty="0" err="1"/>
                <a:t>var</a:t>
              </a:r>
              <a:r>
                <a:rPr lang="en-US" sz="1400" dirty="0"/>
                <a:t> 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136F8DA-2E31-654F-A053-E7D8E0FCFD3B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79" y="3852359"/>
              <a:ext cx="435429" cy="669183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526332-08DC-4148-9F06-D2DFA1413A69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79" y="3856011"/>
              <a:ext cx="457021" cy="273125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198AE2-B910-E448-99BC-4C72B61FD71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008" y="3463676"/>
              <a:ext cx="298964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F1E278-5D2D-944A-A6E1-61B76E55D597}"/>
                </a:ext>
              </a:extLst>
            </p:cNvPr>
            <p:cNvCxnSpPr>
              <a:cxnSpLocks/>
            </p:cNvCxnSpPr>
            <p:nvPr/>
          </p:nvCxnSpPr>
          <p:spPr>
            <a:xfrm>
              <a:off x="5813008" y="4529336"/>
              <a:ext cx="298964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195AFD-200F-E140-92B2-53372A2E8499}"/>
                </a:ext>
              </a:extLst>
            </p:cNvPr>
            <p:cNvCxnSpPr>
              <a:cxnSpLocks/>
            </p:cNvCxnSpPr>
            <p:nvPr/>
          </p:nvCxnSpPr>
          <p:spPr>
            <a:xfrm>
              <a:off x="5840462" y="4136930"/>
              <a:ext cx="298964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04C7640-4DCB-6649-8357-6185812D64D9}"/>
                </a:ext>
              </a:extLst>
            </p:cNvPr>
            <p:cNvSpPr txBox="1"/>
            <p:nvPr/>
          </p:nvSpPr>
          <p:spPr>
            <a:xfrm>
              <a:off x="5758221" y="3871040"/>
              <a:ext cx="3029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omp_set_num_threads</a:t>
              </a:r>
              <a:r>
                <a:rPr lang="en-US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1400" dirty="0"/>
                <a:t>API call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6B371DC-C51D-1C47-A065-42051E8FFC57}"/>
                </a:ext>
              </a:extLst>
            </p:cNvPr>
            <p:cNvSpPr txBox="1"/>
            <p:nvPr/>
          </p:nvSpPr>
          <p:spPr>
            <a:xfrm>
              <a:off x="5772651" y="4259819"/>
              <a:ext cx="2093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num_threads</a:t>
              </a:r>
              <a:r>
                <a:rPr lang="en-US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cs typeface="Consolas" panose="020B0609020204030204" pitchFamily="49" charset="0"/>
                </a:rPr>
                <a:t>clause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4BBBE0-6F73-724B-87EB-DDCB9E86E326}"/>
              </a:ext>
            </a:extLst>
          </p:cNvPr>
          <p:cNvGrpSpPr/>
          <p:nvPr/>
        </p:nvGrpSpPr>
        <p:grpSpPr>
          <a:xfrm>
            <a:off x="2848725" y="1542927"/>
            <a:ext cx="5796010" cy="1804565"/>
            <a:chOff x="2848725" y="1542927"/>
            <a:chExt cx="5796010" cy="1804565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52A17EE-757B-D04E-9A2A-7E114FFFA7B2}"/>
                </a:ext>
              </a:extLst>
            </p:cNvPr>
            <p:cNvSpPr/>
            <p:nvPr/>
          </p:nvSpPr>
          <p:spPr>
            <a:xfrm>
              <a:off x="2848725" y="1819611"/>
              <a:ext cx="405131" cy="1527881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4399AE-87C1-7B42-A2FD-55DFCE34FB8F}"/>
                </a:ext>
              </a:extLst>
            </p:cNvPr>
            <p:cNvSpPr txBox="1"/>
            <p:nvPr/>
          </p:nvSpPr>
          <p:spPr>
            <a:xfrm>
              <a:off x="4394854" y="1542927"/>
              <a:ext cx="4249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controls code and data distribution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C861106-4DAD-3A4B-BEB4-1809641E2F54}"/>
                </a:ext>
              </a:extLst>
            </p:cNvPr>
            <p:cNvCxnSpPr>
              <a:cxnSpLocks/>
              <a:stCxn id="105" idx="7"/>
            </p:cNvCxnSpPr>
            <p:nvPr/>
          </p:nvCxnSpPr>
          <p:spPr>
            <a:xfrm flipV="1">
              <a:off x="3194526" y="1869929"/>
              <a:ext cx="1218239" cy="173435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6BD94E9-A26E-7F40-9CD8-35ECC7A710FC}"/>
                </a:ext>
              </a:extLst>
            </p:cNvPr>
            <p:cNvCxnSpPr>
              <a:cxnSpLocks/>
            </p:cNvCxnSpPr>
            <p:nvPr/>
          </p:nvCxnSpPr>
          <p:spPr>
            <a:xfrm>
              <a:off x="4412765" y="1866935"/>
              <a:ext cx="411103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736570-3039-1741-B2AE-ECFC3E806488}"/>
              </a:ext>
            </a:extLst>
          </p:cNvPr>
          <p:cNvCxnSpPr>
            <a:cxnSpLocks/>
          </p:cNvCxnSpPr>
          <p:nvPr/>
        </p:nvCxnSpPr>
        <p:spPr>
          <a:xfrm>
            <a:off x="3998077" y="2256832"/>
            <a:ext cx="0" cy="68679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of OpenMP directives</a:t>
            </a:r>
          </a:p>
        </p:txBody>
      </p:sp>
    </p:spTree>
    <p:extLst>
      <p:ext uri="{BB962C8B-B14F-4D97-AF65-F5344CB8AC3E}">
        <p14:creationId xmlns:p14="http://schemas.microsoft.com/office/powerpoint/2010/main" val="11586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Parallel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/>
          <p:nvPr/>
        </p:nvCxnSpPr>
        <p:spPr>
          <a:xfrm>
            <a:off x="1889320" y="1598150"/>
            <a:ext cx="1322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31E88-68E7-9247-86BD-AC10B903309C}"/>
              </a:ext>
            </a:extLst>
          </p:cNvPr>
          <p:cNvCxnSpPr/>
          <p:nvPr/>
        </p:nvCxnSpPr>
        <p:spPr>
          <a:xfrm>
            <a:off x="1889320" y="1868236"/>
            <a:ext cx="1322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3DA42-8D3F-AA4B-8323-637426923EF1}"/>
              </a:ext>
            </a:extLst>
          </p:cNvPr>
          <p:cNvCxnSpPr/>
          <p:nvPr/>
        </p:nvCxnSpPr>
        <p:spPr>
          <a:xfrm>
            <a:off x="1889320" y="2138323"/>
            <a:ext cx="1322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/>
          <p:nvPr/>
        </p:nvCxnSpPr>
        <p:spPr>
          <a:xfrm>
            <a:off x="1889320" y="2408409"/>
            <a:ext cx="1322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851EA-30C8-A34F-874D-30087CFF4901}"/>
              </a:ext>
            </a:extLst>
          </p:cNvPr>
          <p:cNvCxnSpPr/>
          <p:nvPr/>
        </p:nvCxnSpPr>
        <p:spPr>
          <a:xfrm>
            <a:off x="1889320" y="2678496"/>
            <a:ext cx="1322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9DF54-7A52-3D43-83E1-69C5605C570A}"/>
              </a:ext>
            </a:extLst>
          </p:cNvPr>
          <p:cNvCxnSpPr/>
          <p:nvPr/>
        </p:nvCxnSpPr>
        <p:spPr>
          <a:xfrm>
            <a:off x="1889320" y="2948582"/>
            <a:ext cx="13228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043638" y="980702"/>
            <a:ext cx="3618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code is executed by all the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has its own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private and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Unless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nowait</a:t>
            </a:r>
            <a:r>
              <a:rPr lang="en-US" i="1" dirty="0"/>
              <a:t> </a:t>
            </a:r>
            <a:r>
              <a:rPr lang="en-US" dirty="0"/>
              <a:t>clause</a:t>
            </a:r>
            <a:r>
              <a:rPr lang="en-US" i="1" dirty="0"/>
              <a:t> </a:t>
            </a:r>
            <a:r>
              <a:rPr lang="en-US" dirty="0"/>
              <a:t>is used, there is a barrier at the end of the parallel region</a:t>
            </a:r>
            <a:endParaRPr lang="en-US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1B146-0438-7E43-AECE-CBE7FE78B781}"/>
              </a:ext>
            </a:extLst>
          </p:cNvPr>
          <p:cNvCxnSpPr>
            <a:cxnSpLocks/>
          </p:cNvCxnSpPr>
          <p:nvPr/>
        </p:nvCxnSpPr>
        <p:spPr>
          <a:xfrm>
            <a:off x="3998077" y="1946593"/>
            <a:ext cx="0" cy="68679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39FB2B-B01C-1145-BC5E-D3D3B5EF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95" y="3563801"/>
            <a:ext cx="7075784" cy="11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7360-ED4A-EE41-AC92-5521B70B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24" y="3126676"/>
            <a:ext cx="6773295" cy="1728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Master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3A880-D201-0446-99A0-48EFCAF40F53}"/>
              </a:ext>
            </a:extLst>
          </p:cNvPr>
          <p:cNvCxnSpPr>
            <a:cxnSpLocks/>
          </p:cNvCxnSpPr>
          <p:nvPr/>
        </p:nvCxnSpPr>
        <p:spPr>
          <a:xfrm>
            <a:off x="1889320" y="1598150"/>
            <a:ext cx="6284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4AF3BBE-0EC9-FC42-B533-AA55C14F40C7}"/>
              </a:ext>
            </a:extLst>
          </p:cNvPr>
          <p:cNvGrpSpPr/>
          <p:nvPr/>
        </p:nvGrpSpPr>
        <p:grpSpPr>
          <a:xfrm>
            <a:off x="1889321" y="1868236"/>
            <a:ext cx="628482" cy="1080346"/>
            <a:chOff x="1889321" y="1868236"/>
            <a:chExt cx="1052404" cy="108034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31E88-68E7-9247-86BD-AC10B903309C}"/>
                </a:ext>
              </a:extLst>
            </p:cNvPr>
            <p:cNvCxnSpPr/>
            <p:nvPr/>
          </p:nvCxnSpPr>
          <p:spPr>
            <a:xfrm>
              <a:off x="1889321" y="1868236"/>
              <a:ext cx="105240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3DA42-8D3F-AA4B-8323-637426923EF1}"/>
                </a:ext>
              </a:extLst>
            </p:cNvPr>
            <p:cNvCxnSpPr/>
            <p:nvPr/>
          </p:nvCxnSpPr>
          <p:spPr>
            <a:xfrm>
              <a:off x="1889321" y="2138323"/>
              <a:ext cx="105240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BA04D-ECA4-CB47-BE43-1F7132759B95}"/>
                </a:ext>
              </a:extLst>
            </p:cNvPr>
            <p:cNvCxnSpPr/>
            <p:nvPr/>
          </p:nvCxnSpPr>
          <p:spPr>
            <a:xfrm>
              <a:off x="1889321" y="2408409"/>
              <a:ext cx="105240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851EA-30C8-A34F-874D-30087CFF4901}"/>
                </a:ext>
              </a:extLst>
            </p:cNvPr>
            <p:cNvCxnSpPr/>
            <p:nvPr/>
          </p:nvCxnSpPr>
          <p:spPr>
            <a:xfrm>
              <a:off x="1889321" y="2678496"/>
              <a:ext cx="105240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A9DF54-7A52-3D43-83E1-69C5605C570A}"/>
                </a:ext>
              </a:extLst>
            </p:cNvPr>
            <p:cNvCxnSpPr/>
            <p:nvPr/>
          </p:nvCxnSpPr>
          <p:spPr>
            <a:xfrm>
              <a:off x="1889321" y="2948582"/>
              <a:ext cx="105240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ED5F0-D358-D442-87AE-176070026FB1}"/>
              </a:ext>
            </a:extLst>
          </p:cNvPr>
          <p:cNvSpPr/>
          <p:nvPr/>
        </p:nvSpPr>
        <p:spPr>
          <a:xfrm>
            <a:off x="1317520" y="3778122"/>
            <a:ext cx="6675556" cy="83013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5043638" y="1475312"/>
            <a:ext cx="3618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threads execute the parallel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only the </a:t>
            </a:r>
            <a:r>
              <a:rPr lang="en-US" dirty="0">
                <a:solidFill>
                  <a:schemeClr val="accent6"/>
                </a:solidFill>
              </a:rPr>
              <a:t>master threads </a:t>
            </a:r>
            <a:r>
              <a:rPr lang="en-US" dirty="0"/>
              <a:t>execute line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barrier at the end of the master region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929A11-59C2-B34C-970E-307DC963E1F0}"/>
              </a:ext>
            </a:extLst>
          </p:cNvPr>
          <p:cNvGrpSpPr/>
          <p:nvPr/>
        </p:nvGrpSpPr>
        <p:grpSpPr>
          <a:xfrm>
            <a:off x="2517803" y="1868236"/>
            <a:ext cx="694337" cy="1080346"/>
            <a:chOff x="1889320" y="1868236"/>
            <a:chExt cx="1322819" cy="108034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96445E-FE0E-724B-9917-5F2B25CDBBD3}"/>
                </a:ext>
              </a:extLst>
            </p:cNvPr>
            <p:cNvCxnSpPr/>
            <p:nvPr/>
          </p:nvCxnSpPr>
          <p:spPr>
            <a:xfrm>
              <a:off x="1889320" y="1868236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8214CF-828C-B04C-B240-7A1725E5136F}"/>
                </a:ext>
              </a:extLst>
            </p:cNvPr>
            <p:cNvCxnSpPr/>
            <p:nvPr/>
          </p:nvCxnSpPr>
          <p:spPr>
            <a:xfrm>
              <a:off x="1889320" y="2138323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DC1AFB-9C15-FB4C-8DEE-895DE7411A98}"/>
                </a:ext>
              </a:extLst>
            </p:cNvPr>
            <p:cNvCxnSpPr/>
            <p:nvPr/>
          </p:nvCxnSpPr>
          <p:spPr>
            <a:xfrm>
              <a:off x="1889320" y="2408409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9191A0-DF02-7242-A61F-07675A2E040F}"/>
                </a:ext>
              </a:extLst>
            </p:cNvPr>
            <p:cNvCxnSpPr/>
            <p:nvPr/>
          </p:nvCxnSpPr>
          <p:spPr>
            <a:xfrm>
              <a:off x="1889320" y="2678496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4C1EB8-1379-D142-BC9F-1CEB78B2A3A5}"/>
                </a:ext>
              </a:extLst>
            </p:cNvPr>
            <p:cNvCxnSpPr/>
            <p:nvPr/>
          </p:nvCxnSpPr>
          <p:spPr>
            <a:xfrm>
              <a:off x="1889320" y="2948582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B2A40D-C5D8-BE49-A9FC-E312F04BA814}"/>
              </a:ext>
            </a:extLst>
          </p:cNvPr>
          <p:cNvCxnSpPr>
            <a:cxnSpLocks/>
          </p:cNvCxnSpPr>
          <p:nvPr/>
        </p:nvCxnSpPr>
        <p:spPr>
          <a:xfrm>
            <a:off x="2517803" y="1598150"/>
            <a:ext cx="68147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73A7425-EA5F-A843-A29D-FCDB4C1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8" y="3101737"/>
            <a:ext cx="6773289" cy="176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4171E-7763-8349-96BB-DFD385E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JOIN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6FEE-9B4E-DA4C-ACEA-6010487ADA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Single directive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EC68-0E64-9D4C-A8E0-F05D16B3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D3602-91CA-EC4F-9EB3-36ACDBA94FBE}"/>
              </a:ext>
            </a:extLst>
          </p:cNvPr>
          <p:cNvCxnSpPr>
            <a:cxnSpLocks/>
          </p:cNvCxnSpPr>
          <p:nvPr/>
        </p:nvCxnSpPr>
        <p:spPr>
          <a:xfrm>
            <a:off x="481742" y="2273366"/>
            <a:ext cx="62848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140D4-1C52-0147-A672-07AE84723B7B}"/>
              </a:ext>
            </a:extLst>
          </p:cNvPr>
          <p:cNvCxnSpPr>
            <a:cxnSpLocks/>
          </p:cNvCxnSpPr>
          <p:nvPr/>
        </p:nvCxnSpPr>
        <p:spPr>
          <a:xfrm flipV="1">
            <a:off x="1110225" y="1598150"/>
            <a:ext cx="77909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BA04D-ECA4-CB47-BE43-1F7132759B95}"/>
              </a:ext>
            </a:extLst>
          </p:cNvPr>
          <p:cNvCxnSpPr>
            <a:cxnSpLocks/>
          </p:cNvCxnSpPr>
          <p:nvPr/>
        </p:nvCxnSpPr>
        <p:spPr>
          <a:xfrm>
            <a:off x="1889320" y="2408409"/>
            <a:ext cx="65392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8F0D90-0F97-1341-ADEE-1B6457E9EAF3}"/>
              </a:ext>
            </a:extLst>
          </p:cNvPr>
          <p:cNvGrpSpPr/>
          <p:nvPr/>
        </p:nvGrpSpPr>
        <p:grpSpPr>
          <a:xfrm>
            <a:off x="1889321" y="1598150"/>
            <a:ext cx="653924" cy="1350432"/>
            <a:chOff x="1889320" y="1598150"/>
            <a:chExt cx="1322819" cy="13504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23A880-D201-0446-99A0-48EFCAF40F53}"/>
                </a:ext>
              </a:extLst>
            </p:cNvPr>
            <p:cNvCxnSpPr/>
            <p:nvPr/>
          </p:nvCxnSpPr>
          <p:spPr>
            <a:xfrm>
              <a:off x="1889320" y="1598150"/>
              <a:ext cx="132281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31E88-68E7-9247-86BD-AC10B903309C}"/>
                </a:ext>
              </a:extLst>
            </p:cNvPr>
            <p:cNvCxnSpPr/>
            <p:nvPr/>
          </p:nvCxnSpPr>
          <p:spPr>
            <a:xfrm>
              <a:off x="1889320" y="1868236"/>
              <a:ext cx="132281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3DA42-8D3F-AA4B-8323-637426923EF1}"/>
                </a:ext>
              </a:extLst>
            </p:cNvPr>
            <p:cNvCxnSpPr/>
            <p:nvPr/>
          </p:nvCxnSpPr>
          <p:spPr>
            <a:xfrm>
              <a:off x="1889320" y="2138323"/>
              <a:ext cx="132281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851EA-30C8-A34F-874D-30087CFF4901}"/>
                </a:ext>
              </a:extLst>
            </p:cNvPr>
            <p:cNvCxnSpPr/>
            <p:nvPr/>
          </p:nvCxnSpPr>
          <p:spPr>
            <a:xfrm>
              <a:off x="1889320" y="2678496"/>
              <a:ext cx="132281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A9DF54-7A52-3D43-83E1-69C5605C570A}"/>
                </a:ext>
              </a:extLst>
            </p:cNvPr>
            <p:cNvCxnSpPr/>
            <p:nvPr/>
          </p:nvCxnSpPr>
          <p:spPr>
            <a:xfrm>
              <a:off x="1889320" y="2948582"/>
              <a:ext cx="132281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AF41-0D5C-1449-90A6-30D43A2C6EE8}"/>
              </a:ext>
            </a:extLst>
          </p:cNvPr>
          <p:cNvCxnSpPr>
            <a:cxnSpLocks/>
          </p:cNvCxnSpPr>
          <p:nvPr/>
        </p:nvCxnSpPr>
        <p:spPr>
          <a:xfrm flipV="1">
            <a:off x="1110225" y="1868236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DE5EC-CE2A-2742-8611-D643D5705FBA}"/>
              </a:ext>
            </a:extLst>
          </p:cNvPr>
          <p:cNvCxnSpPr>
            <a:cxnSpLocks/>
          </p:cNvCxnSpPr>
          <p:nvPr/>
        </p:nvCxnSpPr>
        <p:spPr>
          <a:xfrm flipV="1">
            <a:off x="1110225" y="2138322"/>
            <a:ext cx="77909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875BB-A524-394E-A5EC-975E162F8A17}"/>
              </a:ext>
            </a:extLst>
          </p:cNvPr>
          <p:cNvCxnSpPr>
            <a:cxnSpLocks/>
          </p:cNvCxnSpPr>
          <p:nvPr/>
        </p:nvCxnSpPr>
        <p:spPr>
          <a:xfrm>
            <a:off x="1110225" y="2273366"/>
            <a:ext cx="77909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E858B-4A49-0449-91D8-72521C2AC15F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35780-52AE-1642-9CD4-A017E04363AA}"/>
              </a:ext>
            </a:extLst>
          </p:cNvPr>
          <p:cNvCxnSpPr>
            <a:cxnSpLocks/>
          </p:cNvCxnSpPr>
          <p:nvPr/>
        </p:nvCxnSpPr>
        <p:spPr>
          <a:xfrm>
            <a:off x="1110225" y="2273365"/>
            <a:ext cx="77909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107F02-50BE-E441-BAA4-BD0B82E08B6D}"/>
              </a:ext>
            </a:extLst>
          </p:cNvPr>
          <p:cNvCxnSpPr>
            <a:cxnSpLocks/>
          </p:cNvCxnSpPr>
          <p:nvPr/>
        </p:nvCxnSpPr>
        <p:spPr>
          <a:xfrm flipH="1">
            <a:off x="3988453" y="2273366"/>
            <a:ext cx="4012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96A80-D2CE-E549-9FBB-3C02717B6FD7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598150"/>
            <a:ext cx="789175" cy="6752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18D6A-86F5-C641-A2F5-2C782730C1F8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1868236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0475F-06A5-0D45-9F23-0F228BF974C2}"/>
              </a:ext>
            </a:extLst>
          </p:cNvPr>
          <p:cNvCxnSpPr>
            <a:cxnSpLocks/>
          </p:cNvCxnSpPr>
          <p:nvPr/>
        </p:nvCxnSpPr>
        <p:spPr>
          <a:xfrm flipH="1" flipV="1">
            <a:off x="3199277" y="2138322"/>
            <a:ext cx="789175" cy="135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3F588-EDE7-9248-8AC3-49595B47456B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6"/>
            <a:ext cx="789175" cy="1350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E8353-EFE3-244E-A9C2-18008A0A471C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4051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69B51-E982-5D49-951D-BEE4B1620020}"/>
              </a:ext>
            </a:extLst>
          </p:cNvPr>
          <p:cNvCxnSpPr>
            <a:cxnSpLocks/>
          </p:cNvCxnSpPr>
          <p:nvPr/>
        </p:nvCxnSpPr>
        <p:spPr>
          <a:xfrm flipH="1">
            <a:off x="3199277" y="2273365"/>
            <a:ext cx="789175" cy="6752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3319EE-512D-4244-903C-A0DA29FD0FF6}"/>
              </a:ext>
            </a:extLst>
          </p:cNvPr>
          <p:cNvCxnSpPr>
            <a:cxnSpLocks/>
          </p:cNvCxnSpPr>
          <p:nvPr/>
        </p:nvCxnSpPr>
        <p:spPr>
          <a:xfrm flipH="1">
            <a:off x="4389714" y="2273365"/>
            <a:ext cx="401261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ED5F0-D358-D442-87AE-176070026FB1}"/>
              </a:ext>
            </a:extLst>
          </p:cNvPr>
          <p:cNvSpPr/>
          <p:nvPr/>
        </p:nvSpPr>
        <p:spPr>
          <a:xfrm>
            <a:off x="1325833" y="3780505"/>
            <a:ext cx="6598386" cy="839937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02249-B5E1-5241-9939-E50B163E53C9}"/>
              </a:ext>
            </a:extLst>
          </p:cNvPr>
          <p:cNvSpPr txBox="1"/>
          <p:nvPr/>
        </p:nvSpPr>
        <p:spPr>
          <a:xfrm>
            <a:off x="4936883" y="1146452"/>
            <a:ext cx="3618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threads execute the parallel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only the </a:t>
            </a:r>
            <a:r>
              <a:rPr lang="en-US" dirty="0">
                <a:solidFill>
                  <a:schemeClr val="accent6"/>
                </a:solidFill>
              </a:rPr>
              <a:t>a single threads </a:t>
            </a:r>
            <a:r>
              <a:rPr lang="en-US" dirty="0"/>
              <a:t>execute line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a thread different than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Unless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nowait</a:t>
            </a:r>
            <a:r>
              <a:rPr lang="en-US" i="1" dirty="0"/>
              <a:t> </a:t>
            </a:r>
            <a:r>
              <a:rPr lang="en-US" dirty="0"/>
              <a:t>clause, there is a barrier after the single region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FA0FFB-2E37-804B-B0A6-2D9C972FD451}"/>
              </a:ext>
            </a:extLst>
          </p:cNvPr>
          <p:cNvGrpSpPr/>
          <p:nvPr/>
        </p:nvGrpSpPr>
        <p:grpSpPr>
          <a:xfrm>
            <a:off x="2543244" y="1598150"/>
            <a:ext cx="653924" cy="1350432"/>
            <a:chOff x="1889320" y="1598150"/>
            <a:chExt cx="1322819" cy="13504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514646-22C1-1A41-9EE0-BE63C0BB6D75}"/>
                </a:ext>
              </a:extLst>
            </p:cNvPr>
            <p:cNvCxnSpPr/>
            <p:nvPr/>
          </p:nvCxnSpPr>
          <p:spPr>
            <a:xfrm>
              <a:off x="1889320" y="1598150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C44E58-DE8B-8542-B7D6-0B4379E3BF8A}"/>
                </a:ext>
              </a:extLst>
            </p:cNvPr>
            <p:cNvCxnSpPr/>
            <p:nvPr/>
          </p:nvCxnSpPr>
          <p:spPr>
            <a:xfrm>
              <a:off x="1889320" y="1868236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BC2348-5329-C74B-AF1F-5B5757B1FF3D}"/>
                </a:ext>
              </a:extLst>
            </p:cNvPr>
            <p:cNvCxnSpPr/>
            <p:nvPr/>
          </p:nvCxnSpPr>
          <p:spPr>
            <a:xfrm>
              <a:off x="1889320" y="2138323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599009-B021-6B4F-8EFA-6572EF035844}"/>
                </a:ext>
              </a:extLst>
            </p:cNvPr>
            <p:cNvCxnSpPr/>
            <p:nvPr/>
          </p:nvCxnSpPr>
          <p:spPr>
            <a:xfrm>
              <a:off x="1889320" y="2678496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CC666A-C2AC-CF47-B23C-D511E0753857}"/>
                </a:ext>
              </a:extLst>
            </p:cNvPr>
            <p:cNvCxnSpPr/>
            <p:nvPr/>
          </p:nvCxnSpPr>
          <p:spPr>
            <a:xfrm>
              <a:off x="1889320" y="2948582"/>
              <a:ext cx="1322819" cy="0"/>
            </a:xfrm>
            <a:prstGeom prst="line">
              <a:avLst/>
            </a:prstGeom>
            <a:ln w="254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F954C2-5A6E-B346-816B-9B40E71AF84D}"/>
              </a:ext>
            </a:extLst>
          </p:cNvPr>
          <p:cNvCxnSpPr>
            <a:cxnSpLocks/>
          </p:cNvCxnSpPr>
          <p:nvPr/>
        </p:nvCxnSpPr>
        <p:spPr>
          <a:xfrm>
            <a:off x="2551265" y="2408409"/>
            <a:ext cx="65392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13FF3E-4085-7E44-8AF7-9DB3489F33D7}"/>
              </a:ext>
            </a:extLst>
          </p:cNvPr>
          <p:cNvCxnSpPr>
            <a:cxnSpLocks/>
          </p:cNvCxnSpPr>
          <p:nvPr/>
        </p:nvCxnSpPr>
        <p:spPr>
          <a:xfrm>
            <a:off x="3216272" y="1475216"/>
            <a:ext cx="0" cy="15609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2396</TotalTime>
  <Words>1792</Words>
  <Application>Microsoft Macintosh PowerPoint</Application>
  <PresentationFormat>On-screen Show (16:9)</PresentationFormat>
  <Paragraphs>432</Paragraphs>
  <Slides>40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Wingdings</vt:lpstr>
      <vt:lpstr>Wingdings 2</vt:lpstr>
      <vt:lpstr>presentation_16x9</vt:lpstr>
      <vt:lpstr>Quick overview of OpenMP</vt:lpstr>
      <vt:lpstr>Overview</vt:lpstr>
      <vt:lpstr>PowerPoint Presentation</vt:lpstr>
      <vt:lpstr>FORK AND JOIN Model</vt:lpstr>
      <vt:lpstr>FORK AND JOIN Model</vt:lpstr>
      <vt:lpstr>PowerPoint Presentation</vt:lpstr>
      <vt:lpstr>FORK AND JOIN Model</vt:lpstr>
      <vt:lpstr>FORK AND JOIN Model</vt:lpstr>
      <vt:lpstr>FORK AND JOIN Model</vt:lpstr>
      <vt:lpstr>FORK AND JOIN Model</vt:lpstr>
      <vt:lpstr>FORK AND JOIN Model</vt:lpstr>
      <vt:lpstr>FORK AND JOIN Model</vt:lpstr>
      <vt:lpstr>FORK AND JOIN Model</vt:lpstr>
      <vt:lpstr>FORK AND JOIN Model</vt:lpstr>
      <vt:lpstr>FORK AND JOIN Model</vt:lpstr>
      <vt:lpstr>FORK AND JOIN Model</vt:lpstr>
      <vt:lpstr>PowerPoint Presentation</vt:lpstr>
      <vt:lpstr>The OpenMP Memory Model</vt:lpstr>
      <vt:lpstr>OpenMP Memory clauses</vt:lpstr>
      <vt:lpstr>OpenMP Memory clauses</vt:lpstr>
      <vt:lpstr>OpenMP Memory clauses</vt:lpstr>
      <vt:lpstr>OpenMP Memory clauses</vt:lpstr>
      <vt:lpstr>OpenMP Memory clauses</vt:lpstr>
      <vt:lpstr>PowerPoint Presentation</vt:lpstr>
      <vt:lpstr>Tasking in OpenMP</vt:lpstr>
      <vt:lpstr>Tasking Model</vt:lpstr>
      <vt:lpstr>Tasking Model</vt:lpstr>
      <vt:lpstr>Tasking Model</vt:lpstr>
      <vt:lpstr>Task dependencies</vt:lpstr>
      <vt:lpstr>Tasking Model</vt:lpstr>
      <vt:lpstr>Tasking Model</vt:lpstr>
      <vt:lpstr>Tasking Model</vt:lpstr>
      <vt:lpstr>Tasking Model</vt:lpstr>
      <vt:lpstr>Tasking Model</vt:lpstr>
      <vt:lpstr>Tasking Model</vt:lpstr>
      <vt:lpstr>Task Synchronization</vt:lpstr>
      <vt:lpstr>Task Synchronization</vt:lpstr>
      <vt:lpstr>Task loops</vt:lpstr>
      <vt:lpstr>Support in compilers</vt:lpstr>
      <vt:lpstr>The OpenMP SOLLVE Team Validation and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Monsalve Diaz, Jose</cp:lastModifiedBy>
  <cp:revision>241</cp:revision>
  <cp:lastPrinted>2019-04-26T15:44:40Z</cp:lastPrinted>
  <dcterms:created xsi:type="dcterms:W3CDTF">2018-07-03T17:34:09Z</dcterms:created>
  <dcterms:modified xsi:type="dcterms:W3CDTF">2019-05-28T20:52:51Z</dcterms:modified>
</cp:coreProperties>
</file>