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21" r:id="rId31"/>
    <p:sldId id="322" r:id="rId32"/>
    <p:sldId id="323" r:id="rId33"/>
    <p:sldId id="325" r:id="rId34"/>
    <p:sldId id="324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286" r:id="rId45"/>
    <p:sldId id="290" r:id="rId46"/>
    <p:sldId id="291" r:id="rId47"/>
    <p:sldId id="292" r:id="rId48"/>
    <p:sldId id="287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35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61" r:id="rId71"/>
    <p:sldId id="362" r:id="rId72"/>
    <p:sldId id="369" r:id="rId73"/>
    <p:sldId id="347" r:id="rId74"/>
    <p:sldId id="348" r:id="rId75"/>
    <p:sldId id="363" r:id="rId76"/>
    <p:sldId id="364" r:id="rId77"/>
    <p:sldId id="349" r:id="rId78"/>
    <p:sldId id="350" r:id="rId79"/>
    <p:sldId id="365" r:id="rId80"/>
    <p:sldId id="351" r:id="rId81"/>
    <p:sldId id="366" r:id="rId82"/>
    <p:sldId id="288" r:id="rId83"/>
    <p:sldId id="297" r:id="rId84"/>
    <p:sldId id="298" r:id="rId85"/>
    <p:sldId id="299" r:id="rId86"/>
    <p:sldId id="300" r:id="rId87"/>
    <p:sldId id="301" r:id="rId88"/>
    <p:sldId id="302" r:id="rId89"/>
    <p:sldId id="303" r:id="rId90"/>
    <p:sldId id="304" r:id="rId91"/>
    <p:sldId id="305" r:id="rId92"/>
    <p:sldId id="306" r:id="rId93"/>
    <p:sldId id="307" r:id="rId94"/>
    <p:sldId id="308" r:id="rId95"/>
    <p:sldId id="309" r:id="rId96"/>
    <p:sldId id="367" r:id="rId97"/>
    <p:sldId id="352" r:id="rId98"/>
    <p:sldId id="368" r:id="rId99"/>
    <p:sldId id="289" r:id="rId100"/>
    <p:sldId id="293" r:id="rId101"/>
    <p:sldId id="294" r:id="rId102"/>
    <p:sldId id="295" r:id="rId103"/>
    <p:sldId id="296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28/05/2018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50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28/05/2018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3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28/05/2018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38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28/05/2018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00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28/05/2018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00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28/05/2018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40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28/05/2018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12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28/05/2018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79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28/05/2018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7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28/05/2018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43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28/05/2018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52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5FAB4-06F9-4151-822A-E767D488E80D}" type="datetimeFigureOut">
              <a:rPr lang="es-ES" smtClean="0"/>
              <a:t>28/05/2018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Introducción a PHP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68690" y="5597236"/>
            <a:ext cx="2147455" cy="477982"/>
          </a:xfrm>
        </p:spPr>
        <p:txBody>
          <a:bodyPr/>
          <a:lstStyle/>
          <a:p>
            <a:r>
              <a:rPr lang="es-ES" dirty="0" smtClean="0"/>
              <a:t>Antonio Díaz</a:t>
            </a:r>
            <a:endParaRPr lang="es-ES" dirty="0"/>
          </a:p>
        </p:txBody>
      </p:sp>
      <p:pic>
        <p:nvPicPr>
          <p:cNvPr id="1026" name="Picture 2" descr="Resultado de imagen de pue barcelo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768" y="4730120"/>
            <a:ext cx="1539298" cy="86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7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400" b="1" dirty="0" smtClean="0"/>
              <a:t>2. Operadores de asignación</a:t>
            </a:r>
          </a:p>
          <a:p>
            <a:pPr marL="0" indent="0">
              <a:buNone/>
            </a:pPr>
            <a:r>
              <a:rPr lang="es-ES" sz="2200" dirty="0" smtClean="0"/>
              <a:t>Los </a:t>
            </a:r>
            <a:r>
              <a:rPr lang="es-ES" sz="2200" b="1" dirty="0" smtClean="0"/>
              <a:t>operadores combinados</a:t>
            </a:r>
            <a:r>
              <a:rPr lang="es-ES" sz="2200" dirty="0" smtClean="0"/>
              <a:t> permiten usar un valor en una expresión y establecer su nuevo valor como resultado de esa expresión:</a:t>
            </a:r>
          </a:p>
          <a:p>
            <a:pPr marL="0" indent="0">
              <a:buNone/>
            </a:pPr>
            <a:endParaRPr lang="es-ES" sz="2200" b="1" dirty="0" smtClean="0"/>
          </a:p>
          <a:p>
            <a:pPr marL="0" indent="0">
              <a:buNone/>
            </a:pPr>
            <a:endParaRPr lang="es-ES" sz="2200" b="1" dirty="0"/>
          </a:p>
          <a:p>
            <a:pPr marL="0" indent="0">
              <a:buNone/>
            </a:pPr>
            <a:endParaRPr lang="es-ES" sz="2200" b="1" dirty="0" smtClean="0"/>
          </a:p>
          <a:p>
            <a:pPr marL="0" indent="0">
              <a:buNone/>
            </a:pPr>
            <a:endParaRPr lang="es-ES" sz="2200" b="1" dirty="0"/>
          </a:p>
          <a:p>
            <a:pPr marL="0" indent="0">
              <a:buNone/>
            </a:pPr>
            <a:endParaRPr lang="es-ES" sz="2200" b="1" dirty="0" smtClean="0"/>
          </a:p>
          <a:p>
            <a:pPr marL="0" indent="0">
              <a:buNone/>
            </a:pPr>
            <a:endParaRPr lang="es-ES" sz="2200" b="1" dirty="0"/>
          </a:p>
          <a:p>
            <a:pPr marL="0" indent="0">
              <a:buNone/>
            </a:pPr>
            <a:endParaRPr lang="es-ES" sz="2200" b="1" dirty="0"/>
          </a:p>
          <a:p>
            <a:pPr marL="0" indent="0" algn="just">
              <a:buNone/>
            </a:pPr>
            <a:r>
              <a:rPr lang="es-ES" sz="2200" dirty="0" smtClean="0"/>
              <a:t>Hay una </a:t>
            </a:r>
            <a:r>
              <a:rPr lang="es-ES" sz="2200" b="1" dirty="0" smtClean="0"/>
              <a:t>excepción</a:t>
            </a:r>
            <a:r>
              <a:rPr lang="es-ES" sz="2200" dirty="0" smtClean="0"/>
              <a:t> a la asignación por valor en PHP, y son los </a:t>
            </a:r>
            <a:r>
              <a:rPr lang="es-ES" sz="2200" b="1" dirty="0" smtClean="0"/>
              <a:t>objetos</a:t>
            </a:r>
            <a:r>
              <a:rPr lang="es-ES" sz="2200" dirty="0" smtClean="0"/>
              <a:t>, que se asignan por referencia. Los objetos se copian mediante la palabra </a:t>
            </a:r>
            <a:r>
              <a:rPr lang="es-ES" sz="2200" b="1" dirty="0" smtClean="0"/>
              <a:t>clone</a:t>
            </a:r>
            <a:r>
              <a:rPr lang="es-ES" sz="2200" dirty="0" smtClean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4622"/>
            <a:ext cx="6892636" cy="27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0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1.7 Extensiones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1</a:t>
            </a:r>
            <a:r>
              <a:rPr lang="es-ES" sz="2400" b="1" dirty="0"/>
              <a:t>. ¿Qué son las extensiones PHP?</a:t>
            </a:r>
            <a:endParaRPr lang="es-ES" sz="2400" b="1" dirty="0" smtClean="0"/>
          </a:p>
          <a:p>
            <a:pPr marL="0" indent="0">
              <a:buNone/>
            </a:pPr>
            <a:r>
              <a:rPr lang="es-ES" sz="2400" dirty="0"/>
              <a:t>Existen extensiones que son consideradas como tal por utilizar la </a:t>
            </a:r>
            <a:r>
              <a:rPr lang="es-ES" sz="2400" dirty="0" err="1"/>
              <a:t>Extension</a:t>
            </a:r>
            <a:r>
              <a:rPr lang="es-ES" sz="2400" dirty="0"/>
              <a:t> API, y algunas son difícilmente separables de PHP, como las extensiones SPL.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La mayoría de extensiones proporcionan una API con nuevas clases, funciones y constantes. Hay otras que no lo hacen de forma directa, pero si añaden funcionalidades a otras ya existentes, como por ejemplo ocurre con las extensiones </a:t>
            </a:r>
            <a:r>
              <a:rPr lang="es-ES" sz="2400" dirty="0" err="1"/>
              <a:t>PDO_MySQL</a:t>
            </a:r>
            <a:r>
              <a:rPr lang="es-ES" sz="2400" dirty="0"/>
              <a:t> o PDO_PGSQL, que mejoran las capacidades de la extensión PDO.</a:t>
            </a: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0917918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1.7 Extensiones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400" b="1" dirty="0" smtClean="0"/>
              <a:t>2</a:t>
            </a:r>
            <a:r>
              <a:rPr lang="es-ES" sz="2400" b="1" dirty="0"/>
              <a:t>. Incorporar extensiones </a:t>
            </a:r>
            <a:r>
              <a:rPr lang="es-ES" sz="2400" b="1" dirty="0" smtClean="0"/>
              <a:t>PHP</a:t>
            </a:r>
          </a:p>
          <a:p>
            <a:pPr marL="0" indent="0">
              <a:buNone/>
            </a:pPr>
            <a:r>
              <a:rPr lang="es-ES" sz="2400" dirty="0"/>
              <a:t>Muchas extensiones vienen </a:t>
            </a:r>
            <a:r>
              <a:rPr lang="es-ES" sz="2400" b="1" dirty="0"/>
              <a:t>directamente con PHP</a:t>
            </a:r>
            <a:r>
              <a:rPr lang="es-ES" sz="2400" dirty="0"/>
              <a:t>, y si no están habilitadas, puede hacerse a través </a:t>
            </a:r>
            <a:r>
              <a:rPr lang="es-ES" sz="2400" b="1" dirty="0"/>
              <a:t>del php.ini</a:t>
            </a:r>
            <a:r>
              <a:rPr lang="es-ES" sz="2400" dirty="0"/>
              <a:t>. También hay otras que no vienen directamente pero están disponibles en </a:t>
            </a:r>
            <a:r>
              <a:rPr lang="es-ES" sz="2400" b="1" dirty="0"/>
              <a:t>el PHP </a:t>
            </a:r>
            <a:r>
              <a:rPr lang="es-ES" sz="2400" b="1" dirty="0" err="1"/>
              <a:t>Extension</a:t>
            </a:r>
            <a:r>
              <a:rPr lang="es-ES" sz="2400" b="1" dirty="0"/>
              <a:t> </a:t>
            </a:r>
            <a:r>
              <a:rPr lang="es-ES" sz="2400" b="1" dirty="0" err="1"/>
              <a:t>Community</a:t>
            </a:r>
            <a:r>
              <a:rPr lang="es-ES" sz="2400" b="1" dirty="0"/>
              <a:t> Library PECL</a:t>
            </a:r>
            <a:r>
              <a:rPr lang="es-ES" sz="2400" dirty="0"/>
              <a:t>. Las extensiones PECL se pueden descargar, compilar, y añadir a una instalación PHP. Esto se puede hacer directamente a través de la línea de comandos con '</a:t>
            </a:r>
            <a:r>
              <a:rPr lang="es-ES" sz="2400" dirty="0" err="1"/>
              <a:t>pecl</a:t>
            </a:r>
            <a:r>
              <a:rPr lang="es-ES" sz="2400" dirty="0"/>
              <a:t>' o manualmente con herramientas estándar.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Lo normal es confiar en que las extensiones </a:t>
            </a:r>
            <a:r>
              <a:rPr lang="es-ES" sz="2400" b="1" dirty="0"/>
              <a:t>PECL</a:t>
            </a:r>
            <a:r>
              <a:rPr lang="es-ES" sz="2400" dirty="0"/>
              <a:t> </a:t>
            </a:r>
            <a:r>
              <a:rPr lang="es-ES" sz="2400" u="sng" dirty="0"/>
              <a:t>funcionen correctament</a:t>
            </a:r>
            <a:r>
              <a:rPr lang="es-ES" sz="2400" dirty="0"/>
              <a:t>e, porque tienen que adherirse a ciertos estándares establecidos por el equipo de PHP y suelen considerarse estables.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Existen otras extensiones que por diferentes motivos (legales, por ejemplo) no se distribuyen a través de PECL. Con estas hay que ser mas cauto ya que no están adheridas a los estándares del equipo de PHP.</a:t>
            </a: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9452170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1.7 Extensiones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200" b="1" dirty="0" smtClean="0"/>
              <a:t>3. </a:t>
            </a:r>
            <a:r>
              <a:rPr lang="es-ES" sz="2200" b="1" dirty="0"/>
              <a:t>Activar y desactivar extensiones PHP</a:t>
            </a:r>
            <a:endParaRPr lang="es-ES" sz="2200" b="1" dirty="0" smtClean="0"/>
          </a:p>
          <a:p>
            <a:pPr marL="0" indent="0" algn="just">
              <a:buNone/>
            </a:pPr>
            <a:r>
              <a:rPr lang="es-ES" sz="2200" dirty="0"/>
              <a:t>Una vez que la extensión está instalada (lo que significa que tienes el archivo DLL o .so en el directorio de extensiones PHP), necesita ser activada.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Primero, se puede comprobar la salida de </a:t>
            </a:r>
            <a:r>
              <a:rPr lang="es-ES" sz="2200" b="1" dirty="0" err="1"/>
              <a:t>phpinfo</a:t>
            </a:r>
            <a:r>
              <a:rPr lang="es-ES" sz="2200" b="1" dirty="0"/>
              <a:t>() </a:t>
            </a:r>
            <a:r>
              <a:rPr lang="es-ES" sz="2200" dirty="0"/>
              <a:t>o </a:t>
            </a:r>
            <a:r>
              <a:rPr lang="es-ES" sz="2200" b="1" dirty="0"/>
              <a:t>_</a:t>
            </a:r>
            <a:r>
              <a:rPr lang="es-ES" sz="2200" b="1" dirty="0" err="1"/>
              <a:t>get_loadedextensions</a:t>
            </a:r>
            <a:r>
              <a:rPr lang="es-ES" sz="2200" b="1" dirty="0"/>
              <a:t>() </a:t>
            </a:r>
            <a:r>
              <a:rPr lang="es-ES" sz="2200" dirty="0"/>
              <a:t>para ver si ya está habilitada. Si no está habilitada, es necesario asegurarse que lo siguiente está configurado en el </a:t>
            </a:r>
            <a:r>
              <a:rPr lang="es-ES" sz="2200" b="1" dirty="0"/>
              <a:t>php.ini</a:t>
            </a:r>
            <a:r>
              <a:rPr lang="es-ES" sz="2200" dirty="0" smtClean="0"/>
              <a:t>:</a:t>
            </a:r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r>
              <a:rPr lang="es-ES" sz="2200" dirty="0"/>
              <a:t>Después de hacer cambios en el php.ini es necesario </a:t>
            </a:r>
            <a:r>
              <a:rPr lang="es-ES" sz="2200" b="1" dirty="0"/>
              <a:t>reiniciar</a:t>
            </a:r>
            <a:r>
              <a:rPr lang="es-ES" sz="2200" dirty="0"/>
              <a:t> el servidor web o el manejador de procesos FPM / </a:t>
            </a:r>
            <a:r>
              <a:rPr lang="es-ES" sz="2200" dirty="0" err="1"/>
              <a:t>FastCGI</a:t>
            </a:r>
            <a:r>
              <a:rPr lang="es-ES" sz="2200" dirty="0"/>
              <a:t>.</a:t>
            </a:r>
            <a:endParaRPr lang="es-ES" sz="2200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91062"/>
            <a:ext cx="7238654" cy="71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4534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1.7 Extensiones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4. </a:t>
            </a:r>
            <a:r>
              <a:rPr lang="es-ES" sz="2200" b="1" dirty="0"/>
              <a:t>Extensiones populares en </a:t>
            </a:r>
            <a:r>
              <a:rPr lang="es-ES" sz="2200" b="1" dirty="0" smtClean="0"/>
              <a:t>PHP</a:t>
            </a:r>
          </a:p>
          <a:p>
            <a:pPr marL="0" indent="0">
              <a:buNone/>
            </a:pPr>
            <a:r>
              <a:rPr lang="es-ES" sz="2200" dirty="0"/>
              <a:t>Existen más de 150 extensiones de PHP estandarizadas listadas de distintas formas: categóricamente, por orden alfabético, por incorporación o por estado.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A continuación se nombran y describen algunas de las extensiones más importantes de PHP ordenadas categóricamente (un total de 48 extensiones):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2339104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1.7 Extensiones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46" y="1587211"/>
            <a:ext cx="11599018" cy="509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86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1.7 Extensiones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0" y="1243191"/>
            <a:ext cx="10773290" cy="56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270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1.7 Extensiones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0" y="1312466"/>
            <a:ext cx="10933907" cy="493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7363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1.7 Extensiones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75" y="1312466"/>
            <a:ext cx="11588757" cy="519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6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1.7 Extensiones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75" y="1312466"/>
            <a:ext cx="102679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8530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1.7 Extensiones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0" y="1250553"/>
            <a:ext cx="1027747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b="1" dirty="0" smtClean="0"/>
              <a:t>2. Operadores de asignación</a:t>
            </a:r>
          </a:p>
          <a:p>
            <a:pPr marL="0" indent="0">
              <a:buNone/>
            </a:pPr>
            <a:r>
              <a:rPr lang="es-ES" sz="2200" u="sng" dirty="0" smtClean="0"/>
              <a:t>Asignación por referencia</a:t>
            </a:r>
          </a:p>
          <a:p>
            <a:pPr marL="0" indent="0">
              <a:buNone/>
            </a:pPr>
            <a:r>
              <a:rPr lang="es-ES" sz="2200" dirty="0" smtClean="0"/>
              <a:t>La </a:t>
            </a:r>
            <a:r>
              <a:rPr lang="es-ES" sz="2200" b="1" dirty="0" smtClean="0"/>
              <a:t>asignación por referencia </a:t>
            </a:r>
            <a:r>
              <a:rPr lang="es-ES" sz="2200" dirty="0" smtClean="0"/>
              <a:t>significa que las variables apuntan a los </a:t>
            </a:r>
            <a:r>
              <a:rPr lang="es-ES" sz="2200" b="1" dirty="0" smtClean="0"/>
              <a:t>mismos valores</a:t>
            </a:r>
            <a:r>
              <a:rPr lang="es-ES" sz="2200" dirty="0" smtClean="0"/>
              <a:t>, </a:t>
            </a:r>
            <a:r>
              <a:rPr lang="es-ES" sz="2200" b="1" dirty="0" smtClean="0"/>
              <a:t>sin</a:t>
            </a:r>
            <a:r>
              <a:rPr lang="es-ES" sz="2200" dirty="0" smtClean="0"/>
              <a:t> hacer ninguna </a:t>
            </a:r>
            <a:r>
              <a:rPr lang="es-ES" sz="2200" b="1" dirty="0" smtClean="0"/>
              <a:t>copia</a:t>
            </a:r>
            <a:r>
              <a:rPr lang="es-ES" sz="2200" dirty="0" smtClean="0"/>
              <a:t>:</a:t>
            </a:r>
            <a:endParaRPr lang="es-ES" sz="2200" dirty="0"/>
          </a:p>
          <a:p>
            <a:pPr marL="0" indent="0">
              <a:buNone/>
            </a:pPr>
            <a:endParaRPr lang="es-ES" sz="2200" b="1" dirty="0" smtClean="0"/>
          </a:p>
          <a:p>
            <a:pPr marL="0" indent="0">
              <a:buNone/>
            </a:pPr>
            <a:endParaRPr lang="es-ES" sz="2200" b="1" dirty="0" smtClean="0"/>
          </a:p>
          <a:p>
            <a:pPr marL="0" indent="0">
              <a:buNone/>
            </a:pPr>
            <a:endParaRPr lang="es-ES" sz="2200" b="1" dirty="0" smtClean="0"/>
          </a:p>
          <a:p>
            <a:pPr marL="0" indent="0">
              <a:buNone/>
            </a:pPr>
            <a:endParaRPr lang="es-ES" sz="2200" b="1" dirty="0"/>
          </a:p>
          <a:p>
            <a:pPr marL="0" indent="0">
              <a:buNone/>
            </a:pPr>
            <a:endParaRPr lang="es-ES" sz="2200" b="1" dirty="0" smtClean="0"/>
          </a:p>
          <a:p>
            <a:pPr marL="0" indent="0">
              <a:buNone/>
            </a:pPr>
            <a:endParaRPr lang="es-ES" sz="2200" b="1" dirty="0"/>
          </a:p>
          <a:p>
            <a:pPr marL="0" indent="0">
              <a:buNone/>
            </a:pPr>
            <a:endParaRPr lang="es-ES" sz="2200" b="1" dirty="0"/>
          </a:p>
          <a:p>
            <a:pPr marL="0" indent="0" algn="just">
              <a:buNone/>
            </a:pPr>
            <a:r>
              <a:rPr lang="es-ES" sz="2200" dirty="0" smtClean="0"/>
              <a:t>Las </a:t>
            </a:r>
            <a:r>
              <a:rPr lang="es-ES" sz="2200" b="1" dirty="0" smtClean="0"/>
              <a:t>referencias</a:t>
            </a:r>
            <a:r>
              <a:rPr lang="es-ES" sz="2200" dirty="0" smtClean="0"/>
              <a:t> actúan como cuando se crea un </a:t>
            </a:r>
            <a:r>
              <a:rPr lang="es-ES" sz="2200" b="1" dirty="0" smtClean="0"/>
              <a:t>acceso directo </a:t>
            </a:r>
            <a:r>
              <a:rPr lang="es-ES" sz="2200" dirty="0" smtClean="0"/>
              <a:t>o </a:t>
            </a:r>
            <a:r>
              <a:rPr lang="es-ES" sz="2200" b="1" dirty="0" smtClean="0"/>
              <a:t>alias</a:t>
            </a:r>
            <a:r>
              <a:rPr lang="es-ES" sz="2200" dirty="0" smtClean="0"/>
              <a:t> de un archivo o carpeta en el ordenador.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6460"/>
            <a:ext cx="6571821" cy="27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1.7 Extensiones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0" y="1250553"/>
            <a:ext cx="102965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5417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1.7 Extensiones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0" y="2223658"/>
            <a:ext cx="103155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1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4</a:t>
            </a:r>
            <a:r>
              <a:rPr lang="es-ES" sz="2400" b="1" dirty="0" smtClean="0"/>
              <a:t>. Operadores bit a bit</a:t>
            </a:r>
          </a:p>
          <a:p>
            <a:pPr marL="0" indent="0">
              <a:buNone/>
            </a:pPr>
            <a:r>
              <a:rPr lang="es-ES" sz="2200" dirty="0" smtClean="0"/>
              <a:t>Los </a:t>
            </a:r>
            <a:r>
              <a:rPr lang="es-ES" sz="2200" b="1" dirty="0" smtClean="0"/>
              <a:t>operadores bit a bit</a:t>
            </a:r>
            <a:r>
              <a:rPr lang="es-ES" sz="2200" dirty="0" smtClean="0"/>
              <a:t> permiten la </a:t>
            </a:r>
            <a:r>
              <a:rPr lang="es-ES" sz="2200" b="1" dirty="0" smtClean="0"/>
              <a:t>evaluación y manipulación de bits específicos</a:t>
            </a:r>
            <a:r>
              <a:rPr lang="es-ES" sz="2200" dirty="0" smtClean="0"/>
              <a:t> dentro de un </a:t>
            </a:r>
            <a:r>
              <a:rPr lang="es-ES" sz="2200" b="1" dirty="0" err="1" smtClean="0"/>
              <a:t>integer</a:t>
            </a:r>
            <a:r>
              <a:rPr lang="es-ES" sz="2200" dirty="0" smtClean="0"/>
              <a:t>.</a:t>
            </a:r>
            <a:endParaRPr lang="es-ES" sz="2200" b="1" dirty="0" smtClean="0"/>
          </a:p>
          <a:p>
            <a:pPr marL="0" indent="0">
              <a:buNone/>
            </a:pPr>
            <a:endParaRPr lang="es-ES" sz="2200" b="1" dirty="0" smtClean="0"/>
          </a:p>
          <a:p>
            <a:pPr marL="0" indent="0">
              <a:buNone/>
            </a:pPr>
            <a:endParaRPr lang="es-ES" sz="2200" b="1" dirty="0" smtClean="0"/>
          </a:p>
          <a:p>
            <a:pPr marL="0" indent="0">
              <a:buNone/>
            </a:pPr>
            <a:endParaRPr lang="es-ES" sz="2200" b="1" dirty="0"/>
          </a:p>
          <a:p>
            <a:pPr marL="0" indent="0">
              <a:buNone/>
            </a:pPr>
            <a:endParaRPr lang="es-ES" sz="2200" b="1" dirty="0" smtClean="0"/>
          </a:p>
          <a:p>
            <a:pPr marL="0" indent="0">
              <a:buNone/>
            </a:pPr>
            <a:endParaRPr lang="es-ES" sz="2200" b="1" dirty="0"/>
          </a:p>
          <a:p>
            <a:pPr marL="0" indent="0">
              <a:buNone/>
            </a:pPr>
            <a:endParaRPr lang="es-ES" sz="2200" b="1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0960"/>
            <a:ext cx="10517438" cy="305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9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5. Operadores de comparación</a:t>
            </a:r>
          </a:p>
          <a:p>
            <a:pPr marL="0" indent="0">
              <a:buNone/>
            </a:pPr>
            <a:r>
              <a:rPr lang="es-ES" sz="2200" dirty="0" smtClean="0"/>
              <a:t>Los operadores de comparación permiten comparar dos valores. Estos valores dependen de los tipos que tengan asignados. Pueden verse las diferencias comparativas en la tabla de comparación de tipos.</a:t>
            </a:r>
            <a:endParaRPr lang="es-ES" sz="2200" b="1" dirty="0" smtClean="0"/>
          </a:p>
          <a:p>
            <a:pPr marL="0" indent="0">
              <a:buNone/>
            </a:pPr>
            <a:endParaRPr lang="es-ES" sz="2200" b="1" dirty="0" smtClean="0"/>
          </a:p>
          <a:p>
            <a:pPr marL="0" indent="0">
              <a:buNone/>
            </a:pPr>
            <a:endParaRPr lang="es-ES" sz="2200" b="1" dirty="0"/>
          </a:p>
          <a:p>
            <a:pPr marL="0" indent="0">
              <a:buNone/>
            </a:pPr>
            <a:endParaRPr lang="es-ES" sz="2200" b="1" dirty="0" smtClean="0"/>
          </a:p>
          <a:p>
            <a:pPr marL="0" indent="0">
              <a:buNone/>
            </a:pPr>
            <a:endParaRPr lang="es-ES" sz="2200" b="1" dirty="0"/>
          </a:p>
          <a:p>
            <a:pPr marL="0" indent="0">
              <a:buNone/>
            </a:pPr>
            <a:endParaRPr lang="es-ES" sz="22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99533"/>
            <a:ext cx="9889429" cy="364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5. Operadores de comparación</a:t>
            </a:r>
          </a:p>
          <a:p>
            <a:pPr marL="0" indent="0" algn="just">
              <a:buNone/>
            </a:pPr>
            <a:r>
              <a:rPr lang="es-ES" sz="2200" dirty="0" smtClean="0"/>
              <a:t>Si se compara un número con un </a:t>
            </a:r>
            <a:r>
              <a:rPr lang="es-ES" sz="2200" b="1" dirty="0" err="1" smtClean="0"/>
              <a:t>string</a:t>
            </a:r>
            <a:r>
              <a:rPr lang="es-ES" sz="2200" dirty="0" smtClean="0"/>
              <a:t> o la comparación es entre </a:t>
            </a:r>
            <a:r>
              <a:rPr lang="es-ES" sz="2200" b="1" dirty="0" err="1" smtClean="0"/>
              <a:t>strings</a:t>
            </a:r>
            <a:r>
              <a:rPr lang="es-ES" sz="2200" b="1" dirty="0" smtClean="0"/>
              <a:t> numéricos</a:t>
            </a:r>
            <a:r>
              <a:rPr lang="es-ES" sz="2200" dirty="0" smtClean="0"/>
              <a:t>, cada </a:t>
            </a:r>
            <a:r>
              <a:rPr lang="es-ES" sz="2200" b="1" dirty="0" err="1" smtClean="0"/>
              <a:t>string</a:t>
            </a:r>
            <a:r>
              <a:rPr lang="es-ES" sz="2200" dirty="0" smtClean="0"/>
              <a:t> se convierte en </a:t>
            </a:r>
            <a:r>
              <a:rPr lang="es-ES" sz="2200" b="1" dirty="0" smtClean="0"/>
              <a:t>número</a:t>
            </a:r>
            <a:r>
              <a:rPr lang="es-ES" sz="2200" dirty="0" smtClean="0"/>
              <a:t> y la comparación se realiza </a:t>
            </a:r>
            <a:r>
              <a:rPr lang="es-ES" sz="2200" b="1" dirty="0" smtClean="0"/>
              <a:t>numéricamente</a:t>
            </a:r>
            <a:r>
              <a:rPr lang="es-ES" sz="2200" dirty="0" smtClean="0"/>
              <a:t> (esto también se incluye con el uso de </a:t>
            </a:r>
            <a:r>
              <a:rPr lang="es-ES" sz="2200" dirty="0" err="1" smtClean="0"/>
              <a:t>switch</a:t>
            </a:r>
            <a:r>
              <a:rPr lang="es-ES" sz="2200" dirty="0" smtClean="0"/>
              <a:t>). Cuando se hacen comparaciones idénticas como === esto no tiene sentido ya que también se comparan los tipos.</a:t>
            </a:r>
            <a:endParaRPr lang="es-ES" sz="2200" b="1" dirty="0" smtClean="0"/>
          </a:p>
          <a:p>
            <a:pPr marL="0" indent="0">
              <a:buNone/>
            </a:pPr>
            <a:endParaRPr lang="es-ES" sz="2200" b="1" dirty="0" smtClean="0"/>
          </a:p>
          <a:p>
            <a:pPr marL="0" indent="0">
              <a:buNone/>
            </a:pPr>
            <a:r>
              <a:rPr lang="es-ES" sz="2200" dirty="0" smtClean="0"/>
              <a:t>Cuando un </a:t>
            </a:r>
            <a:r>
              <a:rPr lang="es-ES" sz="2200" dirty="0" err="1" smtClean="0"/>
              <a:t>string</a:t>
            </a:r>
            <a:r>
              <a:rPr lang="es-ES" sz="2200" dirty="0" smtClean="0"/>
              <a:t> se evalúa en un contexto numérico, el valor y el tipo dependen de la conversión de </a:t>
            </a:r>
            <a:r>
              <a:rPr lang="es-ES" sz="2200" dirty="0" err="1" smtClean="0"/>
              <a:t>string</a:t>
            </a:r>
            <a:r>
              <a:rPr lang="es-ES" sz="2200" dirty="0" smtClean="0"/>
              <a:t> a números.</a:t>
            </a:r>
            <a:endParaRPr lang="es-ES" sz="2200" dirty="0"/>
          </a:p>
          <a:p>
            <a:pPr marL="0" indent="0">
              <a:buNone/>
            </a:pPr>
            <a:endParaRPr lang="es-ES" sz="2200" b="1" dirty="0" smtClean="0"/>
          </a:p>
          <a:p>
            <a:pPr marL="0" indent="0">
              <a:buNone/>
            </a:pPr>
            <a:endParaRPr lang="es-ES" sz="2200" b="1" dirty="0"/>
          </a:p>
          <a:p>
            <a:pPr marL="0" indent="0">
              <a:buNone/>
            </a:pPr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389167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5. Operadores de comparación</a:t>
            </a:r>
          </a:p>
          <a:p>
            <a:pPr marL="0" indent="0">
              <a:buNone/>
            </a:pPr>
            <a:r>
              <a:rPr lang="es-ES" sz="2200" u="sng" dirty="0" smtClean="0"/>
              <a:t>Comparaciones entre varios tipos:</a:t>
            </a:r>
          </a:p>
          <a:p>
            <a:pPr marL="0" indent="0">
              <a:buNone/>
            </a:pPr>
            <a:endParaRPr lang="es-ES" sz="2200" b="1" dirty="0"/>
          </a:p>
          <a:p>
            <a:pPr marL="0" indent="0">
              <a:buNone/>
            </a:pPr>
            <a:endParaRPr lang="es-ES" sz="2200" b="1" dirty="0" smtClean="0"/>
          </a:p>
          <a:p>
            <a:pPr marL="0" indent="0">
              <a:buNone/>
            </a:pPr>
            <a:endParaRPr lang="es-ES" sz="2200" b="1" dirty="0"/>
          </a:p>
          <a:p>
            <a:pPr marL="0" indent="0">
              <a:buNone/>
            </a:pPr>
            <a:endParaRPr lang="es-ES" sz="22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5" y="2781878"/>
            <a:ext cx="11996733" cy="36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b="1" dirty="0" smtClean="0"/>
              <a:t>5. Operadores de comparación</a:t>
            </a:r>
          </a:p>
          <a:p>
            <a:pPr marL="0" indent="0">
              <a:buNone/>
            </a:pPr>
            <a:r>
              <a:rPr lang="es-ES" sz="2200" u="sng" dirty="0" smtClean="0"/>
              <a:t>El operador ternario</a:t>
            </a:r>
            <a:endParaRPr lang="es-ES" sz="2200" b="1" dirty="0"/>
          </a:p>
          <a:p>
            <a:pPr marL="0" indent="0">
              <a:buNone/>
            </a:pPr>
            <a:endParaRPr lang="es-ES" sz="2200" b="1" dirty="0" smtClean="0"/>
          </a:p>
          <a:p>
            <a:pPr marL="0" indent="0">
              <a:buNone/>
            </a:pPr>
            <a:endParaRPr lang="es-ES" sz="2200" b="1" dirty="0" smtClean="0"/>
          </a:p>
          <a:p>
            <a:pPr marL="0" indent="0">
              <a:buNone/>
            </a:pPr>
            <a:endParaRPr lang="es-ES" sz="2200" b="1" dirty="0"/>
          </a:p>
          <a:p>
            <a:pPr marL="0" indent="0">
              <a:buNone/>
            </a:pPr>
            <a:endParaRPr lang="es-ES" sz="2200" b="1" dirty="0" smtClean="0"/>
          </a:p>
          <a:p>
            <a:pPr marL="0" indent="0">
              <a:buNone/>
            </a:pPr>
            <a:endParaRPr lang="es-ES" sz="2200" b="1" dirty="0" smtClean="0"/>
          </a:p>
          <a:p>
            <a:pPr marL="0" indent="0">
              <a:buNone/>
            </a:pPr>
            <a:endParaRPr lang="es-ES" sz="2200" b="1" dirty="0"/>
          </a:p>
          <a:p>
            <a:pPr marL="0" indent="0">
              <a:buNone/>
            </a:pPr>
            <a:endParaRPr lang="es-ES" sz="2200" b="1" dirty="0"/>
          </a:p>
          <a:p>
            <a:pPr marL="0" indent="0">
              <a:buNone/>
            </a:pPr>
            <a:r>
              <a:rPr lang="es-ES" sz="2200" dirty="0" smtClean="0"/>
              <a:t>Supongamos la expresión $x ? $y : $z. Si $x es </a:t>
            </a:r>
            <a:r>
              <a:rPr lang="es-ES" sz="2200" b="1" dirty="0" smtClean="0"/>
              <a:t>true</a:t>
            </a:r>
            <a:r>
              <a:rPr lang="es-ES" sz="2200" dirty="0" smtClean="0"/>
              <a:t>, se evaluará $y. Si $x es </a:t>
            </a:r>
            <a:r>
              <a:rPr lang="es-ES" sz="2200" b="1" dirty="0" smtClean="0"/>
              <a:t>false</a:t>
            </a:r>
            <a:r>
              <a:rPr lang="es-ES" sz="2200" dirty="0" smtClean="0"/>
              <a:t>, se evaluará $z.</a:t>
            </a:r>
          </a:p>
          <a:p>
            <a:pPr marL="0" indent="0">
              <a:buNone/>
            </a:pPr>
            <a:r>
              <a:rPr lang="es-ES" sz="2200" dirty="0" smtClean="0"/>
              <a:t>Una </a:t>
            </a:r>
            <a:r>
              <a:rPr lang="es-ES" sz="2200" b="1" dirty="0" smtClean="0"/>
              <a:t>forma más reducida del operador ternario</a:t>
            </a:r>
            <a:r>
              <a:rPr lang="es-ES" sz="2200" dirty="0" smtClean="0"/>
              <a:t> es mediante ?:. Suponiendo $x ?: $y, devolverá $x si $x es true, y $y si $x es false.</a:t>
            </a:r>
            <a:endParaRPr lang="es-ES" sz="2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64" y="2551833"/>
            <a:ext cx="7460673" cy="284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6. Operadores de control de errores</a:t>
            </a:r>
          </a:p>
          <a:p>
            <a:pPr marL="0" indent="0">
              <a:buNone/>
            </a:pPr>
            <a:r>
              <a:rPr lang="es-ES" sz="2200" dirty="0" smtClean="0"/>
              <a:t>Cuando se antepone el símbolo de arroba </a:t>
            </a:r>
            <a:r>
              <a:rPr lang="es-ES" sz="2200" b="1" dirty="0" smtClean="0"/>
              <a:t>@</a:t>
            </a:r>
            <a:r>
              <a:rPr lang="es-ES" sz="2200" dirty="0" smtClean="0"/>
              <a:t> ante cualquier </a:t>
            </a:r>
            <a:r>
              <a:rPr lang="es-ES" sz="2200" b="1" dirty="0" smtClean="0"/>
              <a:t>expresión</a:t>
            </a:r>
            <a:r>
              <a:rPr lang="es-ES" sz="2200" dirty="0" smtClean="0"/>
              <a:t>, cualquier </a:t>
            </a:r>
            <a:r>
              <a:rPr lang="es-ES" sz="2200" b="1" dirty="0" smtClean="0"/>
              <a:t>mensaje de error </a:t>
            </a:r>
            <a:r>
              <a:rPr lang="es-ES" sz="2200" dirty="0" smtClean="0"/>
              <a:t>que pueda generar esa expresión será ignorado.</a:t>
            </a:r>
          </a:p>
          <a:p>
            <a:pPr marL="0" indent="0">
              <a:buNone/>
            </a:pPr>
            <a:r>
              <a:rPr lang="es-ES" sz="2200" dirty="0" smtClean="0"/>
              <a:t>Si </a:t>
            </a:r>
            <a:r>
              <a:rPr lang="es-ES" sz="2200" dirty="0" err="1" smtClean="0"/>
              <a:t>track_errors</a:t>
            </a:r>
            <a:r>
              <a:rPr lang="es-ES" sz="2200" dirty="0" smtClean="0"/>
              <a:t> está activado, el </a:t>
            </a:r>
            <a:r>
              <a:rPr lang="es-ES" sz="2200" b="1" dirty="0" smtClean="0"/>
              <a:t>último error </a:t>
            </a:r>
            <a:r>
              <a:rPr lang="es-ES" sz="2200" dirty="0" smtClean="0"/>
              <a:t>se guardará en la variable </a:t>
            </a:r>
            <a:r>
              <a:rPr lang="es-ES" sz="2200" b="1" dirty="0" smtClean="0"/>
              <a:t>_$</a:t>
            </a:r>
            <a:r>
              <a:rPr lang="es-ES" sz="2200" b="1" dirty="0" err="1" smtClean="0"/>
              <a:t>php_errormsg</a:t>
            </a:r>
            <a:r>
              <a:rPr lang="es-ES" sz="2200" dirty="0" smtClean="0"/>
              <a:t>_ y podrá emplearse.</a:t>
            </a:r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r>
              <a:rPr lang="es-ES" sz="2200" dirty="0" smtClean="0"/>
              <a:t>@ </a:t>
            </a:r>
            <a:r>
              <a:rPr lang="es-ES" sz="2200" b="1" dirty="0" smtClean="0"/>
              <a:t>Sólo funciona con expresiones </a:t>
            </a:r>
            <a:r>
              <a:rPr lang="es-ES" sz="2200" dirty="0" smtClean="0"/>
              <a:t>(variables, llamadas a funciones o </a:t>
            </a:r>
            <a:r>
              <a:rPr lang="es-ES" sz="2200" dirty="0" err="1" smtClean="0"/>
              <a:t>includes</a:t>
            </a:r>
            <a:r>
              <a:rPr lang="es-ES" sz="2200" dirty="0" smtClean="0"/>
              <a:t>, constantes...) no funciona con definiciones de clases o funciones, condicionales como </a:t>
            </a:r>
            <a:r>
              <a:rPr lang="es-ES" sz="2200" dirty="0" err="1" smtClean="0"/>
              <a:t>if</a:t>
            </a:r>
            <a:r>
              <a:rPr lang="es-ES" sz="2200" dirty="0" smtClean="0"/>
              <a:t> o </a:t>
            </a:r>
            <a:r>
              <a:rPr lang="es-ES" sz="2200" dirty="0" err="1" smtClean="0"/>
              <a:t>foreach</a:t>
            </a:r>
            <a:r>
              <a:rPr lang="es-ES" sz="2200" dirty="0" smtClean="0"/>
              <a:t>...</a:t>
            </a: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0071"/>
            <a:ext cx="10503691" cy="214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6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7</a:t>
            </a:r>
            <a:r>
              <a:rPr lang="es-ES" sz="2400" b="1" dirty="0" smtClean="0"/>
              <a:t>. Operadores de ejecución</a:t>
            </a:r>
          </a:p>
          <a:p>
            <a:pPr marL="0" indent="0">
              <a:buNone/>
            </a:pPr>
            <a:r>
              <a:rPr lang="es-ES" sz="2200" dirty="0" smtClean="0"/>
              <a:t>El operador de ejecución `` hace que el </a:t>
            </a:r>
            <a:r>
              <a:rPr lang="es-ES" sz="2200" dirty="0" err="1" smtClean="0"/>
              <a:t>contrenido</a:t>
            </a:r>
            <a:r>
              <a:rPr lang="es-ES" sz="2200" dirty="0" smtClean="0"/>
              <a:t> entre las comillas invertidas se ejecute como </a:t>
            </a:r>
            <a:r>
              <a:rPr lang="es-ES" sz="2200" b="1" dirty="0" smtClean="0"/>
              <a:t>comando de consola</a:t>
            </a:r>
            <a:r>
              <a:rPr lang="es-ES" sz="2200" dirty="0" smtClean="0"/>
              <a:t>. Este operador es lo mismo que usar la </a:t>
            </a:r>
            <a:r>
              <a:rPr lang="es-ES" sz="2200" dirty="0" err="1" smtClean="0"/>
              <a:t>functión</a:t>
            </a:r>
            <a:r>
              <a:rPr lang="es-ES" sz="2200" dirty="0" smtClean="0"/>
              <a:t> </a:t>
            </a:r>
            <a:r>
              <a:rPr lang="es-ES" sz="2200" b="1" dirty="0" err="1" smtClean="0"/>
              <a:t>shell_exec</a:t>
            </a:r>
            <a:r>
              <a:rPr lang="es-ES" sz="2200" b="1" dirty="0" smtClean="0"/>
              <a:t>().</a:t>
            </a:r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r>
              <a:rPr lang="es-ES" sz="2200" dirty="0" smtClean="0"/>
              <a:t>Si </a:t>
            </a:r>
            <a:r>
              <a:rPr lang="es-ES" sz="2200" dirty="0" err="1" smtClean="0"/>
              <a:t>safe_mode</a:t>
            </a:r>
            <a:r>
              <a:rPr lang="es-ES" sz="2200" dirty="0" smtClean="0"/>
              <a:t> está activado o </a:t>
            </a:r>
            <a:r>
              <a:rPr lang="es-ES" sz="2200" dirty="0" err="1" smtClean="0"/>
              <a:t>shell_exec</a:t>
            </a:r>
            <a:r>
              <a:rPr lang="es-ES" sz="2200" dirty="0" smtClean="0"/>
              <a:t>() está desactivado, las comillas no funcionarán.</a:t>
            </a:r>
          </a:p>
          <a:p>
            <a:r>
              <a:rPr lang="es-ES" sz="2200" dirty="0" smtClean="0"/>
              <a:t>Las comillas invertidas no significan nada cuando van dentro de comillas dobles.</a:t>
            </a:r>
            <a:endParaRPr lang="es-ES" sz="2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64912"/>
            <a:ext cx="11144590" cy="112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8. Operadores de Incremento/decremento</a:t>
            </a:r>
          </a:p>
          <a:p>
            <a:pPr marL="0" indent="0">
              <a:buNone/>
            </a:pPr>
            <a:r>
              <a:rPr lang="es-ES" sz="2200" dirty="0" smtClean="0"/>
              <a:t>Los </a:t>
            </a:r>
            <a:r>
              <a:rPr lang="es-ES" sz="2200" b="1" dirty="0" smtClean="0"/>
              <a:t>operadores de incremento y decremento</a:t>
            </a:r>
            <a:r>
              <a:rPr lang="es-ES" sz="2200" dirty="0" smtClean="0"/>
              <a:t> sólo afectan a </a:t>
            </a:r>
            <a:r>
              <a:rPr lang="es-ES" sz="2200" b="1" dirty="0" smtClean="0"/>
              <a:t>números</a:t>
            </a:r>
            <a:r>
              <a:rPr lang="es-ES" sz="2200" dirty="0" smtClean="0"/>
              <a:t> y </a:t>
            </a:r>
            <a:r>
              <a:rPr lang="es-ES" sz="2200" b="1" dirty="0" err="1" smtClean="0"/>
              <a:t>strings</a:t>
            </a:r>
            <a:r>
              <a:rPr lang="es-ES" sz="2200" dirty="0" smtClean="0"/>
              <a:t>, sin afectar a </a:t>
            </a:r>
            <a:r>
              <a:rPr lang="es-ES" sz="2200" b="1" dirty="0" err="1" smtClean="0"/>
              <a:t>arrays</a:t>
            </a:r>
            <a:r>
              <a:rPr lang="es-ES" sz="2200" dirty="0" smtClean="0"/>
              <a:t>, </a:t>
            </a:r>
            <a:r>
              <a:rPr lang="es-ES" sz="2200" b="1" dirty="0" err="1" smtClean="0"/>
              <a:t>objects</a:t>
            </a:r>
            <a:r>
              <a:rPr lang="es-ES" sz="2200" dirty="0" smtClean="0"/>
              <a:t> o </a:t>
            </a:r>
            <a:r>
              <a:rPr lang="es-ES" sz="2200" b="1" dirty="0" err="1" smtClean="0"/>
              <a:t>resources</a:t>
            </a:r>
            <a:r>
              <a:rPr lang="es-ES" sz="2200" dirty="0" smtClean="0"/>
              <a:t>. </a:t>
            </a:r>
            <a:r>
              <a:rPr lang="es-ES" sz="2200" dirty="0" err="1" smtClean="0"/>
              <a:t>Decrementar</a:t>
            </a:r>
            <a:r>
              <a:rPr lang="es-ES" sz="2200" dirty="0" smtClean="0"/>
              <a:t> un valor </a:t>
            </a:r>
            <a:r>
              <a:rPr lang="es-ES" sz="2200" b="1" dirty="0" smtClean="0"/>
              <a:t>NULL</a:t>
            </a:r>
            <a:r>
              <a:rPr lang="es-ES" sz="2200" dirty="0" smtClean="0"/>
              <a:t> no tiene efecto, pero si se incrementa se obtiene 1. Incrementar o </a:t>
            </a:r>
            <a:r>
              <a:rPr lang="es-ES" sz="2200" dirty="0" err="1" smtClean="0"/>
              <a:t>decrementar</a:t>
            </a:r>
            <a:r>
              <a:rPr lang="es-ES" sz="2200" dirty="0" smtClean="0"/>
              <a:t> booleanos no tiene efecto.</a:t>
            </a: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479797"/>
            <a:ext cx="8679873" cy="251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3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1. Etiquetas PHP</a:t>
            </a:r>
          </a:p>
          <a:p>
            <a:pPr marL="0" indent="0">
              <a:buNone/>
            </a:pPr>
            <a:endParaRPr lang="es-ES" sz="2200" b="1" dirty="0" smtClean="0"/>
          </a:p>
          <a:p>
            <a:pPr lvl="1"/>
            <a:r>
              <a:rPr lang="es-ES" sz="2200" dirty="0" smtClean="0"/>
              <a:t>Cuando PHP analiza un archivo busca etiquetas de apertura y cierre, que normalmente son </a:t>
            </a:r>
            <a:r>
              <a:rPr lang="es-ES" sz="2200" b="1" dirty="0" smtClean="0"/>
              <a:t>&lt;?</a:t>
            </a:r>
            <a:r>
              <a:rPr lang="es-ES" sz="2200" b="1" dirty="0" err="1" smtClean="0"/>
              <a:t>php</a:t>
            </a:r>
            <a:r>
              <a:rPr lang="es-ES" sz="2200" b="1" dirty="0" smtClean="0"/>
              <a:t>** y ?&gt;, </a:t>
            </a:r>
            <a:r>
              <a:rPr lang="es-ES" sz="2200" dirty="0" smtClean="0"/>
              <a:t>e indican a PHP cuando empezar y terminar de interpretar código. PHP también permite la etiqueta de apertura `</a:t>
            </a:r>
            <a:r>
              <a:rPr lang="es-ES" sz="2200" b="1" dirty="0" smtClean="0"/>
              <a:t>&lt;?</a:t>
            </a:r>
            <a:r>
              <a:rPr lang="es-ES" sz="2200" dirty="0" smtClean="0"/>
              <a:t>, pero se desaconseja.</a:t>
            </a:r>
          </a:p>
          <a:p>
            <a:endParaRPr lang="es-ES" sz="2200" dirty="0" smtClean="0"/>
          </a:p>
          <a:p>
            <a:pPr lvl="1"/>
            <a:r>
              <a:rPr lang="es-ES" sz="2200" dirty="0" smtClean="0"/>
              <a:t>Si un archivo es enteramente en PHP, es preferible omitir la etiqueta de cierre al final del archivo ?&gt;.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0346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8. Operadores de Incremento/decremento</a:t>
            </a:r>
          </a:p>
          <a:p>
            <a:pPr marL="0" indent="0">
              <a:buNone/>
            </a:pPr>
            <a:r>
              <a:rPr lang="es-ES" sz="2200" u="sng" dirty="0" smtClean="0"/>
              <a:t>Ejemplo:</a:t>
            </a:r>
            <a:endParaRPr lang="es-ES" sz="2200" u="sng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09428"/>
            <a:ext cx="5285509" cy="384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8. Operadores de Incremento/decremento</a:t>
            </a:r>
          </a:p>
          <a:p>
            <a:pPr marL="0" indent="0">
              <a:buNone/>
            </a:pPr>
            <a:r>
              <a:rPr lang="es-ES" sz="2200" u="sng" dirty="0" smtClean="0"/>
              <a:t>Al trabajar sobre caracteres, de Z pasa a AA. Por ejemplo:</a:t>
            </a:r>
            <a:endParaRPr lang="es-ES" sz="2200" u="sng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1720"/>
            <a:ext cx="6421582" cy="402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9</a:t>
            </a:r>
            <a:r>
              <a:rPr lang="es-ES" sz="2400" b="1" dirty="0" smtClean="0"/>
              <a:t>. Operadores lógicos</a:t>
            </a:r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r>
              <a:rPr lang="es-ES" sz="2200" dirty="0" smtClean="0"/>
              <a:t>&amp;&amp; y || tienen precedencia sobre and y </a:t>
            </a:r>
            <a:r>
              <a:rPr lang="es-ES" sz="2200" dirty="0" err="1" smtClean="0"/>
              <a:t>or</a:t>
            </a:r>
            <a:r>
              <a:rPr lang="es-ES" sz="2200" dirty="0" smtClean="0"/>
              <a:t>.</a:t>
            </a:r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8345"/>
            <a:ext cx="8084127" cy="30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4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10. Operadores para </a:t>
            </a:r>
            <a:r>
              <a:rPr lang="es-ES" sz="2400" b="1" dirty="0" err="1" smtClean="0"/>
              <a:t>strings</a:t>
            </a:r>
            <a:endParaRPr lang="es-ES" sz="2400" b="1" dirty="0" smtClean="0"/>
          </a:p>
          <a:p>
            <a:pPr marL="0" indent="0">
              <a:buNone/>
            </a:pPr>
            <a:r>
              <a:rPr lang="es-ES" sz="2200" dirty="0" smtClean="0"/>
              <a:t>Existen dos operadores para </a:t>
            </a:r>
            <a:r>
              <a:rPr lang="es-ES" sz="2200" dirty="0" err="1" smtClean="0"/>
              <a:t>strings</a:t>
            </a:r>
            <a:r>
              <a:rPr lang="es-ES" sz="2200" dirty="0" smtClean="0"/>
              <a:t>:</a:t>
            </a:r>
          </a:p>
          <a:p>
            <a:r>
              <a:rPr lang="es-ES" sz="2200" b="1" dirty="0" smtClean="0"/>
              <a:t>Operador de concatenación '.'</a:t>
            </a:r>
            <a:r>
              <a:rPr lang="es-ES" sz="2200" dirty="0" smtClean="0"/>
              <a:t>. Concatena los argumentos derecho e izquierdo.</a:t>
            </a:r>
          </a:p>
          <a:p>
            <a:r>
              <a:rPr lang="es-ES" sz="2200" b="1" dirty="0" smtClean="0"/>
              <a:t>Operador de asignación sobre concatenación '.='</a:t>
            </a:r>
            <a:r>
              <a:rPr lang="es-ES" sz="2200" dirty="0" smtClean="0"/>
              <a:t>, añade el argumento del lado derecho al argumento del lado izquierdo.</a:t>
            </a:r>
            <a:endParaRPr lang="es-ES" sz="2200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9091"/>
            <a:ext cx="7708026" cy="25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11. Operadores para </a:t>
            </a:r>
            <a:r>
              <a:rPr lang="es-ES" sz="2400" b="1" dirty="0" err="1" smtClean="0"/>
              <a:t>arrays</a:t>
            </a: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r>
              <a:rPr lang="es-ES" sz="2200" dirty="0" smtClean="0"/>
              <a:t>El operador + devuelve el </a:t>
            </a:r>
            <a:r>
              <a:rPr lang="es-ES" sz="2200" dirty="0" err="1" smtClean="0"/>
              <a:t>array</a:t>
            </a:r>
            <a:r>
              <a:rPr lang="es-ES" sz="2200" dirty="0" smtClean="0"/>
              <a:t> derecho ($y) añadido al del izquierdo ($x). Si hay </a:t>
            </a:r>
            <a:r>
              <a:rPr lang="es-ES" sz="2200" dirty="0" err="1" smtClean="0"/>
              <a:t>keys</a:t>
            </a:r>
            <a:r>
              <a:rPr lang="es-ES" sz="2200" dirty="0" smtClean="0"/>
              <a:t> que existen en ambas, se utilizarán las </a:t>
            </a:r>
            <a:r>
              <a:rPr lang="es-ES" sz="2200" dirty="0" err="1" smtClean="0"/>
              <a:t>keys</a:t>
            </a:r>
            <a:r>
              <a:rPr lang="es-ES" sz="2200" dirty="0" smtClean="0"/>
              <a:t> del </a:t>
            </a:r>
            <a:r>
              <a:rPr lang="es-ES" sz="2200" dirty="0" err="1" smtClean="0"/>
              <a:t>array</a:t>
            </a:r>
            <a:r>
              <a:rPr lang="es-ES" sz="2200" dirty="0" smtClean="0"/>
              <a:t> izquierdo.</a:t>
            </a:r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15873"/>
            <a:ext cx="10063939" cy="285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11. Operadores para </a:t>
            </a:r>
            <a:r>
              <a:rPr lang="es-ES" sz="2400" b="1" dirty="0" err="1" smtClean="0"/>
              <a:t>arrays</a:t>
            </a:r>
            <a:endParaRPr lang="es-ES" sz="2400" b="1" dirty="0" smtClean="0"/>
          </a:p>
          <a:p>
            <a:pPr marL="0" indent="0">
              <a:buNone/>
            </a:pPr>
            <a:r>
              <a:rPr lang="es-ES" sz="2200" u="sng" dirty="0" smtClean="0"/>
              <a:t>Ejemplo de unión:</a:t>
            </a:r>
            <a:endParaRPr lang="es-ES" sz="2200" u="sng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42332"/>
            <a:ext cx="6456219" cy="31828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803" y="2883672"/>
            <a:ext cx="5923197" cy="31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2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11. Operadores para </a:t>
            </a:r>
            <a:r>
              <a:rPr lang="es-ES" sz="2400" b="1" dirty="0" err="1" smtClean="0"/>
              <a:t>arrays</a:t>
            </a:r>
            <a:endParaRPr lang="es-ES" sz="2400" b="1" dirty="0" smtClean="0"/>
          </a:p>
          <a:p>
            <a:pPr marL="0" indent="0">
              <a:buNone/>
            </a:pPr>
            <a:r>
              <a:rPr lang="es-ES" sz="2200" u="sng" dirty="0" smtClean="0"/>
              <a:t>Ejemplo de comparación:</a:t>
            </a:r>
            <a:endParaRPr lang="es-ES" sz="2200" u="sng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8185"/>
            <a:ext cx="5612448" cy="19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12. Operadores de tipo</a:t>
            </a:r>
          </a:p>
          <a:p>
            <a:pPr marL="0" indent="0">
              <a:buNone/>
            </a:pPr>
            <a:r>
              <a:rPr lang="es-ES" sz="2200" b="1" dirty="0" err="1" smtClean="0"/>
              <a:t>instanceof</a:t>
            </a:r>
            <a:r>
              <a:rPr lang="es-ES" sz="2200" dirty="0" smtClean="0"/>
              <a:t> es utilizado para saber si una </a:t>
            </a:r>
            <a:r>
              <a:rPr lang="es-ES" sz="2200" b="1" dirty="0" smtClean="0"/>
              <a:t>variable</a:t>
            </a:r>
            <a:r>
              <a:rPr lang="es-ES" sz="2200" dirty="0" smtClean="0"/>
              <a:t> es un </a:t>
            </a:r>
            <a:r>
              <a:rPr lang="es-ES" sz="2200" b="1" dirty="0" smtClean="0"/>
              <a:t>objeto instanciado </a:t>
            </a:r>
            <a:r>
              <a:rPr lang="es-ES" sz="2200" dirty="0" smtClean="0"/>
              <a:t>de una </a:t>
            </a:r>
            <a:r>
              <a:rPr lang="es-ES" sz="2200" b="1" dirty="0" smtClean="0"/>
              <a:t>clase</a:t>
            </a:r>
            <a:r>
              <a:rPr lang="es-ES" sz="2200" dirty="0" smtClean="0"/>
              <a:t>.</a:t>
            </a:r>
          </a:p>
          <a:p>
            <a:pPr marL="0" indent="0">
              <a:buNone/>
            </a:pPr>
            <a:endParaRPr lang="es-ES" sz="22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1594"/>
            <a:ext cx="7155873" cy="386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2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12. Operadores de tipo</a:t>
            </a:r>
          </a:p>
          <a:p>
            <a:endParaRPr lang="es-ES" sz="2200" dirty="0" smtClean="0"/>
          </a:p>
          <a:p>
            <a:r>
              <a:rPr lang="es-ES" sz="2200" dirty="0" smtClean="0"/>
              <a:t>Devuelve true si la </a:t>
            </a:r>
            <a:r>
              <a:rPr lang="es-ES" sz="2200" b="1" dirty="0" smtClean="0"/>
              <a:t>instancia</a:t>
            </a:r>
            <a:r>
              <a:rPr lang="es-ES" sz="2200" dirty="0" smtClean="0"/>
              <a:t> es de una </a:t>
            </a:r>
            <a:r>
              <a:rPr lang="es-ES" sz="2200" b="1" dirty="0" smtClean="0"/>
              <a:t>clase padre</a:t>
            </a:r>
            <a:r>
              <a:rPr lang="es-ES" sz="2200" dirty="0" smtClean="0"/>
              <a:t>. </a:t>
            </a:r>
            <a:r>
              <a:rPr lang="es-ES" sz="2200" dirty="0" err="1" smtClean="0"/>
              <a:t>instanceof</a:t>
            </a:r>
            <a:r>
              <a:rPr lang="es-ES" sz="2200" dirty="0" smtClean="0"/>
              <a:t> </a:t>
            </a:r>
            <a:r>
              <a:rPr lang="es-ES" sz="2200" dirty="0" err="1" smtClean="0"/>
              <a:t>PadreClass</a:t>
            </a:r>
            <a:endParaRPr lang="es-ES" sz="2200" dirty="0" smtClean="0"/>
          </a:p>
          <a:p>
            <a:r>
              <a:rPr lang="es-ES" sz="2200" dirty="0" smtClean="0"/>
              <a:t>Devuelve true con la </a:t>
            </a:r>
            <a:r>
              <a:rPr lang="es-ES" sz="2200" b="1" dirty="0" smtClean="0"/>
              <a:t>interface</a:t>
            </a:r>
            <a:r>
              <a:rPr lang="es-ES" sz="2200" dirty="0" smtClean="0"/>
              <a:t> de una </a:t>
            </a:r>
            <a:r>
              <a:rPr lang="es-ES" sz="2200" b="1" dirty="0" smtClean="0"/>
              <a:t>clase que la implementa</a:t>
            </a:r>
            <a:r>
              <a:rPr lang="es-ES" sz="2200" dirty="0" smtClean="0"/>
              <a:t>. </a:t>
            </a:r>
            <a:r>
              <a:rPr lang="es-ES" sz="2200" dirty="0" err="1" smtClean="0"/>
              <a:t>instanceof</a:t>
            </a:r>
            <a:r>
              <a:rPr lang="es-ES" sz="2200" dirty="0" smtClean="0"/>
              <a:t> </a:t>
            </a:r>
            <a:r>
              <a:rPr lang="es-ES" sz="2200" dirty="0" err="1" smtClean="0"/>
              <a:t>MyInterface</a:t>
            </a:r>
            <a:endParaRPr lang="es-ES" sz="2200" dirty="0" smtClean="0"/>
          </a:p>
          <a:p>
            <a:r>
              <a:rPr lang="es-ES" sz="2200" dirty="0" smtClean="0"/>
              <a:t>Devuelve true si la variable es un </a:t>
            </a:r>
            <a:r>
              <a:rPr lang="es-ES" sz="2200" b="1" dirty="0" err="1" smtClean="0"/>
              <a:t>string</a:t>
            </a:r>
            <a:r>
              <a:rPr lang="es-ES" sz="2200" dirty="0" smtClean="0"/>
              <a:t> con el nombre de la clase: $c = '</a:t>
            </a:r>
            <a:r>
              <a:rPr lang="es-ES" sz="2200" dirty="0" err="1" smtClean="0"/>
              <a:t>MiClase</a:t>
            </a:r>
            <a:r>
              <a:rPr lang="es-ES" sz="2200" dirty="0" smtClean="0"/>
              <a:t>'; </a:t>
            </a:r>
            <a:r>
              <a:rPr lang="es-ES" sz="2200" dirty="0" err="1" smtClean="0"/>
              <a:t>instanceof</a:t>
            </a:r>
            <a:r>
              <a:rPr lang="es-ES" sz="2200" dirty="0" smtClean="0"/>
              <a:t> $c</a:t>
            </a:r>
          </a:p>
          <a:p>
            <a:r>
              <a:rPr lang="es-ES" sz="2200" dirty="0" smtClean="0"/>
              <a:t>Si la variable que está siendo comprobada no es un objeto, no devuelve error, devuelve </a:t>
            </a:r>
            <a:r>
              <a:rPr lang="es-ES" sz="2200" b="1" dirty="0" smtClean="0"/>
              <a:t>false</a:t>
            </a:r>
            <a:r>
              <a:rPr lang="es-ES" sz="2200" dirty="0" smtClean="0"/>
              <a:t>.</a:t>
            </a:r>
            <a:endParaRPr lang="es-ES" sz="2200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13906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1.3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 smtClean="0"/>
              <a:t>Entender </a:t>
            </a:r>
            <a:r>
              <a:rPr lang="es-ES" sz="2400" b="1" dirty="0"/>
              <a:t>cómo funcionan las variables internamente en PHP</a:t>
            </a:r>
            <a:r>
              <a:rPr lang="es-ES" sz="2400" dirty="0"/>
              <a:t> permite tener una visión más clara del lenguaje y entender cómo funcionan </a:t>
            </a:r>
            <a:r>
              <a:rPr lang="es-ES" sz="2400" b="1" dirty="0"/>
              <a:t>algunos algoritmos de ahorro de memoria</a:t>
            </a:r>
            <a:r>
              <a:rPr lang="es-ES" sz="2400" dirty="0"/>
              <a:t> como </a:t>
            </a:r>
            <a:r>
              <a:rPr lang="es-ES" sz="2400" b="1" dirty="0" err="1"/>
              <a:t>garbage</a:t>
            </a:r>
            <a:r>
              <a:rPr lang="es-ES" sz="2400" b="1" dirty="0"/>
              <a:t> </a:t>
            </a:r>
            <a:r>
              <a:rPr lang="es-ES" sz="2400" b="1" dirty="0" err="1"/>
              <a:t>collection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endParaRPr lang="es-ES" sz="2200" b="1" dirty="0"/>
          </a:p>
          <a:p>
            <a:r>
              <a:rPr lang="es-ES" sz="2200" dirty="0"/>
              <a:t>Estructura de una variable en PHP</a:t>
            </a:r>
          </a:p>
          <a:p>
            <a:r>
              <a:rPr lang="es-ES" sz="2200" dirty="0"/>
              <a:t>Cómo PHP maneja las variables</a:t>
            </a:r>
          </a:p>
          <a:p>
            <a:r>
              <a:rPr lang="es-ES" sz="2200" dirty="0"/>
              <a:t>Copia en escritura</a:t>
            </a:r>
          </a:p>
          <a:p>
            <a:r>
              <a:rPr lang="es-ES" sz="2200" dirty="0"/>
              <a:t>Referencias</a:t>
            </a:r>
          </a:p>
          <a:p>
            <a:r>
              <a:rPr lang="es-ES" sz="2200" dirty="0" err="1"/>
              <a:t>Garbage</a:t>
            </a:r>
            <a:r>
              <a:rPr lang="es-ES" sz="2200" dirty="0"/>
              <a:t> </a:t>
            </a:r>
            <a:r>
              <a:rPr lang="es-ES" sz="2200" dirty="0" err="1"/>
              <a:t>Collection</a:t>
            </a:r>
            <a:endParaRPr lang="es-ES" sz="2200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6835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2. Escape de HTML</a:t>
            </a:r>
          </a:p>
          <a:p>
            <a:pPr lvl="1"/>
            <a:r>
              <a:rPr lang="es-ES" sz="2200" dirty="0" smtClean="0"/>
              <a:t>Cualquier código fuera de las etiquetas de apertura y cierre es ignorado por el intérprete de PHP. Esto permite embeber PHP en HTML:</a:t>
            </a: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82143"/>
            <a:ext cx="10057713" cy="136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1.3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400" b="1" dirty="0"/>
              <a:t>1 Estructura de una variable en PHP</a:t>
            </a:r>
          </a:p>
          <a:p>
            <a:pPr marL="0" indent="0" algn="just">
              <a:buNone/>
            </a:pPr>
            <a:r>
              <a:rPr lang="es-ES" sz="2200" dirty="0"/>
              <a:t>Las variables en PHP se representan internamente en un </a:t>
            </a:r>
            <a:r>
              <a:rPr lang="es-ES" sz="2200" b="1" dirty="0"/>
              <a:t>contenedor</a:t>
            </a:r>
            <a:r>
              <a:rPr lang="es-ES" sz="2200" dirty="0"/>
              <a:t> llamado </a:t>
            </a:r>
            <a:r>
              <a:rPr lang="es-ES" sz="2200" b="1" dirty="0" err="1"/>
              <a:t>zval</a:t>
            </a:r>
            <a:r>
              <a:rPr lang="es-ES" sz="2200" dirty="0" smtClean="0"/>
              <a:t>:</a:t>
            </a:r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 smtClean="0"/>
          </a:p>
          <a:p>
            <a:r>
              <a:rPr lang="es-ES" sz="2200" i="1" dirty="0" err="1"/>
              <a:t>value</a:t>
            </a:r>
            <a:r>
              <a:rPr lang="es-ES" sz="2200" dirty="0"/>
              <a:t>: representa el </a:t>
            </a:r>
            <a:r>
              <a:rPr lang="es-ES" sz="2200" b="1" dirty="0"/>
              <a:t>valor</a:t>
            </a:r>
            <a:r>
              <a:rPr lang="es-ES" sz="2200" dirty="0"/>
              <a:t> de la variable.</a:t>
            </a:r>
          </a:p>
          <a:p>
            <a:r>
              <a:rPr lang="es-ES" sz="2200" i="1" dirty="0" err="1"/>
              <a:t>refcount</a:t>
            </a:r>
            <a:r>
              <a:rPr lang="es-ES" sz="2200" dirty="0"/>
              <a:t>: es un </a:t>
            </a:r>
            <a:r>
              <a:rPr lang="es-ES" sz="2200" b="1" dirty="0" err="1"/>
              <a:t>integer</a:t>
            </a:r>
            <a:r>
              <a:rPr lang="es-ES" sz="2200" dirty="0"/>
              <a:t> que </a:t>
            </a:r>
            <a:r>
              <a:rPr lang="es-ES" sz="2200" u="sng" dirty="0"/>
              <a:t>indica cuántos símbolos </a:t>
            </a:r>
            <a:r>
              <a:rPr lang="es-ES" sz="2200" dirty="0"/>
              <a:t>apuntan a este </a:t>
            </a:r>
            <a:r>
              <a:rPr lang="es-ES" sz="2200" b="1" dirty="0" err="1"/>
              <a:t>zval</a:t>
            </a:r>
            <a:r>
              <a:rPr lang="es-ES" sz="2200" dirty="0"/>
              <a:t> (normalmente </a:t>
            </a:r>
            <a:r>
              <a:rPr lang="es-ES" sz="2200" b="1" dirty="0"/>
              <a:t>un símbolo es una variable PHP</a:t>
            </a:r>
            <a:r>
              <a:rPr lang="es-ES" sz="2200" dirty="0"/>
              <a:t>, por ejemplo: x en $x).</a:t>
            </a:r>
          </a:p>
          <a:p>
            <a:r>
              <a:rPr lang="es-ES" sz="2200" dirty="0" err="1"/>
              <a:t>type</a:t>
            </a:r>
            <a:r>
              <a:rPr lang="es-ES" sz="2200" dirty="0"/>
              <a:t>: indica el </a:t>
            </a:r>
            <a:r>
              <a:rPr lang="es-ES" sz="2200" b="1" dirty="0"/>
              <a:t>tipo</a:t>
            </a:r>
            <a:r>
              <a:rPr lang="es-ES" sz="2200" dirty="0"/>
              <a:t> de variable.</a:t>
            </a:r>
          </a:p>
          <a:p>
            <a:r>
              <a:rPr lang="es-ES" sz="2200" dirty="0"/>
              <a:t>_</a:t>
            </a:r>
            <a:r>
              <a:rPr lang="es-ES" sz="2200" dirty="0" err="1"/>
              <a:t>is</a:t>
            </a:r>
            <a:r>
              <a:rPr lang="es-ES" sz="2200" i="1" dirty="0" err="1"/>
              <a:t>ref</a:t>
            </a:r>
            <a:r>
              <a:rPr lang="es-ES" sz="2200" dirty="0"/>
              <a:t>: es un </a:t>
            </a:r>
            <a:r>
              <a:rPr lang="es-ES" sz="2200" dirty="0" err="1"/>
              <a:t>ínteger</a:t>
            </a:r>
            <a:r>
              <a:rPr lang="es-ES" sz="2200" dirty="0"/>
              <a:t> que representa un valor </a:t>
            </a:r>
            <a:r>
              <a:rPr lang="es-ES" sz="2200" b="1" dirty="0"/>
              <a:t>booleano</a:t>
            </a:r>
            <a:r>
              <a:rPr lang="es-ES" sz="2200" dirty="0"/>
              <a:t>. Por defecto es 0, que indica que el </a:t>
            </a:r>
            <a:r>
              <a:rPr lang="es-ES" sz="2200" dirty="0" err="1"/>
              <a:t>zval</a:t>
            </a:r>
            <a:r>
              <a:rPr lang="es-ES" sz="2200" dirty="0"/>
              <a:t> aún no ha sido afectado por una referencia (</a:t>
            </a:r>
            <a:r>
              <a:rPr lang="es-ES" sz="2200" b="1" dirty="0"/>
              <a:t>&amp;$x</a:t>
            </a:r>
            <a:r>
              <a:rPr lang="es-ES" sz="2200" dirty="0"/>
              <a:t>). Cuando es 1 indica que el </a:t>
            </a:r>
            <a:r>
              <a:rPr lang="es-ES" sz="2200" dirty="0" err="1"/>
              <a:t>zval</a:t>
            </a:r>
            <a:r>
              <a:rPr lang="es-ES" sz="2200" dirty="0"/>
              <a:t> es una referencia, lo que cambia totalmente el comportamiento de PHP respecto a esa variable.</a:t>
            </a:r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0414"/>
            <a:ext cx="5645727" cy="192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1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1.3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1 Estructura de una variable en PHP</a:t>
            </a:r>
          </a:p>
          <a:p>
            <a:pPr marL="0" indent="0" algn="just">
              <a:buNone/>
            </a:pPr>
            <a:r>
              <a:rPr lang="es-ES" sz="2200" dirty="0"/>
              <a:t>El </a:t>
            </a:r>
            <a:r>
              <a:rPr lang="es-ES" sz="2200" b="1" dirty="0"/>
              <a:t>contenedor</a:t>
            </a:r>
            <a:r>
              <a:rPr lang="es-ES" sz="2200" dirty="0"/>
              <a:t> que se crea al definir una nueva variable depende del tipo de valor que se le asigne:</a:t>
            </a:r>
          </a:p>
          <a:p>
            <a:pPr marL="0" indent="0" algn="just">
              <a:buNone/>
            </a:pPr>
            <a:r>
              <a:rPr lang="es-ES" sz="2200" dirty="0" smtClean="0"/>
              <a:t>Si </a:t>
            </a:r>
            <a:r>
              <a:rPr lang="es-ES" sz="2200" dirty="0"/>
              <a:t>definimos una variable $x</a:t>
            </a:r>
            <a:r>
              <a:rPr lang="es-ES" sz="2200" dirty="0" smtClean="0"/>
              <a:t>: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La representación de su </a:t>
            </a:r>
            <a:r>
              <a:rPr lang="es-ES" sz="2200" b="1" dirty="0"/>
              <a:t>contenedor </a:t>
            </a:r>
            <a:r>
              <a:rPr lang="es-ES" sz="2200" b="1" dirty="0" err="1"/>
              <a:t>zval</a:t>
            </a:r>
            <a:r>
              <a:rPr lang="es-ES" sz="2200" b="1" dirty="0"/>
              <a:t> </a:t>
            </a:r>
            <a:r>
              <a:rPr lang="es-ES" sz="2200" dirty="0"/>
              <a:t>es:</a:t>
            </a:r>
            <a:endParaRPr lang="es-ES" sz="22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9698"/>
            <a:ext cx="3415145" cy="10044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46098"/>
            <a:ext cx="5360592" cy="9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7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1.3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1 Estructura de una variable en PHP</a:t>
            </a:r>
          </a:p>
          <a:p>
            <a:pPr marL="0" indent="0" algn="just">
              <a:buNone/>
            </a:pPr>
            <a:r>
              <a:rPr lang="it-IT" sz="2200" dirty="0"/>
              <a:t>Si definimos un </a:t>
            </a:r>
            <a:r>
              <a:rPr lang="it-IT" sz="2200" b="1" dirty="0"/>
              <a:t>array $x</a:t>
            </a:r>
            <a:r>
              <a:rPr lang="it-IT" sz="2200" dirty="0" smtClean="0"/>
              <a:t>:</a:t>
            </a:r>
          </a:p>
          <a:p>
            <a:pPr marL="0" indent="0" algn="just">
              <a:buNone/>
            </a:pPr>
            <a:endParaRPr lang="it-IT" sz="2200" dirty="0"/>
          </a:p>
          <a:p>
            <a:pPr marL="0" indent="0" algn="just">
              <a:buNone/>
            </a:pPr>
            <a:endParaRPr lang="it-IT" sz="2200" dirty="0" smtClean="0"/>
          </a:p>
          <a:p>
            <a:pPr marL="0" indent="0" algn="just">
              <a:buNone/>
            </a:pPr>
            <a:endParaRPr lang="it-IT" sz="2200" dirty="0"/>
          </a:p>
          <a:p>
            <a:pPr marL="0" indent="0" algn="just">
              <a:buNone/>
            </a:pPr>
            <a:r>
              <a:rPr lang="es-ES" sz="2200" dirty="0"/>
              <a:t>Se crean 3 contenedores </a:t>
            </a:r>
            <a:r>
              <a:rPr lang="es-ES" sz="2200" dirty="0" err="1"/>
              <a:t>zval</a:t>
            </a:r>
            <a:r>
              <a:rPr lang="es-ES" sz="2200" dirty="0"/>
              <a:t>, el </a:t>
            </a:r>
            <a:r>
              <a:rPr lang="es-ES" sz="2200" dirty="0" err="1"/>
              <a:t>string</a:t>
            </a:r>
            <a:r>
              <a:rPr lang="es-ES" sz="2200" dirty="0"/>
              <a:t> "hola", el </a:t>
            </a:r>
            <a:r>
              <a:rPr lang="es-ES" sz="2200" dirty="0" err="1"/>
              <a:t>integer</a:t>
            </a:r>
            <a:r>
              <a:rPr lang="es-ES" sz="2200" dirty="0"/>
              <a:t> 13 y el </a:t>
            </a:r>
            <a:r>
              <a:rPr lang="es-ES" sz="2200" dirty="0" err="1"/>
              <a:t>array</a:t>
            </a:r>
            <a:r>
              <a:rPr lang="es-ES" sz="2200" dirty="0"/>
              <a:t> que los recoge</a:t>
            </a:r>
            <a:r>
              <a:rPr lang="es-ES" sz="2200" dirty="0" smtClean="0"/>
              <a:t>: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r>
              <a:rPr lang="es-ES" sz="2200" dirty="0"/>
              <a:t>Los </a:t>
            </a:r>
            <a:r>
              <a:rPr lang="es-ES" sz="2200" b="1" dirty="0" err="1"/>
              <a:t>keys</a:t>
            </a:r>
            <a:r>
              <a:rPr lang="es-ES" sz="2200" dirty="0"/>
              <a:t> del </a:t>
            </a:r>
            <a:r>
              <a:rPr lang="es-ES" sz="2200" dirty="0" err="1"/>
              <a:t>array</a:t>
            </a:r>
            <a:r>
              <a:rPr lang="es-ES" sz="2200" dirty="0"/>
              <a:t> </a:t>
            </a:r>
            <a:r>
              <a:rPr lang="es-ES" sz="2200" b="1" dirty="0"/>
              <a:t>no son </a:t>
            </a:r>
            <a:r>
              <a:rPr lang="es-ES" sz="2200" b="1" dirty="0" err="1"/>
              <a:t>zvals</a:t>
            </a:r>
            <a:r>
              <a:rPr lang="es-ES" sz="2200" dirty="0"/>
              <a:t>, sólo lo son sus valores.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86903"/>
            <a:ext cx="5356283" cy="118153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403581"/>
            <a:ext cx="7170423" cy="180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5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1.3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1 Estructura de una variable en PHP</a:t>
            </a:r>
          </a:p>
          <a:p>
            <a:pPr marL="0" indent="0" algn="just">
              <a:buNone/>
            </a:pPr>
            <a:r>
              <a:rPr lang="es-ES" sz="2200" dirty="0" smtClean="0"/>
              <a:t>Si </a:t>
            </a:r>
            <a:r>
              <a:rPr lang="es-ES" sz="2200" dirty="0"/>
              <a:t>definimos un objeto $objeto</a:t>
            </a:r>
            <a:r>
              <a:rPr lang="es-ES" sz="2200" dirty="0" smtClean="0"/>
              <a:t>: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 smtClean="0"/>
              <a:t>También </a:t>
            </a:r>
            <a:r>
              <a:rPr lang="es-ES" sz="2200" dirty="0"/>
              <a:t>creamos 3 </a:t>
            </a:r>
            <a:r>
              <a:rPr lang="es-ES" sz="2200" dirty="0" err="1"/>
              <a:t>zvals</a:t>
            </a:r>
            <a:r>
              <a:rPr lang="es-ES" sz="2200" dirty="0"/>
              <a:t>: uno por el objeto bajo el símbolo $objeto y otro por cada una de sus propiedades: $x, $</a:t>
            </a:r>
            <a:r>
              <a:rPr lang="es-ES" sz="2200" dirty="0" smtClean="0"/>
              <a:t>y</a:t>
            </a:r>
            <a:endParaRPr lang="es-ES" sz="22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4444"/>
            <a:ext cx="3886200" cy="218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1.3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2 Cómo PHP maneja las variables</a:t>
            </a:r>
            <a:endParaRPr lang="es-ES" sz="2200" b="1" dirty="0"/>
          </a:p>
          <a:p>
            <a:pPr marL="0" indent="0" algn="just">
              <a:buNone/>
            </a:pPr>
            <a:r>
              <a:rPr lang="es-ES" sz="2200" dirty="0"/>
              <a:t>Vamos a crear una variable $x y asignarla a una variable $y (de momento sin usar referencias):</a:t>
            </a:r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r>
              <a:rPr lang="es-ES" sz="2200" dirty="0" smtClean="0"/>
              <a:t>En </a:t>
            </a:r>
            <a:r>
              <a:rPr lang="es-ES" sz="2200" dirty="0"/>
              <a:t>este caso se crea </a:t>
            </a:r>
            <a:r>
              <a:rPr lang="es-ES" sz="2200" b="1" dirty="0"/>
              <a:t>un sólo contenedor </a:t>
            </a:r>
            <a:r>
              <a:rPr lang="es-ES" sz="2200" b="1" dirty="0" err="1"/>
              <a:t>zval</a:t>
            </a:r>
            <a:r>
              <a:rPr lang="es-ES" sz="2200" dirty="0"/>
              <a:t>:</a:t>
            </a:r>
            <a:endParaRPr lang="es-ES" sz="2200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50152"/>
            <a:ext cx="3475519" cy="135861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621788"/>
            <a:ext cx="5537915" cy="140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1.3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2 Cómo PHP maneja las variables</a:t>
            </a:r>
            <a:endParaRPr lang="es-ES" sz="2200" b="1" dirty="0"/>
          </a:p>
          <a:p>
            <a:pPr marL="0" indent="0" algn="just">
              <a:buNone/>
            </a:pPr>
            <a:r>
              <a:rPr lang="es-ES" sz="2200" dirty="0"/>
              <a:t>Las variables $x e $y son </a:t>
            </a:r>
            <a:r>
              <a:rPr lang="es-ES" sz="2200" b="1" dirty="0"/>
              <a:t>símbolos</a:t>
            </a:r>
            <a:r>
              <a:rPr lang="es-ES" sz="2200" dirty="0"/>
              <a:t>, que apenas tienen influencia en la memoria y hacen referencia al mismo contenedor. Lo que realmente consume es la creación de contenedores </a:t>
            </a:r>
            <a:r>
              <a:rPr lang="es-ES" sz="2200" dirty="0" err="1"/>
              <a:t>zval</a:t>
            </a:r>
            <a:r>
              <a:rPr lang="es-ES" sz="2200" dirty="0"/>
              <a:t>. PHP automáticamente señala al mismo </a:t>
            </a:r>
            <a:r>
              <a:rPr lang="es-ES" sz="2200" b="1" dirty="0"/>
              <a:t>contenedor</a:t>
            </a:r>
            <a:r>
              <a:rPr lang="es-ES" sz="2200" dirty="0"/>
              <a:t> desde diferentes símbolos, evitando así una duplicación.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El </a:t>
            </a:r>
            <a:r>
              <a:rPr lang="es-ES" sz="2200" b="1" dirty="0" err="1"/>
              <a:t>refcount</a:t>
            </a:r>
            <a:r>
              <a:rPr lang="es-ES" sz="2200" dirty="0"/>
              <a:t> aumenta en función del número de símbolos que apuntan a un contenedor, en este </a:t>
            </a:r>
            <a:r>
              <a:rPr lang="es-ES" sz="2200" b="1" dirty="0"/>
              <a:t>caso 2</a:t>
            </a:r>
            <a:r>
              <a:rPr lang="es-ES" sz="2200" dirty="0"/>
              <a:t>, y es la clave para la administración de la memoria en las variables PHP.</a:t>
            </a: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18237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1.3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3 Copia en escritura</a:t>
            </a:r>
            <a:endParaRPr lang="es-ES" sz="2200" b="1" dirty="0"/>
          </a:p>
          <a:p>
            <a:pPr marL="0" indent="0" algn="just">
              <a:buNone/>
            </a:pPr>
            <a:r>
              <a:rPr lang="es-ES" sz="2000" b="1" dirty="0"/>
              <a:t>Copia en escritura</a:t>
            </a:r>
            <a:r>
              <a:rPr lang="es-ES" sz="2000" dirty="0"/>
              <a:t>, </a:t>
            </a:r>
            <a:r>
              <a:rPr lang="es-ES" sz="2000" dirty="0" err="1"/>
              <a:t>Copy</a:t>
            </a:r>
            <a:r>
              <a:rPr lang="es-ES" sz="2000" dirty="0"/>
              <a:t> </a:t>
            </a:r>
            <a:r>
              <a:rPr lang="es-ES" sz="2000" dirty="0" err="1"/>
              <a:t>On</a:t>
            </a:r>
            <a:r>
              <a:rPr lang="es-ES" sz="2000" dirty="0"/>
              <a:t> </a:t>
            </a:r>
            <a:r>
              <a:rPr lang="es-ES" sz="2000" dirty="0" err="1"/>
              <a:t>Write</a:t>
            </a:r>
            <a:r>
              <a:rPr lang="es-ES" sz="2000" dirty="0"/>
              <a:t>, COW, es una forma de ahorrar memoria. PHP copia la memoria (o la relocaliza en una nueva región de memoria) cuando modificas un símbolo que estaba referenciando a un </a:t>
            </a:r>
            <a:r>
              <a:rPr lang="es-ES" sz="2000" dirty="0" err="1"/>
              <a:t>zval</a:t>
            </a:r>
            <a:r>
              <a:rPr lang="es-ES" sz="2000" dirty="0"/>
              <a:t>:</a:t>
            </a:r>
            <a:endParaRPr lang="es-ES" sz="2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6851"/>
            <a:ext cx="6255327" cy="37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1.3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5133109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3 Copia en escritura</a:t>
            </a:r>
            <a:endParaRPr lang="es-ES" sz="2200" b="1" dirty="0"/>
          </a:p>
          <a:p>
            <a:pPr marL="0" indent="0" algn="just">
              <a:buNone/>
            </a:pPr>
            <a:r>
              <a:rPr lang="es-ES" sz="2000" dirty="0"/>
              <a:t>En el siguiente ejemplo se puede ver como si se asigna $x a un nuevo valor y luego se le vuelve a asignar el mismo que $y, no hacen referencia al mismo </a:t>
            </a:r>
            <a:r>
              <a:rPr lang="es-ES" sz="2000" dirty="0" err="1"/>
              <a:t>zval</a:t>
            </a:r>
            <a:r>
              <a:rPr lang="es-ES" sz="2000" dirty="0"/>
              <a:t>:</a:t>
            </a:r>
            <a:endParaRPr lang="es-ES" sz="20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006" y="1"/>
            <a:ext cx="5720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1.3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5133109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3 Copia en escritura</a:t>
            </a:r>
            <a:endParaRPr lang="es-ES" sz="2200" b="1" dirty="0"/>
          </a:p>
          <a:p>
            <a:pPr marL="0" indent="0" algn="just">
              <a:buNone/>
            </a:pPr>
            <a:r>
              <a:rPr lang="es-ES" sz="2000" dirty="0"/>
              <a:t>Si continuamos este ejemplo y añadimos una tercera variable $</a:t>
            </a:r>
            <a:r>
              <a:rPr lang="es-ES" sz="2000" dirty="0" smtClean="0"/>
              <a:t>z</a:t>
            </a:r>
          </a:p>
          <a:p>
            <a:pPr marL="0" indent="0" algn="just">
              <a:buNone/>
            </a:pPr>
            <a:endParaRPr lang="es-ES" sz="2000" dirty="0"/>
          </a:p>
          <a:p>
            <a:pPr marL="0" indent="0" algn="just">
              <a:buNone/>
            </a:pPr>
            <a:r>
              <a:rPr lang="es-ES" sz="2000" dirty="0" smtClean="0"/>
              <a:t>Se </a:t>
            </a:r>
            <a:r>
              <a:rPr lang="es-ES" sz="2000" dirty="0"/>
              <a:t>puede ver como </a:t>
            </a:r>
            <a:r>
              <a:rPr lang="es-ES" sz="2000" b="1" dirty="0"/>
              <a:t>PHP</a:t>
            </a:r>
            <a:r>
              <a:rPr lang="es-ES" sz="2000" dirty="0"/>
              <a:t> va jugando con el valor de </a:t>
            </a:r>
            <a:r>
              <a:rPr lang="es-ES" sz="2000" b="1" dirty="0" err="1"/>
              <a:t>refcount</a:t>
            </a:r>
            <a:r>
              <a:rPr lang="es-ES" sz="2000" dirty="0"/>
              <a:t>, </a:t>
            </a:r>
            <a:r>
              <a:rPr lang="es-ES" sz="2000" u="sng" dirty="0"/>
              <a:t>aumentándolo o disminuyéndolo en función de si un símbolo apunta o deja de apuntar a un contenedor </a:t>
            </a:r>
            <a:r>
              <a:rPr lang="es-ES" sz="2000" u="sng" dirty="0" err="1"/>
              <a:t>zval</a:t>
            </a:r>
            <a:r>
              <a:rPr lang="es-ES" sz="2000" dirty="0"/>
              <a:t>.</a:t>
            </a:r>
          </a:p>
          <a:p>
            <a:pPr marL="0" indent="0" algn="just">
              <a:buNone/>
            </a:pPr>
            <a:endParaRPr lang="es-ES" sz="2000" dirty="0"/>
          </a:p>
          <a:p>
            <a:pPr marL="0" indent="0" algn="just">
              <a:buNone/>
            </a:pPr>
            <a:r>
              <a:rPr lang="es-ES" sz="2000" dirty="0"/>
              <a:t>El constructor del lenguaje </a:t>
            </a:r>
            <a:r>
              <a:rPr lang="es-ES" sz="2000" i="1" dirty="0" err="1"/>
              <a:t>unset</a:t>
            </a:r>
            <a:r>
              <a:rPr lang="es-ES" sz="2000" i="1" dirty="0"/>
              <a:t>() </a:t>
            </a:r>
            <a:r>
              <a:rPr lang="es-ES" sz="2000" u="sng" dirty="0"/>
              <a:t>no libera memoria, simplemente disminuye el número </a:t>
            </a:r>
            <a:r>
              <a:rPr lang="es-ES" sz="2000" u="sng" dirty="0" err="1"/>
              <a:t>refcount</a:t>
            </a:r>
            <a:r>
              <a:rPr lang="es-ES" sz="2000" u="sng" dirty="0"/>
              <a:t> en 1</a:t>
            </a:r>
            <a:r>
              <a:rPr lang="es-ES" sz="2000" dirty="0"/>
              <a:t>, y sólo cuando </a:t>
            </a:r>
            <a:r>
              <a:rPr lang="es-ES" sz="2000" b="1" dirty="0" err="1"/>
              <a:t>refcount</a:t>
            </a:r>
            <a:r>
              <a:rPr lang="es-ES" sz="2000" b="1" dirty="0"/>
              <a:t> alcanza 0</a:t>
            </a:r>
            <a:r>
              <a:rPr lang="es-ES" sz="2000" dirty="0"/>
              <a:t>, PHP sabe que no hay más símbolos apuntando al </a:t>
            </a:r>
            <a:r>
              <a:rPr lang="es-ES" sz="2000" dirty="0" err="1"/>
              <a:t>zval</a:t>
            </a:r>
            <a:r>
              <a:rPr lang="es-ES" sz="2000" dirty="0"/>
              <a:t> por lo que lo </a:t>
            </a:r>
            <a:r>
              <a:rPr lang="es-ES" sz="2000" b="1" dirty="0"/>
              <a:t>liberará automáticamente</a:t>
            </a:r>
            <a:r>
              <a:rPr lang="es-ES" sz="2000" dirty="0"/>
              <a:t>.</a:t>
            </a:r>
            <a:endParaRPr lang="es-ES" sz="2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691"/>
            <a:ext cx="5929085" cy="658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1.3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4 </a:t>
            </a:r>
            <a:r>
              <a:rPr lang="es-ES" sz="2200" b="1" dirty="0"/>
              <a:t>Referencias</a:t>
            </a:r>
            <a:endParaRPr lang="es-ES" sz="2200" b="1" dirty="0"/>
          </a:p>
          <a:p>
            <a:pPr marL="0" indent="0" algn="just">
              <a:buNone/>
            </a:pPr>
            <a:r>
              <a:rPr lang="es-ES" sz="2000" dirty="0"/>
              <a:t>Una variable se asigna por referencia cuando se añade &amp; delante</a:t>
            </a:r>
            <a:r>
              <a:rPr lang="es-ES" sz="2000" dirty="0" smtClean="0"/>
              <a:t>:</a:t>
            </a:r>
          </a:p>
          <a:p>
            <a:pPr marL="0" indent="0" algn="just">
              <a:buNone/>
            </a:pPr>
            <a:endParaRPr lang="es-ES" sz="2000" dirty="0"/>
          </a:p>
          <a:p>
            <a:pPr marL="0" indent="0" algn="just">
              <a:buNone/>
            </a:pPr>
            <a:endParaRPr lang="es-ES" sz="2000" dirty="0" smtClean="0"/>
          </a:p>
          <a:p>
            <a:pPr marL="0" indent="0" algn="just">
              <a:buNone/>
            </a:pPr>
            <a:endParaRPr lang="es-ES" sz="2000" dirty="0"/>
          </a:p>
          <a:p>
            <a:pPr marL="0" indent="0" algn="just">
              <a:buNone/>
            </a:pPr>
            <a:endParaRPr lang="es-ES" sz="2000" dirty="0" smtClean="0"/>
          </a:p>
          <a:p>
            <a:pPr marL="0" indent="0" algn="just">
              <a:buNone/>
            </a:pPr>
            <a:r>
              <a:rPr lang="es-ES" sz="2000" dirty="0"/>
              <a:t>Ahora $x e $y tienen el mismo valor: el </a:t>
            </a:r>
            <a:r>
              <a:rPr lang="es-ES" sz="2000" dirty="0" err="1"/>
              <a:t>string</a:t>
            </a:r>
            <a:r>
              <a:rPr lang="es-ES" sz="2000" dirty="0"/>
              <a:t> "</a:t>
            </a:r>
            <a:r>
              <a:rPr lang="es-ES" sz="2000" dirty="0" err="1"/>
              <a:t>adios</a:t>
            </a:r>
            <a:r>
              <a:rPr lang="es-ES" sz="2000" dirty="0"/>
              <a:t>". Cuando hemos usado la referencia ambos valores se han atado al </a:t>
            </a:r>
            <a:r>
              <a:rPr lang="es-ES" sz="2000" b="1" dirty="0"/>
              <a:t>mismo contenedor </a:t>
            </a:r>
            <a:r>
              <a:rPr lang="es-ES" sz="2000" b="1" dirty="0" err="1"/>
              <a:t>zval</a:t>
            </a:r>
            <a:r>
              <a:rPr lang="es-ES" sz="2000" dirty="0"/>
              <a:t>. Realmente ha ocurrido lo mismo que anteriormente cuando no asignábamos por referencia $y = $x, el resultado es el mismo para este ejemplo sencillo. </a:t>
            </a:r>
            <a:endParaRPr lang="es-ES" sz="20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56176"/>
            <a:ext cx="5140717" cy="14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2. Escape de HTML</a:t>
            </a:r>
          </a:p>
          <a:p>
            <a:pPr lvl="1"/>
            <a:r>
              <a:rPr lang="es-ES" sz="2200" dirty="0" smtClean="0"/>
              <a:t>Cuando se hace escape </a:t>
            </a:r>
            <a:r>
              <a:rPr lang="es-ES" sz="2200" b="1" dirty="0" smtClean="0"/>
              <a:t>en medio de una condición</a:t>
            </a:r>
            <a:r>
              <a:rPr lang="es-ES" sz="2200" dirty="0" smtClean="0"/>
              <a:t>, el intérprete tendrá en cuenta el </a:t>
            </a:r>
            <a:r>
              <a:rPr lang="es-ES" sz="2200" b="1" dirty="0" smtClean="0"/>
              <a:t>código HTML sólo si ésta se cumple</a:t>
            </a:r>
            <a:r>
              <a:rPr lang="es-ES" sz="2200" dirty="0" smtClean="0"/>
              <a:t>, de lo contrario saltará el contenido:</a:t>
            </a:r>
          </a:p>
          <a:p>
            <a:pPr lvl="1"/>
            <a:endParaRPr lang="es-ES" sz="2200" dirty="0" smtClean="0"/>
          </a:p>
          <a:p>
            <a:pPr marL="457200" lvl="1" indent="0">
              <a:buNone/>
            </a:pPr>
            <a:endParaRPr lang="es-ES" sz="2200" dirty="0" smtClean="0"/>
          </a:p>
          <a:p>
            <a:pPr marL="457200" lvl="1" indent="0">
              <a:buNone/>
            </a:pPr>
            <a:endParaRPr lang="es-ES" sz="2200" dirty="0" smtClean="0"/>
          </a:p>
          <a:p>
            <a:pPr marL="457200" lvl="1" indent="0">
              <a:buNone/>
            </a:pPr>
            <a:endParaRPr lang="es-ES" sz="2200" dirty="0"/>
          </a:p>
          <a:p>
            <a:pPr marL="457200" lvl="1" indent="0">
              <a:buNone/>
            </a:pPr>
            <a:endParaRPr lang="es-ES" sz="2200" dirty="0"/>
          </a:p>
          <a:p>
            <a:pPr marL="457200" lvl="1" indent="0">
              <a:buNone/>
            </a:pPr>
            <a:endParaRPr lang="es-ES" sz="2200" dirty="0" smtClean="0"/>
          </a:p>
          <a:p>
            <a:pPr marL="457200" lvl="1" indent="0">
              <a:buNone/>
            </a:pPr>
            <a:r>
              <a:rPr lang="es-ES" sz="2200" dirty="0" smtClean="0"/>
              <a:t>Para imprimir textos largos este método es más eficiente que enviar el texto a través de echo o </a:t>
            </a:r>
            <a:r>
              <a:rPr lang="es-ES" sz="2200" dirty="0" err="1" smtClean="0"/>
              <a:t>print</a:t>
            </a:r>
            <a:r>
              <a:rPr lang="es-ES" sz="2200" dirty="0" smtClean="0"/>
              <a:t>.</a:t>
            </a:r>
            <a:endParaRPr lang="es-ES" sz="2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4092"/>
            <a:ext cx="9845223" cy="18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1.3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4 </a:t>
            </a:r>
            <a:r>
              <a:rPr lang="es-ES" sz="2200" b="1" dirty="0"/>
              <a:t>Referencias</a:t>
            </a:r>
            <a:endParaRPr lang="es-ES" sz="2200" b="1" dirty="0"/>
          </a:p>
          <a:p>
            <a:pPr marL="0" indent="0" algn="just">
              <a:buNone/>
            </a:pPr>
            <a:r>
              <a:rPr lang="es-ES" sz="2000" dirty="0"/>
              <a:t>Pero el </a:t>
            </a:r>
            <a:r>
              <a:rPr lang="es-ES" sz="2000" b="1" dirty="0"/>
              <a:t>funcionamiento interno de las referencias </a:t>
            </a:r>
            <a:r>
              <a:rPr lang="es-ES" sz="2000" dirty="0"/>
              <a:t>afecta al </a:t>
            </a:r>
            <a:r>
              <a:rPr lang="es-ES" sz="2000" b="1" dirty="0"/>
              <a:t>comportamiento de la copia en escritura</a:t>
            </a:r>
            <a:r>
              <a:rPr lang="es-ES" sz="2000" dirty="0"/>
              <a:t>:</a:t>
            </a:r>
            <a:endParaRPr lang="es-ES" sz="2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3519"/>
            <a:ext cx="5160818" cy="39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1.3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4 </a:t>
            </a:r>
            <a:r>
              <a:rPr lang="es-ES" sz="2200" b="1" dirty="0"/>
              <a:t>Referencias</a:t>
            </a:r>
            <a:endParaRPr lang="es-ES" sz="2200" b="1" dirty="0"/>
          </a:p>
          <a:p>
            <a:pPr marL="0" indent="0" algn="just">
              <a:buNone/>
            </a:pPr>
            <a:r>
              <a:rPr lang="es-ES" sz="2000" dirty="0"/>
              <a:t>Se puede observar como </a:t>
            </a:r>
            <a:r>
              <a:rPr lang="es-ES" sz="2000" b="1" dirty="0" err="1"/>
              <a:t>refcount</a:t>
            </a:r>
            <a:r>
              <a:rPr lang="es-ES" sz="2000" dirty="0"/>
              <a:t> aumenta en </a:t>
            </a:r>
            <a:r>
              <a:rPr lang="es-ES" sz="2000" b="1" dirty="0"/>
              <a:t>1</a:t>
            </a:r>
            <a:r>
              <a:rPr lang="es-ES" sz="2000" dirty="0"/>
              <a:t>, indicando el mismo </a:t>
            </a:r>
            <a:r>
              <a:rPr lang="es-ES" sz="2000" b="1" dirty="0"/>
              <a:t>número de símbolos apuntando al </a:t>
            </a:r>
            <a:r>
              <a:rPr lang="es-ES" sz="2000" b="1" dirty="0" err="1"/>
              <a:t>zval</a:t>
            </a:r>
            <a:r>
              <a:rPr lang="es-ES" sz="2000" dirty="0"/>
              <a:t>.</a:t>
            </a:r>
          </a:p>
          <a:p>
            <a:pPr marL="0" indent="0" algn="just">
              <a:buNone/>
            </a:pPr>
            <a:endParaRPr lang="es-ES" sz="2000" dirty="0"/>
          </a:p>
          <a:p>
            <a:pPr marL="0" indent="0" algn="just">
              <a:buNone/>
            </a:pPr>
            <a:r>
              <a:rPr lang="es-ES" sz="2000" b="1" dirty="0"/>
              <a:t>_</a:t>
            </a:r>
            <a:r>
              <a:rPr lang="es-ES" sz="2000" b="1" dirty="0" err="1"/>
              <a:t>isref</a:t>
            </a:r>
            <a:r>
              <a:rPr lang="es-ES" sz="2000" b="1" dirty="0"/>
              <a:t> </a:t>
            </a:r>
            <a:r>
              <a:rPr lang="es-ES" sz="2000" dirty="0"/>
              <a:t>hace que PHP tenga un comportamiento distinto cuando cambia un símbolo: PHP no separa el valor del </a:t>
            </a:r>
            <a:r>
              <a:rPr lang="es-ES" sz="2000" dirty="0" err="1"/>
              <a:t>zval</a:t>
            </a:r>
            <a:r>
              <a:rPr lang="es-ES" sz="2000" dirty="0"/>
              <a:t>, directamente lo cambia, y </a:t>
            </a:r>
            <a:r>
              <a:rPr lang="es-ES" sz="2000" u="sng" dirty="0"/>
              <a:t>parece que $x e $y están atados</a:t>
            </a:r>
            <a:r>
              <a:rPr lang="es-ES" sz="2000" dirty="0"/>
              <a:t>.</a:t>
            </a:r>
          </a:p>
          <a:p>
            <a:pPr marL="0" indent="0" algn="just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8353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1.3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4 </a:t>
            </a:r>
            <a:r>
              <a:rPr lang="es-ES" sz="2200" b="1" dirty="0"/>
              <a:t>Referencias</a:t>
            </a:r>
            <a:endParaRPr lang="es-ES" sz="2200" b="1" dirty="0"/>
          </a:p>
          <a:p>
            <a:pPr marL="0" indent="0" algn="just">
              <a:buNone/>
            </a:pPr>
            <a:r>
              <a:rPr lang="es-ES" sz="2000" dirty="0" smtClean="0"/>
              <a:t>Ahora </a:t>
            </a:r>
            <a:r>
              <a:rPr lang="es-ES" sz="2000" dirty="0"/>
              <a:t>veamos un ejemplo asignando una variable con referencia y otra sin:</a:t>
            </a:r>
            <a:endParaRPr lang="es-ES" sz="2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2548"/>
            <a:ext cx="5576455" cy="420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0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1.3 Variables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200" b="1" dirty="0"/>
              <a:t>5  </a:t>
            </a:r>
            <a:r>
              <a:rPr lang="es-ES" sz="2200" b="1" dirty="0" err="1"/>
              <a:t>Garbage</a:t>
            </a:r>
            <a:r>
              <a:rPr lang="es-ES" sz="2200" b="1" dirty="0"/>
              <a:t> </a:t>
            </a:r>
            <a:r>
              <a:rPr lang="es-ES" sz="2200" b="1" dirty="0" err="1"/>
              <a:t>collection</a:t>
            </a:r>
            <a:endParaRPr lang="es-ES" sz="2200" b="1" dirty="0"/>
          </a:p>
          <a:p>
            <a:pPr marL="0" indent="0" algn="just">
              <a:buNone/>
            </a:pPr>
            <a:r>
              <a:rPr lang="es-ES" sz="2000" b="1" dirty="0" err="1"/>
              <a:t>Garbage</a:t>
            </a:r>
            <a:r>
              <a:rPr lang="es-ES" sz="2000" b="1" dirty="0"/>
              <a:t> </a:t>
            </a:r>
            <a:r>
              <a:rPr lang="es-ES" sz="2000" b="1" dirty="0" err="1"/>
              <a:t>collection</a:t>
            </a:r>
            <a:r>
              <a:rPr lang="es-ES" sz="2000" b="1" dirty="0"/>
              <a:t> </a:t>
            </a:r>
            <a:r>
              <a:rPr lang="es-ES" sz="2000" dirty="0"/>
              <a:t>es un </a:t>
            </a:r>
            <a:r>
              <a:rPr lang="es-ES" sz="2000" b="1" dirty="0"/>
              <a:t>mecanismo que rastrea el uso de objetos y libera la memoria si no se encuentran en el </a:t>
            </a:r>
            <a:r>
              <a:rPr lang="es-ES" sz="2000" b="1" dirty="0" err="1"/>
              <a:t>scope</a:t>
            </a:r>
            <a:r>
              <a:rPr lang="es-ES" sz="2000" b="1" dirty="0"/>
              <a:t> actual </a:t>
            </a:r>
            <a:r>
              <a:rPr lang="es-ES" sz="2000" dirty="0"/>
              <a:t>o todavía no están siendo usados por el programador.</a:t>
            </a:r>
          </a:p>
          <a:p>
            <a:pPr marL="0" indent="0" algn="just">
              <a:buNone/>
            </a:pPr>
            <a:endParaRPr lang="es-ES" sz="2000" dirty="0"/>
          </a:p>
          <a:p>
            <a:pPr marL="0" indent="0" algn="just">
              <a:buNone/>
            </a:pPr>
            <a:r>
              <a:rPr lang="es-ES" sz="2000" dirty="0"/>
              <a:t>PHP ya empleaba este concepto desde el principio, pero hasta </a:t>
            </a:r>
            <a:r>
              <a:rPr lang="es-ES" sz="2000" b="1" dirty="0"/>
              <a:t>PHP 5.3 </a:t>
            </a:r>
            <a:r>
              <a:rPr lang="es-ES" sz="2000" dirty="0"/>
              <a:t>no liberaba la memoria de forma automática. A partir de </a:t>
            </a:r>
            <a:r>
              <a:rPr lang="es-ES" sz="2000" b="1" dirty="0"/>
              <a:t>PHP 5.3 surgió </a:t>
            </a:r>
            <a:r>
              <a:rPr lang="es-ES" sz="2000" b="1" dirty="0" err="1"/>
              <a:t>Zend</a:t>
            </a:r>
            <a:r>
              <a:rPr lang="es-ES" sz="2000" b="1" dirty="0"/>
              <a:t> </a:t>
            </a:r>
            <a:r>
              <a:rPr lang="es-ES" sz="2000" b="1" dirty="0" err="1"/>
              <a:t>Garbage</a:t>
            </a:r>
            <a:r>
              <a:rPr lang="es-ES" sz="2000" b="1" dirty="0"/>
              <a:t> </a:t>
            </a:r>
            <a:r>
              <a:rPr lang="es-ES" sz="2000" b="1" dirty="0" err="1"/>
              <a:t>Collector</a:t>
            </a:r>
            <a:r>
              <a:rPr lang="es-ES" sz="2000" dirty="0"/>
              <a:t>, o </a:t>
            </a:r>
            <a:r>
              <a:rPr lang="es-ES" sz="2000" b="1" dirty="0" err="1"/>
              <a:t>Zend</a:t>
            </a:r>
            <a:r>
              <a:rPr lang="es-ES" sz="2000" b="1" dirty="0"/>
              <a:t> GC</a:t>
            </a:r>
            <a:r>
              <a:rPr lang="es-ES" sz="2000" dirty="0"/>
              <a:t>. Lo más importante de esta nueva característica es el </a:t>
            </a:r>
            <a:r>
              <a:rPr lang="es-ES" sz="2000" u="sng" dirty="0"/>
              <a:t>tratamiento de las referencias circulares</a:t>
            </a:r>
            <a:r>
              <a:rPr lang="es-ES" sz="2000" dirty="0"/>
              <a:t>.</a:t>
            </a:r>
          </a:p>
          <a:p>
            <a:pPr marL="0" indent="0" algn="just">
              <a:buNone/>
            </a:pPr>
            <a:endParaRPr lang="es-ES" sz="2000" dirty="0"/>
          </a:p>
          <a:p>
            <a:pPr marL="0" indent="0" algn="just">
              <a:buNone/>
            </a:pPr>
            <a:r>
              <a:rPr lang="es-ES" sz="2000" dirty="0"/>
              <a:t>Las </a:t>
            </a:r>
            <a:r>
              <a:rPr lang="es-ES" sz="2000" b="1" dirty="0"/>
              <a:t>referencias circulares </a:t>
            </a:r>
            <a:r>
              <a:rPr lang="es-ES" sz="2000" dirty="0"/>
              <a:t>aparecen con tipos </a:t>
            </a:r>
            <a:r>
              <a:rPr lang="es-ES" sz="2000" b="1" dirty="0"/>
              <a:t>compuestos, como </a:t>
            </a:r>
            <a:r>
              <a:rPr lang="es-ES" sz="2000" b="1" dirty="0" err="1"/>
              <a:t>arrays</a:t>
            </a:r>
            <a:r>
              <a:rPr lang="es-ES" sz="2000" b="1" dirty="0"/>
              <a:t> y objetos</a:t>
            </a:r>
            <a:r>
              <a:rPr lang="es-ES" sz="2000" dirty="0"/>
              <a:t>. Cuando </a:t>
            </a:r>
            <a:r>
              <a:rPr lang="es-ES" sz="2000" b="1" dirty="0"/>
              <a:t>dos tipos compuestos contienen referencias el uno al otro o cuando un tipo compuesto tiene una referencia a si mismo, se produce una referencia circular</a:t>
            </a:r>
            <a:r>
              <a:rPr lang="es-ES" sz="2000" dirty="0"/>
              <a:t>. Así la cosa se complica a la hora de liberar memoria, y antes de PHP 5.3 no se liberaba correctamente.</a:t>
            </a:r>
          </a:p>
          <a:p>
            <a:pPr marL="0" indent="0" algn="just">
              <a:buNone/>
            </a:pPr>
            <a:endParaRPr lang="es-ES" sz="2000" dirty="0"/>
          </a:p>
          <a:p>
            <a:pPr marL="0" indent="0" algn="just">
              <a:buNone/>
            </a:pPr>
            <a:r>
              <a:rPr lang="es-ES" sz="2000" dirty="0"/>
              <a:t>Ahora </a:t>
            </a:r>
            <a:r>
              <a:rPr lang="es-ES" sz="2000" b="1" dirty="0"/>
              <a:t>PHP rastrea automáticamente </a:t>
            </a:r>
            <a:r>
              <a:rPr lang="es-ES" sz="2000" dirty="0"/>
              <a:t>referencias circulares y las libera de vez en cuando. Si sabes que tu código tiene referencias circulares y quieres forzar a PHP a que las libere, puedes utilizar la función </a:t>
            </a:r>
            <a:r>
              <a:rPr lang="es-ES" sz="2000" b="1" dirty="0" err="1"/>
              <a:t>gc_collect_cycles</a:t>
            </a:r>
            <a:r>
              <a:rPr lang="es-ES" sz="2000" b="1" dirty="0"/>
              <a:t>().</a:t>
            </a:r>
            <a:endParaRPr lang="es-E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397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1.4 Constantes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1</a:t>
            </a:r>
            <a:r>
              <a:rPr lang="es-ES" sz="2400" b="1" dirty="0"/>
              <a:t>. Constantes</a:t>
            </a:r>
            <a:endParaRPr lang="es-ES" sz="2400" b="1" dirty="0" smtClean="0"/>
          </a:p>
          <a:p>
            <a:pPr marL="0" indent="0" algn="just">
              <a:buNone/>
            </a:pPr>
            <a:r>
              <a:rPr lang="es-ES" sz="2200" dirty="0"/>
              <a:t>Las constantes son </a:t>
            </a:r>
            <a:r>
              <a:rPr lang="es-ES" sz="2200" b="1" dirty="0"/>
              <a:t>nombres</a:t>
            </a:r>
            <a:r>
              <a:rPr lang="es-ES" sz="2200" dirty="0"/>
              <a:t> (identificadores) que expresan un </a:t>
            </a:r>
            <a:r>
              <a:rPr lang="es-ES" sz="2200" b="1" dirty="0"/>
              <a:t>valor</a:t>
            </a:r>
            <a:r>
              <a:rPr lang="es-ES" sz="2200" dirty="0"/>
              <a:t> y que no varían durante la ejecución del script. Son sensibles a mayúsculas y minúsculas, pero por convención se usan </a:t>
            </a:r>
            <a:r>
              <a:rPr lang="es-ES" sz="2200" b="1" dirty="0"/>
              <a:t>siempre en mayúsculas</a:t>
            </a:r>
            <a:r>
              <a:rPr lang="es-ES" sz="2200" dirty="0"/>
              <a:t>.</a:t>
            </a:r>
          </a:p>
          <a:p>
            <a:pPr algn="just"/>
            <a:endParaRPr lang="es-ES" sz="2200" dirty="0"/>
          </a:p>
          <a:p>
            <a:pPr algn="just"/>
            <a:r>
              <a:rPr lang="es-ES" sz="2200" dirty="0"/>
              <a:t>Tienen que </a:t>
            </a:r>
            <a:r>
              <a:rPr lang="es-ES" sz="2200" b="1" dirty="0"/>
              <a:t>empezar</a:t>
            </a:r>
            <a:r>
              <a:rPr lang="es-ES" sz="2200" dirty="0"/>
              <a:t> por </a:t>
            </a:r>
            <a:r>
              <a:rPr lang="es-ES" sz="2200" b="1" dirty="0"/>
              <a:t>letra o barra baja</a:t>
            </a:r>
            <a:r>
              <a:rPr lang="es-ES" sz="2200" dirty="0"/>
              <a:t>, y puede ir seguido de cualquier número, letra o barra baja.</a:t>
            </a:r>
          </a:p>
          <a:p>
            <a:pPr algn="just"/>
            <a:r>
              <a:rPr lang="es-ES" sz="2200" dirty="0"/>
              <a:t>Conviene </a:t>
            </a:r>
            <a:r>
              <a:rPr lang="es-ES" sz="2200" b="1" dirty="0"/>
              <a:t>no utilizar doble barra baja </a:t>
            </a:r>
            <a:r>
              <a:rPr lang="es-ES" sz="2200" dirty="0"/>
              <a:t>al principio en la definición de variables para evitar posibles colisiones futuras con </a:t>
            </a:r>
            <a:r>
              <a:rPr lang="es-ES" sz="2200" b="1" dirty="0"/>
              <a:t>constantes mágicas</a:t>
            </a:r>
            <a:r>
              <a:rPr lang="es-ES" sz="2200" dirty="0"/>
              <a:t>.</a:t>
            </a:r>
          </a:p>
          <a:p>
            <a:pPr algn="just"/>
            <a:r>
              <a:rPr lang="es-ES" sz="2200" dirty="0"/>
              <a:t>Deben </a:t>
            </a:r>
            <a:r>
              <a:rPr lang="es-ES" sz="2200" b="1" dirty="0"/>
              <a:t>definirse</a:t>
            </a:r>
            <a:r>
              <a:rPr lang="es-ES" sz="2200" dirty="0"/>
              <a:t> </a:t>
            </a:r>
            <a:r>
              <a:rPr lang="es-ES" sz="2200" b="1" dirty="0"/>
              <a:t>antes de usarse </a:t>
            </a:r>
            <a:r>
              <a:rPr lang="es-ES" sz="2200" dirty="0"/>
              <a:t>y no se puede cambiar su valor después (devuelve un </a:t>
            </a:r>
            <a:r>
              <a:rPr lang="es-ES" sz="2200" dirty="0" err="1"/>
              <a:t>Notice</a:t>
            </a:r>
            <a:r>
              <a:rPr lang="es-ES" sz="2200" dirty="0"/>
              <a:t> </a:t>
            </a:r>
            <a:r>
              <a:rPr lang="es-ES" sz="2200" dirty="0" err="1"/>
              <a:t>Constant</a:t>
            </a:r>
            <a:r>
              <a:rPr lang="es-ES" sz="2200" dirty="0"/>
              <a:t> </a:t>
            </a:r>
            <a:r>
              <a:rPr lang="es-ES" sz="2200" dirty="0" err="1"/>
              <a:t>already</a:t>
            </a:r>
            <a:r>
              <a:rPr lang="es-ES" sz="2200" dirty="0"/>
              <a:t> </a:t>
            </a:r>
            <a:r>
              <a:rPr lang="es-ES" sz="2200" dirty="0" err="1"/>
              <a:t>defined</a:t>
            </a:r>
            <a:r>
              <a:rPr lang="es-ES" sz="2200" dirty="0"/>
              <a:t>).</a:t>
            </a:r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477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1.4 Constantes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400" b="1" dirty="0" smtClean="0"/>
              <a:t>Constantes</a:t>
            </a:r>
            <a:endParaRPr lang="es-ES" sz="2400" b="1" dirty="0"/>
          </a:p>
          <a:p>
            <a:pPr marL="0" indent="0">
              <a:buNone/>
            </a:pPr>
            <a:r>
              <a:rPr lang="es-ES" sz="2200" u="sng" dirty="0" smtClean="0"/>
              <a:t>Ejemplo:</a:t>
            </a:r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9063"/>
            <a:ext cx="5994256" cy="122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4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1.4 Constantes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400" b="1" dirty="0" smtClean="0"/>
              <a:t>Constantes</a:t>
            </a:r>
            <a:endParaRPr lang="es-ES" sz="2400" b="1" dirty="0"/>
          </a:p>
          <a:p>
            <a:pPr marL="0" indent="0">
              <a:buNone/>
            </a:pPr>
            <a:r>
              <a:rPr lang="es-ES" sz="2200" u="sng" dirty="0"/>
              <a:t>Constantes predefinidas:</a:t>
            </a:r>
            <a:endParaRPr lang="es-ES" sz="2200" u="sng" dirty="0" smtClean="0"/>
          </a:p>
          <a:p>
            <a:pPr marL="0" indent="0">
              <a:buNone/>
            </a:pPr>
            <a:r>
              <a:rPr lang="es-ES" sz="2200" dirty="0"/>
              <a:t>Existen alrededor de 50 constantes predefinidas en el núcleo de PHP, de las cuales se enumeran algunas de </a:t>
            </a:r>
            <a:r>
              <a:rPr lang="es-ES" sz="2200" dirty="0" smtClean="0"/>
              <a:t>ellas:</a:t>
            </a:r>
            <a:endParaRPr lang="es-ES" sz="2200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76429"/>
              </p:ext>
            </p:extLst>
          </p:nvPr>
        </p:nvGraphicFramePr>
        <p:xfrm>
          <a:off x="1560945" y="4080191"/>
          <a:ext cx="812800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703323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27132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PHP_VERSION </a:t>
                      </a:r>
                      <a:r>
                        <a:rPr lang="es-ES" dirty="0" smtClean="0"/>
                        <a:t>| Versión actual de PHP</a:t>
                      </a:r>
                    </a:p>
                    <a:p>
                      <a:endParaRPr lang="es-ES" dirty="0" smtClean="0"/>
                    </a:p>
                    <a:p>
                      <a:r>
                        <a:rPr lang="es-ES" b="1" dirty="0" smtClean="0"/>
                        <a:t>DEFAULT_INCLUDE_PATH</a:t>
                      </a:r>
                      <a:r>
                        <a:rPr lang="es-ES" dirty="0" smtClean="0"/>
                        <a:t> | Directorio por defecto para </a:t>
                      </a:r>
                      <a:r>
                        <a:rPr lang="es-ES" dirty="0" err="1" smtClean="0"/>
                        <a:t>include</a:t>
                      </a:r>
                      <a:r>
                        <a:rPr lang="es-ES" dirty="0" smtClean="0"/>
                        <a:t> </a:t>
                      </a:r>
                    </a:p>
                    <a:p>
                      <a:endParaRPr lang="es-ES" dirty="0" smtClean="0"/>
                    </a:p>
                    <a:p>
                      <a:r>
                        <a:rPr lang="es-ES" b="1" dirty="0" smtClean="0"/>
                        <a:t>PHP_EXTENSION_DIR</a:t>
                      </a:r>
                      <a:r>
                        <a:rPr lang="es-ES" dirty="0" smtClean="0"/>
                        <a:t> | Directorio de las extensiones PHP</a:t>
                      </a:r>
                    </a:p>
                    <a:p>
                      <a:endParaRPr lang="es-ES" dirty="0" smtClean="0"/>
                    </a:p>
                    <a:p>
                      <a:r>
                        <a:rPr lang="es-ES" dirty="0" smtClean="0"/>
                        <a:t> </a:t>
                      </a:r>
                      <a:r>
                        <a:rPr lang="es-ES" b="1" dirty="0" smtClean="0"/>
                        <a:t>TRUE</a:t>
                      </a:r>
                      <a:r>
                        <a:rPr lang="es-ES" dirty="0" smtClean="0"/>
                        <a:t> | Verdadero |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</a:t>
                      </a:r>
                      <a:r>
                        <a:rPr lang="es-ES" b="1" dirty="0" smtClean="0"/>
                        <a:t>PHP_INT_MAX</a:t>
                      </a:r>
                      <a:r>
                        <a:rPr lang="es-ES" dirty="0" smtClean="0"/>
                        <a:t> | Número entero más grande admitido en la compilación actual. Suele ser </a:t>
                      </a:r>
                      <a:r>
                        <a:rPr lang="es-ES" dirty="0" err="1" smtClean="0"/>
                        <a:t>int</a:t>
                      </a:r>
                      <a:r>
                        <a:rPr lang="es-ES" dirty="0" smtClean="0"/>
                        <a:t>(2147483647) |</a:t>
                      </a:r>
                    </a:p>
                    <a:p>
                      <a:endParaRPr lang="es-ES" dirty="0" smtClean="0"/>
                    </a:p>
                    <a:p>
                      <a:r>
                        <a:rPr lang="es-ES" b="1" dirty="0" smtClean="0"/>
                        <a:t>PHP_CONFIG_FILE_PATH</a:t>
                      </a:r>
                      <a:r>
                        <a:rPr lang="es-ES" dirty="0" smtClean="0"/>
                        <a:t> | Directorio donde se encuentra el archivo de configuración php.ini </a:t>
                      </a:r>
                    </a:p>
                    <a:p>
                      <a:endParaRPr lang="es-ES" dirty="0" smtClean="0"/>
                    </a:p>
                    <a:p>
                      <a:r>
                        <a:rPr lang="es-ES" b="1" dirty="0" smtClean="0"/>
                        <a:t>FALSE</a:t>
                      </a:r>
                      <a:r>
                        <a:rPr lang="es-ES" dirty="0" smtClean="0"/>
                        <a:t> | Falso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84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6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1.4 Constantes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400" b="1" dirty="0" smtClean="0"/>
              <a:t>Constantes</a:t>
            </a:r>
            <a:endParaRPr lang="es-ES" sz="2400" b="1" dirty="0"/>
          </a:p>
          <a:p>
            <a:pPr marL="0" indent="0">
              <a:buNone/>
            </a:pPr>
            <a:r>
              <a:rPr lang="es-ES" sz="2200" u="sng" dirty="0"/>
              <a:t>Constantes mágicas:</a:t>
            </a:r>
            <a:endParaRPr lang="es-ES" sz="2200" u="sng" dirty="0" smtClean="0"/>
          </a:p>
          <a:p>
            <a:pPr marL="0" indent="0" algn="just">
              <a:buNone/>
            </a:pPr>
            <a:r>
              <a:rPr lang="es-ES" sz="2200" dirty="0"/>
              <a:t>Existen </a:t>
            </a:r>
            <a:r>
              <a:rPr lang="es-ES" sz="2200" b="1" dirty="0"/>
              <a:t>8 constantes mágicas </a:t>
            </a:r>
            <a:r>
              <a:rPr lang="es-ES" sz="2200" dirty="0"/>
              <a:t>predefinidas de PHP en cualquier script, </a:t>
            </a:r>
            <a:r>
              <a:rPr lang="es-ES" sz="2200" u="sng" dirty="0"/>
              <a:t>que cambian en función de donde son </a:t>
            </a:r>
            <a:r>
              <a:rPr lang="es-ES" sz="2200" u="sng" dirty="0" smtClean="0"/>
              <a:t>usadas.</a:t>
            </a: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71279"/>
              </p:ext>
            </p:extLst>
          </p:nvPr>
        </p:nvGraphicFramePr>
        <p:xfrm>
          <a:off x="1560945" y="4080191"/>
          <a:ext cx="8128000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703323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27132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i="0" dirty="0" smtClean="0"/>
                        <a:t>__LINE__ </a:t>
                      </a:r>
                      <a:r>
                        <a:rPr lang="es-ES" b="0" i="0" dirty="0" smtClean="0"/>
                        <a:t>| Número de línea actual del archivo</a:t>
                      </a:r>
                    </a:p>
                    <a:p>
                      <a:endParaRPr lang="es-ES" b="0" dirty="0" smtClean="0"/>
                    </a:p>
                    <a:p>
                      <a:r>
                        <a:rPr lang="es-ES" b="1" dirty="0" smtClean="0"/>
                        <a:t>__FUNCTION__ </a:t>
                      </a:r>
                      <a:r>
                        <a:rPr lang="es-ES" b="0" dirty="0" smtClean="0"/>
                        <a:t>| Nombre de la función</a:t>
                      </a:r>
                    </a:p>
                    <a:p>
                      <a:endParaRPr lang="es-ES" b="0" dirty="0" smtClean="0"/>
                    </a:p>
                    <a:p>
                      <a:r>
                        <a:rPr lang="es-ES" b="1" dirty="0" smtClean="0"/>
                        <a:t>__METHOD__ </a:t>
                      </a:r>
                      <a:r>
                        <a:rPr lang="es-ES" b="0" dirty="0" smtClean="0"/>
                        <a:t>| Nombre del método de la clase</a:t>
                      </a:r>
                    </a:p>
                    <a:p>
                      <a:r>
                        <a:rPr lang="es-ES" dirty="0" smtClean="0"/>
                        <a:t> </a:t>
                      </a:r>
                      <a:r>
                        <a:rPr lang="es-ES" b="1" dirty="0" smtClean="0"/>
                        <a:t>__NAMESPACE__ |</a:t>
                      </a:r>
                      <a:r>
                        <a:rPr lang="es-ES" b="0" dirty="0" smtClean="0"/>
                        <a:t> Nombre del </a:t>
                      </a:r>
                      <a:r>
                        <a:rPr lang="es-ES" b="0" dirty="0" err="1" smtClean="0"/>
                        <a:t>namespace</a:t>
                      </a:r>
                      <a:r>
                        <a:rPr lang="es-ES" b="0" dirty="0" smtClean="0"/>
                        <a:t> actual</a:t>
                      </a:r>
                      <a:endParaRPr lang="es-E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 </a:t>
                      </a:r>
                      <a:r>
                        <a:rPr lang="es-ES" b="1" dirty="0" smtClean="0"/>
                        <a:t>__FILE__ </a:t>
                      </a:r>
                      <a:r>
                        <a:rPr lang="es-ES" b="0" dirty="0" smtClean="0"/>
                        <a:t>| Ruta completa y nombre del archivo actual </a:t>
                      </a:r>
                      <a:r>
                        <a:rPr lang="es-ES" dirty="0" err="1" smtClean="0"/>
                        <a:t>actual</a:t>
                      </a:r>
                      <a:r>
                        <a:rPr lang="es-ES" dirty="0" smtClean="0"/>
                        <a:t>. </a:t>
                      </a:r>
                    </a:p>
                    <a:p>
                      <a:endParaRPr lang="es-ES" dirty="0" smtClean="0"/>
                    </a:p>
                    <a:p>
                      <a:r>
                        <a:rPr lang="es-ES" b="1" dirty="0" smtClean="0"/>
                        <a:t>__DIR__ </a:t>
                      </a:r>
                      <a:r>
                        <a:rPr lang="es-ES" dirty="0" smtClean="0"/>
                        <a:t>| Directorio del archivo</a:t>
                      </a:r>
                    </a:p>
                    <a:p>
                      <a:endParaRPr lang="es-ES" b="1" dirty="0" smtClean="0"/>
                    </a:p>
                    <a:p>
                      <a:r>
                        <a:rPr lang="es-ES" b="1" dirty="0" smtClean="0"/>
                        <a:t>__CLASS__ </a:t>
                      </a:r>
                      <a:r>
                        <a:rPr lang="es-ES" b="0" dirty="0" smtClean="0"/>
                        <a:t>| Nombre de la clase</a:t>
                      </a:r>
                    </a:p>
                    <a:p>
                      <a:endParaRPr lang="es-ES" b="1" dirty="0" smtClean="0"/>
                    </a:p>
                    <a:p>
                      <a:r>
                        <a:rPr lang="es-ES" b="1" dirty="0" smtClean="0"/>
                        <a:t> __TRAIT__</a:t>
                      </a:r>
                      <a:r>
                        <a:rPr lang="es-ES" b="0" dirty="0" smtClean="0"/>
                        <a:t> | Nombre del </a:t>
                      </a:r>
                      <a:r>
                        <a:rPr lang="es-ES" b="0" dirty="0" err="1" smtClean="0"/>
                        <a:t>trait</a:t>
                      </a:r>
                      <a:endParaRPr lang="es-E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884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35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200" dirty="0"/>
              <a:t>Las </a:t>
            </a:r>
            <a:r>
              <a:rPr lang="es-ES" sz="2200" b="1" dirty="0"/>
              <a:t>estructuras de control</a:t>
            </a:r>
            <a:r>
              <a:rPr lang="es-ES" sz="2200" dirty="0"/>
              <a:t> son </a:t>
            </a:r>
            <a:r>
              <a:rPr lang="es-ES" sz="2200" b="1" dirty="0"/>
              <a:t>sentencias</a:t>
            </a:r>
            <a:r>
              <a:rPr lang="es-ES" sz="2200" dirty="0"/>
              <a:t> que </a:t>
            </a:r>
            <a:r>
              <a:rPr lang="es-ES" sz="2200" b="1" dirty="0"/>
              <a:t>permiten controlar cómo el código fluye </a:t>
            </a:r>
            <a:r>
              <a:rPr lang="es-ES" sz="2200" dirty="0"/>
              <a:t>en nuestro script basándose en ciertos factores. Por ejemplo, cuando queremos realizar una acción sólo si cierta variable está definida, o cuando queremos mostrar un </a:t>
            </a:r>
            <a:r>
              <a:rPr lang="es-ES" sz="2200" dirty="0" err="1"/>
              <a:t>array</a:t>
            </a:r>
            <a:r>
              <a:rPr lang="es-ES" sz="2200" dirty="0"/>
              <a:t> de datos a través de un </a:t>
            </a:r>
            <a:r>
              <a:rPr lang="es-ES" sz="2200" dirty="0" err="1"/>
              <a:t>loop</a:t>
            </a:r>
            <a:r>
              <a:rPr lang="es-ES" sz="2200" dirty="0"/>
              <a:t>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Las estructuras de control son mayoritariamente condicionales (</a:t>
            </a:r>
            <a:r>
              <a:rPr lang="es-ES" sz="2200" i="1" dirty="0" err="1"/>
              <a:t>if</a:t>
            </a:r>
            <a:r>
              <a:rPr lang="es-ES" sz="2200" i="1" dirty="0"/>
              <a:t>, </a:t>
            </a:r>
            <a:r>
              <a:rPr lang="es-ES" sz="2200" i="1" dirty="0" err="1"/>
              <a:t>switch</a:t>
            </a:r>
            <a:r>
              <a:rPr lang="es-ES" sz="2200" i="1" dirty="0"/>
              <a:t>, </a:t>
            </a:r>
            <a:r>
              <a:rPr lang="es-ES" sz="2200" i="1" dirty="0" err="1"/>
              <a:t>etc</a:t>
            </a:r>
            <a:r>
              <a:rPr lang="es-ES" sz="2200" dirty="0"/>
              <a:t>) o </a:t>
            </a:r>
            <a:r>
              <a:rPr lang="es-ES" sz="2200" dirty="0" err="1"/>
              <a:t>loops</a:t>
            </a:r>
            <a:r>
              <a:rPr lang="es-ES" sz="2200" dirty="0"/>
              <a:t> (</a:t>
            </a:r>
            <a:r>
              <a:rPr lang="es-ES" sz="2200" i="1" dirty="0" err="1"/>
              <a:t>for</a:t>
            </a:r>
            <a:r>
              <a:rPr lang="es-ES" sz="2200" i="1" dirty="0"/>
              <a:t>, </a:t>
            </a:r>
            <a:r>
              <a:rPr lang="es-ES" sz="2200" i="1" dirty="0" err="1"/>
              <a:t>foreach</a:t>
            </a:r>
            <a:r>
              <a:rPr lang="es-ES" sz="2200" i="1" dirty="0"/>
              <a:t>, </a:t>
            </a:r>
            <a:r>
              <a:rPr lang="es-ES" sz="2200" i="1" dirty="0" err="1"/>
              <a:t>etc</a:t>
            </a:r>
            <a:r>
              <a:rPr lang="es-ES" sz="2200" dirty="0"/>
              <a:t>).</a:t>
            </a:r>
            <a:endParaRPr lang="es-ES" sz="2200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971055"/>
            <a:ext cx="7659390" cy="28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1. </a:t>
            </a:r>
            <a:r>
              <a:rPr lang="es-ES" sz="2400" b="1" dirty="0" err="1" smtClean="0"/>
              <a:t>if</a:t>
            </a:r>
            <a:endParaRPr lang="es-ES" sz="2400" b="1" dirty="0"/>
          </a:p>
          <a:p>
            <a:pPr marL="0" indent="0" algn="just">
              <a:buNone/>
            </a:pPr>
            <a:r>
              <a:rPr lang="es-ES" sz="2200" dirty="0"/>
              <a:t>La estructura de control </a:t>
            </a:r>
            <a:r>
              <a:rPr lang="es-ES" sz="2200" b="1" dirty="0" err="1"/>
              <a:t>if</a:t>
            </a:r>
            <a:r>
              <a:rPr lang="es-ES" sz="2200" dirty="0"/>
              <a:t> permite la ejecución condicional de fragmentos de código</a:t>
            </a:r>
            <a:r>
              <a:rPr lang="es-ES" sz="2200" dirty="0" smtClean="0"/>
              <a:t>.</a:t>
            </a:r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r>
              <a:rPr lang="es-ES" sz="2200" dirty="0"/>
              <a:t>Las sentencias </a:t>
            </a:r>
            <a:r>
              <a:rPr lang="es-ES" sz="2200" dirty="0" err="1"/>
              <a:t>if</a:t>
            </a:r>
            <a:r>
              <a:rPr lang="es-ES" sz="2200" dirty="0"/>
              <a:t> se pueden </a:t>
            </a:r>
            <a:r>
              <a:rPr lang="es-ES" sz="2200" b="1" dirty="0"/>
              <a:t>incluir unas dentro de otras </a:t>
            </a:r>
            <a:r>
              <a:rPr lang="es-ES" sz="2200" dirty="0"/>
              <a:t>indefinidamente.</a:t>
            </a:r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5714"/>
            <a:ext cx="6061364" cy="182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3. Instrucción de separación</a:t>
            </a:r>
          </a:p>
          <a:p>
            <a:pPr marL="0" indent="0">
              <a:buNone/>
            </a:pPr>
            <a:r>
              <a:rPr lang="es-ES" sz="2200" dirty="0" smtClean="0"/>
              <a:t>Como en C o en Perl, PHP requiere que cada instrucción se termine con punto y coma ";" al final de cada sentencia. La etiqueta de cierre de un bloque de código PHP automáticamente implica el punto y coma, por lo que no es necesario incluirlo al final:</a:t>
            </a:r>
          </a:p>
          <a:p>
            <a:pPr marL="457200" lvl="1" indent="0">
              <a:buNone/>
            </a:pPr>
            <a:endParaRPr lang="es-ES" sz="2200" dirty="0" smtClean="0"/>
          </a:p>
          <a:p>
            <a:pPr marL="457200" lvl="1" indent="0">
              <a:buNone/>
            </a:pPr>
            <a:endParaRPr lang="es-ES" sz="2200" dirty="0" smtClean="0"/>
          </a:p>
          <a:p>
            <a:pPr marL="457200" lvl="1" indent="0">
              <a:buNone/>
            </a:pPr>
            <a:endParaRPr lang="es-ES" sz="2200" dirty="0"/>
          </a:p>
          <a:p>
            <a:pPr marL="457200" lvl="1" indent="0">
              <a:buNone/>
            </a:pPr>
            <a:endParaRPr lang="es-ES" sz="2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01244"/>
            <a:ext cx="7580571" cy="70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2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2. </a:t>
            </a:r>
            <a:r>
              <a:rPr lang="es-ES" sz="2400" b="1" dirty="0" err="1" smtClean="0"/>
              <a:t>else</a:t>
            </a:r>
            <a:endParaRPr lang="es-ES" sz="2400" b="1" dirty="0"/>
          </a:p>
          <a:p>
            <a:pPr marL="0" indent="0" algn="just">
              <a:buNone/>
            </a:pPr>
            <a:r>
              <a:rPr lang="es-ES" sz="2200" dirty="0"/>
              <a:t>Sirve para ejecutar una sentencia cuando otra no se cumple. </a:t>
            </a:r>
            <a:r>
              <a:rPr lang="es-ES" sz="2200" b="1" dirty="0" err="1"/>
              <a:t>else</a:t>
            </a:r>
            <a:r>
              <a:rPr lang="es-ES" sz="2200" dirty="0"/>
              <a:t> extiende una sentencia </a:t>
            </a:r>
            <a:r>
              <a:rPr lang="es-ES" sz="2200" b="1" dirty="0" err="1"/>
              <a:t>if</a:t>
            </a:r>
            <a:r>
              <a:rPr lang="es-ES" sz="2200" dirty="0"/>
              <a:t>, y se ejecuta cuando ésta es </a:t>
            </a:r>
            <a:r>
              <a:rPr lang="es-ES" sz="2200" b="1" dirty="0"/>
              <a:t>false</a:t>
            </a:r>
            <a:r>
              <a:rPr lang="es-ES" sz="2200" dirty="0"/>
              <a:t>. Siguiendo el ejemplo anterior:</a:t>
            </a: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37635"/>
            <a:ext cx="6516911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3</a:t>
            </a:r>
            <a:r>
              <a:rPr lang="es-ES" sz="2400" b="1" dirty="0" smtClean="0"/>
              <a:t>. </a:t>
            </a:r>
            <a:r>
              <a:rPr lang="es-ES" sz="2400" b="1" dirty="0" err="1"/>
              <a:t>elseif</a:t>
            </a:r>
            <a:r>
              <a:rPr lang="es-ES" sz="2400" b="1" dirty="0"/>
              <a:t>/</a:t>
            </a:r>
            <a:r>
              <a:rPr lang="es-ES" sz="2400" b="1" dirty="0" err="1"/>
              <a:t>else</a:t>
            </a:r>
            <a:r>
              <a:rPr lang="es-ES" sz="2400" b="1" dirty="0"/>
              <a:t> </a:t>
            </a:r>
            <a:r>
              <a:rPr lang="es-ES" sz="2400" b="1" dirty="0" err="1"/>
              <a:t>if</a:t>
            </a:r>
            <a:endParaRPr lang="es-ES" sz="2400" b="1" dirty="0"/>
          </a:p>
          <a:p>
            <a:pPr marL="0" indent="0" algn="just">
              <a:buNone/>
            </a:pPr>
            <a:r>
              <a:rPr lang="es-ES" sz="2200" dirty="0"/>
              <a:t>Es una combinación entre </a:t>
            </a:r>
            <a:r>
              <a:rPr lang="es-ES" sz="2200" b="1" dirty="0" err="1"/>
              <a:t>if</a:t>
            </a:r>
            <a:r>
              <a:rPr lang="es-ES" sz="2200" dirty="0"/>
              <a:t> y </a:t>
            </a:r>
            <a:r>
              <a:rPr lang="es-ES" sz="2200" b="1" dirty="0" err="1"/>
              <a:t>else</a:t>
            </a:r>
            <a:r>
              <a:rPr lang="es-ES" sz="2200" dirty="0"/>
              <a:t>. Se ejecuta cuando </a:t>
            </a:r>
            <a:r>
              <a:rPr lang="es-ES" sz="2200" dirty="0" err="1"/>
              <a:t>if</a:t>
            </a:r>
            <a:r>
              <a:rPr lang="es-ES" sz="2200" dirty="0"/>
              <a:t> es </a:t>
            </a:r>
            <a:r>
              <a:rPr lang="es-ES" sz="2200" b="1" dirty="0"/>
              <a:t>false</a:t>
            </a:r>
            <a:r>
              <a:rPr lang="es-ES" sz="2200" dirty="0"/>
              <a:t>, pero sólo si la expresión condicional del </a:t>
            </a:r>
            <a:r>
              <a:rPr lang="es-ES" sz="2200" b="1" dirty="0" err="1"/>
              <a:t>elseif</a:t>
            </a:r>
            <a:r>
              <a:rPr lang="es-ES" sz="2200" dirty="0"/>
              <a:t> es </a:t>
            </a:r>
            <a:r>
              <a:rPr lang="es-ES" sz="2200" b="1" dirty="0"/>
              <a:t>true</a:t>
            </a:r>
            <a:r>
              <a:rPr lang="es-ES" sz="2200" dirty="0"/>
              <a:t>.</a:t>
            </a: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3893"/>
            <a:ext cx="6563670" cy="286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6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3</a:t>
            </a:r>
            <a:r>
              <a:rPr lang="es-ES" sz="2400" b="1" dirty="0" smtClean="0"/>
              <a:t>. </a:t>
            </a:r>
            <a:r>
              <a:rPr lang="es-ES" sz="2400" b="1" dirty="0" err="1"/>
              <a:t>elseif</a:t>
            </a:r>
            <a:r>
              <a:rPr lang="es-ES" sz="2400" b="1" dirty="0"/>
              <a:t>/</a:t>
            </a:r>
            <a:r>
              <a:rPr lang="es-ES" sz="2400" b="1" dirty="0" err="1"/>
              <a:t>else</a:t>
            </a:r>
            <a:r>
              <a:rPr lang="es-ES" sz="2400" b="1" dirty="0"/>
              <a:t> </a:t>
            </a:r>
            <a:r>
              <a:rPr lang="es-ES" sz="2400" b="1" dirty="0" err="1"/>
              <a:t>if</a:t>
            </a:r>
            <a:endParaRPr lang="es-ES" sz="2400" b="1" dirty="0"/>
          </a:p>
          <a:p>
            <a:pPr marL="0" indent="0" algn="just">
              <a:buNone/>
            </a:pPr>
            <a:r>
              <a:rPr lang="es-ES" sz="2200" dirty="0"/>
              <a:t>Puede haber varios </a:t>
            </a:r>
            <a:r>
              <a:rPr lang="es-ES" sz="2200" b="1" dirty="0" err="1"/>
              <a:t>elseif</a:t>
            </a:r>
            <a:r>
              <a:rPr lang="es-ES" sz="2200" dirty="0"/>
              <a:t> dentro de una sentencia </a:t>
            </a:r>
            <a:r>
              <a:rPr lang="es-ES" sz="2200" b="1" dirty="0" err="1"/>
              <a:t>if</a:t>
            </a:r>
            <a:r>
              <a:rPr lang="es-ES" sz="2200" dirty="0"/>
              <a:t> (aunque en ese caso suele ser más recomendable usar </a:t>
            </a:r>
            <a:r>
              <a:rPr lang="es-ES" sz="2200" b="1" dirty="0" err="1"/>
              <a:t>switch</a:t>
            </a:r>
            <a:r>
              <a:rPr lang="es-ES" sz="2200" dirty="0"/>
              <a:t>). No hay diferencias de comportamiento entre </a:t>
            </a:r>
            <a:r>
              <a:rPr lang="es-ES" sz="2200" b="1" dirty="0" err="1" smtClean="0"/>
              <a:t>elseif</a:t>
            </a:r>
            <a:r>
              <a:rPr lang="es-ES" sz="2200" dirty="0" smtClean="0"/>
              <a:t> </a:t>
            </a:r>
            <a:r>
              <a:rPr lang="es-ES" sz="2200" dirty="0"/>
              <a:t>y </a:t>
            </a:r>
            <a:r>
              <a:rPr lang="es-ES" sz="2200" b="1" dirty="0" err="1"/>
              <a:t>else</a:t>
            </a:r>
            <a:r>
              <a:rPr lang="es-ES" sz="2200" b="1" dirty="0"/>
              <a:t> </a:t>
            </a:r>
            <a:r>
              <a:rPr lang="es-ES" sz="2200" b="1" dirty="0" err="1"/>
              <a:t>if</a:t>
            </a:r>
            <a:r>
              <a:rPr lang="es-ES" sz="2200" dirty="0"/>
              <a:t>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b="1" dirty="0" err="1"/>
              <a:t>elseif</a:t>
            </a:r>
            <a:r>
              <a:rPr lang="es-ES" sz="2200" dirty="0"/>
              <a:t> sólo se ejecuta si el </a:t>
            </a:r>
            <a:r>
              <a:rPr lang="es-ES" sz="2200" b="1" dirty="0" err="1"/>
              <a:t>if</a:t>
            </a:r>
            <a:r>
              <a:rPr lang="es-ES" sz="2200" dirty="0"/>
              <a:t> precedente o cualquier </a:t>
            </a:r>
            <a:r>
              <a:rPr lang="es-ES" sz="2200" b="1" dirty="0" err="1"/>
              <a:t>elseif</a:t>
            </a:r>
            <a:r>
              <a:rPr lang="es-ES" sz="2200" dirty="0"/>
              <a:t> anterior son evaluadas como false.</a:t>
            </a: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0343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4. </a:t>
            </a:r>
            <a:r>
              <a:rPr lang="es-ES" sz="2400" b="1" dirty="0" err="1" smtClean="0"/>
              <a:t>while</a:t>
            </a:r>
            <a:endParaRPr lang="es-ES" sz="2400" b="1" dirty="0"/>
          </a:p>
          <a:p>
            <a:pPr marL="0" indent="0" algn="just">
              <a:buNone/>
            </a:pPr>
            <a:r>
              <a:rPr lang="es-ES" sz="2200" dirty="0"/>
              <a:t>Es el tipo más sencillo de </a:t>
            </a:r>
            <a:r>
              <a:rPr lang="es-ES" sz="2200" b="1" dirty="0" err="1"/>
              <a:t>loop</a:t>
            </a:r>
            <a:r>
              <a:rPr lang="es-ES" sz="2200" dirty="0"/>
              <a:t> en </a:t>
            </a:r>
            <a:r>
              <a:rPr lang="es-ES" sz="2200" b="1" dirty="0"/>
              <a:t>PHP</a:t>
            </a:r>
            <a:r>
              <a:rPr lang="es-ES" sz="2200" dirty="0"/>
              <a:t>. Se ejecutan las sentencias dentro del </a:t>
            </a:r>
            <a:r>
              <a:rPr lang="es-ES" sz="2200" b="1" dirty="0" err="1"/>
              <a:t>while</a:t>
            </a:r>
            <a:r>
              <a:rPr lang="es-ES" sz="2200" dirty="0"/>
              <a:t> siempre y cuando se evalúen como </a:t>
            </a:r>
            <a:r>
              <a:rPr lang="es-ES" sz="2200" b="1" dirty="0"/>
              <a:t>true</a:t>
            </a:r>
            <a:r>
              <a:rPr lang="es-ES" sz="2200" dirty="0"/>
              <a:t>. El valor de la expresión se comprueba cada vez al inicio del </a:t>
            </a:r>
            <a:r>
              <a:rPr lang="es-ES" sz="2200" dirty="0" err="1"/>
              <a:t>loop</a:t>
            </a:r>
            <a:r>
              <a:rPr lang="es-ES" sz="2200" dirty="0"/>
              <a:t>, y la ejecución no se detendrá hasta que finalice la </a:t>
            </a:r>
            <a:r>
              <a:rPr lang="es-ES" sz="2200" b="1" dirty="0"/>
              <a:t>iteración</a:t>
            </a:r>
            <a:r>
              <a:rPr lang="es-ES" sz="2200" dirty="0"/>
              <a:t> (cada vez que PHP ejecuta las sentencias en un </a:t>
            </a:r>
            <a:r>
              <a:rPr lang="es-ES" sz="2200" dirty="0" err="1"/>
              <a:t>loop</a:t>
            </a:r>
            <a:r>
              <a:rPr lang="es-ES" sz="2200" dirty="0"/>
              <a:t> es una iteración). Si la expresión </a:t>
            </a:r>
            <a:r>
              <a:rPr lang="es-ES" sz="2200" b="1" dirty="0" err="1"/>
              <a:t>while</a:t>
            </a:r>
            <a:r>
              <a:rPr lang="es-ES" sz="2200" dirty="0"/>
              <a:t> se evalúa como </a:t>
            </a:r>
            <a:r>
              <a:rPr lang="es-ES" sz="2200" b="1" dirty="0"/>
              <a:t>false</a:t>
            </a:r>
            <a:r>
              <a:rPr lang="es-ES" sz="2200" dirty="0"/>
              <a:t>, las sentencias no se ejecutarán ni siquiera una vez.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También es posible agrupar varias instrucciones </a:t>
            </a:r>
            <a:r>
              <a:rPr lang="es-ES" sz="2200" dirty="0" err="1"/>
              <a:t>while</a:t>
            </a:r>
            <a:r>
              <a:rPr lang="es-ES" sz="2200" dirty="0"/>
              <a:t> dentro de una.</a:t>
            </a:r>
            <a:endParaRPr lang="es-ES" sz="22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00587"/>
            <a:ext cx="5241500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5</a:t>
            </a:r>
            <a:r>
              <a:rPr lang="es-ES" sz="2400" b="1" dirty="0" smtClean="0"/>
              <a:t>. do-</a:t>
            </a:r>
            <a:r>
              <a:rPr lang="es-ES" sz="2400" b="1" dirty="0" err="1" smtClean="0"/>
              <a:t>while</a:t>
            </a:r>
            <a:endParaRPr lang="es-ES" sz="2400" b="1" dirty="0"/>
          </a:p>
          <a:p>
            <a:pPr marL="0" indent="0" algn="just">
              <a:buNone/>
            </a:pPr>
            <a:r>
              <a:rPr lang="es-ES" sz="2200" dirty="0"/>
              <a:t>Muy similares a los </a:t>
            </a:r>
            <a:r>
              <a:rPr lang="es-ES" sz="2200" dirty="0" err="1"/>
              <a:t>loops</a:t>
            </a:r>
            <a:r>
              <a:rPr lang="es-ES" sz="2200" dirty="0"/>
              <a:t> </a:t>
            </a:r>
            <a:r>
              <a:rPr lang="es-ES" sz="2200" b="1" dirty="0" err="1"/>
              <a:t>while</a:t>
            </a:r>
            <a:r>
              <a:rPr lang="es-ES" sz="2200" dirty="0"/>
              <a:t>, simplemente aquí la expresión para el </a:t>
            </a:r>
            <a:r>
              <a:rPr lang="es-ES" sz="2200" dirty="0" err="1"/>
              <a:t>loop</a:t>
            </a:r>
            <a:r>
              <a:rPr lang="es-ES" sz="2200" dirty="0"/>
              <a:t> se verifica al final en lugar de al principio, esto garantiza que el código se ejecute por lo menos la primera vez</a:t>
            </a:r>
            <a:r>
              <a:rPr lang="es-ES" sz="2200" dirty="0" smtClean="0"/>
              <a:t>.</a:t>
            </a:r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r>
              <a:rPr lang="es-ES" sz="2200" dirty="0"/>
              <a:t>Este </a:t>
            </a:r>
            <a:r>
              <a:rPr lang="es-ES" sz="2200" dirty="0" err="1"/>
              <a:t>loop</a:t>
            </a:r>
            <a:r>
              <a:rPr lang="es-ES" sz="2200" dirty="0"/>
              <a:t> se ejecutaría sólo una vez, ya que después no cumple la condición.</a:t>
            </a:r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47171"/>
            <a:ext cx="6259287" cy="186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2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2400" b="1" dirty="0" smtClean="0"/>
              <a:t>6. </a:t>
            </a:r>
            <a:r>
              <a:rPr lang="es-ES" sz="2400" b="1" dirty="0" err="1" smtClean="0"/>
              <a:t>for</a:t>
            </a:r>
            <a:endParaRPr lang="es-ES" sz="2400" b="1" dirty="0"/>
          </a:p>
          <a:p>
            <a:pPr marL="0" indent="0" algn="just">
              <a:buNone/>
            </a:pPr>
            <a:r>
              <a:rPr lang="es-ES" sz="2200" dirty="0"/>
              <a:t>Los </a:t>
            </a:r>
            <a:r>
              <a:rPr lang="es-ES" sz="2200" dirty="0" err="1"/>
              <a:t>loops</a:t>
            </a:r>
            <a:r>
              <a:rPr lang="es-ES" sz="2200" dirty="0"/>
              <a:t> </a:t>
            </a:r>
            <a:r>
              <a:rPr lang="es-ES" sz="2200" b="1" dirty="0" err="1"/>
              <a:t>for</a:t>
            </a:r>
            <a:r>
              <a:rPr lang="es-ES" sz="2200" dirty="0"/>
              <a:t> son los más complejos en PHP.</a:t>
            </a:r>
            <a:endParaRPr lang="es-ES" sz="2400" b="1" dirty="0" smtClean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algn="just"/>
            <a:endParaRPr lang="es-ES" sz="2400" b="1" dirty="0" smtClean="0"/>
          </a:p>
          <a:p>
            <a:r>
              <a:rPr lang="es-ES" sz="2200" dirty="0"/>
              <a:t>Las expresiones o conjunto de expresiones van separadas por </a:t>
            </a:r>
            <a:r>
              <a:rPr lang="es-ES" sz="2200" b="1" dirty="0"/>
              <a:t>punto y coma </a:t>
            </a:r>
            <a:r>
              <a:rPr lang="es-ES" sz="2200" dirty="0"/>
              <a:t>; y sólo </a:t>
            </a:r>
            <a:r>
              <a:rPr lang="es-ES" sz="2200" b="1" dirty="0"/>
              <a:t>hay 3</a:t>
            </a:r>
            <a:r>
              <a:rPr lang="es-ES" sz="2200" dirty="0"/>
              <a:t>.</a:t>
            </a:r>
          </a:p>
          <a:p>
            <a:r>
              <a:rPr lang="es-ES" sz="2200" dirty="0"/>
              <a:t>La primera expresión, </a:t>
            </a:r>
            <a:r>
              <a:rPr lang="es-ES" sz="2200" b="1" dirty="0"/>
              <a:t>$i = 1</a:t>
            </a:r>
            <a:r>
              <a:rPr lang="es-ES" sz="2200" dirty="0"/>
              <a:t>, se ejecuta una vez incondicionalmente al comienzo del bucle.</a:t>
            </a:r>
          </a:p>
          <a:p>
            <a:r>
              <a:rPr lang="es-ES" sz="2200" dirty="0"/>
              <a:t>La segunda expresión</a:t>
            </a:r>
            <a:r>
              <a:rPr lang="es-ES" sz="2200" b="1" dirty="0"/>
              <a:t>, $i &lt;= 10</a:t>
            </a:r>
            <a:r>
              <a:rPr lang="es-ES" sz="2200" dirty="0"/>
              <a:t>, es una </a:t>
            </a:r>
            <a:r>
              <a:rPr lang="es-ES" sz="2200" b="1" dirty="0"/>
              <a:t>condición</a:t>
            </a:r>
            <a:r>
              <a:rPr lang="es-ES" sz="2200" dirty="0"/>
              <a:t>, si es true, se ejecutará la tercera expresión.</a:t>
            </a:r>
          </a:p>
          <a:p>
            <a:r>
              <a:rPr lang="es-ES" sz="2200" dirty="0"/>
              <a:t>La tercera expresión, </a:t>
            </a:r>
            <a:r>
              <a:rPr lang="es-ES" sz="2200" b="1" dirty="0"/>
              <a:t>$i++, </a:t>
            </a:r>
            <a:r>
              <a:rPr lang="es-ES" sz="2200" dirty="0"/>
              <a:t>es la acción a realizar si se cumple la segunda expresión.</a:t>
            </a:r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19374"/>
            <a:ext cx="6470545" cy="17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6. </a:t>
            </a:r>
            <a:r>
              <a:rPr lang="es-ES" sz="2200" b="1" dirty="0" err="1" smtClean="0"/>
              <a:t>for</a:t>
            </a:r>
            <a:endParaRPr lang="es-ES" sz="2200" b="1" dirty="0"/>
          </a:p>
          <a:p>
            <a:pPr marL="0" indent="0" algn="just">
              <a:buNone/>
            </a:pPr>
            <a:r>
              <a:rPr lang="es-ES" sz="2200" dirty="0"/>
              <a:t>Se pueden hacer </a:t>
            </a:r>
            <a:r>
              <a:rPr lang="es-ES" sz="2200" b="1" dirty="0"/>
              <a:t>iteraciones por medio de </a:t>
            </a:r>
            <a:r>
              <a:rPr lang="es-ES" sz="2200" b="1" dirty="0" err="1"/>
              <a:t>arrays</a:t>
            </a:r>
            <a:r>
              <a:rPr lang="es-ES" sz="2200" dirty="0"/>
              <a:t>:</a:t>
            </a: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0728"/>
            <a:ext cx="9157226" cy="323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6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7</a:t>
            </a:r>
            <a:r>
              <a:rPr lang="es-ES" sz="2200" b="1" dirty="0" smtClean="0"/>
              <a:t>. </a:t>
            </a:r>
            <a:r>
              <a:rPr lang="es-ES" sz="2200" b="1" dirty="0" err="1" smtClean="0"/>
              <a:t>foreach</a:t>
            </a:r>
            <a:endParaRPr lang="es-ES" sz="2200" b="1" dirty="0"/>
          </a:p>
          <a:p>
            <a:pPr marL="0" indent="0" algn="just">
              <a:buNone/>
            </a:pPr>
            <a:r>
              <a:rPr lang="es-ES" sz="2200" dirty="0" err="1"/>
              <a:t>foreach</a:t>
            </a:r>
            <a:r>
              <a:rPr lang="es-ES" sz="2200" dirty="0"/>
              <a:t> permite una </a:t>
            </a:r>
            <a:r>
              <a:rPr lang="es-ES" sz="2200" b="1" dirty="0"/>
              <a:t>forma fácil de iterar </a:t>
            </a:r>
            <a:r>
              <a:rPr lang="es-ES" sz="2200" dirty="0"/>
              <a:t>sobre </a:t>
            </a:r>
            <a:r>
              <a:rPr lang="es-ES" sz="2200" b="1" dirty="0" err="1"/>
              <a:t>arrays</a:t>
            </a:r>
            <a:r>
              <a:rPr lang="es-ES" sz="2200" dirty="0"/>
              <a:t> u </a:t>
            </a:r>
            <a:r>
              <a:rPr lang="es-ES" sz="2200" b="1" dirty="0"/>
              <a:t>objetos</a:t>
            </a:r>
            <a:r>
              <a:rPr lang="es-ES" sz="2200" dirty="0"/>
              <a:t>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Cuando </a:t>
            </a:r>
            <a:r>
              <a:rPr lang="es-ES" sz="2200" b="1" dirty="0" err="1"/>
              <a:t>foreach</a:t>
            </a:r>
            <a:r>
              <a:rPr lang="es-ES" sz="2200" dirty="0"/>
              <a:t> inicia su ejecución, el </a:t>
            </a:r>
            <a:r>
              <a:rPr lang="es-ES" sz="2200" b="1" dirty="0"/>
              <a:t>puntero apunta directamente al primer elemento</a:t>
            </a:r>
            <a:r>
              <a:rPr lang="es-ES" sz="2200" dirty="0"/>
              <a:t> del </a:t>
            </a:r>
            <a:r>
              <a:rPr lang="es-ES" sz="2200" b="1" dirty="0" err="1"/>
              <a:t>array</a:t>
            </a:r>
            <a:r>
              <a:rPr lang="es-ES" sz="2200" dirty="0"/>
              <a:t>, por lo que no es necesario llamar a la función </a:t>
            </a:r>
            <a:r>
              <a:rPr lang="es-ES" sz="2200" dirty="0" err="1"/>
              <a:t>reset</a:t>
            </a:r>
            <a:r>
              <a:rPr lang="es-ES" sz="2200" dirty="0"/>
              <a:t>() antes que un </a:t>
            </a:r>
            <a:r>
              <a:rPr lang="es-ES" sz="2200" dirty="0" err="1"/>
              <a:t>loop</a:t>
            </a:r>
            <a:r>
              <a:rPr lang="es-ES" sz="2200" dirty="0"/>
              <a:t> </a:t>
            </a:r>
            <a:r>
              <a:rPr lang="es-ES" sz="2200" dirty="0" err="1"/>
              <a:t>foreach</a:t>
            </a:r>
            <a:r>
              <a:rPr lang="es-ES" sz="2200" dirty="0"/>
              <a:t>. Es recomendable no cambiar el puntero dentro del </a:t>
            </a:r>
            <a:r>
              <a:rPr lang="es-ES" sz="2200" dirty="0" err="1"/>
              <a:t>loop</a:t>
            </a:r>
            <a:r>
              <a:rPr lang="es-ES" sz="2200" dirty="0"/>
              <a:t>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9072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7</a:t>
            </a:r>
            <a:r>
              <a:rPr lang="es-ES" sz="2200" b="1" dirty="0" smtClean="0"/>
              <a:t>. </a:t>
            </a:r>
            <a:r>
              <a:rPr lang="es-ES" sz="2200" b="1" dirty="0" err="1" smtClean="0"/>
              <a:t>foreach</a:t>
            </a:r>
            <a:endParaRPr lang="es-ES" sz="2200" b="1" dirty="0"/>
          </a:p>
          <a:p>
            <a:pPr marL="0" indent="0" algn="just">
              <a:buNone/>
            </a:pPr>
            <a:r>
              <a:rPr lang="es-ES" sz="2200" dirty="0" smtClean="0"/>
              <a:t>Se </a:t>
            </a:r>
            <a:r>
              <a:rPr lang="es-ES" sz="2200" dirty="0"/>
              <a:t>puede iterar de las siguientes dos formas:</a:t>
            </a:r>
            <a:endParaRPr lang="es-ES" sz="2200" b="1" dirty="0" smtClean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3410"/>
            <a:ext cx="10402780" cy="312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1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200" b="1" dirty="0"/>
              <a:t>7</a:t>
            </a:r>
            <a:r>
              <a:rPr lang="es-ES" sz="2200" b="1" dirty="0" smtClean="0"/>
              <a:t>. </a:t>
            </a:r>
            <a:r>
              <a:rPr lang="es-ES" sz="2200" b="1" dirty="0" err="1" smtClean="0"/>
              <a:t>foreach</a:t>
            </a:r>
            <a:endParaRPr lang="es-ES" sz="2200" b="1" dirty="0"/>
          </a:p>
          <a:p>
            <a:pPr marL="0" indent="0" algn="just">
              <a:buNone/>
            </a:pPr>
            <a:r>
              <a:rPr lang="es-ES" sz="2200" dirty="0"/>
              <a:t>S</a:t>
            </a:r>
            <a:r>
              <a:rPr lang="es-ES" sz="2200" dirty="0" smtClean="0"/>
              <a:t>e </a:t>
            </a:r>
            <a:r>
              <a:rPr lang="es-ES" sz="2200" dirty="0"/>
              <a:t>pueden modificar los elementos del </a:t>
            </a:r>
            <a:r>
              <a:rPr lang="es-ES" sz="2200" dirty="0" err="1"/>
              <a:t>array</a:t>
            </a:r>
            <a:r>
              <a:rPr lang="es-ES" sz="2200" dirty="0"/>
              <a:t> dentro del </a:t>
            </a:r>
            <a:r>
              <a:rPr lang="es-ES" sz="2200" dirty="0" err="1"/>
              <a:t>loop</a:t>
            </a:r>
            <a:r>
              <a:rPr lang="es-ES" sz="2200" dirty="0"/>
              <a:t>, anteponiendo &amp; a $</a:t>
            </a:r>
            <a:r>
              <a:rPr lang="es-ES" sz="2200" dirty="0" err="1"/>
              <a:t>value</a:t>
            </a:r>
            <a:r>
              <a:rPr lang="es-ES" sz="2200" dirty="0"/>
              <a:t> (asignándolo por referencia</a:t>
            </a:r>
            <a:r>
              <a:rPr lang="es-ES" sz="2200" dirty="0" smtClean="0"/>
              <a:t>).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La función </a:t>
            </a:r>
            <a:r>
              <a:rPr lang="es-ES" sz="2200" dirty="0" err="1"/>
              <a:t>unset</a:t>
            </a:r>
            <a:r>
              <a:rPr lang="es-ES" sz="2200" dirty="0"/>
              <a:t>() elimina la referencia del último elemento, pero el </a:t>
            </a:r>
            <a:r>
              <a:rPr lang="es-ES" sz="2200" dirty="0" err="1"/>
              <a:t>array</a:t>
            </a:r>
            <a:r>
              <a:rPr lang="es-ES" sz="2200" dirty="0"/>
              <a:t> sigue valiendo 2, 4, 6, 8. Es recomendable hacer </a:t>
            </a:r>
            <a:r>
              <a:rPr lang="es-ES" sz="2200" dirty="0" err="1"/>
              <a:t>unset</a:t>
            </a:r>
            <a:r>
              <a:rPr lang="es-ES" sz="2200" dirty="0"/>
              <a:t>() porque la referencia del $valor y el último elemento del </a:t>
            </a:r>
            <a:r>
              <a:rPr lang="es-ES" sz="2200" dirty="0" err="1"/>
              <a:t>array</a:t>
            </a:r>
            <a:r>
              <a:rPr lang="es-ES" sz="2200" dirty="0"/>
              <a:t> permanecen aún después del </a:t>
            </a:r>
            <a:r>
              <a:rPr lang="es-ES" sz="2200" dirty="0" err="1"/>
              <a:t>loop</a:t>
            </a:r>
            <a:r>
              <a:rPr lang="es-ES" sz="2200" dirty="0"/>
              <a:t> </a:t>
            </a:r>
            <a:r>
              <a:rPr lang="es-ES" sz="2200" dirty="0" err="1"/>
              <a:t>foreach</a:t>
            </a:r>
            <a:r>
              <a:rPr lang="es-ES" sz="2200" dirty="0"/>
              <a:t>.</a:t>
            </a:r>
            <a:endParaRPr lang="es-ES" sz="2200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2347"/>
            <a:ext cx="7446818" cy="269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Sintaxis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4</a:t>
            </a:r>
            <a:r>
              <a:rPr lang="es-ES" sz="2200" b="1" dirty="0" smtClean="0"/>
              <a:t>. Comentarios</a:t>
            </a:r>
          </a:p>
          <a:p>
            <a:pPr marL="0" indent="0">
              <a:buNone/>
            </a:pPr>
            <a:r>
              <a:rPr lang="es-ES" sz="2200" dirty="0" smtClean="0"/>
              <a:t>El estilo de comentarios en PHP es como el de C, C++ o Perl: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r>
              <a:rPr lang="es-ES" sz="2200" dirty="0" smtClean="0"/>
              <a:t>Los comentarios de varias líneas finalizan con el primer */:</a:t>
            </a: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457200" lvl="1" indent="0">
              <a:buNone/>
            </a:pPr>
            <a:endParaRPr lang="es-ES" sz="2200" dirty="0" smtClean="0"/>
          </a:p>
          <a:p>
            <a:pPr marL="457200" lvl="1" indent="0">
              <a:buNone/>
            </a:pPr>
            <a:endParaRPr lang="es-ES" sz="2200" dirty="0"/>
          </a:p>
          <a:p>
            <a:pPr marL="457200" lvl="1" indent="0">
              <a:buNone/>
            </a:pPr>
            <a:endParaRPr lang="es-E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8743"/>
            <a:ext cx="7652729" cy="195096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222514"/>
            <a:ext cx="7426711" cy="163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7</a:t>
            </a:r>
            <a:r>
              <a:rPr lang="es-ES" sz="2200" b="1" dirty="0" smtClean="0"/>
              <a:t>. </a:t>
            </a:r>
            <a:r>
              <a:rPr lang="es-ES" sz="2200" b="1" dirty="0" err="1" smtClean="0"/>
              <a:t>foreach</a:t>
            </a:r>
            <a:endParaRPr lang="es-ES" sz="2200" b="1" dirty="0"/>
          </a:p>
          <a:p>
            <a:pPr marL="0" indent="0" algn="just">
              <a:buNone/>
            </a:pPr>
            <a:r>
              <a:rPr lang="es-ES" sz="2200" b="1" dirty="0" err="1"/>
              <a:t>foreach</a:t>
            </a:r>
            <a:r>
              <a:rPr lang="es-ES" sz="2200" dirty="0"/>
              <a:t> y </a:t>
            </a:r>
            <a:r>
              <a:rPr lang="es-ES" sz="2200" b="1" dirty="0" err="1"/>
              <a:t>list</a:t>
            </a:r>
            <a:r>
              <a:rPr lang="es-ES" sz="2200" dirty="0"/>
              <a:t> pueden devolver los mismos resultados de la siguiente forma</a:t>
            </a:r>
            <a:r>
              <a:rPr lang="es-ES" sz="2200" dirty="0" smtClean="0"/>
              <a:t>: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r>
              <a:rPr lang="es-ES" sz="2200" dirty="0"/>
              <a:t>La función </a:t>
            </a:r>
            <a:r>
              <a:rPr lang="es-ES" sz="2200" dirty="0" err="1"/>
              <a:t>list</a:t>
            </a:r>
            <a:r>
              <a:rPr lang="es-ES" sz="2200" dirty="0"/>
              <a:t>() coge un </a:t>
            </a:r>
            <a:r>
              <a:rPr lang="es-ES" sz="2200" dirty="0" err="1"/>
              <a:t>array</a:t>
            </a:r>
            <a:r>
              <a:rPr lang="es-ES" sz="2200" dirty="0"/>
              <a:t> y lo convierte en variables individuales.</a:t>
            </a:r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4624"/>
            <a:ext cx="6755038" cy="327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7</a:t>
            </a:r>
            <a:r>
              <a:rPr lang="es-ES" sz="2200" b="1" dirty="0" smtClean="0"/>
              <a:t>. </a:t>
            </a:r>
            <a:r>
              <a:rPr lang="es-ES" sz="2200" b="1" dirty="0" err="1" smtClean="0"/>
              <a:t>foreach</a:t>
            </a:r>
            <a:endParaRPr lang="es-ES" sz="2200" b="1" dirty="0"/>
          </a:p>
          <a:p>
            <a:pPr marL="0" indent="0" algn="just">
              <a:buNone/>
            </a:pPr>
            <a:r>
              <a:rPr lang="es-ES" sz="2200" dirty="0"/>
              <a:t>Con </a:t>
            </a:r>
            <a:r>
              <a:rPr lang="es-ES" sz="2200" dirty="0" err="1"/>
              <a:t>arrays</a:t>
            </a:r>
            <a:r>
              <a:rPr lang="es-ES" sz="2200" dirty="0"/>
              <a:t> multidimensionales se puede hacer un doble </a:t>
            </a:r>
            <a:r>
              <a:rPr lang="es-ES" sz="2200" dirty="0" err="1"/>
              <a:t>foreach</a:t>
            </a:r>
            <a:r>
              <a:rPr lang="es-ES" sz="2200" dirty="0"/>
              <a:t>:</a:t>
            </a:r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5478"/>
            <a:ext cx="6421582" cy="40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5521036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8</a:t>
            </a:r>
            <a:r>
              <a:rPr lang="es-ES" sz="2200" b="1" dirty="0"/>
              <a:t>. </a:t>
            </a:r>
            <a:r>
              <a:rPr lang="es-ES" sz="2200" b="1" dirty="0" smtClean="0"/>
              <a:t>Break</a:t>
            </a:r>
          </a:p>
          <a:p>
            <a:pPr marL="0" indent="0">
              <a:buNone/>
            </a:pPr>
            <a:r>
              <a:rPr lang="es-ES" sz="2200" dirty="0"/>
              <a:t>break termina la ejecución de las siguientes estructuras: </a:t>
            </a:r>
            <a:r>
              <a:rPr lang="es-ES" sz="2200" dirty="0" err="1"/>
              <a:t>for</a:t>
            </a:r>
            <a:r>
              <a:rPr lang="es-ES" sz="2200" dirty="0"/>
              <a:t>, </a:t>
            </a:r>
            <a:r>
              <a:rPr lang="es-ES" sz="2200" dirty="0" err="1"/>
              <a:t>foreach</a:t>
            </a:r>
            <a:r>
              <a:rPr lang="es-ES" sz="2200" dirty="0"/>
              <a:t>, </a:t>
            </a:r>
            <a:r>
              <a:rPr lang="es-ES" sz="2200" dirty="0" err="1"/>
              <a:t>while</a:t>
            </a:r>
            <a:r>
              <a:rPr lang="es-ES" sz="2200" dirty="0"/>
              <a:t>, do-</a:t>
            </a:r>
            <a:r>
              <a:rPr lang="es-ES" sz="2200" dirty="0" err="1"/>
              <a:t>while</a:t>
            </a:r>
            <a:r>
              <a:rPr lang="es-ES" sz="2200" dirty="0"/>
              <a:t> y </a:t>
            </a:r>
            <a:r>
              <a:rPr lang="es-ES" sz="2200" dirty="0" err="1"/>
              <a:t>switch</a:t>
            </a:r>
            <a:r>
              <a:rPr lang="es-ES" sz="2200" dirty="0"/>
              <a:t>.</a:t>
            </a:r>
          </a:p>
          <a:p>
            <a:pPr marL="0" indent="0">
              <a:buNone/>
            </a:pPr>
            <a:r>
              <a:rPr lang="es-ES" sz="2200" dirty="0" smtClean="0"/>
              <a:t>Se </a:t>
            </a:r>
            <a:r>
              <a:rPr lang="es-ES" sz="2200" dirty="0"/>
              <a:t>puede añadir un argumento numérico opcional que indica de cuántas estructuras debe salir. El valor por defecto es 1:</a:t>
            </a:r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564" y="1328737"/>
            <a:ext cx="5842713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9</a:t>
            </a:r>
            <a:r>
              <a:rPr lang="es-ES" sz="2200" b="1" dirty="0" smtClean="0"/>
              <a:t>. </a:t>
            </a:r>
            <a:r>
              <a:rPr lang="es-ES" sz="2200" b="1" dirty="0" err="1"/>
              <a:t>continue</a:t>
            </a:r>
            <a:endParaRPr lang="es-ES" sz="2200" b="1" dirty="0" smtClean="0"/>
          </a:p>
          <a:p>
            <a:pPr marL="0" indent="0">
              <a:buNone/>
            </a:pPr>
            <a:r>
              <a:rPr lang="es-ES" sz="2200" dirty="0"/>
              <a:t>Se utiliza dentro de las estructuras iterativas para </a:t>
            </a:r>
            <a:r>
              <a:rPr lang="es-ES" sz="2200" b="1" dirty="0"/>
              <a:t>saltar el resto de la iteración actual </a:t>
            </a:r>
            <a:r>
              <a:rPr lang="es-ES" sz="2200" dirty="0"/>
              <a:t>del </a:t>
            </a:r>
            <a:r>
              <a:rPr lang="es-ES" sz="2200" dirty="0" err="1"/>
              <a:t>loop</a:t>
            </a:r>
            <a:r>
              <a:rPr lang="es-ES" sz="2200" dirty="0"/>
              <a:t> y continuar a </a:t>
            </a:r>
            <a:r>
              <a:rPr lang="es-ES" sz="2200" b="1" dirty="0"/>
              <a:t>la siguiente iteración </a:t>
            </a:r>
            <a:r>
              <a:rPr lang="es-ES" sz="2200" dirty="0"/>
              <a:t>para su ejecución</a:t>
            </a:r>
            <a:r>
              <a:rPr lang="es-ES" sz="2200" dirty="0" smtClean="0"/>
              <a:t>:</a:t>
            </a:r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El código anterior hace que cuando el número sea par, </a:t>
            </a:r>
            <a:r>
              <a:rPr lang="es-ES" sz="2200" dirty="0" err="1"/>
              <a:t>continue</a:t>
            </a:r>
            <a:r>
              <a:rPr lang="es-ES" sz="2200" dirty="0"/>
              <a:t> se ejecute y no muestre el </a:t>
            </a:r>
            <a:r>
              <a:rPr lang="es-ES" sz="2200" dirty="0" err="1"/>
              <a:t>print</a:t>
            </a:r>
            <a:r>
              <a:rPr lang="es-ES" sz="2200" dirty="0"/>
              <a:t> de después, sino que vuelva a empezar con la siguiente iteración. </a:t>
            </a:r>
            <a:r>
              <a:rPr lang="es-ES" sz="2200" dirty="0" err="1"/>
              <a:t>print</a:t>
            </a:r>
            <a:r>
              <a:rPr lang="es-ES" sz="2200" dirty="0"/>
              <a:t> sólo se ejecutará cuando $i sea impar.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96911"/>
            <a:ext cx="5405479" cy="226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5368636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9</a:t>
            </a:r>
            <a:r>
              <a:rPr lang="es-ES" sz="2200" b="1" dirty="0" smtClean="0"/>
              <a:t>. </a:t>
            </a:r>
            <a:r>
              <a:rPr lang="es-ES" sz="2200" b="1" dirty="0" err="1"/>
              <a:t>continue</a:t>
            </a:r>
            <a:endParaRPr lang="es-ES" sz="2200" b="1" dirty="0" smtClean="0"/>
          </a:p>
          <a:p>
            <a:pPr marL="0" indent="0">
              <a:buNone/>
            </a:pPr>
            <a:r>
              <a:rPr lang="es-ES" sz="2200" dirty="0"/>
              <a:t>Al igual que con break, se puede añadir un número a </a:t>
            </a:r>
            <a:r>
              <a:rPr lang="es-ES" sz="2200" dirty="0" err="1"/>
              <a:t>continue</a:t>
            </a:r>
            <a:r>
              <a:rPr lang="es-ES" sz="2200" dirty="0"/>
              <a:t> que indica el número de niveles de </a:t>
            </a:r>
            <a:r>
              <a:rPr lang="es-ES" sz="2200" dirty="0" err="1"/>
              <a:t>loops</a:t>
            </a:r>
            <a:r>
              <a:rPr lang="es-ES" sz="2200" dirty="0"/>
              <a:t> debe </a:t>
            </a:r>
            <a:r>
              <a:rPr lang="es-ES" sz="2200" dirty="0" smtClean="0"/>
              <a:t>saltar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 smtClean="0"/>
              <a:t>En </a:t>
            </a:r>
            <a:r>
              <a:rPr lang="es-ES" sz="2200" dirty="0"/>
              <a:t>este ejemplo, cuando llega a </a:t>
            </a:r>
            <a:r>
              <a:rPr lang="es-ES" sz="2200" dirty="0" err="1"/>
              <a:t>continue</a:t>
            </a:r>
            <a:r>
              <a:rPr lang="es-ES" sz="2200" dirty="0"/>
              <a:t> 3, comienza de nuevo la iteración, y se comprueba otra vez la condición ($i++ &lt; 5). Si se pone, por ejemplo, </a:t>
            </a:r>
            <a:r>
              <a:rPr lang="es-ES" sz="2200" dirty="0" err="1"/>
              <a:t>continue</a:t>
            </a:r>
            <a:r>
              <a:rPr lang="es-ES" sz="2200" dirty="0"/>
              <a:t> 2, salta al segundo </a:t>
            </a:r>
            <a:r>
              <a:rPr lang="es-ES" sz="2200" dirty="0" err="1"/>
              <a:t>while</a:t>
            </a:r>
            <a:r>
              <a:rPr lang="es-ES" sz="2200" dirty="0"/>
              <a:t>, cuya condición siempre se cumple, y se produce un </a:t>
            </a:r>
            <a:r>
              <a:rPr lang="es-ES" sz="2200" dirty="0" err="1"/>
              <a:t>loop</a:t>
            </a:r>
            <a:r>
              <a:rPr lang="es-ES" sz="2200" dirty="0"/>
              <a:t> infinito que imprime "Dos Tres" continuamente.</a:t>
            </a:r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472" y="1530927"/>
            <a:ext cx="4903091" cy="478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10</a:t>
            </a:r>
            <a:r>
              <a:rPr lang="es-ES" sz="2200" b="1" dirty="0"/>
              <a:t>. </a:t>
            </a:r>
            <a:r>
              <a:rPr lang="es-ES" sz="2200" b="1" dirty="0" err="1"/>
              <a:t>switch</a:t>
            </a:r>
            <a:endParaRPr lang="es-ES" sz="2200" b="1" dirty="0" smtClean="0"/>
          </a:p>
          <a:p>
            <a:pPr marL="0" indent="0">
              <a:buNone/>
            </a:pPr>
            <a:r>
              <a:rPr lang="es-ES" sz="2200" b="1" dirty="0" err="1"/>
              <a:t>switch</a:t>
            </a:r>
            <a:r>
              <a:rPr lang="es-ES" sz="2200" dirty="0"/>
              <a:t> es como una </a:t>
            </a:r>
            <a:r>
              <a:rPr lang="es-ES" sz="2200" b="1" dirty="0"/>
              <a:t>serie de sentencias </a:t>
            </a:r>
            <a:r>
              <a:rPr lang="es-ES" sz="2200" b="1" dirty="0" err="1"/>
              <a:t>if</a:t>
            </a:r>
            <a:r>
              <a:rPr lang="es-ES" sz="2200" dirty="0"/>
              <a:t>. Es útil para comparar una misma variable o expresión con valores </a:t>
            </a:r>
            <a:r>
              <a:rPr lang="es-ES" sz="2200" dirty="0" err="1"/>
              <a:t>direrentes</a:t>
            </a:r>
            <a:r>
              <a:rPr lang="es-ES" sz="2200" dirty="0"/>
              <a:t> y ejecutar un código diferente a otro dependiendo de esos valores.</a:t>
            </a: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240664"/>
            <a:ext cx="6560127" cy="346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10</a:t>
            </a:r>
            <a:r>
              <a:rPr lang="es-ES" sz="2200" b="1" dirty="0"/>
              <a:t>. </a:t>
            </a:r>
            <a:r>
              <a:rPr lang="es-ES" sz="2200" b="1" dirty="0" err="1"/>
              <a:t>switch</a:t>
            </a:r>
            <a:endParaRPr lang="es-ES" sz="2200" b="1" dirty="0" smtClean="0"/>
          </a:p>
          <a:p>
            <a:pPr marL="0" indent="0">
              <a:buNone/>
            </a:pPr>
            <a:r>
              <a:rPr lang="es-ES" sz="2200" dirty="0"/>
              <a:t>Cuando una sentencia </a:t>
            </a:r>
            <a:r>
              <a:rPr lang="es-ES" sz="2200" b="1" dirty="0"/>
              <a:t>case</a:t>
            </a:r>
            <a:r>
              <a:rPr lang="es-ES" sz="2200" dirty="0"/>
              <a:t> </a:t>
            </a:r>
            <a:r>
              <a:rPr lang="es-ES" sz="2200" b="1" dirty="0"/>
              <a:t>coincide</a:t>
            </a:r>
            <a:r>
              <a:rPr lang="es-ES" sz="2200" dirty="0"/>
              <a:t> con el valor de la sentencia </a:t>
            </a:r>
            <a:r>
              <a:rPr lang="es-ES" sz="2200" dirty="0" err="1"/>
              <a:t>switch</a:t>
            </a:r>
            <a:r>
              <a:rPr lang="es-ES" sz="2200" dirty="0"/>
              <a:t>, </a:t>
            </a:r>
            <a:r>
              <a:rPr lang="es-ES" sz="2200" b="1" dirty="0"/>
              <a:t>PHP ejecuta el código dentro del case</a:t>
            </a:r>
            <a:r>
              <a:rPr lang="es-ES" sz="2200" dirty="0"/>
              <a:t>. PHP sigue ejecutando las sentencias </a:t>
            </a:r>
            <a:r>
              <a:rPr lang="es-ES" sz="2200" b="1" dirty="0"/>
              <a:t>hasta el final </a:t>
            </a:r>
            <a:r>
              <a:rPr lang="es-ES" sz="2200" dirty="0"/>
              <a:t>o hasta que choca con un </a:t>
            </a:r>
            <a:r>
              <a:rPr lang="es-ES" sz="2200" b="1" dirty="0"/>
              <a:t>break</a:t>
            </a:r>
            <a:r>
              <a:rPr lang="es-ES" sz="2200" dirty="0"/>
              <a:t>, que entonces finaliza la iteración. Si se omite break, </a:t>
            </a:r>
            <a:r>
              <a:rPr lang="es-ES" sz="2200" b="1" dirty="0" err="1"/>
              <a:t>swith</a:t>
            </a:r>
            <a:r>
              <a:rPr lang="es-ES" sz="2200" b="1" dirty="0"/>
              <a:t> ejecutará todos los cases restantes </a:t>
            </a:r>
            <a:r>
              <a:rPr lang="es-ES" sz="2200" dirty="0"/>
              <a:t>cuando encuentra uno que cumpla con la condición</a:t>
            </a:r>
            <a:r>
              <a:rPr lang="es-ES" sz="2200" dirty="0" smtClean="0"/>
              <a:t>: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4039"/>
            <a:ext cx="5049982" cy="30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10</a:t>
            </a:r>
            <a:r>
              <a:rPr lang="es-ES" sz="2200" b="1" dirty="0"/>
              <a:t>. </a:t>
            </a:r>
            <a:r>
              <a:rPr lang="es-ES" sz="2200" b="1" dirty="0" err="1"/>
              <a:t>switch</a:t>
            </a:r>
            <a:endParaRPr lang="es-ES" sz="2200" b="1" dirty="0" smtClean="0"/>
          </a:p>
          <a:p>
            <a:pPr marL="0" indent="0">
              <a:buNone/>
            </a:pPr>
            <a:r>
              <a:rPr lang="es-ES" sz="2200" dirty="0"/>
              <a:t>En caso de que no haya ningún case válido, puede utilizarse </a:t>
            </a:r>
            <a:r>
              <a:rPr lang="es-ES" sz="2200" b="1" dirty="0"/>
              <a:t>default</a:t>
            </a:r>
            <a:r>
              <a:rPr lang="es-ES" sz="2200" dirty="0"/>
              <a:t>, para ejecutar algo cuando no se cumplen los case</a:t>
            </a:r>
            <a:r>
              <a:rPr lang="es-ES" sz="2200" dirty="0" smtClean="0"/>
              <a:t>: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r>
              <a:rPr lang="es-ES" sz="2200" dirty="0"/>
              <a:t>En los cases sólo se permiten </a:t>
            </a:r>
            <a:r>
              <a:rPr lang="es-ES" sz="2200" b="1" dirty="0"/>
              <a:t>tipos simples</a:t>
            </a:r>
            <a:r>
              <a:rPr lang="es-ES" sz="2200" dirty="0"/>
              <a:t>: </a:t>
            </a:r>
            <a:r>
              <a:rPr lang="es-ES" sz="2200" b="1" dirty="0" err="1"/>
              <a:t>int</a:t>
            </a:r>
            <a:r>
              <a:rPr lang="es-ES" sz="2200" dirty="0"/>
              <a:t>, </a:t>
            </a:r>
            <a:r>
              <a:rPr lang="es-ES" sz="2200" b="1" dirty="0" err="1"/>
              <a:t>float</a:t>
            </a:r>
            <a:r>
              <a:rPr lang="es-ES" sz="2200" dirty="0"/>
              <a:t> y </a:t>
            </a:r>
            <a:r>
              <a:rPr lang="es-ES" sz="2200" b="1" dirty="0" err="1"/>
              <a:t>string</a:t>
            </a:r>
            <a:r>
              <a:rPr lang="es-ES" sz="2200" dirty="0"/>
              <a:t>. Los </a:t>
            </a:r>
            <a:r>
              <a:rPr lang="es-ES" sz="2200" dirty="0" err="1"/>
              <a:t>arrays</a:t>
            </a:r>
            <a:r>
              <a:rPr lang="es-ES" sz="2200" dirty="0"/>
              <a:t> y objetos pueden utilizarse si se muestran como un tipo simple.</a:t>
            </a:r>
          </a:p>
          <a:p>
            <a:r>
              <a:rPr lang="es-ES" sz="2200" dirty="0"/>
              <a:t>Es posible escribir punto y coma </a:t>
            </a:r>
            <a:r>
              <a:rPr lang="es-ES" sz="2200" b="1" dirty="0"/>
              <a:t>";"</a:t>
            </a:r>
            <a:r>
              <a:rPr lang="es-ES" sz="2200" dirty="0"/>
              <a:t> en lugar de dos puntos </a:t>
            </a:r>
            <a:r>
              <a:rPr lang="es-ES" sz="2200" b="1" dirty="0"/>
              <a:t>":"</a:t>
            </a:r>
            <a:r>
              <a:rPr lang="es-ES" sz="2200" dirty="0"/>
              <a:t> después de un case.</a:t>
            </a:r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29" y="2892570"/>
            <a:ext cx="4817611" cy="26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5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11</a:t>
            </a:r>
            <a:r>
              <a:rPr lang="es-ES" sz="2200" b="1" dirty="0"/>
              <a:t>. declare</a:t>
            </a:r>
            <a:endParaRPr lang="es-ES" sz="2200" b="1" dirty="0" smtClean="0"/>
          </a:p>
          <a:p>
            <a:pPr marL="0" indent="0">
              <a:buNone/>
            </a:pPr>
            <a:r>
              <a:rPr lang="es-ES" sz="2200" dirty="0"/>
              <a:t>declare sirve para fijar directivas de ejecución para un bloque de código</a:t>
            </a:r>
            <a:r>
              <a:rPr lang="es-ES" sz="2200" dirty="0" smtClean="0"/>
              <a:t>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La sección </a:t>
            </a:r>
            <a:r>
              <a:rPr lang="es-ES" sz="2200" dirty="0" err="1"/>
              <a:t>directive</a:t>
            </a:r>
            <a:r>
              <a:rPr lang="es-ES" sz="2200" dirty="0"/>
              <a:t> permite configurar el comportamiento de declare. Sólo hay dos directivas: </a:t>
            </a:r>
            <a:r>
              <a:rPr lang="es-ES" sz="2200" b="1" dirty="0" err="1"/>
              <a:t>ticks</a:t>
            </a:r>
            <a:r>
              <a:rPr lang="es-ES" sz="2200" dirty="0"/>
              <a:t> y </a:t>
            </a:r>
            <a:r>
              <a:rPr lang="es-ES" sz="2200" b="1" dirty="0" err="1"/>
              <a:t>encoding</a:t>
            </a:r>
            <a:r>
              <a:rPr lang="es-ES" sz="2200" dirty="0"/>
              <a:t>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No se pueden emplear variables ni constantes para las directivas.</a:t>
            </a:r>
            <a:endParaRPr lang="es-ES" sz="2200" dirty="0" smtClean="0"/>
          </a:p>
          <a:p>
            <a:pPr marL="0" indent="0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4457"/>
            <a:ext cx="5119962" cy="87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1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11</a:t>
            </a:r>
            <a:r>
              <a:rPr lang="es-ES" sz="2200" b="1" dirty="0"/>
              <a:t>. declare</a:t>
            </a:r>
            <a:endParaRPr lang="es-ES" sz="2200" b="1" dirty="0" smtClean="0"/>
          </a:p>
          <a:p>
            <a:pPr marL="0" indent="0">
              <a:buNone/>
            </a:pPr>
            <a:r>
              <a:rPr lang="es-ES" sz="2200" dirty="0"/>
              <a:t>Se pueden usar </a:t>
            </a:r>
            <a:r>
              <a:rPr lang="es-ES" sz="2200" b="1" dirty="0"/>
              <a:t>corchetes</a:t>
            </a:r>
            <a:r>
              <a:rPr lang="es-ES" sz="2200" dirty="0"/>
              <a:t> para fijar el </a:t>
            </a:r>
            <a:r>
              <a:rPr lang="es-ES" sz="2200" b="1" dirty="0" err="1"/>
              <a:t>statement</a:t>
            </a:r>
            <a:r>
              <a:rPr lang="es-ES" sz="2200" dirty="0"/>
              <a:t> o si no se aplican afecta a todo el </a:t>
            </a:r>
            <a:r>
              <a:rPr lang="es-ES" sz="2200" dirty="0" smtClean="0"/>
              <a:t>archivo.</a:t>
            </a:r>
          </a:p>
          <a:p>
            <a:pPr marL="0" indent="0">
              <a:buNone/>
            </a:pPr>
            <a:endParaRPr lang="es-ES" sz="2200" dirty="0" smtClean="0"/>
          </a:p>
          <a:p>
            <a:pPr marL="0" indent="0" algn="just">
              <a:buNone/>
            </a:pPr>
            <a:r>
              <a:rPr lang="es-ES" sz="2200" b="1" dirty="0" err="1"/>
              <a:t>Ticks</a:t>
            </a:r>
            <a:endParaRPr lang="es-ES" sz="2200" b="1" dirty="0"/>
          </a:p>
          <a:p>
            <a:pPr marL="0" indent="0" algn="just">
              <a:buNone/>
            </a:pPr>
            <a:r>
              <a:rPr lang="es-ES" sz="2200" dirty="0"/>
              <a:t>La ejecución de un script </a:t>
            </a:r>
            <a:r>
              <a:rPr lang="es-ES" sz="2200" b="1" dirty="0"/>
              <a:t>PHP puede representarse como una ejecución de muchas sentencias</a:t>
            </a:r>
            <a:r>
              <a:rPr lang="es-ES" sz="2200" dirty="0"/>
              <a:t>. La mayoría de las sentencias provocan un </a:t>
            </a:r>
            <a:r>
              <a:rPr lang="es-ES" sz="2200" dirty="0" err="1"/>
              <a:t>tick</a:t>
            </a:r>
            <a:r>
              <a:rPr lang="es-ES" sz="2200" dirty="0"/>
              <a:t> (aunque no todas). Por ejemplo en el siguiente ejemplo habría </a:t>
            </a:r>
            <a:r>
              <a:rPr lang="es-ES" sz="2200" b="1" dirty="0"/>
              <a:t>3 </a:t>
            </a:r>
            <a:r>
              <a:rPr lang="es-ES" sz="2200" b="1" dirty="0" err="1"/>
              <a:t>ticks</a:t>
            </a:r>
            <a:r>
              <a:rPr lang="es-ES" sz="2200" b="1" dirty="0"/>
              <a:t>:</a:t>
            </a:r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47766"/>
            <a:ext cx="5640834" cy="15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sz="2600" b="1" dirty="0" smtClean="0"/>
              <a:t>1. Precedencia de operadores</a:t>
            </a:r>
          </a:p>
          <a:p>
            <a:pPr marL="0" indent="0" algn="just">
              <a:buNone/>
            </a:pPr>
            <a:r>
              <a:rPr lang="es-ES" sz="2200" dirty="0" smtClean="0"/>
              <a:t>La </a:t>
            </a:r>
            <a:r>
              <a:rPr lang="es-ES" sz="2200" b="1" dirty="0" smtClean="0"/>
              <a:t>precedencia de los operadores en PHP </a:t>
            </a:r>
            <a:r>
              <a:rPr lang="es-ES" sz="2200" dirty="0" smtClean="0"/>
              <a:t>sigue casi las mismas reglas que en </a:t>
            </a:r>
            <a:r>
              <a:rPr lang="es-ES" sz="2200" b="1" dirty="0" smtClean="0"/>
              <a:t>matemáticas</a:t>
            </a:r>
            <a:r>
              <a:rPr lang="es-ES" sz="2200" dirty="0" smtClean="0"/>
              <a:t>, por ejemplo: multiplicación y división preceden a suma y resta, los paréntesis fuerzan una precedencia, etc.</a:t>
            </a:r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r>
              <a:rPr lang="es-ES" sz="2200" dirty="0" smtClean="0"/>
              <a:t>Cuando tienen la misma </a:t>
            </a:r>
            <a:r>
              <a:rPr lang="es-ES" sz="2200" b="1" dirty="0" smtClean="0"/>
              <a:t>precedencia</a:t>
            </a:r>
            <a:r>
              <a:rPr lang="es-ES" sz="2200" dirty="0" smtClean="0"/>
              <a:t>, su </a:t>
            </a:r>
            <a:r>
              <a:rPr lang="es-ES" sz="2200" b="1" dirty="0" err="1" smtClean="0"/>
              <a:t>asociatividad</a:t>
            </a:r>
            <a:r>
              <a:rPr lang="es-ES" sz="2200" dirty="0" smtClean="0"/>
              <a:t> decide cómo ordenar los operadores. Por ejemplo el operador </a:t>
            </a:r>
            <a:r>
              <a:rPr lang="es-ES" sz="2200" b="1" dirty="0" smtClean="0"/>
              <a:t>suma</a:t>
            </a:r>
            <a:r>
              <a:rPr lang="es-ES" sz="2200" dirty="0" smtClean="0"/>
              <a:t> + tiene </a:t>
            </a:r>
            <a:r>
              <a:rPr lang="es-ES" sz="2200" dirty="0" err="1" smtClean="0"/>
              <a:t>asociatividad</a:t>
            </a:r>
            <a:r>
              <a:rPr lang="es-ES" sz="2200" dirty="0" smtClean="0"/>
              <a:t> izquierda, por lo que la operación 1 + 2 + 3 sumará primero 1 y 2, y después 3 =&gt; (1 + 2) + 3. Por el contrario, el operador = tiene </a:t>
            </a:r>
            <a:r>
              <a:rPr lang="es-ES" sz="2200" dirty="0" err="1" smtClean="0"/>
              <a:t>asociatividad</a:t>
            </a:r>
            <a:r>
              <a:rPr lang="es-ES" sz="2200" dirty="0" smtClean="0"/>
              <a:t> derecha, por lo que $x = $y = $z se agrupa de forma $x = ($y = $z).</a:t>
            </a:r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r>
              <a:rPr lang="es-ES" sz="2200" dirty="0" smtClean="0"/>
              <a:t>Los </a:t>
            </a:r>
            <a:r>
              <a:rPr lang="es-ES" sz="2200" b="1" dirty="0" smtClean="0"/>
              <a:t>operadores de misma precedencia que no son asociativos </a:t>
            </a:r>
            <a:r>
              <a:rPr lang="es-ES" sz="2200" dirty="0" smtClean="0"/>
              <a:t>no pueden usarse juntos, esto: 1 &lt; 2 &gt; 1 es incorrecto.</a:t>
            </a:r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r>
              <a:rPr lang="es-ES" sz="2200" dirty="0" smtClean="0"/>
              <a:t>En ocasiones es aconsejable usar paréntesis aunque no sea necesario para mejorar la legibilidad.</a:t>
            </a:r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r>
              <a:rPr lang="es-ES" sz="2200" dirty="0" smtClean="0"/>
              <a:t>La precedencia de operadores y su </a:t>
            </a:r>
            <a:r>
              <a:rPr lang="es-ES" sz="2200" dirty="0" err="1" smtClean="0"/>
              <a:t>asociatividad</a:t>
            </a:r>
            <a:r>
              <a:rPr lang="es-ES" sz="2200" dirty="0" smtClean="0"/>
              <a:t> sólo determinan </a:t>
            </a:r>
            <a:r>
              <a:rPr lang="es-ES" sz="2200" b="1" dirty="0" smtClean="0"/>
              <a:t>cómo se agrupan las expresiones</a:t>
            </a:r>
            <a:r>
              <a:rPr lang="es-ES" sz="2200" dirty="0" smtClean="0"/>
              <a:t>.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95878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11</a:t>
            </a:r>
            <a:r>
              <a:rPr lang="es-ES" sz="2200" b="1" dirty="0"/>
              <a:t>. declare</a:t>
            </a:r>
            <a:endParaRPr lang="es-ES" sz="2200" b="1" dirty="0" smtClean="0"/>
          </a:p>
          <a:p>
            <a:pPr marL="0" indent="0" algn="just">
              <a:buNone/>
            </a:pPr>
            <a:r>
              <a:rPr lang="es-ES" sz="2200" dirty="0"/>
              <a:t>Con </a:t>
            </a:r>
            <a:r>
              <a:rPr lang="es-ES" sz="2200" b="1" dirty="0"/>
              <a:t>declare(</a:t>
            </a:r>
            <a:r>
              <a:rPr lang="es-ES" sz="2200" b="1" dirty="0" err="1"/>
              <a:t>ticks</a:t>
            </a:r>
            <a:r>
              <a:rPr lang="es-ES" sz="2200" b="1" dirty="0"/>
              <a:t>=N)</a:t>
            </a:r>
            <a:r>
              <a:rPr lang="es-ES" sz="2200" dirty="0"/>
              <a:t> y </a:t>
            </a:r>
            <a:r>
              <a:rPr lang="es-ES" sz="2200" b="1" dirty="0"/>
              <a:t>_</a:t>
            </a:r>
            <a:r>
              <a:rPr lang="es-ES" sz="2200" b="1" dirty="0" err="1"/>
              <a:t>register_tick_function</a:t>
            </a:r>
            <a:r>
              <a:rPr lang="es-ES" sz="2200" b="1" dirty="0"/>
              <a:t>()_ </a:t>
            </a:r>
            <a:r>
              <a:rPr lang="es-ES" sz="2200" dirty="0"/>
              <a:t>se puede ejecutar </a:t>
            </a:r>
            <a:r>
              <a:rPr lang="es-ES" sz="2200" b="1" dirty="0"/>
              <a:t>código entre los </a:t>
            </a:r>
            <a:r>
              <a:rPr lang="es-ES" sz="2200" b="1" dirty="0" err="1"/>
              <a:t>ticks</a:t>
            </a:r>
            <a:r>
              <a:rPr lang="es-ES" sz="2200" dirty="0"/>
              <a:t>. La función </a:t>
            </a:r>
            <a:r>
              <a:rPr lang="es-ES" sz="2200" b="1" dirty="0"/>
              <a:t>_</a:t>
            </a:r>
            <a:r>
              <a:rPr lang="es-ES" sz="2200" b="1" dirty="0" err="1"/>
              <a:t>register_tickfunction</a:t>
            </a:r>
            <a:r>
              <a:rPr lang="es-ES" sz="2200" b="1" dirty="0"/>
              <a:t> </a:t>
            </a:r>
            <a:r>
              <a:rPr lang="es-ES" sz="2200" dirty="0"/>
              <a:t>especifica la función a llamar cuando un </a:t>
            </a:r>
            <a:r>
              <a:rPr lang="es-ES" sz="2200" dirty="0" err="1"/>
              <a:t>tick</a:t>
            </a:r>
            <a:r>
              <a:rPr lang="es-ES" sz="2200" dirty="0"/>
              <a:t> ocurre. </a:t>
            </a:r>
            <a:r>
              <a:rPr lang="es-ES" sz="2200" b="1" dirty="0"/>
              <a:t>declare</a:t>
            </a:r>
            <a:r>
              <a:rPr lang="es-ES" sz="2200" dirty="0"/>
              <a:t> establece </a:t>
            </a:r>
            <a:r>
              <a:rPr lang="es-ES" sz="2200" b="1" dirty="0"/>
              <a:t>cuantos </a:t>
            </a:r>
            <a:r>
              <a:rPr lang="es-ES" sz="2200" b="1" dirty="0" err="1"/>
              <a:t>ticks</a:t>
            </a:r>
            <a:r>
              <a:rPr lang="es-ES" sz="2200" b="1" dirty="0"/>
              <a:t> </a:t>
            </a:r>
            <a:r>
              <a:rPr lang="es-ES" sz="2200" dirty="0"/>
              <a:t>han de pasar hasta que un evento </a:t>
            </a:r>
            <a:r>
              <a:rPr lang="es-ES" sz="2200" dirty="0" err="1"/>
              <a:t>tick</a:t>
            </a:r>
            <a:r>
              <a:rPr lang="es-ES" sz="2200" dirty="0"/>
              <a:t> se ejecuta.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Con declare(</a:t>
            </a:r>
            <a:r>
              <a:rPr lang="es-ES" sz="2200" dirty="0" err="1"/>
              <a:t>ticks</a:t>
            </a:r>
            <a:r>
              <a:rPr lang="es-ES" sz="2200" dirty="0"/>
              <a:t>=1) y _</a:t>
            </a:r>
            <a:r>
              <a:rPr lang="es-ES" sz="2200" dirty="0" err="1"/>
              <a:t>register_tickfunction</a:t>
            </a:r>
            <a:r>
              <a:rPr lang="es-ES" sz="2200" dirty="0"/>
              <a:t>('</a:t>
            </a:r>
            <a:r>
              <a:rPr lang="es-ES" sz="2200" dirty="0" err="1"/>
              <a:t>miFuncion</a:t>
            </a:r>
            <a:r>
              <a:rPr lang="es-ES" sz="2200" dirty="0"/>
              <a:t>'); llamará a </a:t>
            </a:r>
            <a:r>
              <a:rPr lang="es-ES" sz="2200" dirty="0" err="1"/>
              <a:t>miFuncion</a:t>
            </a:r>
            <a:r>
              <a:rPr lang="es-ES" sz="2200" dirty="0"/>
              <a:t>() después de cada </a:t>
            </a:r>
            <a:r>
              <a:rPr lang="es-ES" sz="2200" dirty="0" err="1"/>
              <a:t>tick</a:t>
            </a:r>
            <a:r>
              <a:rPr lang="es-ES" sz="2200" dirty="0" smtClean="0"/>
              <a:t>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Con declare(</a:t>
            </a:r>
            <a:r>
              <a:rPr lang="es-ES" sz="2200" dirty="0" err="1"/>
              <a:t>ticks</a:t>
            </a:r>
            <a:r>
              <a:rPr lang="es-ES" sz="2200" dirty="0"/>
              <a:t>=3), </a:t>
            </a:r>
            <a:r>
              <a:rPr lang="es-ES" sz="2200" dirty="0" err="1"/>
              <a:t>miFuncion</a:t>
            </a:r>
            <a:r>
              <a:rPr lang="es-ES" sz="2200" dirty="0"/>
              <a:t>() se ejecutará cada 3 </a:t>
            </a:r>
            <a:r>
              <a:rPr lang="es-ES" sz="2200" dirty="0" err="1"/>
              <a:t>ticks</a:t>
            </a:r>
            <a:r>
              <a:rPr lang="es-ES" sz="2200" dirty="0"/>
              <a:t>.</a:t>
            </a: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22445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11</a:t>
            </a:r>
            <a:r>
              <a:rPr lang="es-ES" sz="2200" b="1" dirty="0"/>
              <a:t>. declare</a:t>
            </a:r>
            <a:endParaRPr lang="es-ES" sz="2200" b="1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9157"/>
            <a:ext cx="7433486" cy="360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11</a:t>
            </a:r>
            <a:r>
              <a:rPr lang="es-ES" sz="2200" b="1" dirty="0"/>
              <a:t>. </a:t>
            </a:r>
            <a:r>
              <a:rPr lang="es-ES" sz="2200" b="1" dirty="0" smtClean="0"/>
              <a:t>declare</a:t>
            </a:r>
          </a:p>
          <a:p>
            <a:pPr marL="0" indent="0">
              <a:buNone/>
            </a:pPr>
            <a:r>
              <a:rPr lang="es-ES" sz="2200" b="1" dirty="0" err="1" smtClean="0"/>
              <a:t>encoding</a:t>
            </a:r>
            <a:endParaRPr lang="es-ES" sz="2200" b="1" dirty="0"/>
          </a:p>
          <a:p>
            <a:pPr marL="0" indent="0">
              <a:buNone/>
            </a:pPr>
            <a:r>
              <a:rPr lang="es-ES" sz="2200" dirty="0"/>
              <a:t>La codificación puede ser especificada para cada script con </a:t>
            </a:r>
            <a:r>
              <a:rPr lang="es-ES" sz="2200" dirty="0" err="1"/>
              <a:t>encoding</a:t>
            </a:r>
            <a:r>
              <a:rPr lang="es-ES" sz="2200" dirty="0"/>
              <a:t>:</a:t>
            </a: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44115"/>
            <a:ext cx="6635077" cy="135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2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12</a:t>
            </a:r>
            <a:r>
              <a:rPr lang="es-ES" sz="2400" b="1" dirty="0" smtClean="0"/>
              <a:t>. </a:t>
            </a:r>
            <a:r>
              <a:rPr lang="es-ES" sz="2400" b="1" dirty="0" err="1"/>
              <a:t>return</a:t>
            </a:r>
            <a:endParaRPr lang="es-ES" sz="2400" b="1" dirty="0" smtClean="0"/>
          </a:p>
          <a:p>
            <a:pPr marL="0" indent="0" algn="just">
              <a:buNone/>
            </a:pPr>
            <a:r>
              <a:rPr lang="es-ES" sz="2200" dirty="0" err="1" smtClean="0"/>
              <a:t>return</a:t>
            </a:r>
            <a:r>
              <a:rPr lang="es-ES" sz="2200" dirty="0" smtClean="0"/>
              <a:t> </a:t>
            </a:r>
            <a:r>
              <a:rPr lang="es-ES" sz="2200" b="1" dirty="0"/>
              <a:t>devuelve el control del programa al módulo que lo invoca</a:t>
            </a:r>
            <a:r>
              <a:rPr lang="es-ES" sz="2200" dirty="0"/>
              <a:t>. La ejecución vuelve a la siguiente declaración después del módulo que lo invoca.</a:t>
            </a:r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r>
              <a:rPr lang="es-ES" sz="2200" dirty="0" smtClean="0"/>
              <a:t>Si </a:t>
            </a:r>
            <a:r>
              <a:rPr lang="es-ES" sz="2200" dirty="0"/>
              <a:t>se usa en una </a:t>
            </a:r>
            <a:r>
              <a:rPr lang="es-ES" sz="2200" b="1" dirty="0"/>
              <a:t>función</a:t>
            </a:r>
            <a:r>
              <a:rPr lang="es-ES" sz="2200" dirty="0"/>
              <a:t>, </a:t>
            </a:r>
            <a:r>
              <a:rPr lang="es-ES" sz="2200" dirty="0" err="1"/>
              <a:t>return</a:t>
            </a:r>
            <a:r>
              <a:rPr lang="es-ES" sz="2200" dirty="0"/>
              <a:t> hace que la </a:t>
            </a:r>
            <a:r>
              <a:rPr lang="es-ES" sz="2200" b="1" dirty="0"/>
              <a:t>función termine</a:t>
            </a:r>
            <a:r>
              <a:rPr lang="es-ES" sz="2200" dirty="0"/>
              <a:t>, devolviendo los argumentos que le sigan como valor de la llamada a la función.</a:t>
            </a:r>
          </a:p>
          <a:p>
            <a:pPr marL="0" indent="0" algn="just">
              <a:buNone/>
            </a:pPr>
            <a:r>
              <a:rPr lang="es-ES" sz="2200" dirty="0"/>
              <a:t>Si se llama </a:t>
            </a:r>
            <a:r>
              <a:rPr lang="es-ES" sz="2200" b="1" dirty="0"/>
              <a:t>globalmente</a:t>
            </a:r>
            <a:r>
              <a:rPr lang="es-ES" sz="2200" dirty="0"/>
              <a:t>, </a:t>
            </a:r>
            <a:r>
              <a:rPr lang="es-ES" sz="2200" b="1" dirty="0"/>
              <a:t>finaliza la ejecución </a:t>
            </a:r>
            <a:r>
              <a:rPr lang="es-ES" sz="2200" dirty="0"/>
              <a:t>del script actual.</a:t>
            </a:r>
          </a:p>
          <a:p>
            <a:pPr marL="0" indent="0" algn="just">
              <a:buNone/>
            </a:pPr>
            <a:r>
              <a:rPr lang="es-ES" sz="2200" dirty="0"/>
              <a:t>Si el archivo actual fue </a:t>
            </a:r>
            <a:r>
              <a:rPr lang="es-ES" sz="2200" b="1" dirty="0"/>
              <a:t>incluido o requerido</a:t>
            </a:r>
            <a:r>
              <a:rPr lang="es-ES" sz="2200" dirty="0"/>
              <a:t>, el control </a:t>
            </a:r>
            <a:r>
              <a:rPr lang="es-ES" sz="2200" b="1" dirty="0"/>
              <a:t>regresa al archivo que llama</a:t>
            </a:r>
            <a:r>
              <a:rPr lang="es-ES" sz="2200" dirty="0"/>
              <a:t> al </a:t>
            </a:r>
            <a:r>
              <a:rPr lang="es-ES" sz="2200" dirty="0" err="1"/>
              <a:t>include</a:t>
            </a:r>
            <a:r>
              <a:rPr lang="es-ES" sz="2200" dirty="0"/>
              <a:t> o </a:t>
            </a:r>
            <a:r>
              <a:rPr lang="es-ES" sz="2200" dirty="0" err="1"/>
              <a:t>require</a:t>
            </a:r>
            <a:r>
              <a:rPr lang="es-ES" sz="2200" dirty="0"/>
              <a:t>.</a:t>
            </a:r>
          </a:p>
          <a:p>
            <a:pPr marL="0" indent="0" algn="just">
              <a:buNone/>
            </a:pPr>
            <a:r>
              <a:rPr lang="es-ES" sz="2200" dirty="0"/>
              <a:t>Si el archivo está </a:t>
            </a:r>
            <a:r>
              <a:rPr lang="es-ES" sz="2200" dirty="0" err="1"/>
              <a:t>incluído</a:t>
            </a:r>
            <a:r>
              <a:rPr lang="es-ES" sz="2200" dirty="0"/>
              <a:t> con </a:t>
            </a:r>
            <a:r>
              <a:rPr lang="es-ES" sz="2200" b="1" dirty="0" err="1"/>
              <a:t>include</a:t>
            </a:r>
            <a:r>
              <a:rPr lang="es-ES" sz="2200" dirty="0"/>
              <a:t>, </a:t>
            </a:r>
            <a:r>
              <a:rPr lang="es-ES" sz="2200" b="1" dirty="0"/>
              <a:t>los argumentos del </a:t>
            </a:r>
            <a:r>
              <a:rPr lang="es-ES" sz="2200" b="1" dirty="0" err="1"/>
              <a:t>return</a:t>
            </a:r>
            <a:r>
              <a:rPr lang="es-ES" sz="2200" b="1" dirty="0"/>
              <a:t> se devolverán como valor de la llamada </a:t>
            </a:r>
            <a:r>
              <a:rPr lang="es-ES" sz="2200" b="1" dirty="0" err="1"/>
              <a:t>include</a:t>
            </a:r>
            <a:r>
              <a:rPr lang="es-ES" sz="2200" dirty="0"/>
              <a:t>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48902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13</a:t>
            </a:r>
            <a:r>
              <a:rPr lang="es-ES" sz="2200" b="1" dirty="0"/>
              <a:t>. </a:t>
            </a:r>
            <a:r>
              <a:rPr lang="es-ES" sz="2200" b="1" dirty="0" err="1"/>
              <a:t>include</a:t>
            </a:r>
            <a:r>
              <a:rPr lang="es-ES" sz="2200" b="1" dirty="0"/>
              <a:t>/</a:t>
            </a:r>
            <a:r>
              <a:rPr lang="es-ES" sz="2200" b="1" dirty="0" err="1"/>
              <a:t>include_once</a:t>
            </a:r>
            <a:endParaRPr lang="es-ES" sz="2200" b="1" dirty="0" smtClean="0"/>
          </a:p>
          <a:p>
            <a:pPr marL="0" indent="0" algn="just">
              <a:buNone/>
            </a:pPr>
            <a:r>
              <a:rPr lang="es-ES" sz="2200" dirty="0" err="1" smtClean="0"/>
              <a:t>include</a:t>
            </a:r>
            <a:r>
              <a:rPr lang="es-ES" sz="2200" dirty="0" smtClean="0"/>
              <a:t> </a:t>
            </a:r>
            <a:r>
              <a:rPr lang="es-ES" sz="2200" dirty="0"/>
              <a:t>incluye y ejecuta un archivo.</a:t>
            </a:r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r>
              <a:rPr lang="es-ES" sz="2200" dirty="0" smtClean="0"/>
              <a:t>Los </a:t>
            </a:r>
            <a:r>
              <a:rPr lang="es-ES" sz="2200" dirty="0"/>
              <a:t>archivos se incluyen en base a la </a:t>
            </a:r>
            <a:r>
              <a:rPr lang="es-ES" sz="2200" b="1" dirty="0"/>
              <a:t>ruta de acceso dada</a:t>
            </a:r>
            <a:r>
              <a:rPr lang="es-ES" sz="2200" dirty="0"/>
              <a:t>, y si no se proporciona ninguna, se utiliza el </a:t>
            </a:r>
            <a:r>
              <a:rPr lang="es-ES" sz="2200" b="1" dirty="0" err="1"/>
              <a:t>include_path</a:t>
            </a:r>
            <a:r>
              <a:rPr lang="es-ES" sz="2200" dirty="0"/>
              <a:t>. Si el archivo tampoco se encuentra en el </a:t>
            </a:r>
            <a:r>
              <a:rPr lang="es-ES" sz="2200" dirty="0" err="1"/>
              <a:t>include_path</a:t>
            </a:r>
            <a:r>
              <a:rPr lang="es-ES" sz="2200" dirty="0"/>
              <a:t> se mirará en el </a:t>
            </a:r>
            <a:r>
              <a:rPr lang="es-ES" sz="2200" b="1" dirty="0"/>
              <a:t>propio directorio </a:t>
            </a:r>
            <a:r>
              <a:rPr lang="es-ES" sz="2200" dirty="0"/>
              <a:t>desde donde se hace la llamada, antes de devolver un mensaje </a:t>
            </a:r>
            <a:r>
              <a:rPr lang="es-ES" sz="2200" dirty="0" err="1"/>
              <a:t>warning</a:t>
            </a:r>
            <a:r>
              <a:rPr lang="es-ES" sz="2200" dirty="0"/>
              <a:t>. </a:t>
            </a:r>
            <a:r>
              <a:rPr lang="es-ES" sz="2200" u="sng" dirty="0"/>
              <a:t>Es en el tipo de mensaje donde difiere con </a:t>
            </a:r>
            <a:r>
              <a:rPr lang="es-ES" sz="2200" u="sng" dirty="0" err="1"/>
              <a:t>require</a:t>
            </a:r>
            <a:r>
              <a:rPr lang="es-ES" sz="2200" u="sng" dirty="0"/>
              <a:t>, que devuelve un error fatal.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Si se define una ruta absoluta (en Linux comenzando por /) o relativa al directorio actual (comenzando con . o ..) el </a:t>
            </a:r>
            <a:r>
              <a:rPr lang="es-ES" sz="2200" dirty="0" err="1"/>
              <a:t>include_path</a:t>
            </a:r>
            <a:r>
              <a:rPr lang="es-ES" sz="2200" dirty="0"/>
              <a:t> será ignorado.</a:t>
            </a: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65182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13</a:t>
            </a:r>
            <a:r>
              <a:rPr lang="es-ES" sz="2200" b="1" dirty="0"/>
              <a:t>. </a:t>
            </a:r>
            <a:r>
              <a:rPr lang="es-ES" sz="2200" b="1" dirty="0" err="1"/>
              <a:t>include</a:t>
            </a:r>
            <a:r>
              <a:rPr lang="es-ES" sz="2200" b="1" dirty="0"/>
              <a:t>/</a:t>
            </a:r>
            <a:r>
              <a:rPr lang="es-ES" sz="2200" b="1" dirty="0" err="1"/>
              <a:t>include_once</a:t>
            </a:r>
            <a:endParaRPr lang="es-ES" sz="2200" b="1" dirty="0" smtClean="0"/>
          </a:p>
          <a:p>
            <a:pPr marL="0" indent="0" algn="just">
              <a:buNone/>
            </a:pPr>
            <a:r>
              <a:rPr lang="es-ES" sz="2200" dirty="0"/>
              <a:t>Las variables del archivo del </a:t>
            </a:r>
            <a:r>
              <a:rPr lang="es-ES" sz="2200" dirty="0" err="1"/>
              <a:t>include</a:t>
            </a:r>
            <a:r>
              <a:rPr lang="es-ES" sz="2200" dirty="0"/>
              <a:t> estarán disponibles en el archivo desde el que se solicita:</a:t>
            </a:r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0235"/>
            <a:ext cx="7610042" cy="218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13</a:t>
            </a:r>
            <a:r>
              <a:rPr lang="es-ES" sz="2200" b="1" dirty="0"/>
              <a:t>. </a:t>
            </a:r>
            <a:r>
              <a:rPr lang="es-ES" sz="2200" b="1" dirty="0" err="1"/>
              <a:t>include</a:t>
            </a:r>
            <a:r>
              <a:rPr lang="es-ES" sz="2200" b="1" dirty="0"/>
              <a:t>/</a:t>
            </a:r>
            <a:r>
              <a:rPr lang="es-ES" sz="2200" b="1" dirty="0" err="1"/>
              <a:t>include_once</a:t>
            </a:r>
            <a:endParaRPr lang="es-ES" sz="2200" b="1" dirty="0" smtClean="0"/>
          </a:p>
          <a:p>
            <a:pPr marL="0" indent="0" algn="just">
              <a:buNone/>
            </a:pPr>
            <a:r>
              <a:rPr lang="es-ES" sz="2200" dirty="0"/>
              <a:t>Si la inclusión se hace dentro de una </a:t>
            </a:r>
            <a:r>
              <a:rPr lang="es-ES" sz="2200" b="1" dirty="0"/>
              <a:t>función</a:t>
            </a:r>
            <a:r>
              <a:rPr lang="es-ES" sz="2200" dirty="0"/>
              <a:t>, el </a:t>
            </a:r>
            <a:r>
              <a:rPr lang="es-ES" sz="2200" b="1" dirty="0"/>
              <a:t>contenido del archivo es como si estuviera dentro de esa función</a:t>
            </a:r>
            <a:r>
              <a:rPr lang="es-ES" sz="2200" dirty="0"/>
              <a:t>, por tanto su contenido tendrá el mismo ámbito</a:t>
            </a:r>
            <a:r>
              <a:rPr lang="es-ES" sz="2200" dirty="0" smtClean="0"/>
              <a:t>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Cuando se incluye un archivo, </a:t>
            </a:r>
            <a:r>
              <a:rPr lang="es-ES" sz="2200" b="1" dirty="0"/>
              <a:t>el intérprete abandona el modo PHP e ingresa al modo HTML</a:t>
            </a:r>
            <a:r>
              <a:rPr lang="es-ES" sz="2200" dirty="0"/>
              <a:t> al comienzo del archivo </a:t>
            </a:r>
            <a:r>
              <a:rPr lang="es-ES" sz="2200" dirty="0" err="1"/>
              <a:t>incluído</a:t>
            </a:r>
            <a:r>
              <a:rPr lang="es-ES" sz="2200" dirty="0"/>
              <a:t>, y se reanuda de nuevo al final. Es por ello que cualquier código que tenga que ser interpretado como PHP debe incluir las etiquetas válidas de comienzo y terminación </a:t>
            </a:r>
            <a:r>
              <a:rPr lang="es-ES" sz="2200" b="1" dirty="0"/>
              <a:t>(&lt;?</a:t>
            </a:r>
            <a:r>
              <a:rPr lang="es-ES" sz="2200" b="1" dirty="0" err="1"/>
              <a:t>php</a:t>
            </a:r>
            <a:r>
              <a:rPr lang="es-ES" sz="2200" b="1" dirty="0"/>
              <a:t> ?&gt;).</a:t>
            </a:r>
            <a:endParaRPr lang="es-ES" sz="2200" b="1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828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14</a:t>
            </a:r>
            <a:r>
              <a:rPr lang="es-ES" sz="2200" b="1" dirty="0"/>
              <a:t>. </a:t>
            </a:r>
            <a:r>
              <a:rPr lang="es-ES" sz="2200" b="1" dirty="0" err="1" smtClean="0"/>
              <a:t>require</a:t>
            </a:r>
            <a:r>
              <a:rPr lang="es-ES" sz="2200" b="1" dirty="0" smtClean="0"/>
              <a:t>/</a:t>
            </a:r>
            <a:r>
              <a:rPr lang="es-ES" sz="2200" b="1" dirty="0" err="1" smtClean="0"/>
              <a:t>require_once</a:t>
            </a:r>
            <a:endParaRPr lang="es-ES" sz="2200" b="1" dirty="0" smtClean="0"/>
          </a:p>
          <a:p>
            <a:pPr marL="0" indent="0" algn="just">
              <a:buNone/>
            </a:pPr>
            <a:r>
              <a:rPr lang="es-ES" sz="2200" b="1" dirty="0" err="1" smtClean="0"/>
              <a:t>require</a:t>
            </a:r>
            <a:r>
              <a:rPr lang="es-ES" sz="2200" dirty="0" smtClean="0"/>
              <a:t> </a:t>
            </a:r>
            <a:r>
              <a:rPr lang="es-ES" sz="2200" dirty="0"/>
              <a:t>hace lo </a:t>
            </a:r>
            <a:r>
              <a:rPr lang="es-ES" sz="2200" b="1" dirty="0"/>
              <a:t>mismo que </a:t>
            </a:r>
            <a:r>
              <a:rPr lang="es-ES" sz="2200" b="1" dirty="0" err="1"/>
              <a:t>include</a:t>
            </a:r>
            <a:r>
              <a:rPr lang="es-ES" sz="2200" b="1" dirty="0"/>
              <a:t> </a:t>
            </a:r>
            <a:r>
              <a:rPr lang="es-ES" sz="2200" dirty="0"/>
              <a:t>pero en caso de </a:t>
            </a:r>
            <a:r>
              <a:rPr lang="es-ES" sz="2200" b="1" dirty="0"/>
              <a:t>fallar</a:t>
            </a:r>
            <a:r>
              <a:rPr lang="es-ES" sz="2200" dirty="0"/>
              <a:t> devuelve un</a:t>
            </a:r>
            <a:r>
              <a:rPr lang="es-ES" sz="2200" b="1" dirty="0"/>
              <a:t> error fatal de nivel E_COMPILE_ERROR,</a:t>
            </a:r>
            <a:r>
              <a:rPr lang="es-ES" sz="2200" dirty="0"/>
              <a:t> por lo que no puede continuar el script. </a:t>
            </a:r>
            <a:r>
              <a:rPr lang="es-ES" sz="2200" dirty="0" err="1"/>
              <a:t>include</a:t>
            </a:r>
            <a:r>
              <a:rPr lang="es-ES" sz="2200" dirty="0"/>
              <a:t> sólo emite un </a:t>
            </a:r>
            <a:r>
              <a:rPr lang="es-ES" sz="2200" b="1" dirty="0"/>
              <a:t>E_WARNING</a:t>
            </a:r>
            <a:r>
              <a:rPr lang="es-ES" sz="2200" dirty="0"/>
              <a:t> que permite continuar el script.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_</a:t>
            </a:r>
            <a:r>
              <a:rPr lang="es-ES" sz="2200" b="1" dirty="0" err="1"/>
              <a:t>require_once</a:t>
            </a:r>
            <a:r>
              <a:rPr lang="es-ES" sz="2200" dirty="0"/>
              <a:t> es igual que </a:t>
            </a:r>
            <a:r>
              <a:rPr lang="es-ES" sz="2200" b="1" dirty="0" err="1"/>
              <a:t>require</a:t>
            </a:r>
            <a:r>
              <a:rPr lang="es-ES" sz="2200" dirty="0"/>
              <a:t>_ pero PHP comprobará si el archivo ya ha sido </a:t>
            </a:r>
            <a:r>
              <a:rPr lang="es-ES" sz="2200" dirty="0" err="1"/>
              <a:t>incluído</a:t>
            </a:r>
            <a:r>
              <a:rPr lang="es-ES" sz="2200" dirty="0"/>
              <a:t>, y si es así </a:t>
            </a:r>
            <a:r>
              <a:rPr lang="es-ES" sz="2200" b="1" dirty="0"/>
              <a:t>no se incluirá otra vez</a:t>
            </a:r>
            <a:r>
              <a:rPr lang="es-ES" sz="2200" dirty="0"/>
              <a:t>.</a:t>
            </a: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66119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15</a:t>
            </a:r>
            <a:r>
              <a:rPr lang="es-ES" sz="2200" b="1" dirty="0"/>
              <a:t>. </a:t>
            </a:r>
            <a:r>
              <a:rPr lang="es-ES" sz="2200" b="1" dirty="0" err="1"/>
              <a:t>goto</a:t>
            </a:r>
            <a:endParaRPr lang="es-ES" sz="2200" b="1" dirty="0" smtClean="0"/>
          </a:p>
          <a:p>
            <a:pPr marL="0" indent="0" algn="just">
              <a:buNone/>
            </a:pPr>
            <a:r>
              <a:rPr lang="es-ES" sz="2200" b="1" dirty="0" err="1" smtClean="0"/>
              <a:t>goto</a:t>
            </a:r>
            <a:r>
              <a:rPr lang="es-ES" sz="2200" dirty="0" smtClean="0"/>
              <a:t> </a:t>
            </a:r>
            <a:r>
              <a:rPr lang="es-ES" sz="2200" dirty="0"/>
              <a:t>se utiliza para saltar a otra sección del script. La</a:t>
            </a:r>
            <a:r>
              <a:rPr lang="es-ES" sz="2200" b="1" dirty="0"/>
              <a:t> etiqueta de destino</a:t>
            </a:r>
            <a:r>
              <a:rPr lang="es-ES" sz="2200" dirty="0"/>
              <a:t> debe estar dentro del mismo fichero y ámbito.</a:t>
            </a: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5" y="3048433"/>
            <a:ext cx="5500535" cy="184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15</a:t>
            </a:r>
            <a:r>
              <a:rPr lang="es-ES" sz="2200" b="1" dirty="0"/>
              <a:t>. </a:t>
            </a:r>
            <a:r>
              <a:rPr lang="es-ES" sz="2200" b="1" dirty="0" err="1"/>
              <a:t>goto</a:t>
            </a:r>
            <a:endParaRPr lang="es-ES" sz="2200" b="1" dirty="0" smtClean="0"/>
          </a:p>
          <a:p>
            <a:pPr marL="0" indent="0" algn="just">
              <a:buNone/>
            </a:pPr>
            <a:r>
              <a:rPr lang="es-ES" sz="2200" dirty="0"/>
              <a:t>También puede utilizarse en un </a:t>
            </a:r>
            <a:r>
              <a:rPr lang="es-ES" sz="2200" b="1" dirty="0" err="1"/>
              <a:t>loop</a:t>
            </a:r>
            <a:r>
              <a:rPr lang="es-ES" sz="2200" dirty="0"/>
              <a:t> en lugar de </a:t>
            </a:r>
            <a:r>
              <a:rPr lang="es-ES" sz="2200" b="1" dirty="0"/>
              <a:t>break</a:t>
            </a:r>
            <a:r>
              <a:rPr lang="es-ES" sz="2200" dirty="0"/>
              <a:t>:</a:t>
            </a:r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9471"/>
            <a:ext cx="7239000" cy="282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2. Operadores aritméticos</a:t>
            </a:r>
          </a:p>
          <a:p>
            <a:pPr marL="0" indent="0">
              <a:buNone/>
            </a:pPr>
            <a:r>
              <a:rPr lang="es-ES" sz="2200" dirty="0" smtClean="0"/>
              <a:t>Los operadores aritméticos en PHP son los mismos que en las matemáticas: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6" y="2999872"/>
            <a:ext cx="11995155" cy="277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16</a:t>
            </a:r>
            <a:r>
              <a:rPr lang="es-ES" sz="2200" b="1" dirty="0"/>
              <a:t>. Sintaxis alternativas</a:t>
            </a:r>
            <a:endParaRPr lang="es-ES" sz="2200" b="1" dirty="0" smtClean="0"/>
          </a:p>
          <a:p>
            <a:pPr marL="0" indent="0" algn="just">
              <a:buNone/>
            </a:pPr>
            <a:r>
              <a:rPr lang="es-ES" sz="2200" dirty="0"/>
              <a:t>PHP ofrece una </a:t>
            </a:r>
            <a:r>
              <a:rPr lang="es-ES" sz="2200" b="1" dirty="0"/>
              <a:t>sintaxis alternativa</a:t>
            </a:r>
            <a:r>
              <a:rPr lang="es-ES" sz="2200" dirty="0"/>
              <a:t> para </a:t>
            </a:r>
            <a:r>
              <a:rPr lang="es-ES" sz="2200" dirty="0" err="1"/>
              <a:t>if</a:t>
            </a:r>
            <a:r>
              <a:rPr lang="es-ES" sz="2200" dirty="0"/>
              <a:t>, </a:t>
            </a:r>
            <a:r>
              <a:rPr lang="es-ES" sz="2200" dirty="0" err="1"/>
              <a:t>while</a:t>
            </a:r>
            <a:r>
              <a:rPr lang="es-ES" sz="2200" dirty="0"/>
              <a:t>, </a:t>
            </a:r>
            <a:r>
              <a:rPr lang="es-ES" sz="2200" dirty="0" err="1"/>
              <a:t>for</a:t>
            </a:r>
            <a:r>
              <a:rPr lang="es-ES" sz="2200" dirty="0"/>
              <a:t>, </a:t>
            </a:r>
            <a:r>
              <a:rPr lang="es-ES" sz="2200" dirty="0" err="1"/>
              <a:t>foreach</a:t>
            </a:r>
            <a:r>
              <a:rPr lang="es-ES" sz="2200" dirty="0"/>
              <a:t> y </a:t>
            </a:r>
            <a:r>
              <a:rPr lang="es-ES" sz="2200" dirty="0" err="1"/>
              <a:t>switch</a:t>
            </a:r>
            <a:r>
              <a:rPr lang="es-ES" sz="2200" dirty="0"/>
              <a:t>. Se cambia el corchete de apertura por dos puntos ":" y el corchete de cierre por </a:t>
            </a:r>
            <a:r>
              <a:rPr lang="es-ES" sz="2200" dirty="0" err="1"/>
              <a:t>endif</a:t>
            </a:r>
            <a:r>
              <a:rPr lang="es-ES" sz="2200" dirty="0"/>
              <a:t>, </a:t>
            </a:r>
            <a:r>
              <a:rPr lang="es-ES" sz="2200" dirty="0" err="1"/>
              <a:t>endwhile</a:t>
            </a:r>
            <a:r>
              <a:rPr lang="es-ES" sz="2200" dirty="0"/>
              <a:t>, </a:t>
            </a:r>
            <a:r>
              <a:rPr lang="es-ES" sz="2200" dirty="0" err="1"/>
              <a:t>endfor</a:t>
            </a:r>
            <a:r>
              <a:rPr lang="es-ES" sz="2200" dirty="0"/>
              <a:t>, </a:t>
            </a:r>
            <a:r>
              <a:rPr lang="es-ES" sz="2200" dirty="0" err="1"/>
              <a:t>endforeach</a:t>
            </a:r>
            <a:r>
              <a:rPr lang="es-ES" sz="2200" dirty="0"/>
              <a:t>, o </a:t>
            </a:r>
            <a:r>
              <a:rPr lang="es-ES" sz="2200" dirty="0" err="1"/>
              <a:t>endswitch</a:t>
            </a:r>
            <a:r>
              <a:rPr lang="es-ES" sz="2200" dirty="0"/>
              <a:t>.</a:t>
            </a:r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"X es 3" es un bloque HTML que se mostraría sólo si se cumple la condición.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417886"/>
            <a:ext cx="5811982" cy="151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1.5 Estructuras de control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16</a:t>
            </a:r>
            <a:r>
              <a:rPr lang="es-ES" sz="2200" b="1" dirty="0"/>
              <a:t>. Sintaxis alternativas</a:t>
            </a:r>
            <a:endParaRPr lang="es-ES" sz="2200" b="1" dirty="0" smtClean="0"/>
          </a:p>
          <a:p>
            <a:pPr marL="0" indent="0" algn="just">
              <a:buNone/>
            </a:pPr>
            <a:r>
              <a:rPr lang="es-ES" sz="2200" dirty="0"/>
              <a:t>Con </a:t>
            </a:r>
            <a:r>
              <a:rPr lang="es-ES" sz="2200" dirty="0" err="1"/>
              <a:t>else</a:t>
            </a:r>
            <a:r>
              <a:rPr lang="es-ES" sz="2200" dirty="0"/>
              <a:t> y </a:t>
            </a:r>
            <a:r>
              <a:rPr lang="es-ES" sz="2200" dirty="0" err="1"/>
              <a:t>elseif</a:t>
            </a:r>
            <a:r>
              <a:rPr lang="es-ES" sz="2200" dirty="0"/>
              <a:t>:</a:t>
            </a:r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200" b="1" dirty="0" smtClean="0"/>
          </a:p>
          <a:p>
            <a:pPr marL="0" indent="0" algn="just">
              <a:buNone/>
            </a:pPr>
            <a:endParaRPr lang="es-ES" sz="2200" b="1" dirty="0"/>
          </a:p>
          <a:p>
            <a:pPr marL="0" indent="0" algn="just">
              <a:buNone/>
            </a:pPr>
            <a:endParaRPr lang="es-ES" sz="2400" b="1" dirty="0"/>
          </a:p>
          <a:p>
            <a:pPr marL="0" indent="0" algn="just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0728"/>
            <a:ext cx="5410200" cy="285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1.6 Constructores de lenguaje y 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1. Introducción</a:t>
            </a:r>
          </a:p>
          <a:p>
            <a:pPr marL="0" indent="0" algn="just">
              <a:buNone/>
            </a:pPr>
            <a:r>
              <a:rPr lang="es-ES" sz="2200" dirty="0"/>
              <a:t>Los </a:t>
            </a:r>
            <a:r>
              <a:rPr lang="es-ES" sz="2200" b="1" dirty="0"/>
              <a:t>constructores del lenguaje </a:t>
            </a:r>
            <a:r>
              <a:rPr lang="es-ES" sz="2200" dirty="0"/>
              <a:t>se usan y comportan casi idénticamente como las funciones predefinidas. La diferencia estriba en cómo el </a:t>
            </a:r>
            <a:r>
              <a:rPr lang="es-ES" sz="2200" b="1" dirty="0"/>
              <a:t>motor PHP </a:t>
            </a:r>
            <a:r>
              <a:rPr lang="es-ES" sz="2200" dirty="0"/>
              <a:t>los interpreta. La conclusión es que los </a:t>
            </a:r>
            <a:r>
              <a:rPr lang="es-ES" sz="2200" b="1" dirty="0"/>
              <a:t>constructores</a:t>
            </a:r>
            <a:r>
              <a:rPr lang="es-ES" sz="2200" dirty="0"/>
              <a:t> son ligeramente </a:t>
            </a:r>
            <a:r>
              <a:rPr lang="es-ES" sz="2200" b="1" dirty="0"/>
              <a:t>más rápidos y no necesitan paréntesis</a:t>
            </a:r>
            <a:r>
              <a:rPr lang="es-ES" sz="2200" dirty="0"/>
              <a:t>. Forman parte de la lista de palabras reservadas de PHP.</a:t>
            </a:r>
          </a:p>
          <a:p>
            <a:endParaRPr lang="es-ES" sz="2200" dirty="0"/>
          </a:p>
          <a:p>
            <a:r>
              <a:rPr lang="es-ES" sz="2200" dirty="0"/>
              <a:t>No pueden utilizarse como </a:t>
            </a:r>
            <a:r>
              <a:rPr lang="es-ES" sz="2200" b="1" dirty="0"/>
              <a:t>constantes</a:t>
            </a:r>
            <a:r>
              <a:rPr lang="es-ES" sz="2200" dirty="0"/>
              <a:t>, nombres de </a:t>
            </a:r>
            <a:r>
              <a:rPr lang="es-ES" sz="2200" b="1" dirty="0"/>
              <a:t>clases</a:t>
            </a:r>
            <a:r>
              <a:rPr lang="es-ES" sz="2200" dirty="0"/>
              <a:t>, nombres de </a:t>
            </a:r>
            <a:r>
              <a:rPr lang="es-ES" sz="2200" b="1" dirty="0"/>
              <a:t>funciones</a:t>
            </a:r>
            <a:r>
              <a:rPr lang="es-ES" sz="2200" dirty="0"/>
              <a:t> o nombres de </a:t>
            </a:r>
            <a:r>
              <a:rPr lang="es-ES" sz="2200" b="1" dirty="0"/>
              <a:t>métodos</a:t>
            </a:r>
            <a:r>
              <a:rPr lang="es-ES" sz="2200" dirty="0"/>
              <a:t>.</a:t>
            </a:r>
          </a:p>
          <a:p>
            <a:r>
              <a:rPr lang="es-ES" sz="2200" dirty="0"/>
              <a:t>Se pueden utilizar como nombres de </a:t>
            </a:r>
            <a:r>
              <a:rPr lang="es-ES" sz="2200" b="1" dirty="0"/>
              <a:t>variables</a:t>
            </a:r>
            <a:r>
              <a:rPr lang="es-ES" sz="2200" dirty="0"/>
              <a:t>, pero no es recomendable.</a:t>
            </a:r>
          </a:p>
          <a:p>
            <a:r>
              <a:rPr lang="es-ES" sz="2200" dirty="0"/>
              <a:t>No pueden ser llamadas usando funciones variables.</a:t>
            </a: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03202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1.6 Constructores de lenguaje y 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2. </a:t>
            </a:r>
            <a:r>
              <a:rPr lang="es-ES" sz="2400" b="1" dirty="0"/>
              <a:t>die()</a:t>
            </a:r>
            <a:endParaRPr lang="es-ES" sz="2400" b="1" dirty="0" smtClean="0"/>
          </a:p>
          <a:p>
            <a:pPr marL="0" indent="0">
              <a:buNone/>
            </a:pPr>
            <a:r>
              <a:rPr lang="es-ES" sz="2200" dirty="0"/>
              <a:t>die() equivale a </a:t>
            </a:r>
            <a:r>
              <a:rPr lang="es-ES" sz="2200" dirty="0" err="1"/>
              <a:t>exit</a:t>
            </a:r>
            <a:r>
              <a:rPr lang="es-ES" sz="2200" dirty="0" smtClean="0"/>
              <a:t>().</a:t>
            </a:r>
          </a:p>
          <a:p>
            <a:pPr marL="0" indent="0">
              <a:buNone/>
            </a:pPr>
            <a:endParaRPr lang="es-ES" sz="2200" b="1" dirty="0"/>
          </a:p>
          <a:p>
            <a:pPr marL="0" indent="0">
              <a:buNone/>
            </a:pPr>
            <a:r>
              <a:rPr lang="es-ES" sz="2200" b="1" dirty="0" smtClean="0"/>
              <a:t>3</a:t>
            </a:r>
            <a:r>
              <a:rPr lang="es-ES" sz="2200" b="1" dirty="0"/>
              <a:t>. </a:t>
            </a:r>
            <a:r>
              <a:rPr lang="es-ES" sz="2200" b="1" dirty="0" err="1"/>
              <a:t>exit</a:t>
            </a:r>
            <a:r>
              <a:rPr lang="es-ES" sz="2200" b="1" dirty="0"/>
              <a:t>()</a:t>
            </a:r>
          </a:p>
          <a:p>
            <a:pPr marL="0" indent="0">
              <a:buNone/>
            </a:pPr>
            <a:r>
              <a:rPr lang="es-ES" sz="2200" dirty="0"/>
              <a:t>Termina el script actual y puede añadir un mensaje también.</a:t>
            </a:r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r>
              <a:rPr lang="es-ES" sz="2200" dirty="0" smtClean="0"/>
              <a:t>Al </a:t>
            </a:r>
            <a:r>
              <a:rPr lang="es-ES" sz="2200" dirty="0"/>
              <a:t>ser una construcción del lenguaje, se puede llamar sin paréntesis a no ser que se le pase un status (mensaje de salida</a:t>
            </a:r>
            <a:r>
              <a:rPr lang="es-ES" sz="2200" dirty="0" smtClean="0"/>
              <a:t>).</a:t>
            </a:r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8942550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1.6 Constructores de lenguaje y 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4</a:t>
            </a:r>
            <a:r>
              <a:rPr lang="es-ES" sz="2400" b="1" dirty="0"/>
              <a:t>. echo()</a:t>
            </a:r>
            <a:endParaRPr lang="es-ES" sz="2400" b="1" dirty="0" smtClean="0"/>
          </a:p>
          <a:p>
            <a:pPr marL="0" indent="0">
              <a:buNone/>
            </a:pPr>
            <a:r>
              <a:rPr lang="es-ES" sz="2200" dirty="0"/>
              <a:t>Muestra </a:t>
            </a:r>
            <a:r>
              <a:rPr lang="es-ES" sz="2200" b="1" dirty="0"/>
              <a:t>una o más</a:t>
            </a:r>
            <a:r>
              <a:rPr lang="es-ES" sz="2200" dirty="0"/>
              <a:t> cadenas.</a:t>
            </a:r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r>
              <a:rPr lang="es-ES" sz="2200" b="1" dirty="0" smtClean="0"/>
              <a:t>echo</a:t>
            </a:r>
            <a:r>
              <a:rPr lang="es-ES" sz="2200" dirty="0" smtClean="0"/>
              <a:t> </a:t>
            </a:r>
            <a:r>
              <a:rPr lang="es-ES" sz="2200" dirty="0"/>
              <a:t>no se comporta como una función (no siempre puede usarse en el contexto de una función). Si se quiere pasar más de un parámetro, </a:t>
            </a:r>
            <a:r>
              <a:rPr lang="es-ES" sz="2200" b="1" dirty="0"/>
              <a:t>no</a:t>
            </a:r>
            <a:r>
              <a:rPr lang="es-ES" sz="2200" dirty="0"/>
              <a:t> deben estar entre paréntesis.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No devuelve ningún valor.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Existe una </a:t>
            </a:r>
            <a:r>
              <a:rPr lang="es-ES" sz="2200" b="1" dirty="0"/>
              <a:t>sintaxis abreviada </a:t>
            </a:r>
            <a:r>
              <a:rPr lang="es-ES" sz="2200" dirty="0"/>
              <a:t>para echo: </a:t>
            </a:r>
            <a:r>
              <a:rPr lang="es-ES" sz="2200" b="1" dirty="0"/>
              <a:t>&lt;?=</a:t>
            </a:r>
            <a:r>
              <a:rPr lang="es-ES" sz="2200" dirty="0"/>
              <a:t> $nombre </a:t>
            </a:r>
            <a:r>
              <a:rPr lang="es-ES" sz="2200" b="1" dirty="0"/>
              <a:t>?&gt; </a:t>
            </a:r>
            <a:r>
              <a:rPr lang="es-ES" sz="2200" dirty="0"/>
              <a:t>que equivale a</a:t>
            </a:r>
            <a:r>
              <a:rPr lang="es-ES" sz="2200" b="1" dirty="0"/>
              <a:t>: &lt;?</a:t>
            </a:r>
            <a:r>
              <a:rPr lang="es-ES" sz="2200" b="1" dirty="0" err="1"/>
              <a:t>php</a:t>
            </a:r>
            <a:r>
              <a:rPr lang="es-ES" sz="2200" b="1" dirty="0"/>
              <a:t> </a:t>
            </a:r>
            <a:r>
              <a:rPr lang="es-ES" sz="2200" dirty="0"/>
              <a:t>echo $nombre </a:t>
            </a:r>
            <a:r>
              <a:rPr lang="es-ES" sz="2200" b="1" dirty="0"/>
              <a:t>?&gt;</a:t>
            </a:r>
            <a:r>
              <a:rPr lang="es-ES" sz="2200" dirty="0"/>
              <a:t>.</a:t>
            </a: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8487227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1.6 Constructores de lenguaje y 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5</a:t>
            </a:r>
            <a:r>
              <a:rPr lang="es-ES" sz="2400" b="1" dirty="0" smtClean="0"/>
              <a:t>. </a:t>
            </a:r>
            <a:r>
              <a:rPr lang="es-ES" sz="2400" b="1" dirty="0" err="1" smtClean="0"/>
              <a:t>print</a:t>
            </a:r>
            <a:r>
              <a:rPr lang="es-ES" sz="2400" b="1" dirty="0" smtClean="0"/>
              <a:t>()</a:t>
            </a:r>
          </a:p>
          <a:p>
            <a:pPr marL="0" indent="0">
              <a:buNone/>
            </a:pPr>
            <a:r>
              <a:rPr lang="es-ES" sz="2200" dirty="0"/>
              <a:t>Muestra una cadena. Devuelve siempre 1.</a:t>
            </a:r>
          </a:p>
          <a:p>
            <a:pPr marL="0" indent="0">
              <a:buNone/>
            </a:pPr>
            <a:r>
              <a:rPr lang="es-ES" sz="2200" dirty="0" smtClean="0"/>
              <a:t>Funciona </a:t>
            </a:r>
            <a:r>
              <a:rPr lang="es-ES" sz="2200" dirty="0"/>
              <a:t>casi idénticamente a echo:</a:t>
            </a: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3144981"/>
            <a:ext cx="10822602" cy="27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051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1.6 Constructores de lenguaje y 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6</a:t>
            </a:r>
            <a:r>
              <a:rPr lang="es-ES" sz="2400" b="1" dirty="0"/>
              <a:t>. echo() VS </a:t>
            </a:r>
            <a:r>
              <a:rPr lang="es-ES" sz="2400" b="1" dirty="0" err="1"/>
              <a:t>print</a:t>
            </a:r>
            <a:r>
              <a:rPr lang="es-ES" sz="2400" b="1" dirty="0" smtClean="0"/>
              <a:t>()</a:t>
            </a:r>
          </a:p>
          <a:p>
            <a:pPr marL="0" indent="0">
              <a:buNone/>
            </a:pPr>
            <a:endParaRPr lang="es-ES" sz="2200" dirty="0" smtClean="0"/>
          </a:p>
          <a:p>
            <a:r>
              <a:rPr lang="es-ES" sz="2200" dirty="0"/>
              <a:t>echo() no tiene valor de </a:t>
            </a:r>
            <a:r>
              <a:rPr lang="es-ES" sz="2200" dirty="0" err="1"/>
              <a:t>return</a:t>
            </a:r>
            <a:r>
              <a:rPr lang="es-ES" sz="2200" dirty="0"/>
              <a:t>, </a:t>
            </a:r>
            <a:r>
              <a:rPr lang="es-ES" sz="2200" dirty="0" err="1"/>
              <a:t>print</a:t>
            </a:r>
            <a:r>
              <a:rPr lang="es-ES" sz="2200" dirty="0"/>
              <a:t>() tiene un valor de </a:t>
            </a:r>
            <a:r>
              <a:rPr lang="es-ES" sz="2200" dirty="0" err="1"/>
              <a:t>return</a:t>
            </a:r>
            <a:r>
              <a:rPr lang="es-ES" sz="2200" dirty="0"/>
              <a:t> de 1, por lo que puede usarse en expresiones.</a:t>
            </a:r>
          </a:p>
          <a:p>
            <a:r>
              <a:rPr lang="es-ES" sz="2200" dirty="0"/>
              <a:t>echo() acepta múltiples parámetros, mientras que </a:t>
            </a:r>
            <a:r>
              <a:rPr lang="es-ES" sz="2200" dirty="0" err="1"/>
              <a:t>print</a:t>
            </a:r>
            <a:r>
              <a:rPr lang="es-ES" sz="2200" dirty="0"/>
              <a:t>() sólo acepta uno.</a:t>
            </a:r>
          </a:p>
          <a:p>
            <a:r>
              <a:rPr lang="es-ES" sz="2200" dirty="0"/>
              <a:t>echo() es mínimamente más rápido que </a:t>
            </a:r>
            <a:r>
              <a:rPr lang="es-ES" sz="2200" dirty="0" err="1"/>
              <a:t>print</a:t>
            </a:r>
            <a:r>
              <a:rPr lang="es-ES" sz="2200" dirty="0"/>
              <a:t>().</a:t>
            </a:r>
            <a:endParaRPr lang="es-ES" sz="2200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6102001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1.6 Constructores de lenguaje y 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7</a:t>
            </a:r>
            <a:r>
              <a:rPr lang="es-ES" sz="2400" b="1" dirty="0"/>
              <a:t>. </a:t>
            </a:r>
            <a:r>
              <a:rPr lang="es-ES" sz="2400" b="1" dirty="0" err="1"/>
              <a:t>empty</a:t>
            </a:r>
            <a:r>
              <a:rPr lang="es-ES" sz="2400" b="1" dirty="0"/>
              <a:t>()</a:t>
            </a:r>
            <a:endParaRPr lang="es-ES" sz="2400" b="1" dirty="0" smtClean="0"/>
          </a:p>
          <a:p>
            <a:pPr marL="0" indent="0">
              <a:buNone/>
            </a:pPr>
            <a:r>
              <a:rPr lang="es-ES" sz="2200" dirty="0"/>
              <a:t>Determina si una variable está </a:t>
            </a:r>
            <a:r>
              <a:rPr lang="es-ES" sz="2200" b="1" dirty="0"/>
              <a:t>vacía</a:t>
            </a:r>
            <a:r>
              <a:rPr lang="es-ES" sz="2200" dirty="0"/>
              <a:t>, es decir, si </a:t>
            </a:r>
            <a:r>
              <a:rPr lang="es-ES" sz="2200" b="1" dirty="0"/>
              <a:t>no existe </a:t>
            </a:r>
            <a:r>
              <a:rPr lang="es-ES" sz="2200" dirty="0"/>
              <a:t>o su valor es igual a </a:t>
            </a:r>
            <a:r>
              <a:rPr lang="es-ES" sz="2200" b="1" dirty="0"/>
              <a:t>false</a:t>
            </a:r>
            <a:r>
              <a:rPr lang="es-ES" sz="2200" dirty="0"/>
              <a:t>. Si la variable no existe no se genera ninguna advertencia.</a:t>
            </a:r>
          </a:p>
          <a:p>
            <a:pPr marL="0" indent="0">
              <a:buNone/>
            </a:pPr>
            <a:endParaRPr lang="es-ES" sz="2400" b="1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53183"/>
            <a:ext cx="9049353" cy="24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267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1.6 Constructores de lenguaje y 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400" b="1" dirty="0" smtClean="0"/>
              <a:t>7</a:t>
            </a:r>
            <a:r>
              <a:rPr lang="es-ES" sz="2400" b="1" dirty="0"/>
              <a:t>. </a:t>
            </a:r>
            <a:r>
              <a:rPr lang="es-ES" sz="2400" b="1" dirty="0" err="1"/>
              <a:t>empty</a:t>
            </a:r>
            <a:r>
              <a:rPr lang="es-ES" sz="2400" b="1" dirty="0"/>
              <a:t>()</a:t>
            </a:r>
            <a:endParaRPr lang="es-ES" sz="2400" b="1" dirty="0" smtClean="0"/>
          </a:p>
          <a:p>
            <a:pPr marL="0" indent="0">
              <a:buNone/>
            </a:pPr>
            <a:r>
              <a:rPr lang="es-ES" sz="2200" dirty="0"/>
              <a:t>Devuelve </a:t>
            </a:r>
            <a:r>
              <a:rPr lang="es-ES" sz="2200" b="1" dirty="0"/>
              <a:t>false</a:t>
            </a:r>
            <a:r>
              <a:rPr lang="es-ES" sz="2200" dirty="0"/>
              <a:t> si $</a:t>
            </a:r>
            <a:r>
              <a:rPr lang="es-ES" sz="2200" dirty="0" err="1"/>
              <a:t>var</a:t>
            </a:r>
            <a:r>
              <a:rPr lang="es-ES" sz="2200" dirty="0"/>
              <a:t> existe y tiene </a:t>
            </a:r>
            <a:r>
              <a:rPr lang="es-ES" sz="2200" b="1" dirty="0"/>
              <a:t>un valor vacío distinto de 0</a:t>
            </a:r>
            <a:r>
              <a:rPr lang="es-ES" sz="2200" dirty="0"/>
              <a:t>, sino devuelve </a:t>
            </a:r>
            <a:r>
              <a:rPr lang="es-ES" sz="2200" b="1" dirty="0"/>
              <a:t>true</a:t>
            </a:r>
            <a:r>
              <a:rPr lang="es-ES" sz="2200" dirty="0"/>
              <a:t>. </a:t>
            </a:r>
            <a:endParaRPr lang="es-ES" sz="2200" dirty="0" smtClean="0"/>
          </a:p>
          <a:p>
            <a:pPr marL="0" indent="0">
              <a:buNone/>
            </a:pPr>
            <a:r>
              <a:rPr lang="es-ES" sz="2200" dirty="0" smtClean="0"/>
              <a:t>Expresiones </a:t>
            </a:r>
            <a:r>
              <a:rPr lang="es-ES" sz="2200" dirty="0"/>
              <a:t>consideradas vacías:</a:t>
            </a:r>
          </a:p>
          <a:p>
            <a:pPr marL="0" indent="0">
              <a:buNone/>
            </a:pPr>
            <a:endParaRPr lang="es-ES" sz="2200" dirty="0"/>
          </a:p>
          <a:p>
            <a:r>
              <a:rPr lang="es-ES" sz="2200" dirty="0"/>
              <a:t>"" (cadena vacía)</a:t>
            </a:r>
          </a:p>
          <a:p>
            <a:r>
              <a:rPr lang="es-ES" sz="2200" dirty="0"/>
              <a:t>0 (0 como </a:t>
            </a:r>
            <a:r>
              <a:rPr lang="es-ES" sz="2200" dirty="0" err="1"/>
              <a:t>integer</a:t>
            </a:r>
            <a:r>
              <a:rPr lang="es-ES" sz="2200" dirty="0"/>
              <a:t>)</a:t>
            </a:r>
          </a:p>
          <a:p>
            <a:r>
              <a:rPr lang="es-ES" sz="2200" dirty="0"/>
              <a:t>0.0 (0 como </a:t>
            </a:r>
            <a:r>
              <a:rPr lang="es-ES" sz="2200" dirty="0" err="1"/>
              <a:t>float</a:t>
            </a:r>
            <a:r>
              <a:rPr lang="es-ES" sz="2200" dirty="0"/>
              <a:t>)</a:t>
            </a:r>
          </a:p>
          <a:p>
            <a:r>
              <a:rPr lang="es-ES" sz="2200" dirty="0"/>
              <a:t>"0" (0 como </a:t>
            </a:r>
            <a:r>
              <a:rPr lang="es-ES" sz="2200" dirty="0" err="1"/>
              <a:t>string</a:t>
            </a:r>
            <a:r>
              <a:rPr lang="es-ES" sz="2200" dirty="0"/>
              <a:t>)</a:t>
            </a:r>
          </a:p>
          <a:p>
            <a:r>
              <a:rPr lang="es-ES" sz="2200" dirty="0" err="1"/>
              <a:t>null</a:t>
            </a:r>
            <a:endParaRPr lang="es-ES" sz="2200" dirty="0"/>
          </a:p>
          <a:p>
            <a:r>
              <a:rPr lang="es-ES" sz="2200" dirty="0"/>
              <a:t>false</a:t>
            </a:r>
          </a:p>
          <a:p>
            <a:r>
              <a:rPr lang="es-ES" sz="2200" dirty="0" err="1"/>
              <a:t>array</a:t>
            </a:r>
            <a:r>
              <a:rPr lang="es-ES" sz="2200" dirty="0"/>
              <a:t>() (</a:t>
            </a:r>
            <a:r>
              <a:rPr lang="es-ES" sz="2200" dirty="0" err="1"/>
              <a:t>array</a:t>
            </a:r>
            <a:r>
              <a:rPr lang="es-ES" sz="2200" dirty="0"/>
              <a:t> vacío)</a:t>
            </a:r>
          </a:p>
          <a:p>
            <a:r>
              <a:rPr lang="es-ES" sz="2200" dirty="0"/>
              <a:t>$</a:t>
            </a:r>
            <a:r>
              <a:rPr lang="es-ES" sz="2200" dirty="0" err="1"/>
              <a:t>var</a:t>
            </a:r>
            <a:r>
              <a:rPr lang="es-ES" sz="2200" dirty="0"/>
              <a:t> (variable declarada, pero sin valor)</a:t>
            </a: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468342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1.6 Constructores de lenguaje y 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8. </a:t>
            </a:r>
            <a:r>
              <a:rPr lang="es-ES" sz="2400" b="1" dirty="0" err="1" smtClean="0"/>
              <a:t>eval</a:t>
            </a:r>
            <a:r>
              <a:rPr lang="es-ES" sz="2400" b="1" dirty="0" smtClean="0"/>
              <a:t>()</a:t>
            </a:r>
          </a:p>
          <a:p>
            <a:pPr marL="0" indent="0" algn="just">
              <a:buNone/>
            </a:pPr>
            <a:r>
              <a:rPr lang="es-ES" sz="2200" dirty="0"/>
              <a:t>Evalúa una cadena como código </a:t>
            </a:r>
            <a:r>
              <a:rPr lang="es-ES" sz="2200" dirty="0" err="1"/>
              <a:t>php</a:t>
            </a:r>
            <a:r>
              <a:rPr lang="es-ES" sz="2200" dirty="0"/>
              <a:t>.</a:t>
            </a:r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r>
              <a:rPr lang="es-ES" sz="2200" dirty="0" smtClean="0"/>
              <a:t>No </a:t>
            </a:r>
            <a:r>
              <a:rPr lang="es-ES" sz="2200" dirty="0"/>
              <a:t>se aconseja su uso ya que </a:t>
            </a:r>
            <a:r>
              <a:rPr lang="es-ES" sz="2200" b="1" dirty="0"/>
              <a:t>permite la ejecución de código PHP</a:t>
            </a:r>
            <a:r>
              <a:rPr lang="es-ES" sz="2200" dirty="0"/>
              <a:t>. Si se usa con </a:t>
            </a:r>
            <a:r>
              <a:rPr lang="es-ES" sz="2200" b="1" dirty="0"/>
              <a:t>información proporcionada por un usuario</a:t>
            </a:r>
            <a:r>
              <a:rPr lang="es-ES" sz="2200" dirty="0"/>
              <a:t> hay que </a:t>
            </a:r>
            <a:r>
              <a:rPr lang="es-ES" sz="2200" dirty="0" smtClean="0"/>
              <a:t>cerciorarse </a:t>
            </a:r>
            <a:r>
              <a:rPr lang="es-ES" sz="2200" dirty="0"/>
              <a:t>de validar ésta antes.</a:t>
            </a:r>
          </a:p>
          <a:p>
            <a:pPr marL="0" indent="0" algn="just">
              <a:buNone/>
            </a:pPr>
            <a:endParaRPr lang="es-ES" sz="2200" dirty="0" smtClean="0"/>
          </a:p>
          <a:p>
            <a:pPr marL="0" indent="0" algn="just">
              <a:buNone/>
            </a:pPr>
            <a:r>
              <a:rPr lang="es-ES" sz="2200" dirty="0" smtClean="0"/>
              <a:t>El </a:t>
            </a:r>
            <a:r>
              <a:rPr lang="es-ES" sz="2200" dirty="0"/>
              <a:t>código no ha de llevar etiquetas de apertura y cierre, aunque si que se puede cerrar la que está abierta por defecto y abrir una nueva:</a:t>
            </a:r>
            <a:endParaRPr lang="es-ES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86353"/>
            <a:ext cx="10616173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9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1.2 Operadores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2. Operadores de asignación</a:t>
            </a:r>
          </a:p>
          <a:p>
            <a:pPr marL="0" indent="0">
              <a:buNone/>
            </a:pPr>
            <a:r>
              <a:rPr lang="es-ES" sz="2200" dirty="0" smtClean="0"/>
              <a:t>Existen operadores </a:t>
            </a:r>
            <a:r>
              <a:rPr lang="es-ES" sz="2200" b="1" dirty="0" smtClean="0"/>
              <a:t>básicos</a:t>
            </a:r>
            <a:r>
              <a:rPr lang="es-ES" sz="2200" dirty="0" smtClean="0"/>
              <a:t> y </a:t>
            </a:r>
            <a:r>
              <a:rPr lang="es-ES" sz="2200" b="1" dirty="0" smtClean="0"/>
              <a:t>combinados</a:t>
            </a:r>
            <a:r>
              <a:rPr lang="es-ES" sz="2200" dirty="0" smtClean="0"/>
              <a:t>:</a:t>
            </a:r>
          </a:p>
          <a:p>
            <a:pPr marL="0" indent="0">
              <a:buNone/>
            </a:pPr>
            <a:r>
              <a:rPr lang="es-ES" sz="2200" dirty="0" smtClean="0"/>
              <a:t>El </a:t>
            </a:r>
            <a:r>
              <a:rPr lang="es-ES" sz="2200" b="1" dirty="0" smtClean="0"/>
              <a:t>operador básico</a:t>
            </a:r>
            <a:r>
              <a:rPr lang="es-ES" sz="2200" dirty="0" smtClean="0"/>
              <a:t> de asignación es "=", que actúa como </a:t>
            </a:r>
            <a:r>
              <a:rPr lang="es-ES" sz="2200" b="1" dirty="0" smtClean="0"/>
              <a:t>definidor</a:t>
            </a:r>
            <a:r>
              <a:rPr lang="es-ES" sz="2200" dirty="0" smtClean="0"/>
              <a:t>, </a:t>
            </a:r>
            <a:r>
              <a:rPr lang="es-ES" sz="2200" b="1" dirty="0" smtClean="0"/>
              <a:t>no</a:t>
            </a:r>
            <a:r>
              <a:rPr lang="es-ES" sz="2200" dirty="0" smtClean="0"/>
              <a:t> como </a:t>
            </a:r>
            <a:r>
              <a:rPr lang="es-ES" sz="2200" b="1" dirty="0" smtClean="0"/>
              <a:t>igualador</a:t>
            </a:r>
            <a:r>
              <a:rPr lang="es-ES" sz="2200" dirty="0" smtClean="0"/>
              <a:t>. El valor de una expresión de asignación es el valor que se le ha asignado, esto es: "$x = 3" tiene un valor de 3.</a:t>
            </a:r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r>
              <a:rPr lang="es-ES" sz="2200" dirty="0" smtClean="0"/>
              <a:t>En el caso de </a:t>
            </a:r>
            <a:r>
              <a:rPr lang="es-ES" sz="2200" b="1" dirty="0" err="1" smtClean="0"/>
              <a:t>arrays</a:t>
            </a:r>
            <a:r>
              <a:rPr lang="es-ES" sz="2200" dirty="0" smtClean="0"/>
              <a:t>, se asigna un valor a una clave nombrada mediante el operador "=&gt;".</a:t>
            </a:r>
          </a:p>
          <a:p>
            <a:pPr marL="0" indent="0">
              <a:buNone/>
            </a:pP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37817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1.6 Constructores de lenguaje y 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9. </a:t>
            </a:r>
            <a:r>
              <a:rPr lang="es-ES" sz="2400" b="1" dirty="0" err="1" smtClean="0"/>
              <a:t>isset</a:t>
            </a:r>
            <a:r>
              <a:rPr lang="es-ES" sz="2400" b="1" dirty="0" smtClean="0"/>
              <a:t>()</a:t>
            </a:r>
          </a:p>
          <a:p>
            <a:pPr marL="0" indent="0" algn="just">
              <a:buNone/>
            </a:pPr>
            <a:r>
              <a:rPr lang="es-ES" sz="2200" dirty="0"/>
              <a:t>Determina si una </a:t>
            </a:r>
            <a:r>
              <a:rPr lang="es-ES" sz="2200" b="1" dirty="0"/>
              <a:t>variable</a:t>
            </a:r>
            <a:r>
              <a:rPr lang="es-ES" sz="2200" dirty="0"/>
              <a:t> está </a:t>
            </a:r>
            <a:r>
              <a:rPr lang="es-ES" sz="2200" b="1" dirty="0"/>
              <a:t>definida</a:t>
            </a:r>
            <a:r>
              <a:rPr lang="es-ES" sz="2200" dirty="0"/>
              <a:t> y </a:t>
            </a:r>
            <a:r>
              <a:rPr lang="es-ES" sz="2200" b="1" dirty="0"/>
              <a:t>no es </a:t>
            </a:r>
            <a:r>
              <a:rPr lang="es-ES" sz="2200" b="1" dirty="0" err="1"/>
              <a:t>null</a:t>
            </a:r>
            <a:r>
              <a:rPr lang="es-ES" sz="2200" dirty="0"/>
              <a:t>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Si una </a:t>
            </a:r>
            <a:r>
              <a:rPr lang="es-ES" sz="2200" b="1" dirty="0"/>
              <a:t>variable</a:t>
            </a:r>
            <a:r>
              <a:rPr lang="es-ES" sz="2200" dirty="0"/>
              <a:t> se ha removido con </a:t>
            </a:r>
            <a:r>
              <a:rPr lang="es-ES" sz="2200" b="1" dirty="0" err="1"/>
              <a:t>unset</a:t>
            </a:r>
            <a:r>
              <a:rPr lang="es-ES" sz="2200" b="1" dirty="0"/>
              <a:t>(), </a:t>
            </a:r>
            <a:r>
              <a:rPr lang="es-ES" sz="2200" dirty="0"/>
              <a:t>esta ya no estará definida, </a:t>
            </a:r>
            <a:r>
              <a:rPr lang="es-ES" sz="2200" b="1" dirty="0" err="1"/>
              <a:t>isset</a:t>
            </a:r>
            <a:r>
              <a:rPr lang="es-ES" sz="2200" b="1" dirty="0"/>
              <a:t>() </a:t>
            </a:r>
            <a:r>
              <a:rPr lang="es-ES" sz="2200" dirty="0"/>
              <a:t>devolverá </a:t>
            </a:r>
            <a:r>
              <a:rPr lang="es-ES" sz="2200" b="1" dirty="0" err="1"/>
              <a:t>null</a:t>
            </a:r>
            <a:r>
              <a:rPr lang="es-ES" sz="2200" dirty="0"/>
              <a:t>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Si se pasan </a:t>
            </a:r>
            <a:r>
              <a:rPr lang="es-ES" sz="2200" b="1" dirty="0"/>
              <a:t>varios parámetros a </a:t>
            </a:r>
            <a:r>
              <a:rPr lang="es-ES" sz="2200" b="1" dirty="0" err="1"/>
              <a:t>isset</a:t>
            </a:r>
            <a:r>
              <a:rPr lang="es-ES" sz="2200" b="1" dirty="0"/>
              <a:t>(), </a:t>
            </a:r>
            <a:r>
              <a:rPr lang="es-ES" sz="2200" dirty="0"/>
              <a:t>devolverá </a:t>
            </a:r>
            <a:r>
              <a:rPr lang="es-ES" sz="2200" b="1" dirty="0"/>
              <a:t>true</a:t>
            </a:r>
            <a:r>
              <a:rPr lang="es-ES" sz="2200" dirty="0"/>
              <a:t> sólo si todos los parámetros están definidos.</a:t>
            </a: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33005364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1.6 Constructores de lenguaje y 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9. </a:t>
            </a:r>
            <a:r>
              <a:rPr lang="es-ES" sz="2400" b="1" dirty="0" err="1" smtClean="0"/>
              <a:t>isset</a:t>
            </a:r>
            <a:r>
              <a:rPr lang="es-ES" sz="2400" b="1" dirty="0" smtClean="0"/>
              <a:t>()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9" y="2229810"/>
            <a:ext cx="4330412" cy="45259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911" y="2260021"/>
            <a:ext cx="6716687" cy="444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803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1.6 Constructores de lenguaje y 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10. </a:t>
            </a:r>
            <a:r>
              <a:rPr lang="es-ES" sz="2400" b="1" dirty="0" err="1" smtClean="0"/>
              <a:t>unset</a:t>
            </a:r>
            <a:r>
              <a:rPr lang="es-ES" sz="2400" b="1" dirty="0" smtClean="0"/>
              <a:t>()</a:t>
            </a:r>
          </a:p>
          <a:p>
            <a:pPr marL="0" indent="0">
              <a:buNone/>
            </a:pPr>
            <a:r>
              <a:rPr lang="es-ES" sz="2200" dirty="0"/>
              <a:t>Destruye una variable especificada.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b="1" dirty="0" err="1"/>
              <a:t>unset</a:t>
            </a:r>
            <a:r>
              <a:rPr lang="es-ES" sz="2200" dirty="0"/>
              <a:t>() depende del </a:t>
            </a:r>
            <a:r>
              <a:rPr lang="es-ES" sz="2200" b="1" dirty="0"/>
              <a:t>ámbito</a:t>
            </a:r>
            <a:r>
              <a:rPr lang="es-ES" sz="2200" dirty="0"/>
              <a:t> donde se ejecute. Si se utiliza dentro de una </a:t>
            </a:r>
            <a:r>
              <a:rPr lang="es-ES" sz="2200" b="1" dirty="0"/>
              <a:t>función</a:t>
            </a:r>
            <a:r>
              <a:rPr lang="es-ES" sz="2200" dirty="0"/>
              <a:t>, sólo se eliminará la </a:t>
            </a:r>
            <a:r>
              <a:rPr lang="es-ES" sz="2200" b="1" dirty="0"/>
              <a:t>variable local</a:t>
            </a:r>
            <a:r>
              <a:rPr lang="es-ES" sz="2200" dirty="0"/>
              <a:t>. La variable global se mantendrá igual.</a:t>
            </a:r>
            <a:endParaRPr lang="es-ES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60222"/>
            <a:ext cx="5410200" cy="28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4253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1.6 Constructores de lenguaje y 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10. </a:t>
            </a:r>
            <a:r>
              <a:rPr lang="es-ES" sz="2400" b="1" dirty="0" err="1" smtClean="0"/>
              <a:t>unset</a:t>
            </a:r>
            <a:r>
              <a:rPr lang="es-ES" sz="2400" b="1" dirty="0" smtClean="0"/>
              <a:t>()</a:t>
            </a:r>
          </a:p>
          <a:p>
            <a:pPr marL="0" indent="0">
              <a:buNone/>
            </a:pPr>
            <a:r>
              <a:rPr lang="es-ES" sz="2200" dirty="0"/>
              <a:t>Para destruir una variable global desde dentro de una función:</a:t>
            </a:r>
            <a:endParaRPr lang="es-ES" sz="22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1611"/>
            <a:ext cx="6810267" cy="273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75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1.6 Constructores de lenguaje y 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10. </a:t>
            </a:r>
            <a:r>
              <a:rPr lang="es-ES" sz="2400" b="1" dirty="0" err="1" smtClean="0"/>
              <a:t>unset</a:t>
            </a:r>
            <a:r>
              <a:rPr lang="es-ES" sz="2400" b="1" dirty="0" smtClean="0"/>
              <a:t>()</a:t>
            </a:r>
          </a:p>
          <a:p>
            <a:pPr marL="0" indent="0">
              <a:buNone/>
            </a:pPr>
            <a:r>
              <a:rPr lang="es-ES" sz="2200" dirty="0"/>
              <a:t>Si a una </a:t>
            </a:r>
            <a:r>
              <a:rPr lang="es-ES" sz="2200" b="1" dirty="0"/>
              <a:t>variable pasada por referencia</a:t>
            </a:r>
            <a:r>
              <a:rPr lang="es-ES" sz="2200" dirty="0"/>
              <a:t> se le aplica </a:t>
            </a:r>
            <a:r>
              <a:rPr lang="es-ES" sz="2200" dirty="0" err="1"/>
              <a:t>unset</a:t>
            </a:r>
            <a:r>
              <a:rPr lang="es-ES" sz="2200" dirty="0"/>
              <a:t>() dentro de una función, sólo la </a:t>
            </a:r>
            <a:r>
              <a:rPr lang="es-ES" sz="2200" b="1" dirty="0"/>
              <a:t>variable local </a:t>
            </a:r>
            <a:r>
              <a:rPr lang="es-ES" sz="2200" dirty="0"/>
              <a:t>es </a:t>
            </a:r>
            <a:r>
              <a:rPr lang="es-ES" sz="2200" b="1" dirty="0" smtClean="0"/>
              <a:t>destruida</a:t>
            </a:r>
            <a:r>
              <a:rPr lang="es-ES" sz="2200" dirty="0" smtClean="0"/>
              <a:t>. </a:t>
            </a:r>
            <a:r>
              <a:rPr lang="es-ES" sz="2200" dirty="0"/>
              <a:t>La </a:t>
            </a:r>
            <a:r>
              <a:rPr lang="es-ES" sz="2200" b="1" dirty="0"/>
              <a:t>variable en el entorno de la llamada</a:t>
            </a:r>
            <a:r>
              <a:rPr lang="es-ES" sz="2200" dirty="0"/>
              <a:t> mantendrá el mismo valor:</a:t>
            </a:r>
            <a:endParaRPr lang="es-ES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9617"/>
            <a:ext cx="5715000" cy="363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4570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1.6 Constructores de lenguaje y 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5507182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10. </a:t>
            </a:r>
            <a:r>
              <a:rPr lang="es-ES" sz="2400" b="1" dirty="0" err="1" smtClean="0"/>
              <a:t>unset</a:t>
            </a:r>
            <a:r>
              <a:rPr lang="es-ES" sz="2400" b="1" dirty="0" smtClean="0"/>
              <a:t>()</a:t>
            </a:r>
          </a:p>
          <a:p>
            <a:pPr marL="0" indent="0" algn="just">
              <a:buNone/>
            </a:pPr>
            <a:r>
              <a:rPr lang="es-ES" sz="2200" dirty="0"/>
              <a:t>Si a una </a:t>
            </a:r>
            <a:r>
              <a:rPr lang="es-ES" sz="2200" b="1" dirty="0"/>
              <a:t>variable estática </a:t>
            </a:r>
            <a:r>
              <a:rPr lang="es-ES" sz="2200" dirty="0"/>
              <a:t>se le emplea </a:t>
            </a:r>
            <a:r>
              <a:rPr lang="es-ES" sz="2200" b="1" dirty="0" err="1"/>
              <a:t>unset</a:t>
            </a:r>
            <a:r>
              <a:rPr lang="es-ES" sz="2200" b="1" dirty="0"/>
              <a:t>() </a:t>
            </a:r>
            <a:r>
              <a:rPr lang="es-ES" sz="2200" dirty="0"/>
              <a:t>dentro de una función, </a:t>
            </a:r>
            <a:r>
              <a:rPr lang="es-ES" sz="2200" dirty="0" err="1"/>
              <a:t>unset</a:t>
            </a:r>
            <a:r>
              <a:rPr lang="es-ES" sz="2200" dirty="0"/>
              <a:t>() destruye la variable </a:t>
            </a:r>
            <a:r>
              <a:rPr lang="es-ES" sz="2200" b="1" dirty="0"/>
              <a:t>sólo en el contexto del resto de la función</a:t>
            </a:r>
            <a:r>
              <a:rPr lang="es-ES" sz="2200" dirty="0"/>
              <a:t>. Si se le llama de nuevo tendrá el valor anterior a </a:t>
            </a:r>
            <a:r>
              <a:rPr lang="es-ES" sz="2200" dirty="0" err="1"/>
              <a:t>unset</a:t>
            </a:r>
            <a:r>
              <a:rPr lang="es-ES" sz="2200" dirty="0"/>
              <a:t>():</a:t>
            </a:r>
            <a:endParaRPr lang="es-ES" sz="22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646" y="1718397"/>
            <a:ext cx="5534943" cy="443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87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1.6 Constructores de lenguaje y 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10. </a:t>
            </a:r>
            <a:r>
              <a:rPr lang="es-ES" sz="2400" b="1" dirty="0" err="1" smtClean="0"/>
              <a:t>unset</a:t>
            </a:r>
            <a:r>
              <a:rPr lang="es-ES" sz="2400" b="1" dirty="0" smtClean="0"/>
              <a:t>()</a:t>
            </a:r>
          </a:p>
          <a:p>
            <a:pPr marL="0" indent="0" algn="just">
              <a:buNone/>
            </a:pPr>
            <a:r>
              <a:rPr lang="es-ES" sz="2200" dirty="0"/>
              <a:t>Ejemplos de </a:t>
            </a:r>
            <a:r>
              <a:rPr lang="es-ES" sz="2200" dirty="0" err="1"/>
              <a:t>unset</a:t>
            </a:r>
            <a:r>
              <a:rPr lang="es-ES" sz="2200" dirty="0"/>
              <a:t>():</a:t>
            </a:r>
            <a:endParaRPr lang="es-ES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1610"/>
            <a:ext cx="7187929" cy="21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239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1.6 Constructores de lenguaje y 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11. </a:t>
            </a:r>
            <a:r>
              <a:rPr lang="es-ES" sz="2400" b="1" dirty="0" err="1"/>
              <a:t>list</a:t>
            </a:r>
            <a:r>
              <a:rPr lang="es-ES" sz="2400" b="1" dirty="0" smtClean="0"/>
              <a:t>()</a:t>
            </a:r>
          </a:p>
          <a:p>
            <a:pPr marL="0" indent="0">
              <a:buNone/>
            </a:pPr>
            <a:r>
              <a:rPr lang="es-ES" sz="2200" dirty="0"/>
              <a:t>Asigna variables desde un </a:t>
            </a:r>
            <a:r>
              <a:rPr lang="es-ES" sz="2200" dirty="0" err="1"/>
              <a:t>array</a:t>
            </a:r>
            <a:r>
              <a:rPr lang="es-ES" sz="2200" dirty="0" smtClean="0"/>
              <a:t>.</a:t>
            </a:r>
          </a:p>
          <a:p>
            <a:pPr marL="0" indent="0">
              <a:buNone/>
            </a:pPr>
            <a:endParaRPr lang="es-ES" sz="2200" dirty="0" smtClean="0"/>
          </a:p>
          <a:p>
            <a:pPr marL="0" indent="0" algn="just">
              <a:buNone/>
            </a:pPr>
            <a:r>
              <a:rPr lang="es-ES" sz="2200" b="1" dirty="0"/>
              <a:t>Importante</a:t>
            </a:r>
            <a:r>
              <a:rPr lang="es-ES" sz="2200" dirty="0"/>
              <a:t>: </a:t>
            </a:r>
            <a:r>
              <a:rPr lang="es-ES" sz="2200" dirty="0" err="1"/>
              <a:t>list</a:t>
            </a:r>
            <a:r>
              <a:rPr lang="es-ES" sz="2200" dirty="0"/>
              <a:t>() </a:t>
            </a:r>
            <a:r>
              <a:rPr lang="es-ES" sz="2200" b="1" dirty="0"/>
              <a:t>sólo funciona con </a:t>
            </a:r>
            <a:r>
              <a:rPr lang="es-ES" sz="2200" b="1" dirty="0" err="1"/>
              <a:t>arrays</a:t>
            </a:r>
            <a:r>
              <a:rPr lang="es-ES" sz="2200" b="1" dirty="0"/>
              <a:t> numéricos </a:t>
            </a:r>
            <a:r>
              <a:rPr lang="es-ES" sz="2200" dirty="0"/>
              <a:t>y asume que los </a:t>
            </a:r>
            <a:r>
              <a:rPr lang="es-ES" sz="2200" b="1" dirty="0"/>
              <a:t>índices numéricos empiezan en 0.</a:t>
            </a:r>
            <a:r>
              <a:rPr lang="es-ES" sz="2200" dirty="0"/>
              <a:t> Aspecto clave para entender el funcionamiento entre </a:t>
            </a:r>
            <a:r>
              <a:rPr lang="es-ES" sz="2200" dirty="0" err="1"/>
              <a:t>list</a:t>
            </a:r>
            <a:r>
              <a:rPr lang="es-ES" sz="2200" dirty="0"/>
              <a:t>() y </a:t>
            </a:r>
            <a:r>
              <a:rPr lang="es-ES" sz="2200" dirty="0" err="1"/>
              <a:t>each</a:t>
            </a:r>
            <a:r>
              <a:rPr lang="es-ES" sz="2200" dirty="0"/>
              <a:t>() en la iteración a través de </a:t>
            </a:r>
            <a:r>
              <a:rPr lang="es-ES" sz="2200" dirty="0" err="1"/>
              <a:t>arrays</a:t>
            </a:r>
            <a:r>
              <a:rPr lang="es-ES" sz="2200" dirty="0"/>
              <a:t>.</a:t>
            </a: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78492053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1.6 Constructores de lenguaje y 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11. </a:t>
            </a:r>
            <a:r>
              <a:rPr lang="es-ES" sz="2400" b="1" dirty="0" err="1"/>
              <a:t>list</a:t>
            </a:r>
            <a:r>
              <a:rPr lang="es-ES" sz="2400" b="1" dirty="0" smtClean="0"/>
              <a:t>()</a:t>
            </a:r>
          </a:p>
          <a:p>
            <a:pPr marL="0" indent="0">
              <a:buNone/>
            </a:pPr>
            <a:endParaRPr lang="es-ES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553" y="1406362"/>
            <a:ext cx="5796829" cy="54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833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1.7 Extensiones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 smtClean="0"/>
              <a:t>1</a:t>
            </a:r>
            <a:r>
              <a:rPr lang="es-ES" sz="2400" b="1" dirty="0"/>
              <a:t>. ¿Qué son las extensiones PHP?</a:t>
            </a:r>
            <a:endParaRPr lang="es-ES" sz="2400" b="1" dirty="0" smtClean="0"/>
          </a:p>
          <a:p>
            <a:pPr marL="0" indent="0">
              <a:buNone/>
            </a:pPr>
            <a:r>
              <a:rPr lang="es-ES" sz="2400" dirty="0"/>
              <a:t>Las extensiones son una parte muy importante y extensa en PHP. Una extensión en PHP es un módulo que proporciona alguna funcionalidad concreta al motor de PHP. La mayoría de funciones y clases predefinidas vienen de extensiones que vienen ligadas a la distribución PHP, algunas compiladas de forma que no pueden eliminarse.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Como el propio lenguaje PHP, la gran mayoría de extensiones están escritas en C (aunque hay alguna en C++) y se compilan y cargan en PHP como un objeto compartido o DLL, o de forma estática. Esto difiere totalmente de las librerías, componentes y </a:t>
            </a:r>
            <a:r>
              <a:rPr lang="es-ES" sz="2400" dirty="0" err="1"/>
              <a:t>frameworks</a:t>
            </a:r>
            <a:r>
              <a:rPr lang="es-ES" sz="2400" dirty="0"/>
              <a:t> que están escritos y </a:t>
            </a:r>
            <a:r>
              <a:rPr lang="es-ES" sz="2400" dirty="0" err="1"/>
              <a:t>distribuídos</a:t>
            </a:r>
            <a:r>
              <a:rPr lang="es-ES" sz="2400" dirty="0"/>
              <a:t> como código PHP.</a:t>
            </a:r>
            <a:endParaRPr lang="es-ES" sz="2400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858083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5791</Words>
  <Application>Microsoft Office PowerPoint</Application>
  <PresentationFormat>Panorámica</PresentationFormat>
  <Paragraphs>1210</Paragraphs>
  <Slides>111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111</vt:i4>
      </vt:variant>
    </vt:vector>
  </HeadingPairs>
  <TitlesOfParts>
    <vt:vector size="115" baseType="lpstr">
      <vt:lpstr>Arial</vt:lpstr>
      <vt:lpstr>Calibri</vt:lpstr>
      <vt:lpstr>Calibri Light</vt:lpstr>
      <vt:lpstr>Tema de Office</vt:lpstr>
      <vt:lpstr>Introducción a PHP</vt:lpstr>
      <vt:lpstr>1.1 Sintaxis</vt:lpstr>
      <vt:lpstr>1.1 Sintaxis</vt:lpstr>
      <vt:lpstr>1.1 Sintaxis</vt:lpstr>
      <vt:lpstr>1.1 Sintaxis</vt:lpstr>
      <vt:lpstr>1.1 Sintaxis</vt:lpstr>
      <vt:lpstr>1.2 Operadores</vt:lpstr>
      <vt:lpstr>1.2 Operadores</vt:lpstr>
      <vt:lpstr>1.2 Operadores</vt:lpstr>
      <vt:lpstr>1.2 Operadores</vt:lpstr>
      <vt:lpstr>1.2 Operadores</vt:lpstr>
      <vt:lpstr>1.2 Operadores</vt:lpstr>
      <vt:lpstr>1.2 Operadores</vt:lpstr>
      <vt:lpstr>1.2 Operadores</vt:lpstr>
      <vt:lpstr>1.2 Operadores</vt:lpstr>
      <vt:lpstr>1.2 Operadores</vt:lpstr>
      <vt:lpstr>1.2 Operadores</vt:lpstr>
      <vt:lpstr>1.2 Operadores</vt:lpstr>
      <vt:lpstr>1.2 Operadores</vt:lpstr>
      <vt:lpstr>1.2 Operadores</vt:lpstr>
      <vt:lpstr>1.2 Operadores</vt:lpstr>
      <vt:lpstr>1.2 Operadores</vt:lpstr>
      <vt:lpstr>1.2 Operadores</vt:lpstr>
      <vt:lpstr>1.2 Operadores</vt:lpstr>
      <vt:lpstr>1.2 Operadores</vt:lpstr>
      <vt:lpstr>1.2 Operadores</vt:lpstr>
      <vt:lpstr>1.2 Operadores</vt:lpstr>
      <vt:lpstr>1.2 Operadores</vt:lpstr>
      <vt:lpstr>1.3 Variables</vt:lpstr>
      <vt:lpstr>1.3 Variables</vt:lpstr>
      <vt:lpstr>1.3 Variables</vt:lpstr>
      <vt:lpstr>1.3 Variables</vt:lpstr>
      <vt:lpstr>1.3 Variables</vt:lpstr>
      <vt:lpstr>1.3 Variables</vt:lpstr>
      <vt:lpstr>1.3 Variables</vt:lpstr>
      <vt:lpstr>1.3 Variables</vt:lpstr>
      <vt:lpstr>1.3 Variables</vt:lpstr>
      <vt:lpstr>1.3 Variables</vt:lpstr>
      <vt:lpstr>1.3 Variables</vt:lpstr>
      <vt:lpstr>1.3 Variables</vt:lpstr>
      <vt:lpstr>1.3 Variables</vt:lpstr>
      <vt:lpstr>1.3 Variables</vt:lpstr>
      <vt:lpstr>1.3 Variables</vt:lpstr>
      <vt:lpstr>1.4 Constantes</vt:lpstr>
      <vt:lpstr>1.4 Constantes</vt:lpstr>
      <vt:lpstr>1.4 Constantes</vt:lpstr>
      <vt:lpstr>1.4 Constantes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1.5 Estructuras de control</vt:lpstr>
      <vt:lpstr>1.6 Constructores de lenguaje y funciones</vt:lpstr>
      <vt:lpstr>1.6 Constructores de lenguaje y funciones</vt:lpstr>
      <vt:lpstr>1.6 Constructores de lenguaje y funciones</vt:lpstr>
      <vt:lpstr>1.6 Constructores de lenguaje y funciones</vt:lpstr>
      <vt:lpstr>1.6 Constructores de lenguaje y funciones</vt:lpstr>
      <vt:lpstr>1.6 Constructores de lenguaje y funciones</vt:lpstr>
      <vt:lpstr>1.6 Constructores de lenguaje y funciones</vt:lpstr>
      <vt:lpstr>1.6 Constructores de lenguaje y funciones</vt:lpstr>
      <vt:lpstr>1.6 Constructores de lenguaje y funciones</vt:lpstr>
      <vt:lpstr>1.6 Constructores de lenguaje y funciones</vt:lpstr>
      <vt:lpstr>1.6 Constructores de lenguaje y funciones</vt:lpstr>
      <vt:lpstr>1.6 Constructores de lenguaje y funciones</vt:lpstr>
      <vt:lpstr>1.6 Constructores de lenguaje y funciones</vt:lpstr>
      <vt:lpstr>1.6 Constructores de lenguaje y funciones</vt:lpstr>
      <vt:lpstr>1.6 Constructores de lenguaje y funciones</vt:lpstr>
      <vt:lpstr>1.6 Constructores de lenguaje y funciones</vt:lpstr>
      <vt:lpstr>1.6 Constructores de lenguaje y funciones</vt:lpstr>
      <vt:lpstr>1.7 Extensiones</vt:lpstr>
      <vt:lpstr>1.7 Extensiones</vt:lpstr>
      <vt:lpstr>1.7 Extensiones</vt:lpstr>
      <vt:lpstr>1.7 Extensiones</vt:lpstr>
      <vt:lpstr>1.7 Extensiones</vt:lpstr>
      <vt:lpstr>1.7 Extensiones</vt:lpstr>
      <vt:lpstr>1.7 Extensiones</vt:lpstr>
      <vt:lpstr>1.7 Extensiones</vt:lpstr>
      <vt:lpstr>1.7 Extensiones</vt:lpstr>
      <vt:lpstr>1.7 Extensiones</vt:lpstr>
      <vt:lpstr>1.7 Extensiones</vt:lpstr>
      <vt:lpstr>1.7 Extensiones</vt:lpstr>
      <vt:lpstr>1.7 Extensiones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PHP</dc:title>
  <dc:creator>Usuario de Windows</dc:creator>
  <cp:lastModifiedBy>Usuario de Windows</cp:lastModifiedBy>
  <cp:revision>105</cp:revision>
  <dcterms:created xsi:type="dcterms:W3CDTF">2018-05-26T13:10:34Z</dcterms:created>
  <dcterms:modified xsi:type="dcterms:W3CDTF">2018-05-30T13:41:10Z</dcterms:modified>
</cp:coreProperties>
</file>