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5FAB4-06F9-4151-822A-E767D488E80D}" type="datetimeFigureOut">
              <a:rPr lang="es-ES" smtClean="0"/>
              <a:t>11/06/2018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7AB3-429F-4CE9-B09C-918BF185C9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9507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5FAB4-06F9-4151-822A-E767D488E80D}" type="datetimeFigureOut">
              <a:rPr lang="es-ES" smtClean="0"/>
              <a:t>11/06/2018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7AB3-429F-4CE9-B09C-918BF185C9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3306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5FAB4-06F9-4151-822A-E767D488E80D}" type="datetimeFigureOut">
              <a:rPr lang="es-ES" smtClean="0"/>
              <a:t>11/06/2018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7AB3-429F-4CE9-B09C-918BF185C9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6387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5FAB4-06F9-4151-822A-E767D488E80D}" type="datetimeFigureOut">
              <a:rPr lang="es-ES" smtClean="0"/>
              <a:t>11/06/2018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7AB3-429F-4CE9-B09C-918BF185C9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1006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5FAB4-06F9-4151-822A-E767D488E80D}" type="datetimeFigureOut">
              <a:rPr lang="es-ES" smtClean="0"/>
              <a:t>11/06/2018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7AB3-429F-4CE9-B09C-918BF185C9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3003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5FAB4-06F9-4151-822A-E767D488E80D}" type="datetimeFigureOut">
              <a:rPr lang="es-ES" smtClean="0"/>
              <a:t>11/06/2018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7AB3-429F-4CE9-B09C-918BF185C9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1400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5FAB4-06F9-4151-822A-E767D488E80D}" type="datetimeFigureOut">
              <a:rPr lang="es-ES" smtClean="0"/>
              <a:t>11/06/2018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7AB3-429F-4CE9-B09C-918BF185C9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6121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5FAB4-06F9-4151-822A-E767D488E80D}" type="datetimeFigureOut">
              <a:rPr lang="es-ES" smtClean="0"/>
              <a:t>11/06/2018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7AB3-429F-4CE9-B09C-918BF185C9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4799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5FAB4-06F9-4151-822A-E767D488E80D}" type="datetimeFigureOut">
              <a:rPr lang="es-ES" smtClean="0"/>
              <a:t>11/06/2018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7AB3-429F-4CE9-B09C-918BF185C9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675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5FAB4-06F9-4151-822A-E767D488E80D}" type="datetimeFigureOut">
              <a:rPr lang="es-ES" smtClean="0"/>
              <a:t>11/06/2018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7AB3-429F-4CE9-B09C-918BF185C9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843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5FAB4-06F9-4151-822A-E767D488E80D}" type="datetimeFigureOut">
              <a:rPr lang="es-ES" smtClean="0"/>
              <a:t>11/06/2018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7AB3-429F-4CE9-B09C-918BF185C9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8524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5FAB4-06F9-4151-822A-E767D488E80D}" type="datetimeFigureOut">
              <a:rPr lang="es-ES" smtClean="0"/>
              <a:t>11/06/2018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07AB3-429F-4CE9-B09C-918BF185C9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587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 smtClean="0"/>
              <a:t>Funciones</a:t>
            </a:r>
            <a:endParaRPr lang="es-ES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268690" y="5597236"/>
            <a:ext cx="2147455" cy="477982"/>
          </a:xfrm>
        </p:spPr>
        <p:txBody>
          <a:bodyPr/>
          <a:lstStyle/>
          <a:p>
            <a:r>
              <a:rPr lang="es-ES" dirty="0" smtClean="0"/>
              <a:t>Antonio Díaz</a:t>
            </a:r>
            <a:endParaRPr lang="es-ES" dirty="0"/>
          </a:p>
        </p:txBody>
      </p:sp>
      <p:pic>
        <p:nvPicPr>
          <p:cNvPr id="1026" name="Picture 2" descr="Resultado de imagen de pue barcelon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768" y="4730120"/>
            <a:ext cx="1539298" cy="86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970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2.2 Parámetros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s-ES" sz="2200" b="1" dirty="0" smtClean="0"/>
              <a:t>Formas de </a:t>
            </a:r>
            <a:r>
              <a:rPr lang="es-ES" sz="2200" b="1" dirty="0"/>
              <a:t>pasar argumentos a las </a:t>
            </a:r>
            <a:r>
              <a:rPr lang="es-ES" sz="2200" b="1" dirty="0" smtClean="0"/>
              <a:t>funciones</a:t>
            </a:r>
          </a:p>
          <a:p>
            <a:pPr marL="0" indent="0">
              <a:buNone/>
            </a:pPr>
            <a:r>
              <a:rPr lang="es-ES" sz="2200" u="sng" dirty="0"/>
              <a:t>Pasar argumentos por referencia</a:t>
            </a:r>
          </a:p>
          <a:p>
            <a:pPr marL="0" indent="0">
              <a:buNone/>
            </a:pPr>
            <a:r>
              <a:rPr lang="es-ES" sz="2200" dirty="0"/>
              <a:t>Por </a:t>
            </a:r>
            <a:r>
              <a:rPr lang="es-ES" sz="2200" b="1" dirty="0"/>
              <a:t>defecto</a:t>
            </a:r>
            <a:r>
              <a:rPr lang="es-ES" sz="2200" dirty="0"/>
              <a:t> los argumentos de las funciones se pasan por </a:t>
            </a:r>
            <a:r>
              <a:rPr lang="es-ES" sz="2200" b="1" dirty="0"/>
              <a:t>valor</a:t>
            </a:r>
            <a:r>
              <a:rPr lang="es-ES" sz="2200" u="sng" dirty="0"/>
              <a:t>, si el valor del argumento dentro de la función cambia, éste no cambia fuera de la función.</a:t>
            </a:r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r>
              <a:rPr lang="es-ES" sz="2200" dirty="0"/>
              <a:t>Para </a:t>
            </a:r>
            <a:r>
              <a:rPr lang="es-ES" sz="2200" b="1" dirty="0"/>
              <a:t>permitir a una función que cambie un argumento</a:t>
            </a:r>
            <a:r>
              <a:rPr lang="es-ES" sz="2200" dirty="0"/>
              <a:t>, se tiene que pasar por </a:t>
            </a:r>
            <a:r>
              <a:rPr lang="es-ES" sz="2200" b="1" dirty="0"/>
              <a:t>referencia</a:t>
            </a:r>
            <a:r>
              <a:rPr lang="es-ES" sz="2200" dirty="0"/>
              <a:t>, y se consigue anteponiendo el símbolo </a:t>
            </a:r>
            <a:r>
              <a:rPr lang="es-ES" sz="2200" b="1" dirty="0" err="1"/>
              <a:t>ampersand</a:t>
            </a:r>
            <a:r>
              <a:rPr lang="es-ES" sz="2200" b="1" dirty="0"/>
              <a:t> &amp;</a:t>
            </a:r>
            <a:r>
              <a:rPr lang="es-ES" sz="2200" dirty="0"/>
              <a:t> en el </a:t>
            </a:r>
            <a:r>
              <a:rPr lang="es-ES" sz="2200" dirty="0" smtClean="0"/>
              <a:t>argumento</a:t>
            </a: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1576411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2.2 Parámetros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s-ES" sz="2200" b="1" dirty="0" smtClean="0"/>
              <a:t>Formas de </a:t>
            </a:r>
            <a:r>
              <a:rPr lang="es-ES" sz="2200" b="1" dirty="0"/>
              <a:t>pasar argumentos a las </a:t>
            </a:r>
            <a:r>
              <a:rPr lang="es-ES" sz="2200" b="1" dirty="0" smtClean="0"/>
              <a:t>funciones</a:t>
            </a:r>
          </a:p>
          <a:p>
            <a:pPr marL="0" indent="0">
              <a:buNone/>
            </a:pPr>
            <a:r>
              <a:rPr lang="es-ES" sz="2200" u="sng" dirty="0"/>
              <a:t>Pasar argumentos por </a:t>
            </a:r>
            <a:r>
              <a:rPr lang="es-ES" sz="2200" u="sng" dirty="0" smtClean="0"/>
              <a:t>referencia</a:t>
            </a:r>
            <a:endParaRPr lang="es-ES" sz="2200" u="sng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54010"/>
            <a:ext cx="9390570" cy="334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183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2.2 Parámetros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s-ES" sz="2200" b="1" dirty="0" smtClean="0"/>
              <a:t>Formas de </a:t>
            </a:r>
            <a:r>
              <a:rPr lang="es-ES" sz="2200" b="1" dirty="0"/>
              <a:t>pasar argumentos a las </a:t>
            </a:r>
            <a:r>
              <a:rPr lang="es-ES" sz="2200" b="1" dirty="0" smtClean="0"/>
              <a:t>funciones</a:t>
            </a:r>
          </a:p>
          <a:p>
            <a:pPr marL="0" indent="0">
              <a:buNone/>
            </a:pPr>
            <a:r>
              <a:rPr lang="es-ES" sz="2200" u="sng" dirty="0"/>
              <a:t>Valores de argumentos predeterminados</a:t>
            </a:r>
          </a:p>
          <a:p>
            <a:pPr marL="0" indent="0">
              <a:buNone/>
            </a:pPr>
            <a:r>
              <a:rPr lang="es-ES" sz="2200" dirty="0"/>
              <a:t>Se puede predeterminar el valor de una función: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59268"/>
            <a:ext cx="8023803" cy="228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969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2.2 Parámetros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s-ES" sz="2200" b="1" dirty="0" smtClean="0"/>
              <a:t>Formas de </a:t>
            </a:r>
            <a:r>
              <a:rPr lang="es-ES" sz="2200" b="1" dirty="0"/>
              <a:t>pasar argumentos a las </a:t>
            </a:r>
            <a:r>
              <a:rPr lang="es-ES" sz="2200" b="1" dirty="0" smtClean="0"/>
              <a:t>funciones</a:t>
            </a:r>
          </a:p>
          <a:p>
            <a:pPr marL="0" indent="0">
              <a:buNone/>
            </a:pPr>
            <a:r>
              <a:rPr lang="es-ES" sz="2200" u="sng" dirty="0"/>
              <a:t>Valores de argumentos predeterminados</a:t>
            </a:r>
          </a:p>
          <a:p>
            <a:pPr marL="0" indent="0">
              <a:buNone/>
            </a:pPr>
            <a:r>
              <a:rPr lang="es-ES" sz="2200" dirty="0"/>
              <a:t>También se pueden poner </a:t>
            </a:r>
            <a:r>
              <a:rPr lang="es-ES" sz="2200" dirty="0" err="1"/>
              <a:t>arrays</a:t>
            </a:r>
            <a:r>
              <a:rPr lang="es-ES" sz="2200" dirty="0"/>
              <a:t> y de tipo </a:t>
            </a:r>
            <a:r>
              <a:rPr lang="es-ES" sz="2200" dirty="0" err="1"/>
              <a:t>null</a:t>
            </a:r>
            <a:r>
              <a:rPr lang="es-ES" sz="2200" dirty="0"/>
              <a:t> como valores predeterminados: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72690"/>
            <a:ext cx="11035532" cy="205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238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2.2 Parámetros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b="1" dirty="0"/>
              <a:t>2. Declaraciones de </a:t>
            </a:r>
            <a:r>
              <a:rPr lang="es-ES" sz="2200" b="1" dirty="0" smtClean="0"/>
              <a:t>tipos</a:t>
            </a:r>
          </a:p>
          <a:p>
            <a:pPr marL="0" indent="0">
              <a:buNone/>
            </a:pPr>
            <a:r>
              <a:rPr lang="es-ES" sz="2200" dirty="0"/>
              <a:t>Las </a:t>
            </a:r>
            <a:r>
              <a:rPr lang="es-ES" sz="2200" b="1" dirty="0"/>
              <a:t>declaraciones de tipos</a:t>
            </a:r>
            <a:r>
              <a:rPr lang="es-ES" sz="2200" dirty="0"/>
              <a:t>, </a:t>
            </a:r>
            <a:r>
              <a:rPr lang="es-ES" sz="2200" b="1" dirty="0"/>
              <a:t>determinación de </a:t>
            </a:r>
            <a:r>
              <a:rPr lang="es-ES" sz="2200" b="1" dirty="0" smtClean="0"/>
              <a:t>tipos</a:t>
            </a:r>
            <a:r>
              <a:rPr lang="es-ES" sz="2200" dirty="0" smtClean="0"/>
              <a:t>, </a:t>
            </a:r>
            <a:r>
              <a:rPr lang="es-ES" sz="2200" dirty="0"/>
              <a:t>permiten a las funciones exigir que los parámetros proporcionados </a:t>
            </a:r>
            <a:r>
              <a:rPr lang="es-ES" sz="2200" b="1" dirty="0"/>
              <a:t>sean de un tipo determinado</a:t>
            </a:r>
            <a:r>
              <a:rPr lang="es-ES" sz="2200" dirty="0"/>
              <a:t>. Si el tipo proporcionado no es correcto, se generará un </a:t>
            </a:r>
            <a:r>
              <a:rPr lang="es-ES" sz="2200" dirty="0" smtClean="0"/>
              <a:t>error.</a:t>
            </a:r>
            <a:endParaRPr lang="es-ES" sz="2200" dirty="0"/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r>
              <a:rPr lang="es-ES" sz="2200" dirty="0"/>
              <a:t>Para especificar una declaración de tipo se antepone el nombre del tipo al nombre del parámetro. Se puede hacer que la declaración acepte valores </a:t>
            </a:r>
            <a:r>
              <a:rPr lang="es-ES" sz="2200" b="1" dirty="0" err="1"/>
              <a:t>null</a:t>
            </a:r>
            <a:r>
              <a:rPr lang="es-ES" sz="2200" dirty="0"/>
              <a:t> si el valor predeterminado del parámetro se establece a </a:t>
            </a:r>
            <a:r>
              <a:rPr lang="es-ES" sz="2200" b="1" dirty="0" err="1"/>
              <a:t>null</a:t>
            </a:r>
            <a:r>
              <a:rPr lang="es-E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5295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2.2 Parámetros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b="1" dirty="0"/>
              <a:t>2. Declaraciones de </a:t>
            </a:r>
            <a:r>
              <a:rPr lang="es-ES" sz="2200" b="1" dirty="0" smtClean="0"/>
              <a:t>tipos</a:t>
            </a:r>
          </a:p>
          <a:p>
            <a:pPr marL="0" indent="0">
              <a:buNone/>
            </a:pPr>
            <a:r>
              <a:rPr lang="es-ES" sz="2200" u="sng" dirty="0"/>
              <a:t>Ejemplo de </a:t>
            </a:r>
            <a:r>
              <a:rPr lang="es-ES" sz="2200" u="sng" dirty="0" smtClean="0"/>
              <a:t>con </a:t>
            </a:r>
            <a:r>
              <a:rPr lang="es-ES" sz="2200" u="sng" dirty="0"/>
              <a:t>clase:</a:t>
            </a:r>
            <a:endParaRPr lang="es-ES" sz="2200" u="sng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86831"/>
            <a:ext cx="8930626" cy="427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876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2.2 Parámetros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b="1" dirty="0"/>
              <a:t>2. Declaraciones de </a:t>
            </a:r>
            <a:r>
              <a:rPr lang="es-ES" sz="2200" b="1" dirty="0" smtClean="0"/>
              <a:t>tipos</a:t>
            </a:r>
          </a:p>
          <a:p>
            <a:pPr marL="0" indent="0">
              <a:buNone/>
            </a:pPr>
            <a:r>
              <a:rPr lang="es-ES" sz="2200" u="sng" dirty="0"/>
              <a:t>Ejemplo de </a:t>
            </a:r>
            <a:r>
              <a:rPr lang="es-ES" sz="2200" u="sng" dirty="0" smtClean="0"/>
              <a:t>con </a:t>
            </a:r>
            <a:r>
              <a:rPr lang="es-ES" sz="2200" u="sng" dirty="0"/>
              <a:t>interface::</a:t>
            </a:r>
            <a:endParaRPr lang="es-ES" sz="2200" u="sng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620240"/>
            <a:ext cx="8652164" cy="420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636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2.2 Parámetros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b="1" dirty="0"/>
              <a:t>2. Declaraciones de </a:t>
            </a:r>
            <a:r>
              <a:rPr lang="es-ES" sz="2200" b="1" dirty="0" smtClean="0"/>
              <a:t>tipos</a:t>
            </a:r>
          </a:p>
          <a:p>
            <a:pPr marL="0" indent="0">
              <a:buNone/>
            </a:pPr>
            <a:r>
              <a:rPr lang="es-ES" sz="2200" u="sng" dirty="0"/>
              <a:t>Ejemplo </a:t>
            </a:r>
            <a:r>
              <a:rPr lang="es-ES" sz="2200" u="sng" dirty="0" smtClean="0"/>
              <a:t>con </a:t>
            </a:r>
            <a:r>
              <a:rPr lang="es-ES" sz="2200" u="sng" dirty="0"/>
              <a:t>tipo </a:t>
            </a:r>
            <a:r>
              <a:rPr lang="es-ES" sz="2200" u="sng" dirty="0" err="1"/>
              <a:t>null</a:t>
            </a:r>
            <a:r>
              <a:rPr lang="es-ES" sz="2200" u="sng" dirty="0"/>
              <a:t>:</a:t>
            </a:r>
            <a:endParaRPr lang="es-ES" sz="2200" u="sng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652712"/>
            <a:ext cx="7661393" cy="299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65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2.2 Parámetros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b="1" dirty="0"/>
              <a:t>3. Listas de argumentos de longitud </a:t>
            </a:r>
            <a:r>
              <a:rPr lang="es-ES" sz="2200" b="1" dirty="0" smtClean="0"/>
              <a:t>variable</a:t>
            </a:r>
          </a:p>
          <a:p>
            <a:pPr marL="0" indent="0">
              <a:buNone/>
            </a:pPr>
            <a:r>
              <a:rPr lang="es-ES" sz="2200" b="1" dirty="0"/>
              <a:t>PHP</a:t>
            </a:r>
            <a:r>
              <a:rPr lang="es-ES" sz="2200" dirty="0"/>
              <a:t> soporta listas </a:t>
            </a:r>
            <a:r>
              <a:rPr lang="es-ES" sz="2200" b="1" dirty="0"/>
              <a:t>de argumentos de longitud variable </a:t>
            </a:r>
            <a:r>
              <a:rPr lang="es-ES" sz="2200" dirty="0"/>
              <a:t>en funciones definidas por el usuario. En versiones PHP 5.5 y anteriores se utilizan las funciones </a:t>
            </a:r>
            <a:r>
              <a:rPr lang="es-ES" sz="2200" dirty="0" err="1"/>
              <a:t>func_num_args</a:t>
            </a:r>
            <a:r>
              <a:rPr lang="es-ES" sz="2200" dirty="0"/>
              <a:t>(), </a:t>
            </a:r>
            <a:r>
              <a:rPr lang="es-ES" sz="2200" dirty="0" err="1"/>
              <a:t>func_get_arg</a:t>
            </a:r>
            <a:r>
              <a:rPr lang="es-ES" sz="2200" dirty="0"/>
              <a:t>() y </a:t>
            </a:r>
            <a:r>
              <a:rPr lang="es-ES" sz="2200" dirty="0" err="1"/>
              <a:t>func_get_args</a:t>
            </a:r>
            <a:r>
              <a:rPr lang="es-ES" sz="2200" dirty="0"/>
              <a:t>().</a:t>
            </a:r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r>
              <a:rPr lang="es-ES" sz="2200" dirty="0"/>
              <a:t>No se requiere de sintaxis especial para señalar que una </a:t>
            </a:r>
            <a:r>
              <a:rPr lang="es-ES" sz="2200" b="1" dirty="0"/>
              <a:t>función</a:t>
            </a:r>
            <a:r>
              <a:rPr lang="es-ES" sz="2200" dirty="0"/>
              <a:t> es </a:t>
            </a:r>
            <a:r>
              <a:rPr lang="es-ES" sz="2200" dirty="0" err="1"/>
              <a:t>variádica</a:t>
            </a:r>
            <a:r>
              <a:rPr lang="es-ES" sz="2200" dirty="0"/>
              <a:t>, pero se debe utilizar las funciones anteriores:</a:t>
            </a:r>
            <a:endParaRPr lang="es-ES" sz="2200" dirty="0" smtClean="0"/>
          </a:p>
        </p:txBody>
      </p:sp>
    </p:spTree>
    <p:extLst>
      <p:ext uri="{BB962C8B-B14F-4D97-AF65-F5344CB8AC3E}">
        <p14:creationId xmlns:p14="http://schemas.microsoft.com/office/powerpoint/2010/main" val="2152983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2.2 Parámetros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b="1" dirty="0"/>
              <a:t>3. Listas de argumentos de longitud </a:t>
            </a:r>
            <a:r>
              <a:rPr lang="es-ES" sz="2200" b="1" dirty="0" smtClean="0"/>
              <a:t>variable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48681"/>
            <a:ext cx="5521036" cy="473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250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2.1 Sintaxis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dirty="0"/>
              <a:t>Para </a:t>
            </a:r>
            <a:r>
              <a:rPr lang="es-ES" sz="2200" b="1" dirty="0"/>
              <a:t>devolver valores en las funciones de PHP </a:t>
            </a:r>
            <a:r>
              <a:rPr lang="es-ES" sz="2200" dirty="0"/>
              <a:t>se utiliza la sentencia </a:t>
            </a:r>
            <a:r>
              <a:rPr lang="es-ES" sz="2200" b="1" dirty="0" err="1"/>
              <a:t>return</a:t>
            </a:r>
            <a:r>
              <a:rPr lang="es-ES" sz="2200" dirty="0"/>
              <a:t>, que es una </a:t>
            </a:r>
            <a:r>
              <a:rPr lang="es-ES" sz="2200" b="1" dirty="0"/>
              <a:t>estructura de control</a:t>
            </a:r>
            <a:r>
              <a:rPr lang="es-ES" sz="2200" dirty="0"/>
              <a:t>. Se puede devolver cualquier variable que se quiera, ya sea un </a:t>
            </a:r>
            <a:r>
              <a:rPr lang="es-ES" sz="2200" dirty="0" err="1"/>
              <a:t>integer</a:t>
            </a:r>
            <a:r>
              <a:rPr lang="es-ES" sz="2200" dirty="0"/>
              <a:t>, un </a:t>
            </a:r>
            <a:r>
              <a:rPr lang="es-ES" sz="2200" dirty="0" err="1"/>
              <a:t>string</a:t>
            </a:r>
            <a:r>
              <a:rPr lang="es-ES" sz="2200" dirty="0"/>
              <a:t>, un </a:t>
            </a:r>
            <a:r>
              <a:rPr lang="es-ES" sz="2200" dirty="0" err="1"/>
              <a:t>array</a:t>
            </a:r>
            <a:r>
              <a:rPr lang="es-ES" sz="2200" dirty="0"/>
              <a:t>, un objeto, etc.</a:t>
            </a:r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r>
              <a:rPr lang="es-ES" sz="2200" dirty="0"/>
              <a:t>La palabra </a:t>
            </a:r>
            <a:r>
              <a:rPr lang="es-ES" sz="2200" dirty="0" err="1"/>
              <a:t>return</a:t>
            </a:r>
            <a:r>
              <a:rPr lang="es-ES" sz="2200" dirty="0"/>
              <a:t> establece el </a:t>
            </a:r>
            <a:r>
              <a:rPr lang="es-ES" sz="2200" b="1" dirty="0"/>
              <a:t>valor de respuesta </a:t>
            </a:r>
            <a:r>
              <a:rPr lang="es-ES" sz="2200" dirty="0"/>
              <a:t>de una función a cualquier variable, y después PHP sale de la función. Si se usa sólo </a:t>
            </a:r>
            <a:r>
              <a:rPr lang="es-ES" sz="2200" dirty="0" err="1"/>
              <a:t>return</a:t>
            </a:r>
            <a:r>
              <a:rPr lang="es-ES" sz="2200" dirty="0"/>
              <a:t>, se sale de la función sin devolver ningún valor.</a:t>
            </a:r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r>
              <a:rPr lang="es-ES" sz="2200" dirty="0"/>
              <a:t>Si por ejemplo escribimos la siguiente función:</a:t>
            </a: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3034696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2.3 Variables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dirty="0"/>
              <a:t>Las funciones variables son llamadas cuando se añade un paréntesis a una variable y se ejecuta su </a:t>
            </a:r>
            <a:r>
              <a:rPr lang="es-ES" sz="2200" dirty="0" smtClean="0"/>
              <a:t>valor.</a:t>
            </a:r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r>
              <a:rPr lang="es-ES" sz="2200" b="1" dirty="0"/>
              <a:t>Si se llama a una variable que tiene paréntesis anexos a ella, PHP buscará una función con el valor que tiene dicha variable</a:t>
            </a:r>
            <a:r>
              <a:rPr lang="es-ES" sz="2200" dirty="0"/>
              <a:t>, e intentará ejecutarla. Se utilizan entre otras cosas para implementar </a:t>
            </a:r>
            <a:r>
              <a:rPr lang="es-ES" sz="2200" b="1" dirty="0" err="1"/>
              <a:t>callbacks</a:t>
            </a:r>
            <a:r>
              <a:rPr lang="es-ES" sz="2200" dirty="0"/>
              <a:t>.</a:t>
            </a:r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r>
              <a:rPr lang="es-ES" sz="2200" dirty="0"/>
              <a:t>Las funciones variables no funcionan con constructores del lenguaje como </a:t>
            </a:r>
            <a:r>
              <a:rPr lang="es-ES" sz="2200" u="sng" dirty="0"/>
              <a:t>echo, </a:t>
            </a:r>
            <a:r>
              <a:rPr lang="es-ES" sz="2200" u="sng" dirty="0" err="1"/>
              <a:t>print</a:t>
            </a:r>
            <a:r>
              <a:rPr lang="es-ES" sz="2200" u="sng" dirty="0"/>
              <a:t>, </a:t>
            </a:r>
            <a:r>
              <a:rPr lang="es-ES" sz="2200" u="sng" dirty="0" err="1"/>
              <a:t>unset</a:t>
            </a:r>
            <a:r>
              <a:rPr lang="es-ES" sz="2200" u="sng" dirty="0"/>
              <a:t>(), </a:t>
            </a:r>
            <a:r>
              <a:rPr lang="es-ES" sz="2200" u="sng" dirty="0" err="1"/>
              <a:t>isset</a:t>
            </a:r>
            <a:r>
              <a:rPr lang="es-ES" sz="2200" u="sng" dirty="0"/>
              <a:t>(), </a:t>
            </a:r>
            <a:r>
              <a:rPr lang="es-ES" sz="2200" u="sng" dirty="0" err="1"/>
              <a:t>empty</a:t>
            </a:r>
            <a:r>
              <a:rPr lang="es-ES" sz="2200" u="sng" dirty="0"/>
              <a:t>(), </a:t>
            </a:r>
            <a:r>
              <a:rPr lang="es-ES" sz="2200" u="sng" dirty="0" err="1"/>
              <a:t>include</a:t>
            </a:r>
            <a:r>
              <a:rPr lang="es-ES" sz="2200" u="sng" dirty="0"/>
              <a:t>, </a:t>
            </a:r>
            <a:r>
              <a:rPr lang="es-ES" sz="2200" u="sng" dirty="0" err="1"/>
              <a:t>require</a:t>
            </a:r>
            <a:r>
              <a:rPr lang="es-ES" sz="2200" u="sng" dirty="0"/>
              <a:t>, etc</a:t>
            </a:r>
            <a:r>
              <a:rPr lang="es-ES" sz="2200" dirty="0"/>
              <a:t>. Para usar estos constructores como funciones variables se puede hacer con funciones de envoltura.</a:t>
            </a:r>
            <a:endParaRPr lang="es-ES" sz="2200" dirty="0" smtClean="0"/>
          </a:p>
        </p:txBody>
      </p:sp>
    </p:spTree>
    <p:extLst>
      <p:ext uri="{BB962C8B-B14F-4D97-AF65-F5344CB8AC3E}">
        <p14:creationId xmlns:p14="http://schemas.microsoft.com/office/powerpoint/2010/main" val="1909998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2.3 Variables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dirty="0"/>
              <a:t>Ejemplo de función variable:</a:t>
            </a:r>
            <a:endParaRPr lang="es-ES" sz="22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14562"/>
            <a:ext cx="8153400" cy="460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8781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2.3 Variables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dirty="0"/>
              <a:t>Ejemplo con métodos de clases:</a:t>
            </a:r>
            <a:endParaRPr lang="es-ES" sz="2200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55248"/>
            <a:ext cx="7701427" cy="450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899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2.4 </a:t>
            </a:r>
            <a:r>
              <a:rPr lang="es-ES" dirty="0"/>
              <a:t>Ámbito de las variables en PHP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dirty="0"/>
              <a:t>El </a:t>
            </a:r>
            <a:r>
              <a:rPr lang="es-ES" sz="2200" b="1" dirty="0"/>
              <a:t>ámbito de las variables </a:t>
            </a:r>
            <a:r>
              <a:rPr lang="es-ES" sz="2200" dirty="0"/>
              <a:t>(o </a:t>
            </a:r>
            <a:r>
              <a:rPr lang="es-ES" sz="2200" dirty="0" err="1"/>
              <a:t>scope</a:t>
            </a:r>
            <a:r>
              <a:rPr lang="es-ES" sz="2200" dirty="0"/>
              <a:t>) divide un script PHP en </a:t>
            </a:r>
            <a:r>
              <a:rPr lang="es-ES" sz="2200" b="1" dirty="0"/>
              <a:t>entornos</a:t>
            </a:r>
            <a:r>
              <a:rPr lang="es-ES" sz="2200" dirty="0"/>
              <a:t>, lo que afecta a la definición y uso </a:t>
            </a:r>
            <a:r>
              <a:rPr lang="es-ES" sz="2200" dirty="0" smtClean="0"/>
              <a:t>de </a:t>
            </a:r>
            <a:r>
              <a:rPr lang="es-ES" sz="2200" dirty="0"/>
              <a:t>las </a:t>
            </a:r>
            <a:r>
              <a:rPr lang="es-ES" sz="2200" dirty="0" smtClean="0"/>
              <a:t>variables.</a:t>
            </a:r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r>
              <a:rPr lang="es-ES" sz="2200" b="1" dirty="0"/>
              <a:t>Las variables que se declaran fuera de funciones o clases se encuentran en el ámbito global </a:t>
            </a:r>
            <a:r>
              <a:rPr lang="es-ES" sz="2200" dirty="0"/>
              <a:t>(global </a:t>
            </a:r>
            <a:r>
              <a:rPr lang="es-ES" sz="2200" dirty="0" err="1"/>
              <a:t>scope</a:t>
            </a:r>
            <a:r>
              <a:rPr lang="es-ES" sz="2200" dirty="0"/>
              <a:t>), disponibles en cualquier parte del script.</a:t>
            </a:r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r>
              <a:rPr lang="es-ES" sz="2200" dirty="0"/>
              <a:t>Las funciones son bloques independientes, las variables que se </a:t>
            </a:r>
            <a:r>
              <a:rPr lang="es-ES" sz="2200" b="1" dirty="0"/>
              <a:t>definen dentro de una función tienen ámbito local (local </a:t>
            </a:r>
            <a:r>
              <a:rPr lang="es-ES" sz="2200" b="1" dirty="0" err="1"/>
              <a:t>scope</a:t>
            </a:r>
            <a:r>
              <a:rPr lang="es-ES" sz="2200" b="1" dirty="0"/>
              <a:t>) y no afectan a otras en el script global</a:t>
            </a:r>
            <a:r>
              <a:rPr lang="es-ES" sz="2200" dirty="0"/>
              <a:t>, de la misma forma que las variables globales no están disponibles dentro de las funciones:</a:t>
            </a:r>
            <a:endParaRPr lang="es-ES" sz="2200" dirty="0" smtClean="0"/>
          </a:p>
        </p:txBody>
      </p:sp>
    </p:spTree>
    <p:extLst>
      <p:ext uri="{BB962C8B-B14F-4D97-AF65-F5344CB8AC3E}">
        <p14:creationId xmlns:p14="http://schemas.microsoft.com/office/powerpoint/2010/main" val="38930040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2.4 </a:t>
            </a:r>
            <a:r>
              <a:rPr lang="es-ES" dirty="0"/>
              <a:t>Ámbito de las variables en PHP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490" y="1718398"/>
            <a:ext cx="7620824" cy="353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362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2.4 </a:t>
            </a:r>
            <a:r>
              <a:rPr lang="es-ES" dirty="0"/>
              <a:t>Ámbito de las variables en PHP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dirty="0"/>
              <a:t>La ejecución del script empieza en </a:t>
            </a:r>
            <a:r>
              <a:rPr lang="es-ES" sz="2200" b="1" dirty="0"/>
              <a:t>$saludo = "Buenos días"</a:t>
            </a:r>
            <a:r>
              <a:rPr lang="es-ES" sz="2200" dirty="0"/>
              <a:t>, y después llama a la función </a:t>
            </a:r>
            <a:r>
              <a:rPr lang="es-ES" sz="2200" b="1" dirty="0"/>
              <a:t>saludar(). </a:t>
            </a:r>
            <a:r>
              <a:rPr lang="es-ES" sz="2200" dirty="0"/>
              <a:t>Esta función establece $</a:t>
            </a:r>
            <a:r>
              <a:rPr lang="es-ES" sz="2200" b="1" dirty="0"/>
              <a:t>saludo a "Hola" y lo imprime</a:t>
            </a:r>
            <a:r>
              <a:rPr lang="es-ES" sz="2200" dirty="0"/>
              <a:t>, y después devuelve el control al script principal donde se imprime $saludo. Puede comprobarse que sus valores son diferentes y no se afecta el uno al otro.</a:t>
            </a:r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r>
              <a:rPr lang="es-ES" sz="2200" dirty="0"/>
              <a:t>Es posible emplear una variable global dentro de una función con la </a:t>
            </a:r>
            <a:r>
              <a:rPr lang="es-ES" sz="2200" b="1" dirty="0"/>
              <a:t>palabra global </a:t>
            </a:r>
            <a:r>
              <a:rPr lang="es-ES" sz="2200" dirty="0"/>
              <a:t>o con el </a:t>
            </a:r>
            <a:r>
              <a:rPr lang="es-ES" sz="2200" dirty="0" err="1"/>
              <a:t>array</a:t>
            </a:r>
            <a:r>
              <a:rPr lang="es-ES" sz="2200" dirty="0"/>
              <a:t> </a:t>
            </a:r>
            <a:r>
              <a:rPr lang="es-ES" sz="2200" b="1" dirty="0"/>
              <a:t>$GLOBALS</a:t>
            </a:r>
            <a:r>
              <a:rPr lang="es-ES" sz="2200" dirty="0"/>
              <a:t>:</a:t>
            </a:r>
            <a:endParaRPr lang="es-ES" sz="2200" dirty="0" smtClean="0"/>
          </a:p>
        </p:txBody>
      </p:sp>
    </p:spTree>
    <p:extLst>
      <p:ext uri="{BB962C8B-B14F-4D97-AF65-F5344CB8AC3E}">
        <p14:creationId xmlns:p14="http://schemas.microsoft.com/office/powerpoint/2010/main" val="17514271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2.4 </a:t>
            </a:r>
            <a:r>
              <a:rPr lang="es-ES" dirty="0"/>
              <a:t>Ámbito de las variables en PHP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0285"/>
            <a:ext cx="5036127" cy="529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7174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2.4 </a:t>
            </a:r>
            <a:r>
              <a:rPr lang="es-ES" dirty="0"/>
              <a:t>Ámbito de las variables en PHP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dirty="0"/>
              <a:t>Cuando se hace global a una variable, es lo mismo que referenciar el nombre de la misma al elemento GLOBALS en cuestión:</a:t>
            </a:r>
            <a:endParaRPr lang="es-ES" sz="22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17617"/>
            <a:ext cx="3694079" cy="375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540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2.1 Sintaxis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dirty="0" smtClean="0"/>
              <a:t>Si </a:t>
            </a:r>
            <a:r>
              <a:rPr lang="es-ES" sz="2200" dirty="0"/>
              <a:t>por ejemplo escribimos la siguiente función</a:t>
            </a:r>
            <a:r>
              <a:rPr lang="es-ES" sz="2200" dirty="0" smtClean="0"/>
              <a:t>:</a:t>
            </a:r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endParaRPr lang="es-ES" sz="2200" dirty="0" smtClean="0"/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endParaRPr lang="es-ES" sz="2200" dirty="0" smtClean="0"/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endParaRPr lang="es-ES" sz="2200" dirty="0" smtClean="0"/>
          </a:p>
          <a:p>
            <a:pPr marL="0" indent="0">
              <a:buNone/>
            </a:pPr>
            <a:r>
              <a:rPr lang="es-ES" sz="2200" dirty="0"/>
              <a:t>Nunca se verá "Ahora saldré de la función" porque ya se ha salido de la función.</a:t>
            </a:r>
            <a:endParaRPr lang="es-ES" sz="2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64279"/>
            <a:ext cx="6247526" cy="248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76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2.1 Sintaxis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dirty="0"/>
              <a:t>Si se quiere devolver más de un valor, es necesario utilizar un </a:t>
            </a:r>
            <a:r>
              <a:rPr lang="es-ES" sz="2200" b="1" dirty="0" err="1"/>
              <a:t>array</a:t>
            </a:r>
            <a:r>
              <a:rPr lang="es-ES" sz="2200" dirty="0"/>
              <a:t>:</a:t>
            </a:r>
            <a:endParaRPr lang="es-ES" sz="2200" dirty="0"/>
          </a:p>
          <a:p>
            <a:pPr marL="0" indent="0">
              <a:buNone/>
            </a:pPr>
            <a:endParaRPr lang="es-ES" sz="2200" dirty="0" smtClean="0"/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endParaRPr lang="es-ES" sz="2200" dirty="0" smtClean="0"/>
          </a:p>
          <a:p>
            <a:pPr marL="0" indent="0">
              <a:buNone/>
            </a:pPr>
            <a:endParaRPr lang="es-ES" sz="22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2200"/>
            <a:ext cx="7436372" cy="21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500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2.1 Sintaxis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dirty="0"/>
              <a:t>Podemos devolver una </a:t>
            </a:r>
            <a:r>
              <a:rPr lang="es-ES" sz="2200" b="1" dirty="0"/>
              <a:t>referencia</a:t>
            </a:r>
            <a:r>
              <a:rPr lang="es-ES" sz="2200" dirty="0"/>
              <a:t> desde una función con </a:t>
            </a:r>
            <a:r>
              <a:rPr lang="es-ES" sz="2200" b="1" dirty="0"/>
              <a:t>&amp;</a:t>
            </a:r>
            <a:r>
              <a:rPr lang="es-ES" sz="2200" dirty="0"/>
              <a:t> tanto en la declaración de la función como cuando se asigna el valor devuelto a una variable:</a:t>
            </a:r>
            <a:endParaRPr lang="es-ES" sz="2200" dirty="0" smtClean="0"/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endParaRPr lang="es-ES" sz="2200" dirty="0" smtClean="0"/>
          </a:p>
          <a:p>
            <a:pPr marL="0" indent="0">
              <a:buNone/>
            </a:pPr>
            <a:endParaRPr lang="es-ES" sz="2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67794"/>
            <a:ext cx="8273082" cy="240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25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2.1 Sintaxis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dirty="0"/>
              <a:t>También se puede </a:t>
            </a:r>
            <a:r>
              <a:rPr lang="es-ES" sz="2200" b="1" dirty="0"/>
              <a:t>devolver un valor de una sentencia condicional</a:t>
            </a:r>
            <a:r>
              <a:rPr lang="es-ES" sz="2200" dirty="0" smtClean="0"/>
              <a:t>:</a:t>
            </a:r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endParaRPr lang="es-ES" sz="2200" dirty="0" smtClean="0"/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r>
              <a:rPr lang="es-ES" sz="2200" dirty="0"/>
              <a:t>Si $x es mayor que 50, el </a:t>
            </a:r>
            <a:r>
              <a:rPr lang="es-ES" sz="2200" b="1" dirty="0"/>
              <a:t>operador</a:t>
            </a:r>
            <a:r>
              <a:rPr lang="es-ES" sz="2200" dirty="0"/>
              <a:t> &gt; devolverá </a:t>
            </a:r>
            <a:r>
              <a:rPr lang="es-ES" sz="2200" b="1" dirty="0"/>
              <a:t>1</a:t>
            </a:r>
            <a:r>
              <a:rPr lang="es-ES" sz="2200" dirty="0"/>
              <a:t>, lo que se traduce </a:t>
            </a:r>
            <a:r>
              <a:rPr lang="es-ES" sz="2200" b="1" dirty="0"/>
              <a:t>en </a:t>
            </a:r>
            <a:r>
              <a:rPr lang="es-ES" sz="2200" b="1" dirty="0" err="1"/>
              <a:t>return</a:t>
            </a:r>
            <a:r>
              <a:rPr lang="es-ES" sz="2200" b="1" dirty="0"/>
              <a:t> 1</a:t>
            </a:r>
            <a:r>
              <a:rPr lang="es-ES" sz="2200" dirty="0"/>
              <a:t>, que es </a:t>
            </a:r>
            <a:r>
              <a:rPr lang="es-ES" sz="2200" b="1" dirty="0" err="1"/>
              <a:t>return</a:t>
            </a:r>
            <a:r>
              <a:rPr lang="es-ES" sz="2200" b="1" dirty="0"/>
              <a:t> true</a:t>
            </a:r>
            <a:r>
              <a:rPr lang="es-ES" sz="2200" dirty="0"/>
              <a:t>.</a:t>
            </a:r>
            <a:endParaRPr lang="es-ES" sz="2200" dirty="0"/>
          </a:p>
          <a:p>
            <a:pPr marL="0" indent="0">
              <a:buNone/>
            </a:pPr>
            <a:endParaRPr lang="es-ES" sz="2200" dirty="0" smtClean="0"/>
          </a:p>
          <a:p>
            <a:pPr marL="0" indent="0">
              <a:buNone/>
            </a:pPr>
            <a:endParaRPr lang="es-ES" sz="22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363931"/>
            <a:ext cx="6295689" cy="91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334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2.1 Sintaxis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dirty="0"/>
              <a:t>Un ejemplo</a:t>
            </a:r>
            <a:r>
              <a:rPr lang="es-ES" sz="2200" dirty="0" smtClean="0"/>
              <a:t>:</a:t>
            </a:r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endParaRPr lang="es-ES" sz="2200" dirty="0" smtClean="0"/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endParaRPr lang="es-ES" sz="2200" dirty="0" smtClean="0"/>
          </a:p>
          <a:p>
            <a:pPr marL="0" indent="0">
              <a:buNone/>
            </a:pPr>
            <a:r>
              <a:rPr lang="es-ES" sz="2200" dirty="0"/>
              <a:t>En este ejemplo se devolverá </a:t>
            </a:r>
            <a:r>
              <a:rPr lang="es-ES" sz="2200" b="1" dirty="0"/>
              <a:t>true</a:t>
            </a:r>
            <a:r>
              <a:rPr lang="es-ES" sz="2200" dirty="0"/>
              <a:t> sólo si se ha afectado a una fila en la base de datos.</a:t>
            </a:r>
            <a:endParaRPr lang="es-ES" sz="2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586905"/>
            <a:ext cx="7435245" cy="7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121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2.2 Parámetros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dirty="0"/>
              <a:t>Los argumentos de las funciones en PHP permiten pasar información a las funciones para poder </a:t>
            </a:r>
            <a:r>
              <a:rPr lang="es-ES" sz="2200" dirty="0" smtClean="0"/>
              <a:t>manipularla</a:t>
            </a:r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r>
              <a:rPr lang="es-ES" sz="2200" b="1" dirty="0"/>
              <a:t>1. Formas de pasar argumentos a las funciones</a:t>
            </a:r>
          </a:p>
          <a:p>
            <a:pPr marL="0" indent="0">
              <a:buNone/>
            </a:pPr>
            <a:r>
              <a:rPr lang="es-ES" sz="2200" dirty="0"/>
              <a:t>Se pueden pasar argumentos por </a:t>
            </a:r>
            <a:r>
              <a:rPr lang="es-ES" sz="2200" b="1" dirty="0"/>
              <a:t>valor</a:t>
            </a:r>
            <a:r>
              <a:rPr lang="es-ES" sz="2200" dirty="0"/>
              <a:t>, por </a:t>
            </a:r>
            <a:r>
              <a:rPr lang="es-ES" sz="2200" b="1" dirty="0"/>
              <a:t>referencia</a:t>
            </a:r>
            <a:r>
              <a:rPr lang="es-ES" sz="2200" dirty="0"/>
              <a:t> y </a:t>
            </a:r>
            <a:r>
              <a:rPr lang="es-ES" sz="2200" b="1" dirty="0"/>
              <a:t>por valor predeterminado</a:t>
            </a:r>
            <a:r>
              <a:rPr lang="es-ES" sz="2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6659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2.2 Parámetros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b="1" dirty="0" smtClean="0"/>
              <a:t>1</a:t>
            </a:r>
            <a:r>
              <a:rPr lang="es-ES" sz="2200" b="1" dirty="0"/>
              <a:t>. Formas de pasar argumentos a las funciones</a:t>
            </a:r>
          </a:p>
          <a:p>
            <a:pPr marL="0" indent="0">
              <a:buNone/>
            </a:pPr>
            <a:r>
              <a:rPr lang="es-ES" sz="2200" u="sng" dirty="0"/>
              <a:t>Pasar argumentos por valor:</a:t>
            </a:r>
            <a:endParaRPr lang="es-ES" sz="2200" u="sng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04667"/>
            <a:ext cx="7483670" cy="347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56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979</Words>
  <Application>Microsoft Office PowerPoint</Application>
  <PresentationFormat>Panorámica</PresentationFormat>
  <Paragraphs>107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Tema de Office</vt:lpstr>
      <vt:lpstr>Funciones</vt:lpstr>
      <vt:lpstr>2.1 Sintaxis</vt:lpstr>
      <vt:lpstr>2.1 Sintaxis</vt:lpstr>
      <vt:lpstr>2.1 Sintaxis</vt:lpstr>
      <vt:lpstr>2.1 Sintaxis</vt:lpstr>
      <vt:lpstr>2.1 Sintaxis</vt:lpstr>
      <vt:lpstr>2.1 Sintaxis</vt:lpstr>
      <vt:lpstr>2.2 Parámetros</vt:lpstr>
      <vt:lpstr>2.2 Parámetros</vt:lpstr>
      <vt:lpstr>2.2 Parámetros</vt:lpstr>
      <vt:lpstr>2.2 Parámetros</vt:lpstr>
      <vt:lpstr>2.2 Parámetros</vt:lpstr>
      <vt:lpstr>2.2 Parámetros</vt:lpstr>
      <vt:lpstr>2.2 Parámetros</vt:lpstr>
      <vt:lpstr>2.2 Parámetros</vt:lpstr>
      <vt:lpstr>2.2 Parámetros</vt:lpstr>
      <vt:lpstr>2.2 Parámetros</vt:lpstr>
      <vt:lpstr>2.2 Parámetros</vt:lpstr>
      <vt:lpstr>2.2 Parámetros</vt:lpstr>
      <vt:lpstr>2.3 Variables</vt:lpstr>
      <vt:lpstr>2.3 Variables</vt:lpstr>
      <vt:lpstr>2.3 Variables</vt:lpstr>
      <vt:lpstr>2.4 Ámbito de las variables en PHP</vt:lpstr>
      <vt:lpstr>2.4 Ámbito de las variables en PHP</vt:lpstr>
      <vt:lpstr>2.4 Ámbito de las variables en PHP</vt:lpstr>
      <vt:lpstr>2.4 Ámbito de las variables en PHP</vt:lpstr>
      <vt:lpstr>2.4 Ámbito de las variables en PHP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PHP</dc:title>
  <dc:creator>Usuario de Windows</dc:creator>
  <cp:lastModifiedBy>Usuario de Windows</cp:lastModifiedBy>
  <cp:revision>42</cp:revision>
  <dcterms:created xsi:type="dcterms:W3CDTF">2018-05-26T13:10:34Z</dcterms:created>
  <dcterms:modified xsi:type="dcterms:W3CDTF">2018-06-11T12:22:07Z</dcterms:modified>
</cp:coreProperties>
</file>