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0" r:id="rId4"/>
    <p:sldId id="271" r:id="rId5"/>
    <p:sldId id="272" r:id="rId6"/>
    <p:sldId id="269" r:id="rId7"/>
    <p:sldId id="273" r:id="rId8"/>
    <p:sldId id="274" r:id="rId9"/>
    <p:sldId id="275" r:id="rId10"/>
    <p:sldId id="276" r:id="rId11"/>
    <p:sldId id="277" r:id="rId12"/>
    <p:sldId id="278" r:id="rId13"/>
    <p:sldId id="279" r:id="rId14"/>
    <p:sldId id="280" r:id="rId15"/>
    <p:sldId id="281" r:id="rId16"/>
    <p:sldId id="282" r:id="rId17"/>
    <p:sldId id="283" r:id="rId18"/>
    <p:sldId id="284" r:id="rId19"/>
    <p:sldId id="285" r:id="rId20"/>
    <p:sldId id="286" r:id="rId21"/>
    <p:sldId id="287" r:id="rId22"/>
    <p:sldId id="288" r:id="rId23"/>
    <p:sldId id="289" r:id="rId24"/>
    <p:sldId id="290" r:id="rId25"/>
    <p:sldId id="291" r:id="rId26"/>
    <p:sldId id="292" r:id="rId27"/>
    <p:sldId id="293" r:id="rId28"/>
    <p:sldId id="294" r:id="rId29"/>
    <p:sldId id="295" r:id="rId30"/>
    <p:sldId id="296" r:id="rId31"/>
    <p:sldId id="297" r:id="rId32"/>
    <p:sldId id="298" r:id="rId33"/>
    <p:sldId id="299" r:id="rId34"/>
    <p:sldId id="300" r:id="rId35"/>
    <p:sldId id="301" r:id="rId36"/>
    <p:sldId id="302" r:id="rId37"/>
    <p:sldId id="303" r:id="rId38"/>
    <p:sldId id="304" r:id="rId39"/>
    <p:sldId id="305" r:id="rId40"/>
    <p:sldId id="306" r:id="rId41"/>
    <p:sldId id="307" r:id="rId42"/>
    <p:sldId id="308" r:id="rId43"/>
    <p:sldId id="309" r:id="rId44"/>
    <p:sldId id="310" r:id="rId45"/>
    <p:sldId id="311" r:id="rId46"/>
    <p:sldId id="312" r:id="rId47"/>
    <p:sldId id="313" r:id="rId48"/>
    <p:sldId id="259" r:id="rId49"/>
    <p:sldId id="260" r:id="rId50"/>
    <p:sldId id="261" r:id="rId51"/>
    <p:sldId id="262" r:id="rId52"/>
    <p:sldId id="263" r:id="rId53"/>
    <p:sldId id="264" r:id="rId54"/>
    <p:sldId id="265" r:id="rId55"/>
    <p:sldId id="266" r:id="rId56"/>
    <p:sldId id="267" r:id="rId57"/>
    <p:sldId id="268" r:id="rId58"/>
    <p:sldId id="314" r:id="rId59"/>
    <p:sldId id="315" r:id="rId60"/>
    <p:sldId id="316" r:id="rId61"/>
    <p:sldId id="317" r:id="rId62"/>
    <p:sldId id="318" r:id="rId63"/>
    <p:sldId id="319" r:id="rId64"/>
    <p:sldId id="320" r:id="rId65"/>
    <p:sldId id="321" r:id="rId66"/>
    <p:sldId id="322" r:id="rId67"/>
    <p:sldId id="323" r:id="rId68"/>
    <p:sldId id="324" r:id="rId69"/>
    <p:sldId id="325" r:id="rId70"/>
    <p:sldId id="326" r:id="rId71"/>
    <p:sldId id="327" r:id="rId72"/>
    <p:sldId id="328" r:id="rId73"/>
    <p:sldId id="329" r:id="rId74"/>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64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E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499507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1333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E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4026387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10"/>
          </p:nvPr>
        </p:nvSpPr>
        <p:spPr/>
        <p:txBody>
          <a:bodyPr/>
          <a:lstStyle/>
          <a:p>
            <a:fld id="{B555FAB4-06F9-4151-822A-E767D488E80D}"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74100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B555FAB4-06F9-4151-822A-E767D488E80D}" type="datetimeFigureOut">
              <a:rPr lang="es-ES" smtClean="0"/>
              <a:t>25/06/2018</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863003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fecha 4"/>
          <p:cNvSpPr>
            <a:spLocks noGrp="1"/>
          </p:cNvSpPr>
          <p:nvPr>
            <p:ph type="dt" sz="half" idx="10"/>
          </p:nvPr>
        </p:nvSpPr>
        <p:spPr/>
        <p:txBody>
          <a:bodyPr/>
          <a:lstStyle/>
          <a:p>
            <a:fld id="{B555FAB4-06F9-4151-822A-E767D488E80D}" type="datetimeFigureOut">
              <a:rPr lang="es-ES" smtClean="0"/>
              <a:t>25/06/2018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871400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7" name="Marcador de fecha 6"/>
          <p:cNvSpPr>
            <a:spLocks noGrp="1"/>
          </p:cNvSpPr>
          <p:nvPr>
            <p:ph type="dt" sz="half" idx="10"/>
          </p:nvPr>
        </p:nvSpPr>
        <p:spPr/>
        <p:txBody>
          <a:bodyPr/>
          <a:lstStyle/>
          <a:p>
            <a:fld id="{B555FAB4-06F9-4151-822A-E767D488E80D}" type="datetimeFigureOut">
              <a:rPr lang="es-ES" smtClean="0"/>
              <a:t>25/06/2018</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3516121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ES"/>
          </a:p>
        </p:txBody>
      </p:sp>
      <p:sp>
        <p:nvSpPr>
          <p:cNvPr id="3" name="Marcador de fecha 2"/>
          <p:cNvSpPr>
            <a:spLocks noGrp="1"/>
          </p:cNvSpPr>
          <p:nvPr>
            <p:ph type="dt" sz="half" idx="10"/>
          </p:nvPr>
        </p:nvSpPr>
        <p:spPr/>
        <p:txBody>
          <a:bodyPr/>
          <a:lstStyle/>
          <a:p>
            <a:fld id="{B555FAB4-06F9-4151-822A-E767D488E80D}" type="datetimeFigureOut">
              <a:rPr lang="es-ES" smtClean="0"/>
              <a:t>25/06/2018</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514799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B555FAB4-06F9-4151-822A-E767D488E80D}" type="datetimeFigureOut">
              <a:rPr lang="es-ES" smtClean="0"/>
              <a:t>25/06/2018</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183675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555FAB4-06F9-4151-822A-E767D488E80D}" type="datetimeFigureOut">
              <a:rPr lang="es-ES" smtClean="0"/>
              <a:t>25/06/2018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29784362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E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B555FAB4-06F9-4151-822A-E767D488E80D}" type="datetimeFigureOut">
              <a:rPr lang="es-ES" smtClean="0"/>
              <a:t>25/06/2018</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5C07AB3-429F-4CE9-B09C-918BF185C927}" type="slidenum">
              <a:rPr lang="es-ES" smtClean="0"/>
              <a:t>‹Nº›</a:t>
            </a:fld>
            <a:endParaRPr lang="es-ES"/>
          </a:p>
        </p:txBody>
      </p:sp>
    </p:spTree>
    <p:extLst>
      <p:ext uri="{BB962C8B-B14F-4D97-AF65-F5344CB8AC3E}">
        <p14:creationId xmlns:p14="http://schemas.microsoft.com/office/powerpoint/2010/main" val="2628524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E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E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55FAB4-06F9-4151-822A-E767D488E80D}" type="datetimeFigureOut">
              <a:rPr lang="es-ES" smtClean="0"/>
              <a:t>25/06/2018</a:t>
            </a:fld>
            <a:endParaRPr lang="es-E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C07AB3-429F-4CE9-B09C-918BF185C927}" type="slidenum">
              <a:rPr lang="es-ES" smtClean="0"/>
              <a:t>‹Nº›</a:t>
            </a:fld>
            <a:endParaRPr lang="es-ES"/>
          </a:p>
        </p:txBody>
      </p:sp>
    </p:spTree>
    <p:extLst>
      <p:ext uri="{BB962C8B-B14F-4D97-AF65-F5344CB8AC3E}">
        <p14:creationId xmlns:p14="http://schemas.microsoft.com/office/powerpoint/2010/main" val="2355875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51.png"/></Relationships>
</file>

<file path=ppt/slides/_rels/slide4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slideLayout" Target="../slideLayouts/slideLayout2.xml"/><Relationship Id="rId5" Type="http://schemas.openxmlformats.org/officeDocument/2006/relationships/image" Target="../media/image55.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ES" b="1" dirty="0" smtClean="0"/>
              <a:t>Bases de datos y </a:t>
            </a:r>
            <a:r>
              <a:rPr lang="es-ES" b="1" dirty="0" err="1" smtClean="0"/>
              <a:t>MySQL</a:t>
            </a:r>
            <a:endParaRPr lang="es-ES" b="1" dirty="0"/>
          </a:p>
        </p:txBody>
      </p:sp>
      <p:sp>
        <p:nvSpPr>
          <p:cNvPr id="3" name="Subtítulo 2"/>
          <p:cNvSpPr>
            <a:spLocks noGrp="1"/>
          </p:cNvSpPr>
          <p:nvPr>
            <p:ph type="subTitle" idx="1"/>
          </p:nvPr>
        </p:nvSpPr>
        <p:spPr>
          <a:xfrm>
            <a:off x="9268690" y="5597236"/>
            <a:ext cx="2147455" cy="477982"/>
          </a:xfrm>
        </p:spPr>
        <p:txBody>
          <a:bodyPr/>
          <a:lstStyle/>
          <a:p>
            <a:r>
              <a:rPr lang="es-ES" dirty="0" smtClean="0"/>
              <a:t>Antonio Díaz</a:t>
            </a:r>
            <a:endParaRPr lang="es-ES" dirty="0"/>
          </a:p>
        </p:txBody>
      </p:sp>
      <p:pic>
        <p:nvPicPr>
          <p:cNvPr id="1026" name="Picture 2" descr="Resultado de imagen de pue barcelon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572768" y="4730120"/>
            <a:ext cx="1539298" cy="8671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97006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3. </a:t>
            </a:r>
            <a:r>
              <a:rPr lang="es-ES" sz="2200" b="1" dirty="0"/>
              <a:t>WHERE</a:t>
            </a:r>
            <a:endParaRPr lang="es-ES" sz="2200" b="1" dirty="0" smtClean="0"/>
          </a:p>
          <a:p>
            <a:pPr marL="0" indent="0">
              <a:buNone/>
            </a:pPr>
            <a:r>
              <a:rPr lang="es-ES" sz="2200" dirty="0"/>
              <a:t>Los operadores de WHERE pueden ser:</a:t>
            </a:r>
          </a:p>
        </p:txBody>
      </p:sp>
      <p:pic>
        <p:nvPicPr>
          <p:cNvPr id="4" name="Imagen 3"/>
          <p:cNvPicPr>
            <a:picLocks noChangeAspect="1"/>
          </p:cNvPicPr>
          <p:nvPr/>
        </p:nvPicPr>
        <p:blipFill>
          <a:blip r:embed="rId2"/>
          <a:stretch>
            <a:fillRect/>
          </a:stretch>
        </p:blipFill>
        <p:spPr>
          <a:xfrm>
            <a:off x="838200" y="2760951"/>
            <a:ext cx="8042564" cy="3829202"/>
          </a:xfrm>
          <a:prstGeom prst="rect">
            <a:avLst/>
          </a:prstGeom>
        </p:spPr>
      </p:pic>
    </p:spTree>
    <p:extLst>
      <p:ext uri="{BB962C8B-B14F-4D97-AF65-F5344CB8AC3E}">
        <p14:creationId xmlns:p14="http://schemas.microsoft.com/office/powerpoint/2010/main" val="112825310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3. </a:t>
            </a:r>
            <a:r>
              <a:rPr lang="es-ES" sz="2200" b="1" dirty="0"/>
              <a:t>WHERE</a:t>
            </a:r>
            <a:endParaRPr lang="es-ES" sz="2200" b="1" dirty="0" smtClean="0"/>
          </a:p>
          <a:p>
            <a:pPr marL="0" indent="0">
              <a:buNone/>
            </a:pPr>
            <a:r>
              <a:rPr lang="es-ES" sz="2200" dirty="0"/>
              <a:t>Si los valores son textuales, se necesitan comillas simples (aunque la mayoría de sistemas de bases de datos aceptan también comillas dobles):</a:t>
            </a:r>
          </a:p>
          <a:p>
            <a:pPr marL="0" indent="0">
              <a:buNone/>
            </a:pPr>
            <a:endParaRPr lang="es-ES" sz="2200" dirty="0" smtClean="0"/>
          </a:p>
          <a:p>
            <a:pPr marL="0" indent="0">
              <a:buNone/>
            </a:pPr>
            <a:endParaRPr lang="es-ES" sz="2200" dirty="0"/>
          </a:p>
          <a:p>
            <a:pPr marL="0" indent="0">
              <a:buNone/>
            </a:pPr>
            <a:r>
              <a:rPr lang="es-ES" sz="2200" dirty="0" smtClean="0"/>
              <a:t>Si </a:t>
            </a:r>
            <a:r>
              <a:rPr lang="es-ES" sz="2200" dirty="0"/>
              <a:t>los valores son numéricos, no se ponen comillas:</a:t>
            </a:r>
          </a:p>
        </p:txBody>
      </p:sp>
      <p:pic>
        <p:nvPicPr>
          <p:cNvPr id="5" name="Imagen 4"/>
          <p:cNvPicPr>
            <a:picLocks noChangeAspect="1"/>
          </p:cNvPicPr>
          <p:nvPr/>
        </p:nvPicPr>
        <p:blipFill>
          <a:blip r:embed="rId2"/>
          <a:stretch>
            <a:fillRect/>
          </a:stretch>
        </p:blipFill>
        <p:spPr>
          <a:xfrm>
            <a:off x="838199" y="2986087"/>
            <a:ext cx="4142939" cy="865477"/>
          </a:xfrm>
          <a:prstGeom prst="rect">
            <a:avLst/>
          </a:prstGeom>
        </p:spPr>
      </p:pic>
      <p:pic>
        <p:nvPicPr>
          <p:cNvPr id="6" name="Imagen 5"/>
          <p:cNvPicPr>
            <a:picLocks noChangeAspect="1"/>
          </p:cNvPicPr>
          <p:nvPr/>
        </p:nvPicPr>
        <p:blipFill>
          <a:blip r:embed="rId3"/>
          <a:stretch>
            <a:fillRect/>
          </a:stretch>
        </p:blipFill>
        <p:spPr>
          <a:xfrm>
            <a:off x="838199" y="4442763"/>
            <a:ext cx="4211836" cy="918946"/>
          </a:xfrm>
          <a:prstGeom prst="rect">
            <a:avLst/>
          </a:prstGeom>
        </p:spPr>
      </p:pic>
    </p:spTree>
    <p:extLst>
      <p:ext uri="{BB962C8B-B14F-4D97-AF65-F5344CB8AC3E}">
        <p14:creationId xmlns:p14="http://schemas.microsoft.com/office/powerpoint/2010/main" val="18853460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4. </a:t>
            </a:r>
            <a:r>
              <a:rPr lang="es-ES" sz="2200" b="1" dirty="0"/>
              <a:t>AND y OR</a:t>
            </a:r>
            <a:endParaRPr lang="es-ES" sz="2200" b="1" dirty="0" smtClean="0"/>
          </a:p>
          <a:p>
            <a:pPr marL="0" indent="0">
              <a:buNone/>
            </a:pPr>
            <a:r>
              <a:rPr lang="es-ES" sz="2200" dirty="0"/>
              <a:t>Los operadores AND y OR se usan para filtrar resultados basándose en más de una condición:</a:t>
            </a:r>
          </a:p>
          <a:p>
            <a:r>
              <a:rPr lang="es-ES" sz="2200" dirty="0" smtClean="0"/>
              <a:t>AND</a:t>
            </a:r>
            <a:r>
              <a:rPr lang="es-ES" sz="2200" dirty="0"/>
              <a:t>: muestra los resultados si se cumplen la primera y la segunda condición (si son true</a:t>
            </a:r>
            <a:r>
              <a:rPr lang="es-ES" sz="2200" dirty="0" smtClean="0"/>
              <a:t>)</a:t>
            </a:r>
          </a:p>
          <a:p>
            <a:endParaRPr lang="es-ES" sz="2200" dirty="0"/>
          </a:p>
          <a:p>
            <a:endParaRPr lang="es-ES" sz="2200" dirty="0" smtClean="0"/>
          </a:p>
          <a:p>
            <a:endParaRPr lang="es-ES" sz="2200" dirty="0"/>
          </a:p>
          <a:p>
            <a:r>
              <a:rPr lang="es-ES" sz="2200" dirty="0" smtClean="0"/>
              <a:t>OR</a:t>
            </a:r>
            <a:r>
              <a:rPr lang="es-ES" sz="2200" dirty="0"/>
              <a:t>: muestra los resultados si se cumple una de las dos condiciones (sólo una ha de ser true)</a:t>
            </a:r>
          </a:p>
        </p:txBody>
      </p:sp>
      <p:pic>
        <p:nvPicPr>
          <p:cNvPr id="4" name="Imagen 3"/>
          <p:cNvPicPr>
            <a:picLocks noChangeAspect="1"/>
          </p:cNvPicPr>
          <p:nvPr/>
        </p:nvPicPr>
        <p:blipFill>
          <a:blip r:embed="rId2"/>
          <a:stretch>
            <a:fillRect/>
          </a:stretch>
        </p:blipFill>
        <p:spPr>
          <a:xfrm>
            <a:off x="838199" y="3444519"/>
            <a:ext cx="4200153" cy="1072067"/>
          </a:xfrm>
          <a:prstGeom prst="rect">
            <a:avLst/>
          </a:prstGeom>
        </p:spPr>
      </p:pic>
      <p:pic>
        <p:nvPicPr>
          <p:cNvPr id="7" name="Imagen 6"/>
          <p:cNvPicPr>
            <a:picLocks noChangeAspect="1"/>
          </p:cNvPicPr>
          <p:nvPr/>
        </p:nvPicPr>
        <p:blipFill>
          <a:blip r:embed="rId3"/>
          <a:stretch>
            <a:fillRect/>
          </a:stretch>
        </p:blipFill>
        <p:spPr>
          <a:xfrm>
            <a:off x="838199" y="5383804"/>
            <a:ext cx="4282713" cy="1127832"/>
          </a:xfrm>
          <a:prstGeom prst="rect">
            <a:avLst/>
          </a:prstGeom>
        </p:spPr>
      </p:pic>
    </p:spTree>
    <p:extLst>
      <p:ext uri="{BB962C8B-B14F-4D97-AF65-F5344CB8AC3E}">
        <p14:creationId xmlns:p14="http://schemas.microsoft.com/office/powerpoint/2010/main" val="18933337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4. </a:t>
            </a:r>
            <a:r>
              <a:rPr lang="es-ES" sz="2200" b="1" dirty="0"/>
              <a:t>AND y OR</a:t>
            </a:r>
            <a:endParaRPr lang="es-ES" sz="2200" b="1" dirty="0" smtClean="0"/>
          </a:p>
          <a:p>
            <a:pPr marL="0" indent="0">
              <a:buNone/>
            </a:pPr>
            <a:r>
              <a:rPr lang="es-ES" sz="2200" dirty="0"/>
              <a:t>Podemos combinar tantas condiciones AND y OR como necesitemos. Las expresiones, para evitar errores y para facilitar la lectura, se puede agrupar utilizando paréntesis:</a:t>
            </a:r>
          </a:p>
        </p:txBody>
      </p:sp>
      <p:pic>
        <p:nvPicPr>
          <p:cNvPr id="5" name="Imagen 4"/>
          <p:cNvPicPr>
            <a:picLocks noChangeAspect="1"/>
          </p:cNvPicPr>
          <p:nvPr/>
        </p:nvPicPr>
        <p:blipFill>
          <a:blip r:embed="rId2"/>
          <a:stretch>
            <a:fillRect/>
          </a:stretch>
        </p:blipFill>
        <p:spPr>
          <a:xfrm>
            <a:off x="838199" y="3210719"/>
            <a:ext cx="6201913" cy="1333572"/>
          </a:xfrm>
          <a:prstGeom prst="rect">
            <a:avLst/>
          </a:prstGeom>
        </p:spPr>
      </p:pic>
    </p:spTree>
    <p:extLst>
      <p:ext uri="{BB962C8B-B14F-4D97-AF65-F5344CB8AC3E}">
        <p14:creationId xmlns:p14="http://schemas.microsoft.com/office/powerpoint/2010/main" val="164906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5</a:t>
            </a:r>
            <a:r>
              <a:rPr lang="es-ES" sz="2200" b="1" dirty="0"/>
              <a:t>. ORDER </a:t>
            </a:r>
            <a:r>
              <a:rPr lang="es-ES" sz="2200" b="1" dirty="0" smtClean="0"/>
              <a:t>BY</a:t>
            </a:r>
          </a:p>
          <a:p>
            <a:pPr marL="0" indent="0">
              <a:buNone/>
            </a:pPr>
            <a:r>
              <a:rPr lang="es-ES" sz="2200" dirty="0"/>
              <a:t>La cláusula </a:t>
            </a:r>
            <a:r>
              <a:rPr lang="es-ES" sz="2200" b="1" dirty="0"/>
              <a:t>ORDER BY </a:t>
            </a:r>
            <a:r>
              <a:rPr lang="es-ES" sz="2200" dirty="0"/>
              <a:t>se usa para ordenar los resultados por una o más columnas. Por defecto se ordenan en orden ascendente </a:t>
            </a:r>
            <a:r>
              <a:rPr lang="es-ES" sz="2200" b="1" dirty="0"/>
              <a:t>ASC</a:t>
            </a:r>
            <a:r>
              <a:rPr lang="es-ES" sz="2200" dirty="0"/>
              <a:t>. Para ordenar los resultados en orden descendente se usa la palabra </a:t>
            </a:r>
            <a:r>
              <a:rPr lang="es-ES" sz="2200" b="1" dirty="0"/>
              <a:t>DESC</a:t>
            </a:r>
            <a:r>
              <a:rPr lang="es-ES" sz="2200" dirty="0"/>
              <a:t>.</a:t>
            </a:r>
          </a:p>
        </p:txBody>
      </p:sp>
      <p:pic>
        <p:nvPicPr>
          <p:cNvPr id="4" name="Imagen 3"/>
          <p:cNvPicPr>
            <a:picLocks noChangeAspect="1"/>
          </p:cNvPicPr>
          <p:nvPr/>
        </p:nvPicPr>
        <p:blipFill>
          <a:blip r:embed="rId2"/>
          <a:stretch>
            <a:fillRect/>
          </a:stretch>
        </p:blipFill>
        <p:spPr>
          <a:xfrm>
            <a:off x="838200" y="3422073"/>
            <a:ext cx="7208520" cy="1219200"/>
          </a:xfrm>
          <a:prstGeom prst="rect">
            <a:avLst/>
          </a:prstGeom>
        </p:spPr>
      </p:pic>
    </p:spTree>
    <p:extLst>
      <p:ext uri="{BB962C8B-B14F-4D97-AF65-F5344CB8AC3E}">
        <p14:creationId xmlns:p14="http://schemas.microsoft.com/office/powerpoint/2010/main" val="18602302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5</a:t>
            </a:r>
            <a:r>
              <a:rPr lang="es-ES" sz="2200" b="1" dirty="0"/>
              <a:t>. ORDER </a:t>
            </a:r>
            <a:r>
              <a:rPr lang="es-ES" sz="2200" b="1" dirty="0" smtClean="0"/>
              <a:t>BY</a:t>
            </a:r>
          </a:p>
          <a:p>
            <a:pPr marL="0" indent="0">
              <a:buNone/>
            </a:pPr>
            <a:r>
              <a:rPr lang="es-ES" sz="2200" dirty="0"/>
              <a:t>Veamos varios ejemplos:</a:t>
            </a:r>
          </a:p>
        </p:txBody>
      </p:sp>
      <p:pic>
        <p:nvPicPr>
          <p:cNvPr id="5" name="Imagen 4"/>
          <p:cNvPicPr>
            <a:picLocks noChangeAspect="1"/>
          </p:cNvPicPr>
          <p:nvPr/>
        </p:nvPicPr>
        <p:blipFill>
          <a:blip r:embed="rId2"/>
          <a:stretch>
            <a:fillRect/>
          </a:stretch>
        </p:blipFill>
        <p:spPr>
          <a:xfrm>
            <a:off x="838200" y="2650114"/>
            <a:ext cx="8541327" cy="4054178"/>
          </a:xfrm>
          <a:prstGeom prst="rect">
            <a:avLst/>
          </a:prstGeom>
        </p:spPr>
      </p:pic>
    </p:spTree>
    <p:extLst>
      <p:ext uri="{BB962C8B-B14F-4D97-AF65-F5344CB8AC3E}">
        <p14:creationId xmlns:p14="http://schemas.microsoft.com/office/powerpoint/2010/main" val="40635702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6</a:t>
            </a:r>
            <a:r>
              <a:rPr lang="es-ES" sz="2200" b="1" dirty="0"/>
              <a:t>. INSERT </a:t>
            </a:r>
            <a:r>
              <a:rPr lang="es-ES" sz="2200" b="1" dirty="0" smtClean="0"/>
              <a:t>INTO</a:t>
            </a:r>
          </a:p>
          <a:p>
            <a:pPr marL="0" indent="0">
              <a:buNone/>
            </a:pPr>
            <a:r>
              <a:rPr lang="es-ES" sz="2200" dirty="0"/>
              <a:t>La sentencia INSERT INTO se utiliza para insertar nuevos valores en la tabla. Se pueden insertar de dos formas:</a:t>
            </a:r>
          </a:p>
          <a:p>
            <a:r>
              <a:rPr lang="es-ES" sz="2200" dirty="0" smtClean="0"/>
              <a:t>Sin </a:t>
            </a:r>
            <a:r>
              <a:rPr lang="es-ES" sz="2200" dirty="0"/>
              <a:t>especificar el nombre de las columnas donde se insertarán los datos:</a:t>
            </a:r>
          </a:p>
          <a:p>
            <a:endParaRPr lang="es-ES" sz="2200" dirty="0" smtClean="0"/>
          </a:p>
          <a:p>
            <a:endParaRPr lang="es-ES" sz="2200" dirty="0"/>
          </a:p>
          <a:p>
            <a:r>
              <a:rPr lang="es-ES" sz="2200" dirty="0" smtClean="0"/>
              <a:t>Especificando </a:t>
            </a:r>
            <a:r>
              <a:rPr lang="es-ES" sz="2200" dirty="0"/>
              <a:t>tanto las columnas como los valores a insertar:</a:t>
            </a:r>
          </a:p>
        </p:txBody>
      </p:sp>
      <p:pic>
        <p:nvPicPr>
          <p:cNvPr id="4" name="Imagen 3"/>
          <p:cNvPicPr>
            <a:picLocks noChangeAspect="1"/>
          </p:cNvPicPr>
          <p:nvPr/>
        </p:nvPicPr>
        <p:blipFill>
          <a:blip r:embed="rId2"/>
          <a:stretch>
            <a:fillRect/>
          </a:stretch>
        </p:blipFill>
        <p:spPr>
          <a:xfrm>
            <a:off x="838200" y="3448844"/>
            <a:ext cx="5488629" cy="818356"/>
          </a:xfrm>
          <a:prstGeom prst="rect">
            <a:avLst/>
          </a:prstGeom>
        </p:spPr>
      </p:pic>
      <p:pic>
        <p:nvPicPr>
          <p:cNvPr id="6" name="Imagen 5"/>
          <p:cNvPicPr>
            <a:picLocks noChangeAspect="1"/>
          </p:cNvPicPr>
          <p:nvPr/>
        </p:nvPicPr>
        <p:blipFill>
          <a:blip r:embed="rId3"/>
          <a:stretch>
            <a:fillRect/>
          </a:stretch>
        </p:blipFill>
        <p:spPr>
          <a:xfrm>
            <a:off x="838200" y="4871316"/>
            <a:ext cx="7570378" cy="809048"/>
          </a:xfrm>
          <a:prstGeom prst="rect">
            <a:avLst/>
          </a:prstGeom>
        </p:spPr>
      </p:pic>
    </p:spTree>
    <p:extLst>
      <p:ext uri="{BB962C8B-B14F-4D97-AF65-F5344CB8AC3E}">
        <p14:creationId xmlns:p14="http://schemas.microsoft.com/office/powerpoint/2010/main" val="36515251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7</a:t>
            </a:r>
            <a:r>
              <a:rPr lang="es-ES" sz="2200" b="1" dirty="0"/>
              <a:t>. </a:t>
            </a:r>
            <a:r>
              <a:rPr lang="es-ES" sz="2200" b="1" dirty="0" smtClean="0"/>
              <a:t>UPDATE</a:t>
            </a:r>
          </a:p>
          <a:p>
            <a:pPr marL="0" indent="0">
              <a:buNone/>
            </a:pPr>
            <a:r>
              <a:rPr lang="es-ES" sz="2200" dirty="0"/>
              <a:t>La sentencia UPDATE se usa para actualizar datos en una tabla.</a:t>
            </a:r>
          </a:p>
          <a:p>
            <a:pPr marL="0" indent="0">
              <a:buNone/>
            </a:pPr>
            <a:endParaRPr lang="es-ES" sz="2200" dirty="0" smtClean="0"/>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smtClean="0"/>
              <a:t>La </a:t>
            </a:r>
            <a:r>
              <a:rPr lang="es-ES" sz="2200" dirty="0"/>
              <a:t>cláusula WHERE es opcional, pero si no se indica, se actualizarán todos los valores de la tabla.</a:t>
            </a:r>
          </a:p>
        </p:txBody>
      </p:sp>
      <p:pic>
        <p:nvPicPr>
          <p:cNvPr id="5" name="Imagen 4"/>
          <p:cNvPicPr>
            <a:picLocks noChangeAspect="1"/>
          </p:cNvPicPr>
          <p:nvPr/>
        </p:nvPicPr>
        <p:blipFill>
          <a:blip r:embed="rId2"/>
          <a:stretch>
            <a:fillRect/>
          </a:stretch>
        </p:blipFill>
        <p:spPr>
          <a:xfrm>
            <a:off x="838200" y="2872653"/>
            <a:ext cx="6321058" cy="1283711"/>
          </a:xfrm>
          <a:prstGeom prst="rect">
            <a:avLst/>
          </a:prstGeom>
        </p:spPr>
      </p:pic>
    </p:spTree>
    <p:extLst>
      <p:ext uri="{BB962C8B-B14F-4D97-AF65-F5344CB8AC3E}">
        <p14:creationId xmlns:p14="http://schemas.microsoft.com/office/powerpoint/2010/main" val="119767968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7</a:t>
            </a:r>
            <a:r>
              <a:rPr lang="es-ES" sz="2200" b="1" dirty="0"/>
              <a:t>. </a:t>
            </a:r>
            <a:r>
              <a:rPr lang="es-ES" sz="2200" b="1" dirty="0" smtClean="0"/>
              <a:t>UPDATE</a:t>
            </a:r>
          </a:p>
          <a:p>
            <a:pPr marL="0" indent="0">
              <a:buNone/>
            </a:pPr>
            <a:r>
              <a:rPr lang="es-ES" sz="2200" dirty="0"/>
              <a:t>Vamos a actualizar la tabla anterior cambiando la ciudad a John </a:t>
            </a:r>
            <a:r>
              <a:rPr lang="es-ES" sz="2200" dirty="0" err="1"/>
              <a:t>Mars</a:t>
            </a:r>
            <a:r>
              <a:rPr lang="es-ES" sz="2200" dirty="0"/>
              <a:t> y añadiéndole un teléfono:</a:t>
            </a:r>
          </a:p>
          <a:p>
            <a:pPr marL="0" indent="0">
              <a:buNone/>
            </a:pPr>
            <a:endParaRPr lang="es-ES" sz="2200" dirty="0" smtClean="0"/>
          </a:p>
        </p:txBody>
      </p:sp>
      <p:pic>
        <p:nvPicPr>
          <p:cNvPr id="4" name="Imagen 3"/>
          <p:cNvPicPr>
            <a:picLocks noChangeAspect="1"/>
          </p:cNvPicPr>
          <p:nvPr/>
        </p:nvPicPr>
        <p:blipFill>
          <a:blip r:embed="rId2"/>
          <a:stretch>
            <a:fillRect/>
          </a:stretch>
        </p:blipFill>
        <p:spPr>
          <a:xfrm>
            <a:off x="838200" y="3109046"/>
            <a:ext cx="6918922" cy="1199718"/>
          </a:xfrm>
          <a:prstGeom prst="rect">
            <a:avLst/>
          </a:prstGeom>
        </p:spPr>
      </p:pic>
    </p:spTree>
    <p:extLst>
      <p:ext uri="{BB962C8B-B14F-4D97-AF65-F5344CB8AC3E}">
        <p14:creationId xmlns:p14="http://schemas.microsoft.com/office/powerpoint/2010/main" val="29032550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8</a:t>
            </a:r>
            <a:r>
              <a:rPr lang="es-ES" sz="2200" b="1" dirty="0"/>
              <a:t>. DELETE</a:t>
            </a:r>
            <a:endParaRPr lang="es-ES" sz="2200" b="1" dirty="0" smtClean="0"/>
          </a:p>
          <a:p>
            <a:pPr marL="0" indent="0">
              <a:buNone/>
            </a:pPr>
            <a:r>
              <a:rPr lang="es-ES" sz="2200" dirty="0"/>
              <a:t>La sentencia DELETE se utiliza para eliminar filas de una tabla.</a:t>
            </a:r>
          </a:p>
          <a:p>
            <a:pPr marL="0" indent="0">
              <a:buNone/>
            </a:pPr>
            <a:endParaRPr lang="es-ES" sz="2200" dirty="0" smtClean="0"/>
          </a:p>
          <a:p>
            <a:pPr marL="0" indent="0">
              <a:buNone/>
            </a:pPr>
            <a:endParaRPr lang="es-ES" sz="2200" dirty="0"/>
          </a:p>
          <a:p>
            <a:pPr marL="0" indent="0">
              <a:buNone/>
            </a:pPr>
            <a:endParaRPr lang="es-ES" sz="2200" dirty="0"/>
          </a:p>
          <a:p>
            <a:pPr marL="0" indent="0">
              <a:buNone/>
            </a:pPr>
            <a:r>
              <a:rPr lang="es-ES" sz="2200" dirty="0" smtClean="0"/>
              <a:t>La </a:t>
            </a:r>
            <a:r>
              <a:rPr lang="es-ES" sz="2200" dirty="0"/>
              <a:t>cláusula WHERE es opcional, pero si no se indica, se BORRARÁN todos los valores de la tabla.</a:t>
            </a:r>
            <a:endParaRPr lang="es-ES" sz="2200" dirty="0" smtClean="0"/>
          </a:p>
        </p:txBody>
      </p:sp>
      <p:pic>
        <p:nvPicPr>
          <p:cNvPr id="5" name="Imagen 4"/>
          <p:cNvPicPr>
            <a:picLocks noChangeAspect="1"/>
          </p:cNvPicPr>
          <p:nvPr/>
        </p:nvPicPr>
        <p:blipFill>
          <a:blip r:embed="rId2"/>
          <a:stretch>
            <a:fillRect/>
          </a:stretch>
        </p:blipFill>
        <p:spPr>
          <a:xfrm>
            <a:off x="838200" y="2709428"/>
            <a:ext cx="6424405" cy="906607"/>
          </a:xfrm>
          <a:prstGeom prst="rect">
            <a:avLst/>
          </a:prstGeom>
        </p:spPr>
      </p:pic>
      <p:pic>
        <p:nvPicPr>
          <p:cNvPr id="6" name="Imagen 5"/>
          <p:cNvPicPr>
            <a:picLocks noChangeAspect="1"/>
          </p:cNvPicPr>
          <p:nvPr/>
        </p:nvPicPr>
        <p:blipFill>
          <a:blip r:embed="rId3"/>
          <a:stretch>
            <a:fillRect/>
          </a:stretch>
        </p:blipFill>
        <p:spPr>
          <a:xfrm>
            <a:off x="838200" y="4759466"/>
            <a:ext cx="6499520" cy="1142567"/>
          </a:xfrm>
          <a:prstGeom prst="rect">
            <a:avLst/>
          </a:prstGeom>
        </p:spPr>
      </p:pic>
    </p:spTree>
    <p:extLst>
      <p:ext uri="{BB962C8B-B14F-4D97-AF65-F5344CB8AC3E}">
        <p14:creationId xmlns:p14="http://schemas.microsoft.com/office/powerpoint/2010/main" val="10408000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dirty="0"/>
              <a:t>SQL (</a:t>
            </a:r>
            <a:r>
              <a:rPr lang="es-ES" sz="2200" dirty="0" err="1"/>
              <a:t>Structured</a:t>
            </a:r>
            <a:r>
              <a:rPr lang="es-ES" sz="2200" dirty="0"/>
              <a:t> </a:t>
            </a:r>
            <a:r>
              <a:rPr lang="es-ES" sz="2200" dirty="0" err="1"/>
              <a:t>Query</a:t>
            </a:r>
            <a:r>
              <a:rPr lang="es-ES" sz="2200" dirty="0"/>
              <a:t> </a:t>
            </a:r>
            <a:r>
              <a:rPr lang="es-ES" sz="2200" dirty="0" err="1"/>
              <a:t>Language</a:t>
            </a:r>
            <a:r>
              <a:rPr lang="es-ES" sz="2200" dirty="0"/>
              <a:t>) es el lenguaje estándar para acceder y manipular bases de datos. Se usa para encontrar, guardar y modificar datos en una base de datos relacional.</a:t>
            </a:r>
          </a:p>
          <a:p>
            <a:pPr marL="0" indent="0">
              <a:buNone/>
            </a:pPr>
            <a:endParaRPr lang="es-ES" sz="2200" dirty="0"/>
          </a:p>
          <a:p>
            <a:pPr marL="0" indent="0">
              <a:buNone/>
            </a:pPr>
            <a:r>
              <a:rPr lang="es-ES" sz="2200" dirty="0"/>
              <a:t>Para que un sitio web pueda mostrar datos de una base de datos es necesario un RDBMS (</a:t>
            </a:r>
            <a:r>
              <a:rPr lang="es-ES" sz="2200" dirty="0" err="1"/>
              <a:t>Relational</a:t>
            </a:r>
            <a:r>
              <a:rPr lang="es-ES" sz="2200" dirty="0"/>
              <a:t> </a:t>
            </a:r>
            <a:r>
              <a:rPr lang="es-ES" sz="2200" dirty="0" err="1"/>
              <a:t>Database</a:t>
            </a:r>
            <a:r>
              <a:rPr lang="es-ES" sz="2200" dirty="0"/>
              <a:t> Management </a:t>
            </a:r>
            <a:r>
              <a:rPr lang="es-ES" sz="2200" dirty="0" err="1"/>
              <a:t>System</a:t>
            </a:r>
            <a:r>
              <a:rPr lang="es-ES" sz="2200" dirty="0"/>
              <a:t>), que puede ser MS Access, SQL Server, </a:t>
            </a:r>
            <a:r>
              <a:rPr lang="es-ES" sz="2200" dirty="0" err="1"/>
              <a:t>MySQL</a:t>
            </a:r>
            <a:r>
              <a:rPr lang="es-ES" sz="2200" dirty="0"/>
              <a:t>... Además de usar un lenguaje de scripts del lado del servidor (como PHP o ASP).</a:t>
            </a:r>
          </a:p>
          <a:p>
            <a:pPr marL="0" indent="0">
              <a:buNone/>
            </a:pPr>
            <a:endParaRPr lang="es-ES" sz="2200" dirty="0"/>
          </a:p>
          <a:p>
            <a:pPr marL="0" indent="0">
              <a:buNone/>
            </a:pPr>
            <a:r>
              <a:rPr lang="es-ES" sz="2200" dirty="0"/>
              <a:t>Los datos en los </a:t>
            </a:r>
            <a:r>
              <a:rPr lang="es-ES" sz="2200" dirty="0" err="1"/>
              <a:t>RDBMs</a:t>
            </a:r>
            <a:r>
              <a:rPr lang="es-ES" sz="2200" dirty="0"/>
              <a:t> se guardan en objetos de bases de datos llamados tablas. Una tabla es un conjunto de entradas de datos relacionados que consiste en filas y columnas. Una base de datos normalmente contiene una o más tablas. Cada tabla se identifica con un nombre ("Clientes", "Pedidos"), y contienen filas donde se guardan los registros de datos.</a:t>
            </a:r>
          </a:p>
        </p:txBody>
      </p:sp>
    </p:spTree>
    <p:extLst>
      <p:ext uri="{BB962C8B-B14F-4D97-AF65-F5344CB8AC3E}">
        <p14:creationId xmlns:p14="http://schemas.microsoft.com/office/powerpoint/2010/main" val="303469693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8</a:t>
            </a:r>
            <a:r>
              <a:rPr lang="es-ES" sz="2200" b="1" dirty="0"/>
              <a:t>. DELETE</a:t>
            </a:r>
            <a:endParaRPr lang="es-ES" sz="2200" b="1" dirty="0" smtClean="0"/>
          </a:p>
          <a:p>
            <a:pPr marL="0" indent="0">
              <a:buNone/>
            </a:pPr>
            <a:r>
              <a:rPr lang="es-ES" sz="2200" dirty="0" smtClean="0"/>
              <a:t>Si </a:t>
            </a:r>
            <a:r>
              <a:rPr lang="es-ES" sz="2200" dirty="0"/>
              <a:t>lo que se quiere es borrar todos los datos de una tabla, se puede hacer de dos formas: Utilizando DELETE sentencia DELETE se utiliza para eliminar filas de una tabla</a:t>
            </a:r>
            <a:r>
              <a:rPr lang="es-ES" sz="2200" dirty="0" smtClean="0"/>
              <a:t>.</a:t>
            </a:r>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smtClean="0"/>
              <a:t>Utilizando </a:t>
            </a:r>
            <a:r>
              <a:rPr lang="es-ES" sz="2200" dirty="0"/>
              <a:t>TRUNCATE (Ligeramente más rápido que un DELETE)</a:t>
            </a:r>
          </a:p>
          <a:p>
            <a:pPr marL="0" indent="0">
              <a:buNone/>
            </a:pPr>
            <a:endParaRPr lang="es-ES" sz="2200" dirty="0" smtClean="0"/>
          </a:p>
          <a:p>
            <a:pPr marL="0" indent="0">
              <a:buNone/>
            </a:pPr>
            <a:endParaRPr lang="es-ES" sz="2200" dirty="0"/>
          </a:p>
        </p:txBody>
      </p:sp>
      <p:pic>
        <p:nvPicPr>
          <p:cNvPr id="4" name="Imagen 3"/>
          <p:cNvPicPr>
            <a:picLocks noChangeAspect="1"/>
          </p:cNvPicPr>
          <p:nvPr/>
        </p:nvPicPr>
        <p:blipFill>
          <a:blip r:embed="rId2"/>
          <a:stretch>
            <a:fillRect/>
          </a:stretch>
        </p:blipFill>
        <p:spPr>
          <a:xfrm>
            <a:off x="838200" y="2937164"/>
            <a:ext cx="4693920" cy="1219200"/>
          </a:xfrm>
          <a:prstGeom prst="rect">
            <a:avLst/>
          </a:prstGeom>
        </p:spPr>
      </p:pic>
      <p:pic>
        <p:nvPicPr>
          <p:cNvPr id="7" name="Imagen 6"/>
          <p:cNvPicPr>
            <a:picLocks noChangeAspect="1"/>
          </p:cNvPicPr>
          <p:nvPr/>
        </p:nvPicPr>
        <p:blipFill>
          <a:blip r:embed="rId3"/>
          <a:stretch>
            <a:fillRect/>
          </a:stretch>
        </p:blipFill>
        <p:spPr>
          <a:xfrm>
            <a:off x="838199" y="4804712"/>
            <a:ext cx="5529481" cy="1180451"/>
          </a:xfrm>
          <a:prstGeom prst="rect">
            <a:avLst/>
          </a:prstGeom>
        </p:spPr>
      </p:pic>
    </p:spTree>
    <p:extLst>
      <p:ext uri="{BB962C8B-B14F-4D97-AF65-F5344CB8AC3E}">
        <p14:creationId xmlns:p14="http://schemas.microsoft.com/office/powerpoint/2010/main" val="98311763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9</a:t>
            </a:r>
            <a:r>
              <a:rPr lang="es-ES" sz="2200" b="1" dirty="0"/>
              <a:t>. SELECT TOP</a:t>
            </a:r>
            <a:endParaRPr lang="es-ES" sz="2200" b="1" dirty="0" smtClean="0"/>
          </a:p>
          <a:p>
            <a:pPr marL="0" indent="0">
              <a:buNone/>
            </a:pPr>
            <a:r>
              <a:rPr lang="es-ES" sz="2200" dirty="0"/>
              <a:t>La cláusula SELECT TOP especifica el número de filas a devolver, lo que puede ser muy útil en bases de datos con miles de filas. Devolver un número muy elevado de filas tiene un impacto importante en el rendimiento.</a:t>
            </a:r>
          </a:p>
          <a:p>
            <a:pPr marL="0" indent="0">
              <a:buNone/>
            </a:pPr>
            <a:endParaRPr lang="es-ES" sz="2200" dirty="0"/>
          </a:p>
          <a:p>
            <a:pPr marL="0" indent="0">
              <a:buNone/>
            </a:pPr>
            <a:r>
              <a:rPr lang="es-ES" sz="2200" dirty="0"/>
              <a:t>No todos los sistemas de bases de datos soportan la cláusula SELECT TOP, y dependiendo del sistema de bases de datos la sintaxis es distinta.</a:t>
            </a:r>
            <a:endParaRPr lang="es-ES" sz="2200" dirty="0" smtClean="0"/>
          </a:p>
          <a:p>
            <a:pPr marL="0" indent="0">
              <a:buNone/>
            </a:pPr>
            <a:endParaRPr lang="es-ES" sz="2200" dirty="0"/>
          </a:p>
        </p:txBody>
      </p:sp>
      <p:pic>
        <p:nvPicPr>
          <p:cNvPr id="5" name="Imagen 4"/>
          <p:cNvPicPr>
            <a:picLocks noChangeAspect="1"/>
          </p:cNvPicPr>
          <p:nvPr/>
        </p:nvPicPr>
        <p:blipFill>
          <a:blip r:embed="rId2"/>
          <a:stretch>
            <a:fillRect/>
          </a:stretch>
        </p:blipFill>
        <p:spPr>
          <a:xfrm>
            <a:off x="838200" y="4654694"/>
            <a:ext cx="5536128" cy="1316615"/>
          </a:xfrm>
          <a:prstGeom prst="rect">
            <a:avLst/>
          </a:prstGeom>
        </p:spPr>
      </p:pic>
    </p:spTree>
    <p:extLst>
      <p:ext uri="{BB962C8B-B14F-4D97-AF65-F5344CB8AC3E}">
        <p14:creationId xmlns:p14="http://schemas.microsoft.com/office/powerpoint/2010/main" val="904901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10. LIKE</a:t>
            </a:r>
          </a:p>
          <a:p>
            <a:pPr marL="0" indent="0">
              <a:buNone/>
            </a:pPr>
            <a:r>
              <a:rPr lang="es-ES" sz="2200" dirty="0"/>
              <a:t>El operador LIKE se usa en una cláusula WHERE para buscar un patrón específico en una columna. Por defecto este operador no es sensible a mayúsculas.</a:t>
            </a:r>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smtClean="0"/>
              <a:t>El </a:t>
            </a:r>
            <a:r>
              <a:rPr lang="es-ES" sz="2200" dirty="0"/>
              <a:t>siguiente ejemplo muestra a todos los clientes cuya ciudad empieza por M:</a:t>
            </a:r>
          </a:p>
        </p:txBody>
      </p:sp>
      <p:pic>
        <p:nvPicPr>
          <p:cNvPr id="4" name="Imagen 3"/>
          <p:cNvPicPr>
            <a:picLocks noChangeAspect="1"/>
          </p:cNvPicPr>
          <p:nvPr/>
        </p:nvPicPr>
        <p:blipFill>
          <a:blip r:embed="rId2"/>
          <a:stretch>
            <a:fillRect/>
          </a:stretch>
        </p:blipFill>
        <p:spPr>
          <a:xfrm>
            <a:off x="838200" y="2992148"/>
            <a:ext cx="5128341" cy="1219634"/>
          </a:xfrm>
          <a:prstGeom prst="rect">
            <a:avLst/>
          </a:prstGeom>
        </p:spPr>
      </p:pic>
      <p:pic>
        <p:nvPicPr>
          <p:cNvPr id="6" name="Imagen 5"/>
          <p:cNvPicPr>
            <a:picLocks noChangeAspect="1"/>
          </p:cNvPicPr>
          <p:nvPr/>
        </p:nvPicPr>
        <p:blipFill>
          <a:blip r:embed="rId3"/>
          <a:stretch>
            <a:fillRect/>
          </a:stretch>
        </p:blipFill>
        <p:spPr>
          <a:xfrm>
            <a:off x="847285" y="4740130"/>
            <a:ext cx="5269019" cy="1217325"/>
          </a:xfrm>
          <a:prstGeom prst="rect">
            <a:avLst/>
          </a:prstGeom>
        </p:spPr>
      </p:pic>
    </p:spTree>
    <p:extLst>
      <p:ext uri="{BB962C8B-B14F-4D97-AF65-F5344CB8AC3E}">
        <p14:creationId xmlns:p14="http://schemas.microsoft.com/office/powerpoint/2010/main" val="126544389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11. </a:t>
            </a:r>
            <a:r>
              <a:rPr lang="es-ES" sz="2200" b="1" dirty="0" err="1"/>
              <a:t>Wildcards</a:t>
            </a:r>
            <a:endParaRPr lang="es-ES" sz="2200" b="1" dirty="0" smtClean="0"/>
          </a:p>
          <a:p>
            <a:pPr marL="0" indent="0">
              <a:buNone/>
            </a:pPr>
            <a:r>
              <a:rPr lang="es-ES" sz="2200" dirty="0"/>
              <a:t>Los </a:t>
            </a:r>
            <a:r>
              <a:rPr lang="es-ES" sz="2200" dirty="0" err="1"/>
              <a:t>wildcards</a:t>
            </a:r>
            <a:r>
              <a:rPr lang="es-ES" sz="2200" dirty="0"/>
              <a:t> son caracteres que pueden servir para sustituir por cualquier otro </a:t>
            </a:r>
            <a:r>
              <a:rPr lang="es-ES" sz="2200" dirty="0" err="1"/>
              <a:t>caracter</a:t>
            </a:r>
            <a:r>
              <a:rPr lang="es-ES" sz="2200" dirty="0"/>
              <a:t> en un </a:t>
            </a:r>
            <a:r>
              <a:rPr lang="es-ES" sz="2200" dirty="0" err="1"/>
              <a:t>string</a:t>
            </a:r>
            <a:r>
              <a:rPr lang="es-ES" sz="2200" dirty="0"/>
              <a:t>. Se utilizan con el operador LIKE, y en SQL sirven para encontrar datos en una tabla.</a:t>
            </a:r>
          </a:p>
          <a:p>
            <a:pPr marL="0" indent="0">
              <a:buNone/>
            </a:pPr>
            <a:endParaRPr lang="es-ES" sz="2200" dirty="0" smtClean="0"/>
          </a:p>
        </p:txBody>
      </p:sp>
      <p:pic>
        <p:nvPicPr>
          <p:cNvPr id="5" name="Imagen 4"/>
          <p:cNvPicPr>
            <a:picLocks noChangeAspect="1"/>
          </p:cNvPicPr>
          <p:nvPr/>
        </p:nvPicPr>
        <p:blipFill>
          <a:blip r:embed="rId2"/>
          <a:stretch>
            <a:fillRect/>
          </a:stretch>
        </p:blipFill>
        <p:spPr>
          <a:xfrm>
            <a:off x="543791" y="3595258"/>
            <a:ext cx="11165028" cy="2126672"/>
          </a:xfrm>
          <a:prstGeom prst="rect">
            <a:avLst/>
          </a:prstGeom>
        </p:spPr>
      </p:pic>
    </p:spTree>
    <p:extLst>
      <p:ext uri="{BB962C8B-B14F-4D97-AF65-F5344CB8AC3E}">
        <p14:creationId xmlns:p14="http://schemas.microsoft.com/office/powerpoint/2010/main" val="3413237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11. </a:t>
            </a:r>
            <a:r>
              <a:rPr lang="es-ES" sz="2200" b="1" dirty="0" err="1"/>
              <a:t>Wildcards</a:t>
            </a:r>
            <a:endParaRPr lang="es-ES" sz="2200" b="1" dirty="0" smtClean="0"/>
          </a:p>
          <a:p>
            <a:pPr marL="0" indent="0">
              <a:buNone/>
            </a:pPr>
            <a:r>
              <a:rPr lang="es-ES" sz="2200" dirty="0"/>
              <a:t>Los corchetes nos permiten poder seleccionar filas con unas determinadas palabras en una posición determinada, o un rango de palabras (algo así como los corchetes en las expresiones regulares). Buscamos los clientes cuya ciudad empieza por o, por b, o por m:</a:t>
            </a:r>
            <a:endParaRPr lang="es-ES" sz="2200" dirty="0" smtClean="0"/>
          </a:p>
        </p:txBody>
      </p:sp>
      <p:pic>
        <p:nvPicPr>
          <p:cNvPr id="4" name="Imagen 3"/>
          <p:cNvPicPr>
            <a:picLocks noChangeAspect="1"/>
          </p:cNvPicPr>
          <p:nvPr/>
        </p:nvPicPr>
        <p:blipFill>
          <a:blip r:embed="rId2"/>
          <a:stretch>
            <a:fillRect/>
          </a:stretch>
        </p:blipFill>
        <p:spPr>
          <a:xfrm>
            <a:off x="838200" y="3439319"/>
            <a:ext cx="5266361" cy="938717"/>
          </a:xfrm>
          <a:prstGeom prst="rect">
            <a:avLst/>
          </a:prstGeom>
        </p:spPr>
      </p:pic>
    </p:spTree>
    <p:extLst>
      <p:ext uri="{BB962C8B-B14F-4D97-AF65-F5344CB8AC3E}">
        <p14:creationId xmlns:p14="http://schemas.microsoft.com/office/powerpoint/2010/main" val="113903450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11. </a:t>
            </a:r>
            <a:r>
              <a:rPr lang="es-ES" sz="2200" b="1" dirty="0" err="1"/>
              <a:t>Wildcards</a:t>
            </a:r>
            <a:endParaRPr lang="es-ES" sz="2200" b="1" dirty="0" smtClean="0"/>
          </a:p>
          <a:p>
            <a:pPr marL="0" indent="0">
              <a:buNone/>
            </a:pPr>
            <a:r>
              <a:rPr lang="es-ES" sz="2200" dirty="0"/>
              <a:t>Ahora queremos encontrar los clientes cuya ciudad acaba en un rango de la a </a:t>
            </a:r>
            <a:r>
              <a:rPr lang="es-ES" sz="2200" dirty="0" err="1"/>
              <a:t>a</a:t>
            </a:r>
            <a:r>
              <a:rPr lang="es-ES" sz="2200" dirty="0"/>
              <a:t> la j (las posibilidades son: a, b, c, d, e, f, g, h, i, j):</a:t>
            </a:r>
            <a:endParaRPr lang="es-ES" sz="2200" dirty="0" smtClean="0"/>
          </a:p>
        </p:txBody>
      </p:sp>
      <p:pic>
        <p:nvPicPr>
          <p:cNvPr id="5" name="Imagen 4"/>
          <p:cNvPicPr>
            <a:picLocks noChangeAspect="1"/>
          </p:cNvPicPr>
          <p:nvPr/>
        </p:nvPicPr>
        <p:blipFill>
          <a:blip r:embed="rId2"/>
          <a:stretch>
            <a:fillRect/>
          </a:stretch>
        </p:blipFill>
        <p:spPr>
          <a:xfrm>
            <a:off x="838200" y="3420269"/>
            <a:ext cx="6279498" cy="1040895"/>
          </a:xfrm>
          <a:prstGeom prst="rect">
            <a:avLst/>
          </a:prstGeom>
        </p:spPr>
      </p:pic>
    </p:spTree>
    <p:extLst>
      <p:ext uri="{BB962C8B-B14F-4D97-AF65-F5344CB8AC3E}">
        <p14:creationId xmlns:p14="http://schemas.microsoft.com/office/powerpoint/2010/main" val="27487709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11. </a:t>
            </a:r>
            <a:r>
              <a:rPr lang="es-ES" sz="2200" b="1" dirty="0" err="1"/>
              <a:t>Wildcards</a:t>
            </a:r>
            <a:endParaRPr lang="es-ES" sz="2200" b="1" dirty="0" smtClean="0"/>
          </a:p>
          <a:p>
            <a:pPr marL="0" indent="0">
              <a:buNone/>
            </a:pPr>
            <a:r>
              <a:rPr lang="es-ES" sz="2200" dirty="0"/>
              <a:t>Para evitar varios caracteres o rangos, se hace lo mismo añadiendo ^ o !:</a:t>
            </a:r>
            <a:endParaRPr lang="es-ES" sz="2200" dirty="0" smtClean="0"/>
          </a:p>
        </p:txBody>
      </p:sp>
      <p:pic>
        <p:nvPicPr>
          <p:cNvPr id="4" name="Imagen 3"/>
          <p:cNvPicPr>
            <a:picLocks noChangeAspect="1"/>
          </p:cNvPicPr>
          <p:nvPr/>
        </p:nvPicPr>
        <p:blipFill>
          <a:blip r:embed="rId2"/>
          <a:stretch>
            <a:fillRect/>
          </a:stretch>
        </p:blipFill>
        <p:spPr>
          <a:xfrm>
            <a:off x="838200" y="2893868"/>
            <a:ext cx="6452782" cy="1026968"/>
          </a:xfrm>
          <a:prstGeom prst="rect">
            <a:avLst/>
          </a:prstGeom>
        </p:spPr>
      </p:pic>
    </p:spTree>
    <p:extLst>
      <p:ext uri="{BB962C8B-B14F-4D97-AF65-F5344CB8AC3E}">
        <p14:creationId xmlns:p14="http://schemas.microsoft.com/office/powerpoint/2010/main" val="319844001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12. IN</a:t>
            </a:r>
          </a:p>
          <a:p>
            <a:pPr marL="0" indent="0">
              <a:buNone/>
            </a:pPr>
            <a:r>
              <a:rPr lang="es-ES" sz="2200" dirty="0"/>
              <a:t>El operador IN permite especificar múltiples valores en la cláusula WHERE:</a:t>
            </a:r>
          </a:p>
          <a:p>
            <a:pPr marL="0" indent="0">
              <a:buNone/>
            </a:pPr>
            <a:endParaRPr lang="es-ES" sz="2200" dirty="0" smtClean="0"/>
          </a:p>
          <a:p>
            <a:pPr marL="0" indent="0">
              <a:buNone/>
            </a:pPr>
            <a:endParaRPr lang="es-ES" sz="2200" dirty="0"/>
          </a:p>
          <a:p>
            <a:pPr marL="0" indent="0">
              <a:buNone/>
            </a:pPr>
            <a:endParaRPr lang="es-ES" sz="2200" dirty="0" smtClean="0"/>
          </a:p>
          <a:p>
            <a:pPr marL="0" indent="0">
              <a:buNone/>
            </a:pPr>
            <a:r>
              <a:rPr lang="es-ES" sz="2200" dirty="0" smtClean="0"/>
              <a:t>Vamos </a:t>
            </a:r>
            <a:r>
              <a:rPr lang="es-ES" sz="2200" dirty="0"/>
              <a:t>a seleccionar los clientes que tienen como ciudad asignada Madrid o Barcelona:</a:t>
            </a:r>
            <a:endParaRPr lang="es-ES" sz="2200" dirty="0" smtClean="0"/>
          </a:p>
        </p:txBody>
      </p:sp>
      <p:pic>
        <p:nvPicPr>
          <p:cNvPr id="5" name="Imagen 4"/>
          <p:cNvPicPr>
            <a:picLocks noChangeAspect="1"/>
          </p:cNvPicPr>
          <p:nvPr/>
        </p:nvPicPr>
        <p:blipFill>
          <a:blip r:embed="rId2"/>
          <a:stretch>
            <a:fillRect/>
          </a:stretch>
        </p:blipFill>
        <p:spPr>
          <a:xfrm>
            <a:off x="838200" y="2673494"/>
            <a:ext cx="5821075" cy="1164215"/>
          </a:xfrm>
          <a:prstGeom prst="rect">
            <a:avLst/>
          </a:prstGeom>
        </p:spPr>
      </p:pic>
      <p:pic>
        <p:nvPicPr>
          <p:cNvPr id="6" name="Imagen 5"/>
          <p:cNvPicPr>
            <a:picLocks noChangeAspect="1"/>
          </p:cNvPicPr>
          <p:nvPr/>
        </p:nvPicPr>
        <p:blipFill>
          <a:blip r:embed="rId3"/>
          <a:stretch>
            <a:fillRect/>
          </a:stretch>
        </p:blipFill>
        <p:spPr>
          <a:xfrm>
            <a:off x="838200" y="4527839"/>
            <a:ext cx="6084967" cy="972416"/>
          </a:xfrm>
          <a:prstGeom prst="rect">
            <a:avLst/>
          </a:prstGeom>
        </p:spPr>
      </p:pic>
    </p:spTree>
    <p:extLst>
      <p:ext uri="{BB962C8B-B14F-4D97-AF65-F5344CB8AC3E}">
        <p14:creationId xmlns:p14="http://schemas.microsoft.com/office/powerpoint/2010/main" val="210103169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13</a:t>
            </a:r>
            <a:r>
              <a:rPr lang="es-ES" sz="2200" b="1" dirty="0"/>
              <a:t>. BETWEEN</a:t>
            </a:r>
            <a:endParaRPr lang="es-ES" sz="2200" b="1" dirty="0" smtClean="0"/>
          </a:p>
          <a:p>
            <a:pPr marL="0" indent="0">
              <a:buNone/>
            </a:pPr>
            <a:r>
              <a:rPr lang="es-ES" sz="2200" dirty="0"/>
              <a:t>El operador BETWEEN se usa para seleccionar valores dentro de un rango. Los valores pueden ser números, texto o fechas.</a:t>
            </a:r>
            <a:endParaRPr lang="es-ES" sz="2200" dirty="0" smtClean="0"/>
          </a:p>
          <a:p>
            <a:pPr marL="0" indent="0">
              <a:buNone/>
            </a:pPr>
            <a:endParaRPr lang="es-ES" sz="2200" dirty="0"/>
          </a:p>
        </p:txBody>
      </p:sp>
      <p:pic>
        <p:nvPicPr>
          <p:cNvPr id="4" name="Imagen 3"/>
          <p:cNvPicPr>
            <a:picLocks noChangeAspect="1"/>
          </p:cNvPicPr>
          <p:nvPr/>
        </p:nvPicPr>
        <p:blipFill>
          <a:blip r:embed="rId2"/>
          <a:stretch>
            <a:fillRect/>
          </a:stretch>
        </p:blipFill>
        <p:spPr>
          <a:xfrm>
            <a:off x="838199" y="3107748"/>
            <a:ext cx="7636703" cy="1367270"/>
          </a:xfrm>
          <a:prstGeom prst="rect">
            <a:avLst/>
          </a:prstGeom>
        </p:spPr>
      </p:pic>
    </p:spTree>
    <p:extLst>
      <p:ext uri="{BB962C8B-B14F-4D97-AF65-F5344CB8AC3E}">
        <p14:creationId xmlns:p14="http://schemas.microsoft.com/office/powerpoint/2010/main" val="14393771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13</a:t>
            </a:r>
            <a:r>
              <a:rPr lang="es-ES" sz="2200" b="1" dirty="0"/>
              <a:t>. BETWEEN</a:t>
            </a:r>
            <a:endParaRPr lang="es-ES" sz="2200" b="1" dirty="0" smtClean="0"/>
          </a:p>
          <a:p>
            <a:pPr marL="0" indent="0">
              <a:buNone/>
            </a:pPr>
            <a:r>
              <a:rPr lang="es-ES" sz="2200" dirty="0"/>
              <a:t>Si por ejemplo tenemos la siguiente tabla de productos:</a:t>
            </a:r>
          </a:p>
        </p:txBody>
      </p:sp>
      <p:pic>
        <p:nvPicPr>
          <p:cNvPr id="5" name="Imagen 4"/>
          <p:cNvPicPr>
            <a:picLocks noChangeAspect="1"/>
          </p:cNvPicPr>
          <p:nvPr/>
        </p:nvPicPr>
        <p:blipFill>
          <a:blip r:embed="rId2"/>
          <a:stretch>
            <a:fillRect/>
          </a:stretch>
        </p:blipFill>
        <p:spPr>
          <a:xfrm>
            <a:off x="267998" y="2768744"/>
            <a:ext cx="11839462" cy="2080347"/>
          </a:xfrm>
          <a:prstGeom prst="rect">
            <a:avLst/>
          </a:prstGeom>
        </p:spPr>
      </p:pic>
    </p:spTree>
    <p:extLst>
      <p:ext uri="{BB962C8B-B14F-4D97-AF65-F5344CB8AC3E}">
        <p14:creationId xmlns:p14="http://schemas.microsoft.com/office/powerpoint/2010/main" val="8895733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dirty="0"/>
              <a:t>La siguiente es una tabla de ejemplo que servirá para alguno de los comandos SQL a explicar:</a:t>
            </a:r>
          </a:p>
        </p:txBody>
      </p:sp>
      <p:pic>
        <p:nvPicPr>
          <p:cNvPr id="4" name="Imagen 3"/>
          <p:cNvPicPr>
            <a:picLocks noChangeAspect="1"/>
          </p:cNvPicPr>
          <p:nvPr/>
        </p:nvPicPr>
        <p:blipFill>
          <a:blip r:embed="rId2"/>
          <a:stretch>
            <a:fillRect/>
          </a:stretch>
        </p:blipFill>
        <p:spPr>
          <a:xfrm>
            <a:off x="112135" y="3077874"/>
            <a:ext cx="12056156" cy="1798926"/>
          </a:xfrm>
          <a:prstGeom prst="rect">
            <a:avLst/>
          </a:prstGeom>
        </p:spPr>
      </p:pic>
    </p:spTree>
    <p:extLst>
      <p:ext uri="{BB962C8B-B14F-4D97-AF65-F5344CB8AC3E}">
        <p14:creationId xmlns:p14="http://schemas.microsoft.com/office/powerpoint/2010/main" val="127970707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13</a:t>
            </a:r>
            <a:r>
              <a:rPr lang="es-ES" sz="2200" b="1" dirty="0"/>
              <a:t>. BETWEEN</a:t>
            </a:r>
            <a:endParaRPr lang="es-ES" sz="2200" b="1" dirty="0" smtClean="0"/>
          </a:p>
          <a:p>
            <a:pPr marL="0" indent="0">
              <a:buNone/>
            </a:pPr>
            <a:r>
              <a:rPr lang="es-ES" sz="2200" dirty="0"/>
              <a:t>Vamos a seleccionar los productos que tienen un precio entre 10 y 20 euros:</a:t>
            </a:r>
          </a:p>
          <a:p>
            <a:pPr marL="0" indent="0">
              <a:buNone/>
            </a:pPr>
            <a:endParaRPr lang="es-ES" sz="2200" dirty="0" smtClean="0"/>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a:t>Productos cuyo precio no está entre 10 y 20 euros</a:t>
            </a:r>
            <a:r>
              <a:rPr lang="es-ES" sz="2200" dirty="0" smtClean="0"/>
              <a:t>:</a:t>
            </a:r>
            <a:endParaRPr lang="es-ES" sz="2200" dirty="0"/>
          </a:p>
        </p:txBody>
      </p:sp>
      <p:pic>
        <p:nvPicPr>
          <p:cNvPr id="4" name="Imagen 3"/>
          <p:cNvPicPr>
            <a:picLocks noChangeAspect="1"/>
          </p:cNvPicPr>
          <p:nvPr/>
        </p:nvPicPr>
        <p:blipFill>
          <a:blip r:embed="rId2"/>
          <a:stretch>
            <a:fillRect/>
          </a:stretch>
        </p:blipFill>
        <p:spPr>
          <a:xfrm>
            <a:off x="838200" y="3029382"/>
            <a:ext cx="6861034" cy="697491"/>
          </a:xfrm>
          <a:prstGeom prst="rect">
            <a:avLst/>
          </a:prstGeom>
        </p:spPr>
      </p:pic>
      <p:pic>
        <p:nvPicPr>
          <p:cNvPr id="6" name="Imagen 5"/>
          <p:cNvPicPr>
            <a:picLocks noChangeAspect="1"/>
          </p:cNvPicPr>
          <p:nvPr/>
        </p:nvPicPr>
        <p:blipFill>
          <a:blip r:embed="rId3"/>
          <a:stretch>
            <a:fillRect/>
          </a:stretch>
        </p:blipFill>
        <p:spPr>
          <a:xfrm>
            <a:off x="838200" y="4930630"/>
            <a:ext cx="7085079" cy="652752"/>
          </a:xfrm>
          <a:prstGeom prst="rect">
            <a:avLst/>
          </a:prstGeom>
        </p:spPr>
      </p:pic>
    </p:spTree>
    <p:extLst>
      <p:ext uri="{BB962C8B-B14F-4D97-AF65-F5344CB8AC3E}">
        <p14:creationId xmlns:p14="http://schemas.microsoft.com/office/powerpoint/2010/main" val="20186062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13</a:t>
            </a:r>
            <a:r>
              <a:rPr lang="es-ES" sz="2200" b="1" dirty="0"/>
              <a:t>. BETWEEN</a:t>
            </a:r>
            <a:endParaRPr lang="es-ES" sz="2200" b="1" dirty="0" smtClean="0"/>
          </a:p>
          <a:p>
            <a:pPr marL="0" indent="0">
              <a:buNone/>
            </a:pPr>
            <a:r>
              <a:rPr lang="es-ES" sz="2200" dirty="0" smtClean="0"/>
              <a:t>Productos </a:t>
            </a:r>
            <a:r>
              <a:rPr lang="es-ES" sz="2200" dirty="0"/>
              <a:t>cuyo </a:t>
            </a:r>
            <a:r>
              <a:rPr lang="es-ES" sz="2200" dirty="0" err="1"/>
              <a:t>nombreProducto</a:t>
            </a:r>
            <a:r>
              <a:rPr lang="es-ES" sz="2200" dirty="0"/>
              <a:t> empieza con alguna letra entre la A y la M:</a:t>
            </a:r>
          </a:p>
          <a:p>
            <a:pPr marL="0" indent="0">
              <a:buNone/>
            </a:pPr>
            <a:endParaRPr lang="es-ES" sz="2200" dirty="0" smtClean="0"/>
          </a:p>
          <a:p>
            <a:pPr marL="0" indent="0">
              <a:buNone/>
            </a:pPr>
            <a:endParaRPr lang="es-ES" sz="2200" dirty="0"/>
          </a:p>
          <a:p>
            <a:pPr marL="0" indent="0">
              <a:buNone/>
            </a:pPr>
            <a:endParaRPr lang="es-ES" sz="2200" dirty="0"/>
          </a:p>
          <a:p>
            <a:pPr marL="0" indent="0">
              <a:buNone/>
            </a:pPr>
            <a:endParaRPr lang="es-ES" sz="2200" dirty="0" smtClean="0"/>
          </a:p>
          <a:p>
            <a:pPr marL="0" indent="0">
              <a:buNone/>
            </a:pPr>
            <a:r>
              <a:rPr lang="es-ES" sz="2200" dirty="0" smtClean="0"/>
              <a:t>Productos </a:t>
            </a:r>
            <a:r>
              <a:rPr lang="es-ES" sz="2200" dirty="0"/>
              <a:t>cuya </a:t>
            </a:r>
            <a:r>
              <a:rPr lang="es-ES" sz="2200" dirty="0" err="1"/>
              <a:t>UltimaVenta</a:t>
            </a:r>
            <a:r>
              <a:rPr lang="es-ES" sz="2200" dirty="0"/>
              <a:t> NO se ha producido en el mes de octubre de 2015:</a:t>
            </a:r>
          </a:p>
        </p:txBody>
      </p:sp>
      <p:pic>
        <p:nvPicPr>
          <p:cNvPr id="4" name="Imagen 3"/>
          <p:cNvPicPr>
            <a:picLocks noChangeAspect="1"/>
          </p:cNvPicPr>
          <p:nvPr/>
        </p:nvPicPr>
        <p:blipFill>
          <a:blip r:embed="rId2"/>
          <a:stretch>
            <a:fillRect/>
          </a:stretch>
        </p:blipFill>
        <p:spPr>
          <a:xfrm>
            <a:off x="838200" y="3047999"/>
            <a:ext cx="8790704" cy="748145"/>
          </a:xfrm>
          <a:prstGeom prst="rect">
            <a:avLst/>
          </a:prstGeom>
        </p:spPr>
      </p:pic>
      <p:pic>
        <p:nvPicPr>
          <p:cNvPr id="5" name="Imagen 4"/>
          <p:cNvPicPr>
            <a:picLocks noChangeAspect="1"/>
          </p:cNvPicPr>
          <p:nvPr/>
        </p:nvPicPr>
        <p:blipFill>
          <a:blip r:embed="rId3"/>
          <a:stretch>
            <a:fillRect/>
          </a:stretch>
        </p:blipFill>
        <p:spPr>
          <a:xfrm>
            <a:off x="838200" y="5018518"/>
            <a:ext cx="9554420" cy="647991"/>
          </a:xfrm>
          <a:prstGeom prst="rect">
            <a:avLst/>
          </a:prstGeom>
        </p:spPr>
      </p:pic>
    </p:spTree>
    <p:extLst>
      <p:ext uri="{BB962C8B-B14F-4D97-AF65-F5344CB8AC3E}">
        <p14:creationId xmlns:p14="http://schemas.microsoft.com/office/powerpoint/2010/main" val="52105423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14. Aliases</a:t>
            </a:r>
          </a:p>
          <a:p>
            <a:pPr marL="0" indent="0">
              <a:buNone/>
            </a:pPr>
            <a:r>
              <a:rPr lang="es-ES" sz="2200" dirty="0"/>
              <a:t>Los alias SQL se usan para renombrar temporalmente una tabla o columna, de esta forma son más legibles, especialmente para consultas algo más complejas.</a:t>
            </a:r>
          </a:p>
          <a:p>
            <a:pPr marL="0" indent="0">
              <a:buNone/>
            </a:pPr>
            <a:endParaRPr lang="es-ES" sz="2200" dirty="0"/>
          </a:p>
          <a:p>
            <a:pPr marL="0" indent="0">
              <a:buNone/>
            </a:pPr>
            <a:r>
              <a:rPr lang="es-ES" sz="2200" dirty="0"/>
              <a:t>Para columnas</a:t>
            </a:r>
            <a:r>
              <a:rPr lang="es-ES" sz="2200" dirty="0" smtClean="0"/>
              <a:t>:</a:t>
            </a:r>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smtClean="0"/>
              <a:t>Para tablas:</a:t>
            </a:r>
          </a:p>
          <a:p>
            <a:pPr marL="0" indent="0">
              <a:buNone/>
            </a:pPr>
            <a:endParaRPr lang="es-ES" sz="2200" dirty="0"/>
          </a:p>
        </p:txBody>
      </p:sp>
      <p:pic>
        <p:nvPicPr>
          <p:cNvPr id="6" name="Imagen 5"/>
          <p:cNvPicPr>
            <a:picLocks noChangeAspect="1"/>
          </p:cNvPicPr>
          <p:nvPr/>
        </p:nvPicPr>
        <p:blipFill>
          <a:blip r:embed="rId2"/>
          <a:stretch>
            <a:fillRect/>
          </a:stretch>
        </p:blipFill>
        <p:spPr>
          <a:xfrm>
            <a:off x="838199" y="4001293"/>
            <a:ext cx="4853483" cy="750815"/>
          </a:xfrm>
          <a:prstGeom prst="rect">
            <a:avLst/>
          </a:prstGeom>
        </p:spPr>
      </p:pic>
      <p:pic>
        <p:nvPicPr>
          <p:cNvPr id="7" name="Imagen 6"/>
          <p:cNvPicPr>
            <a:picLocks noChangeAspect="1"/>
          </p:cNvPicPr>
          <p:nvPr/>
        </p:nvPicPr>
        <p:blipFill>
          <a:blip r:embed="rId3"/>
          <a:stretch>
            <a:fillRect/>
          </a:stretch>
        </p:blipFill>
        <p:spPr>
          <a:xfrm>
            <a:off x="838198" y="5548312"/>
            <a:ext cx="4853483" cy="1060695"/>
          </a:xfrm>
          <a:prstGeom prst="rect">
            <a:avLst/>
          </a:prstGeom>
        </p:spPr>
      </p:pic>
    </p:spTree>
    <p:extLst>
      <p:ext uri="{BB962C8B-B14F-4D97-AF65-F5344CB8AC3E}">
        <p14:creationId xmlns:p14="http://schemas.microsoft.com/office/powerpoint/2010/main" val="10107741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15</a:t>
            </a:r>
            <a:r>
              <a:rPr lang="es-ES" sz="2200" b="1" dirty="0"/>
              <a:t>. Data </a:t>
            </a:r>
            <a:r>
              <a:rPr lang="es-ES" sz="2200" b="1" dirty="0" err="1"/>
              <a:t>Types</a:t>
            </a:r>
            <a:endParaRPr lang="es-ES" sz="2200" b="1" dirty="0" smtClean="0"/>
          </a:p>
          <a:p>
            <a:pPr marL="0" indent="0">
              <a:buNone/>
            </a:pPr>
            <a:r>
              <a:rPr lang="es-ES" sz="2200" dirty="0"/>
              <a:t>Un data </a:t>
            </a:r>
            <a:r>
              <a:rPr lang="es-ES" sz="2200" dirty="0" err="1"/>
              <a:t>type</a:t>
            </a:r>
            <a:r>
              <a:rPr lang="es-ES" sz="2200" dirty="0"/>
              <a:t> define el tipo de valor que una columna puede tener.</a:t>
            </a:r>
          </a:p>
          <a:p>
            <a:pPr marL="0" indent="0">
              <a:buNone/>
            </a:pPr>
            <a:endParaRPr lang="es-ES" sz="2200" dirty="0"/>
          </a:p>
          <a:p>
            <a:pPr marL="0" indent="0">
              <a:buNone/>
            </a:pPr>
            <a:r>
              <a:rPr lang="es-ES" sz="2200" dirty="0"/>
              <a:t>Cada columna en una base de datos necesita un nombre y un data </a:t>
            </a:r>
            <a:r>
              <a:rPr lang="es-ES" sz="2200" dirty="0" err="1"/>
              <a:t>type</a:t>
            </a:r>
            <a:r>
              <a:rPr lang="es-ES" sz="2200" dirty="0"/>
              <a:t>. Los desarrolladores SQL deben decidir que tipo de datos se guardarán dentro de cada columna cuando crean una tabla SQL. El data </a:t>
            </a:r>
            <a:r>
              <a:rPr lang="es-ES" sz="2200" dirty="0" err="1"/>
              <a:t>type</a:t>
            </a:r>
            <a:r>
              <a:rPr lang="es-ES" sz="2200" dirty="0"/>
              <a:t> es una etiqueta y una pauta en SQL para entender que tipo de datos se esperan en cada columna, y también identifica como SQL interactúa con los datos guardados.</a:t>
            </a:r>
          </a:p>
        </p:txBody>
      </p:sp>
    </p:spTree>
    <p:extLst>
      <p:ext uri="{BB962C8B-B14F-4D97-AF65-F5344CB8AC3E}">
        <p14:creationId xmlns:p14="http://schemas.microsoft.com/office/powerpoint/2010/main" val="365637767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15</a:t>
            </a:r>
            <a:r>
              <a:rPr lang="es-ES" sz="2200" b="1" dirty="0"/>
              <a:t>. Data </a:t>
            </a:r>
            <a:r>
              <a:rPr lang="es-ES" sz="2200" b="1" dirty="0" err="1"/>
              <a:t>Types</a:t>
            </a:r>
            <a:endParaRPr lang="es-ES" sz="2200" b="1" dirty="0" smtClean="0"/>
          </a:p>
          <a:p>
            <a:pPr marL="0" indent="0">
              <a:buNone/>
            </a:pPr>
            <a:r>
              <a:rPr lang="es-ES" sz="2200" dirty="0"/>
              <a:t>Los data </a:t>
            </a:r>
            <a:r>
              <a:rPr lang="es-ES" sz="2200" dirty="0" err="1"/>
              <a:t>types</a:t>
            </a:r>
            <a:r>
              <a:rPr lang="es-ES" sz="2200" dirty="0"/>
              <a:t> más generales son:</a:t>
            </a:r>
          </a:p>
        </p:txBody>
      </p:sp>
      <p:pic>
        <p:nvPicPr>
          <p:cNvPr id="4" name="Imagen 3"/>
          <p:cNvPicPr>
            <a:picLocks noChangeAspect="1"/>
          </p:cNvPicPr>
          <p:nvPr/>
        </p:nvPicPr>
        <p:blipFill>
          <a:blip r:embed="rId2"/>
          <a:stretch>
            <a:fillRect/>
          </a:stretch>
        </p:blipFill>
        <p:spPr>
          <a:xfrm>
            <a:off x="557325" y="1468583"/>
            <a:ext cx="11108210" cy="5204402"/>
          </a:xfrm>
          <a:prstGeom prst="rect">
            <a:avLst/>
          </a:prstGeom>
        </p:spPr>
      </p:pic>
    </p:spTree>
    <p:extLst>
      <p:ext uri="{BB962C8B-B14F-4D97-AF65-F5344CB8AC3E}">
        <p14:creationId xmlns:p14="http://schemas.microsoft.com/office/powerpoint/2010/main" val="191574105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16. CREATE DATABASE</a:t>
            </a:r>
            <a:endParaRPr lang="es-ES" sz="2200" b="1" dirty="0" smtClean="0"/>
          </a:p>
          <a:p>
            <a:pPr marL="0" indent="0">
              <a:buNone/>
            </a:pPr>
            <a:r>
              <a:rPr lang="es-ES" sz="2200" dirty="0"/>
              <a:t>Para crear una base de datos se utiliza la sentencia CREATE DATABASE:</a:t>
            </a:r>
          </a:p>
        </p:txBody>
      </p:sp>
      <p:pic>
        <p:nvPicPr>
          <p:cNvPr id="4" name="Imagen 3"/>
          <p:cNvPicPr>
            <a:picLocks noChangeAspect="1"/>
          </p:cNvPicPr>
          <p:nvPr/>
        </p:nvPicPr>
        <p:blipFill>
          <a:blip r:embed="rId2"/>
          <a:stretch>
            <a:fillRect/>
          </a:stretch>
        </p:blipFill>
        <p:spPr>
          <a:xfrm>
            <a:off x="874572" y="3015528"/>
            <a:ext cx="6662588" cy="877599"/>
          </a:xfrm>
          <a:prstGeom prst="rect">
            <a:avLst/>
          </a:prstGeom>
        </p:spPr>
      </p:pic>
    </p:spTree>
    <p:extLst>
      <p:ext uri="{BB962C8B-B14F-4D97-AF65-F5344CB8AC3E}">
        <p14:creationId xmlns:p14="http://schemas.microsoft.com/office/powerpoint/2010/main" val="7743807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17. </a:t>
            </a:r>
            <a:r>
              <a:rPr lang="es-ES" sz="2200" b="1" dirty="0"/>
              <a:t>CREATE </a:t>
            </a:r>
            <a:r>
              <a:rPr lang="es-ES" sz="2200" b="1" dirty="0" smtClean="0"/>
              <a:t>TABLE</a:t>
            </a:r>
          </a:p>
          <a:p>
            <a:pPr marL="0" indent="0">
              <a:buNone/>
            </a:pPr>
            <a:r>
              <a:rPr lang="es-ES" sz="2200" dirty="0"/>
              <a:t>Para crear tablas en una base de datos se utiliza la sentencia CREATE TABLE:</a:t>
            </a:r>
          </a:p>
        </p:txBody>
      </p:sp>
      <p:pic>
        <p:nvPicPr>
          <p:cNvPr id="5" name="Imagen 4"/>
          <p:cNvPicPr>
            <a:picLocks noChangeAspect="1"/>
          </p:cNvPicPr>
          <p:nvPr/>
        </p:nvPicPr>
        <p:blipFill>
          <a:blip r:embed="rId2"/>
          <a:stretch>
            <a:fillRect/>
          </a:stretch>
        </p:blipFill>
        <p:spPr>
          <a:xfrm>
            <a:off x="838200" y="2696369"/>
            <a:ext cx="9620515" cy="2609922"/>
          </a:xfrm>
          <a:prstGeom prst="rect">
            <a:avLst/>
          </a:prstGeom>
        </p:spPr>
      </p:pic>
    </p:spTree>
    <p:extLst>
      <p:ext uri="{BB962C8B-B14F-4D97-AF65-F5344CB8AC3E}">
        <p14:creationId xmlns:p14="http://schemas.microsoft.com/office/powerpoint/2010/main" val="29619982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18. </a:t>
            </a:r>
            <a:r>
              <a:rPr lang="es-ES" sz="2200" b="1" dirty="0" err="1"/>
              <a:t>Constraints</a:t>
            </a:r>
            <a:endParaRPr lang="es-ES" sz="2200" b="1" dirty="0" smtClean="0"/>
          </a:p>
          <a:p>
            <a:pPr marL="0" indent="0">
              <a:buNone/>
            </a:pPr>
            <a:r>
              <a:rPr lang="es-ES" sz="2200" dirty="0"/>
              <a:t>Las restricciones SQL, o </a:t>
            </a:r>
            <a:r>
              <a:rPr lang="es-ES" sz="2200" dirty="0" err="1"/>
              <a:t>constraints</a:t>
            </a:r>
            <a:r>
              <a:rPr lang="es-ES" sz="2200" dirty="0"/>
              <a:t>, se usan para especificar reglas para los datos de la tabla. Si hay cualquier anomalía entre la restricción y los datos que se vayan a insertar o modificar, se aborta la inserción o modificación de los datos.</a:t>
            </a:r>
          </a:p>
          <a:p>
            <a:pPr marL="0" indent="0">
              <a:buNone/>
            </a:pPr>
            <a:endParaRPr lang="es-ES" sz="2200" dirty="0"/>
          </a:p>
          <a:p>
            <a:pPr marL="0" indent="0">
              <a:buNone/>
            </a:pPr>
            <a:r>
              <a:rPr lang="es-ES" sz="2200" dirty="0"/>
              <a:t>Se pueden especificar cuando se crea la tabla o después (utilizando la sentencia ALTER TABLE, explicada más abajo):</a:t>
            </a:r>
          </a:p>
        </p:txBody>
      </p:sp>
      <p:pic>
        <p:nvPicPr>
          <p:cNvPr id="4" name="Imagen 3"/>
          <p:cNvPicPr>
            <a:picLocks noChangeAspect="1"/>
          </p:cNvPicPr>
          <p:nvPr/>
        </p:nvPicPr>
        <p:blipFill>
          <a:blip r:embed="rId2"/>
          <a:stretch>
            <a:fillRect/>
          </a:stretch>
        </p:blipFill>
        <p:spPr>
          <a:xfrm>
            <a:off x="838200" y="4455967"/>
            <a:ext cx="7314229" cy="1720995"/>
          </a:xfrm>
          <a:prstGeom prst="rect">
            <a:avLst/>
          </a:prstGeom>
        </p:spPr>
      </p:pic>
    </p:spTree>
    <p:extLst>
      <p:ext uri="{BB962C8B-B14F-4D97-AF65-F5344CB8AC3E}">
        <p14:creationId xmlns:p14="http://schemas.microsoft.com/office/powerpoint/2010/main" val="11846118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a:t>18. </a:t>
            </a:r>
            <a:r>
              <a:rPr lang="es-ES" sz="2200" b="1" dirty="0" err="1"/>
              <a:t>Constraints</a:t>
            </a:r>
            <a:endParaRPr lang="es-ES" sz="2200" b="1" dirty="0" smtClean="0"/>
          </a:p>
          <a:p>
            <a:pPr marL="0" indent="0">
              <a:buNone/>
            </a:pPr>
            <a:r>
              <a:rPr lang="es-ES" sz="2200" dirty="0"/>
              <a:t>En SQL existen las siguientes restricciones o </a:t>
            </a:r>
            <a:r>
              <a:rPr lang="es-ES" sz="2200" dirty="0" err="1"/>
              <a:t>constraints</a:t>
            </a:r>
            <a:r>
              <a:rPr lang="es-ES" sz="2200" dirty="0"/>
              <a:t>:</a:t>
            </a:r>
          </a:p>
        </p:txBody>
      </p:sp>
      <p:pic>
        <p:nvPicPr>
          <p:cNvPr id="4" name="Imagen 3"/>
          <p:cNvPicPr>
            <a:picLocks noChangeAspect="1"/>
          </p:cNvPicPr>
          <p:nvPr/>
        </p:nvPicPr>
        <p:blipFill>
          <a:blip r:embed="rId2"/>
          <a:stretch>
            <a:fillRect/>
          </a:stretch>
        </p:blipFill>
        <p:spPr>
          <a:xfrm>
            <a:off x="490537" y="2823226"/>
            <a:ext cx="11462369" cy="2746303"/>
          </a:xfrm>
          <a:prstGeom prst="rect">
            <a:avLst/>
          </a:prstGeom>
        </p:spPr>
      </p:pic>
    </p:spTree>
    <p:extLst>
      <p:ext uri="{BB962C8B-B14F-4D97-AF65-F5344CB8AC3E}">
        <p14:creationId xmlns:p14="http://schemas.microsoft.com/office/powerpoint/2010/main" val="346628846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19</a:t>
            </a:r>
            <a:r>
              <a:rPr lang="es-ES" sz="2200" b="1" dirty="0"/>
              <a:t>. CREATE INDEX</a:t>
            </a:r>
            <a:endParaRPr lang="es-ES" sz="2200" b="1" dirty="0" smtClean="0"/>
          </a:p>
          <a:p>
            <a:pPr marL="0" indent="0">
              <a:buNone/>
            </a:pPr>
            <a:r>
              <a:rPr lang="es-ES" sz="2200" dirty="0"/>
              <a:t>La sentencia CREATE INDEX permite crear índices en las tablas. Permiten a la base de datos de una aplicación encontrar datos rápidamente, sin leer la tabla entera.</a:t>
            </a:r>
          </a:p>
          <a:p>
            <a:pPr marL="0" indent="0">
              <a:buNone/>
            </a:pPr>
            <a:endParaRPr lang="es-ES" sz="2200" dirty="0"/>
          </a:p>
          <a:p>
            <a:pPr marL="0" indent="0">
              <a:buNone/>
            </a:pPr>
            <a:r>
              <a:rPr lang="es-ES" sz="2200" dirty="0"/>
              <a:t>Los usuarios no pueden ver los índices, simplemente se usan para mejorar el rendimiento de las búsquedas.</a:t>
            </a:r>
          </a:p>
          <a:p>
            <a:pPr marL="0" indent="0">
              <a:buNone/>
            </a:pPr>
            <a:endParaRPr lang="es-ES" sz="2200" dirty="0"/>
          </a:p>
          <a:p>
            <a:pPr marL="0" indent="0">
              <a:buNone/>
            </a:pPr>
            <a:r>
              <a:rPr lang="es-ES" sz="2200" dirty="0"/>
              <a:t>Actualizar una tabla con índices lleva más tiempo que actualizar una tabla sin índices (porque los índices también tendrán que actualizarse). Por defecto se crea un índice en el campo(o campos) que forman la </a:t>
            </a:r>
            <a:r>
              <a:rPr lang="es-ES" sz="2200" dirty="0" err="1"/>
              <a:t>primary</a:t>
            </a:r>
            <a:r>
              <a:rPr lang="es-ES" sz="2200" dirty="0"/>
              <a:t> </a:t>
            </a:r>
            <a:r>
              <a:rPr lang="es-ES" sz="2200" dirty="0" err="1"/>
              <a:t>key</a:t>
            </a:r>
            <a:r>
              <a:rPr lang="es-ES" sz="2200" dirty="0"/>
              <a:t>. El resto de índices debemos crearlos en las columnas que se utilicen para </a:t>
            </a:r>
            <a:r>
              <a:rPr lang="es-ES" sz="2200" dirty="0" err="1"/>
              <a:t>filtar</a:t>
            </a:r>
            <a:r>
              <a:rPr lang="es-ES" sz="2200" dirty="0"/>
              <a:t> con más frecuencia.</a:t>
            </a:r>
          </a:p>
        </p:txBody>
      </p:sp>
    </p:spTree>
    <p:extLst>
      <p:ext uri="{BB962C8B-B14F-4D97-AF65-F5344CB8AC3E}">
        <p14:creationId xmlns:p14="http://schemas.microsoft.com/office/powerpoint/2010/main" val="268751558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lnSpcReduction="10000"/>
          </a:bodyPr>
          <a:lstStyle/>
          <a:p>
            <a:pPr marL="0" indent="0">
              <a:buNone/>
            </a:pPr>
            <a:r>
              <a:rPr lang="es-ES" sz="2200" dirty="0"/>
              <a:t>La mayoría de las acciones que se toman en una base de datos se realizan con </a:t>
            </a:r>
            <a:r>
              <a:rPr lang="es-ES" sz="2200" b="1" dirty="0"/>
              <a:t>sentencias SQL</a:t>
            </a:r>
            <a:r>
              <a:rPr lang="es-ES" sz="2200" dirty="0"/>
              <a:t>. La sentencia más importante es </a:t>
            </a:r>
            <a:r>
              <a:rPr lang="es-ES" sz="2200" b="1" dirty="0"/>
              <a:t>SELECT</a:t>
            </a:r>
            <a:r>
              <a:rPr lang="es-ES" sz="2200" dirty="0" smtClean="0"/>
              <a:t>:</a:t>
            </a:r>
          </a:p>
          <a:p>
            <a:pPr marL="0" indent="0">
              <a:buNone/>
            </a:pPr>
            <a:endParaRPr lang="es-ES" sz="2200" dirty="0" smtClean="0"/>
          </a:p>
          <a:p>
            <a:pPr marL="0" indent="0">
              <a:buNone/>
            </a:pPr>
            <a:r>
              <a:rPr lang="es-ES" sz="2200" dirty="0"/>
              <a:t>El código anterior selecciona todas las filas de la tabla clientes.</a:t>
            </a:r>
          </a:p>
          <a:p>
            <a:pPr marL="0" indent="0">
              <a:buNone/>
            </a:pPr>
            <a:endParaRPr lang="es-ES" sz="2200" dirty="0"/>
          </a:p>
          <a:p>
            <a:pPr marL="0" indent="0">
              <a:buNone/>
            </a:pPr>
            <a:r>
              <a:rPr lang="es-ES" sz="2200" dirty="0"/>
              <a:t>SQL no es sensible a mayúsculas y minúsculas, aunque se suelen escribir los comandos en mayúscula (SELECT, FROM...). Algunos sistemas de bases de datos requieren un punto y coma al final de cada sentencia. El punto y coma es el estándar para separar cada sentencia SQL en los sistemas de bases de datos que permiten más de una sentencia en la misma llamada al servidor.</a:t>
            </a:r>
          </a:p>
          <a:p>
            <a:pPr marL="0" indent="0">
              <a:buNone/>
            </a:pPr>
            <a:endParaRPr lang="es-ES" sz="2200" dirty="0"/>
          </a:p>
          <a:p>
            <a:pPr marL="0" indent="0">
              <a:buNone/>
            </a:pPr>
            <a:r>
              <a:rPr lang="es-ES" sz="2200" dirty="0"/>
              <a:t>El valor NULL no es el mismo que "0", "false" o un </a:t>
            </a:r>
            <a:r>
              <a:rPr lang="es-ES" sz="2200" dirty="0" err="1"/>
              <a:t>string</a:t>
            </a:r>
            <a:r>
              <a:rPr lang="es-ES" sz="2200" dirty="0"/>
              <a:t> vacío. Representa un valor que falta.</a:t>
            </a:r>
          </a:p>
        </p:txBody>
      </p:sp>
      <p:pic>
        <p:nvPicPr>
          <p:cNvPr id="5" name="Imagen 4"/>
          <p:cNvPicPr>
            <a:picLocks noChangeAspect="1"/>
          </p:cNvPicPr>
          <p:nvPr/>
        </p:nvPicPr>
        <p:blipFill>
          <a:blip r:embed="rId2"/>
          <a:stretch>
            <a:fillRect/>
          </a:stretch>
        </p:blipFill>
        <p:spPr>
          <a:xfrm>
            <a:off x="949035" y="2369776"/>
            <a:ext cx="4662054" cy="581243"/>
          </a:xfrm>
          <a:prstGeom prst="rect">
            <a:avLst/>
          </a:prstGeom>
        </p:spPr>
      </p:pic>
    </p:spTree>
    <p:extLst>
      <p:ext uri="{BB962C8B-B14F-4D97-AF65-F5344CB8AC3E}">
        <p14:creationId xmlns:p14="http://schemas.microsoft.com/office/powerpoint/2010/main" val="332078502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19</a:t>
            </a:r>
            <a:r>
              <a:rPr lang="es-ES" sz="2200" b="1" dirty="0"/>
              <a:t>. CREATE </a:t>
            </a:r>
            <a:r>
              <a:rPr lang="es-ES" sz="2200" b="1" dirty="0" smtClean="0"/>
              <a:t>INDEX</a:t>
            </a:r>
          </a:p>
          <a:p>
            <a:pPr marL="0" indent="0">
              <a:buNone/>
            </a:pPr>
            <a:r>
              <a:rPr lang="es-ES" sz="2200" dirty="0"/>
              <a:t>Se pueden crear índices únicos, donde no se permiten valores duplicados:</a:t>
            </a:r>
          </a:p>
          <a:p>
            <a:pPr marL="0" indent="0">
              <a:buNone/>
            </a:pPr>
            <a:endParaRPr lang="es-ES" sz="2200" dirty="0" smtClean="0"/>
          </a:p>
          <a:p>
            <a:pPr marL="0" indent="0">
              <a:buNone/>
            </a:pPr>
            <a:endParaRPr lang="es-ES" sz="2200" dirty="0"/>
          </a:p>
          <a:p>
            <a:pPr marL="0" indent="0">
              <a:buNone/>
            </a:pPr>
            <a:r>
              <a:rPr lang="es-ES" sz="2200" dirty="0" smtClean="0"/>
              <a:t>De </a:t>
            </a:r>
            <a:r>
              <a:rPr lang="es-ES" sz="2200" dirty="0"/>
              <a:t>nuevo, dependiendo del sistema de bases de datos, puede variar la sintaxis.</a:t>
            </a:r>
          </a:p>
          <a:p>
            <a:pPr marL="0" indent="0">
              <a:buNone/>
            </a:pPr>
            <a:endParaRPr lang="es-ES" sz="2200" dirty="0" smtClean="0"/>
          </a:p>
          <a:p>
            <a:pPr marL="0" indent="0">
              <a:buNone/>
            </a:pPr>
            <a:endParaRPr lang="es-ES" sz="2200" dirty="0"/>
          </a:p>
          <a:p>
            <a:pPr marL="0" indent="0">
              <a:buNone/>
            </a:pPr>
            <a:r>
              <a:rPr lang="es-ES" sz="2200" dirty="0"/>
              <a:t>Vamos a crear un índice en la tabla Clientes:</a:t>
            </a:r>
            <a:endParaRPr lang="es-ES" sz="2200" dirty="0" smtClean="0"/>
          </a:p>
        </p:txBody>
      </p:sp>
      <p:pic>
        <p:nvPicPr>
          <p:cNvPr id="4" name="Imagen 3"/>
          <p:cNvPicPr>
            <a:picLocks noChangeAspect="1"/>
          </p:cNvPicPr>
          <p:nvPr/>
        </p:nvPicPr>
        <p:blipFill>
          <a:blip r:embed="rId2"/>
          <a:stretch>
            <a:fillRect/>
          </a:stretch>
        </p:blipFill>
        <p:spPr>
          <a:xfrm>
            <a:off x="838200" y="2648815"/>
            <a:ext cx="5249506" cy="870239"/>
          </a:xfrm>
          <a:prstGeom prst="rect">
            <a:avLst/>
          </a:prstGeom>
        </p:spPr>
      </p:pic>
      <p:pic>
        <p:nvPicPr>
          <p:cNvPr id="5" name="Imagen 4"/>
          <p:cNvPicPr>
            <a:picLocks noChangeAspect="1"/>
          </p:cNvPicPr>
          <p:nvPr/>
        </p:nvPicPr>
        <p:blipFill>
          <a:blip r:embed="rId3"/>
          <a:stretch>
            <a:fillRect/>
          </a:stretch>
        </p:blipFill>
        <p:spPr>
          <a:xfrm>
            <a:off x="838200" y="3947896"/>
            <a:ext cx="4897582" cy="921038"/>
          </a:xfrm>
          <a:prstGeom prst="rect">
            <a:avLst/>
          </a:prstGeom>
        </p:spPr>
      </p:pic>
      <p:pic>
        <p:nvPicPr>
          <p:cNvPr id="6" name="Imagen 5"/>
          <p:cNvPicPr>
            <a:picLocks noChangeAspect="1"/>
          </p:cNvPicPr>
          <p:nvPr/>
        </p:nvPicPr>
        <p:blipFill>
          <a:blip r:embed="rId4"/>
          <a:stretch>
            <a:fillRect/>
          </a:stretch>
        </p:blipFill>
        <p:spPr>
          <a:xfrm>
            <a:off x="838200" y="5367048"/>
            <a:ext cx="7216714" cy="944852"/>
          </a:xfrm>
          <a:prstGeom prst="rect">
            <a:avLst/>
          </a:prstGeom>
        </p:spPr>
      </p:pic>
    </p:spTree>
    <p:extLst>
      <p:ext uri="{BB962C8B-B14F-4D97-AF65-F5344CB8AC3E}">
        <p14:creationId xmlns:p14="http://schemas.microsoft.com/office/powerpoint/2010/main" val="321824694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20. DROP</a:t>
            </a:r>
          </a:p>
          <a:p>
            <a:pPr marL="0" indent="0">
              <a:buNone/>
            </a:pPr>
            <a:r>
              <a:rPr lang="es-ES" sz="2200" dirty="0"/>
              <a:t>Índices, tablas y bases de datos pueden eliminarse con la sentencia DROP.</a:t>
            </a:r>
          </a:p>
          <a:p>
            <a:pPr marL="0" indent="0">
              <a:buNone/>
            </a:pPr>
            <a:r>
              <a:rPr lang="es-ES" sz="2200" dirty="0" smtClean="0"/>
              <a:t>Para </a:t>
            </a:r>
            <a:r>
              <a:rPr lang="es-ES" sz="2200" dirty="0"/>
              <a:t>borrar un índice, DROP INDEX varía bastante entre diferentes sistemas, en </a:t>
            </a:r>
            <a:r>
              <a:rPr lang="es-ES" sz="2200" dirty="0" err="1"/>
              <a:t>MySQL</a:t>
            </a:r>
            <a:r>
              <a:rPr lang="es-ES" sz="2200" dirty="0"/>
              <a:t> es</a:t>
            </a:r>
            <a:r>
              <a:rPr lang="es-ES" sz="2200" dirty="0" smtClean="0"/>
              <a:t>:</a:t>
            </a:r>
          </a:p>
          <a:p>
            <a:pPr marL="0" indent="0">
              <a:buNone/>
            </a:pPr>
            <a:endParaRPr lang="es-ES" sz="2200" dirty="0"/>
          </a:p>
          <a:p>
            <a:pPr marL="0" indent="0">
              <a:buNone/>
            </a:pPr>
            <a:r>
              <a:rPr lang="es-ES" sz="2200" dirty="0"/>
              <a:t>Para borrar una tabla:</a:t>
            </a:r>
          </a:p>
          <a:p>
            <a:pPr marL="0" indent="0">
              <a:buNone/>
            </a:pPr>
            <a:endParaRPr lang="es-ES" sz="2200" dirty="0"/>
          </a:p>
          <a:p>
            <a:pPr marL="0" indent="0">
              <a:buNone/>
            </a:pPr>
            <a:r>
              <a:rPr lang="es-ES" sz="2200" dirty="0" smtClean="0"/>
              <a:t>Para </a:t>
            </a:r>
            <a:r>
              <a:rPr lang="es-ES" sz="2200" dirty="0"/>
              <a:t>borrar una base de datos:</a:t>
            </a:r>
          </a:p>
          <a:p>
            <a:pPr marL="0" indent="0">
              <a:buNone/>
            </a:pPr>
            <a:endParaRPr lang="es-ES" sz="2200" dirty="0" smtClean="0"/>
          </a:p>
          <a:p>
            <a:pPr marL="0" indent="0">
              <a:buNone/>
            </a:pPr>
            <a:r>
              <a:rPr lang="es-ES" sz="2200" dirty="0" smtClean="0"/>
              <a:t>Si </a:t>
            </a:r>
            <a:r>
              <a:rPr lang="es-ES" sz="2200" dirty="0"/>
              <a:t>sólo queremos borrar los datos de una tabla, se una TRUNCATE TABLE:</a:t>
            </a:r>
            <a:endParaRPr lang="es-ES" sz="2200" dirty="0" smtClean="0"/>
          </a:p>
        </p:txBody>
      </p:sp>
      <p:pic>
        <p:nvPicPr>
          <p:cNvPr id="7" name="Imagen 6"/>
          <p:cNvPicPr>
            <a:picLocks noChangeAspect="1"/>
          </p:cNvPicPr>
          <p:nvPr/>
        </p:nvPicPr>
        <p:blipFill>
          <a:blip r:embed="rId2"/>
          <a:stretch>
            <a:fillRect/>
          </a:stretch>
        </p:blipFill>
        <p:spPr>
          <a:xfrm>
            <a:off x="838200" y="3015962"/>
            <a:ext cx="5212260" cy="586220"/>
          </a:xfrm>
          <a:prstGeom prst="rect">
            <a:avLst/>
          </a:prstGeom>
        </p:spPr>
      </p:pic>
      <p:pic>
        <p:nvPicPr>
          <p:cNvPr id="8" name="Imagen 7"/>
          <p:cNvPicPr>
            <a:picLocks noChangeAspect="1"/>
          </p:cNvPicPr>
          <p:nvPr/>
        </p:nvPicPr>
        <p:blipFill>
          <a:blip r:embed="rId3"/>
          <a:stretch>
            <a:fillRect/>
          </a:stretch>
        </p:blipFill>
        <p:spPr>
          <a:xfrm>
            <a:off x="907474" y="3856688"/>
            <a:ext cx="3151909" cy="565727"/>
          </a:xfrm>
          <a:prstGeom prst="rect">
            <a:avLst/>
          </a:prstGeom>
        </p:spPr>
      </p:pic>
      <p:pic>
        <p:nvPicPr>
          <p:cNvPr id="9" name="Imagen 8"/>
          <p:cNvPicPr>
            <a:picLocks noChangeAspect="1"/>
          </p:cNvPicPr>
          <p:nvPr/>
        </p:nvPicPr>
        <p:blipFill>
          <a:blip r:embed="rId4"/>
          <a:stretch>
            <a:fillRect/>
          </a:stretch>
        </p:blipFill>
        <p:spPr>
          <a:xfrm>
            <a:off x="907474" y="4695535"/>
            <a:ext cx="3570380" cy="569191"/>
          </a:xfrm>
          <a:prstGeom prst="rect">
            <a:avLst/>
          </a:prstGeom>
        </p:spPr>
      </p:pic>
      <p:pic>
        <p:nvPicPr>
          <p:cNvPr id="10" name="Imagen 9"/>
          <p:cNvPicPr>
            <a:picLocks noChangeAspect="1"/>
          </p:cNvPicPr>
          <p:nvPr/>
        </p:nvPicPr>
        <p:blipFill>
          <a:blip r:embed="rId5"/>
          <a:stretch>
            <a:fillRect/>
          </a:stretch>
        </p:blipFill>
        <p:spPr>
          <a:xfrm>
            <a:off x="907474" y="5732716"/>
            <a:ext cx="4271482" cy="579184"/>
          </a:xfrm>
          <a:prstGeom prst="rect">
            <a:avLst/>
          </a:prstGeom>
        </p:spPr>
      </p:pic>
    </p:spTree>
    <p:extLst>
      <p:ext uri="{BB962C8B-B14F-4D97-AF65-F5344CB8AC3E}">
        <p14:creationId xmlns:p14="http://schemas.microsoft.com/office/powerpoint/2010/main" val="120504196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21. ALTER</a:t>
            </a:r>
          </a:p>
          <a:p>
            <a:pPr marL="0" indent="0">
              <a:buNone/>
            </a:pPr>
            <a:r>
              <a:rPr lang="es-ES" sz="2200" dirty="0"/>
              <a:t>La sentencia ALTER TABLE se usa para añadir, eliminar o modificar columnas en una tabla ya existente.</a:t>
            </a:r>
          </a:p>
          <a:p>
            <a:pPr marL="0" indent="0">
              <a:buNone/>
            </a:pPr>
            <a:endParaRPr lang="es-ES" sz="2200" dirty="0"/>
          </a:p>
          <a:p>
            <a:pPr marL="0" indent="0">
              <a:buNone/>
            </a:pPr>
            <a:r>
              <a:rPr lang="es-ES" sz="2200" dirty="0"/>
              <a:t>Para añadir una columna en una tabla:</a:t>
            </a:r>
            <a:endParaRPr lang="es-ES" sz="2200" dirty="0" smtClean="0"/>
          </a:p>
        </p:txBody>
      </p:sp>
      <p:pic>
        <p:nvPicPr>
          <p:cNvPr id="4" name="Imagen 3"/>
          <p:cNvPicPr>
            <a:picLocks noChangeAspect="1"/>
          </p:cNvPicPr>
          <p:nvPr/>
        </p:nvPicPr>
        <p:blipFill>
          <a:blip r:embed="rId2"/>
          <a:stretch>
            <a:fillRect/>
          </a:stretch>
        </p:blipFill>
        <p:spPr>
          <a:xfrm>
            <a:off x="838200" y="4001294"/>
            <a:ext cx="4676129" cy="750815"/>
          </a:xfrm>
          <a:prstGeom prst="rect">
            <a:avLst/>
          </a:prstGeom>
        </p:spPr>
      </p:pic>
    </p:spTree>
    <p:extLst>
      <p:ext uri="{BB962C8B-B14F-4D97-AF65-F5344CB8AC3E}">
        <p14:creationId xmlns:p14="http://schemas.microsoft.com/office/powerpoint/2010/main" val="324110728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21. ALTER</a:t>
            </a:r>
          </a:p>
          <a:p>
            <a:pPr marL="0" indent="0">
              <a:buNone/>
            </a:pPr>
            <a:r>
              <a:rPr lang="es-ES" sz="2200" dirty="0"/>
              <a:t>Para borrar una columna en una tabla</a:t>
            </a:r>
            <a:r>
              <a:rPr lang="es-ES" sz="2200" dirty="0" smtClean="0"/>
              <a:t>:</a:t>
            </a:r>
          </a:p>
          <a:p>
            <a:pPr marL="0" indent="0">
              <a:buNone/>
            </a:pPr>
            <a:endParaRPr lang="es-ES" sz="2200" dirty="0"/>
          </a:p>
          <a:p>
            <a:pPr marL="0" indent="0">
              <a:buNone/>
            </a:pPr>
            <a:endParaRPr lang="es-ES" sz="2200" dirty="0" smtClean="0"/>
          </a:p>
          <a:p>
            <a:pPr marL="0" indent="0">
              <a:buNone/>
            </a:pPr>
            <a:endParaRPr lang="es-ES" sz="2200" dirty="0"/>
          </a:p>
          <a:p>
            <a:pPr marL="0" indent="0">
              <a:buNone/>
            </a:pPr>
            <a:r>
              <a:rPr lang="es-ES" sz="2200" dirty="0"/>
              <a:t>Para modificar el data </a:t>
            </a:r>
            <a:r>
              <a:rPr lang="es-ES" sz="2200" dirty="0" err="1"/>
              <a:t>type</a:t>
            </a:r>
            <a:r>
              <a:rPr lang="es-ES" sz="2200" dirty="0"/>
              <a:t> de una columna, la sintaxis varía en función del sistema utilizado:</a:t>
            </a:r>
            <a:endParaRPr lang="es-ES" sz="2200" dirty="0" smtClean="0"/>
          </a:p>
        </p:txBody>
      </p:sp>
      <p:pic>
        <p:nvPicPr>
          <p:cNvPr id="5" name="Imagen 4"/>
          <p:cNvPicPr>
            <a:picLocks noChangeAspect="1"/>
          </p:cNvPicPr>
          <p:nvPr/>
        </p:nvPicPr>
        <p:blipFill>
          <a:blip r:embed="rId2"/>
          <a:stretch>
            <a:fillRect/>
          </a:stretch>
        </p:blipFill>
        <p:spPr>
          <a:xfrm>
            <a:off x="838200" y="2843212"/>
            <a:ext cx="4447484" cy="930502"/>
          </a:xfrm>
          <a:prstGeom prst="rect">
            <a:avLst/>
          </a:prstGeom>
        </p:spPr>
      </p:pic>
      <p:pic>
        <p:nvPicPr>
          <p:cNvPr id="6" name="Imagen 5"/>
          <p:cNvPicPr>
            <a:picLocks noChangeAspect="1"/>
          </p:cNvPicPr>
          <p:nvPr/>
        </p:nvPicPr>
        <p:blipFill>
          <a:blip r:embed="rId3"/>
          <a:stretch>
            <a:fillRect/>
          </a:stretch>
        </p:blipFill>
        <p:spPr>
          <a:xfrm>
            <a:off x="855198" y="4612367"/>
            <a:ext cx="4543425" cy="2190750"/>
          </a:xfrm>
          <a:prstGeom prst="rect">
            <a:avLst/>
          </a:prstGeom>
        </p:spPr>
      </p:pic>
    </p:spTree>
    <p:extLst>
      <p:ext uri="{BB962C8B-B14F-4D97-AF65-F5344CB8AC3E}">
        <p14:creationId xmlns:p14="http://schemas.microsoft.com/office/powerpoint/2010/main" val="54516270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22</a:t>
            </a:r>
            <a:r>
              <a:rPr lang="es-ES" sz="2200" b="1" dirty="0"/>
              <a:t>. AUTO INCREMENT</a:t>
            </a:r>
            <a:endParaRPr lang="es-ES" sz="2200" b="1" dirty="0" smtClean="0"/>
          </a:p>
          <a:p>
            <a:pPr marL="0" indent="0">
              <a:buNone/>
            </a:pPr>
            <a:r>
              <a:rPr lang="es-ES" sz="2200" dirty="0"/>
              <a:t>AUTO INCREMENT permite generar un único número automáticamente cuando se inserta un nuevo registro.</a:t>
            </a:r>
          </a:p>
          <a:p>
            <a:pPr marL="0" indent="0">
              <a:buNone/>
            </a:pPr>
            <a:endParaRPr lang="es-ES" sz="2200" dirty="0"/>
          </a:p>
          <a:p>
            <a:pPr marL="0" indent="0">
              <a:buNone/>
            </a:pPr>
            <a:r>
              <a:rPr lang="es-ES" sz="2200" dirty="0"/>
              <a:t>Muy frecuentemente se utiliza junto al valor PRIMARY KEY de una tabla para que se cree de forma automática cada vez que se inserta un nuevo registro.</a:t>
            </a:r>
          </a:p>
          <a:p>
            <a:pPr marL="0" indent="0">
              <a:buNone/>
            </a:pPr>
            <a:endParaRPr lang="es-ES" sz="2200" dirty="0"/>
          </a:p>
          <a:p>
            <a:pPr marL="0" indent="0">
              <a:buNone/>
            </a:pPr>
            <a:r>
              <a:rPr lang="es-ES" sz="2200" dirty="0"/>
              <a:t>Varía en cada uno de los sistemas de bases de datos, por lo que sólo voy a poner el ejemplo en </a:t>
            </a:r>
            <a:r>
              <a:rPr lang="es-ES" sz="2200" dirty="0" err="1"/>
              <a:t>MySQL</a:t>
            </a:r>
            <a:r>
              <a:rPr lang="es-ES" sz="2200" dirty="0"/>
              <a:t>:</a:t>
            </a:r>
            <a:endParaRPr lang="es-ES" sz="2200" dirty="0" smtClean="0"/>
          </a:p>
        </p:txBody>
      </p:sp>
    </p:spTree>
    <p:extLst>
      <p:ext uri="{BB962C8B-B14F-4D97-AF65-F5344CB8AC3E}">
        <p14:creationId xmlns:p14="http://schemas.microsoft.com/office/powerpoint/2010/main" val="1059006356"/>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22</a:t>
            </a:r>
            <a:r>
              <a:rPr lang="es-ES" sz="2200" b="1" dirty="0"/>
              <a:t>. AUTO INCREMENT</a:t>
            </a:r>
            <a:endParaRPr lang="es-ES" sz="2200" b="1" dirty="0" smtClean="0"/>
          </a:p>
          <a:p>
            <a:pPr marL="0" indent="0">
              <a:buNone/>
            </a:pPr>
            <a:endParaRPr lang="es-ES" sz="2200" b="1" dirty="0"/>
          </a:p>
          <a:p>
            <a:pPr marL="0" indent="0">
              <a:buNone/>
            </a:pPr>
            <a:endParaRPr lang="es-ES" sz="2200" b="1" dirty="0" smtClean="0"/>
          </a:p>
          <a:p>
            <a:pPr marL="0" indent="0">
              <a:buNone/>
            </a:pPr>
            <a:endParaRPr lang="es-ES" sz="2200" b="1" dirty="0"/>
          </a:p>
          <a:p>
            <a:pPr marL="0" indent="0">
              <a:buNone/>
            </a:pPr>
            <a:endParaRPr lang="es-ES" sz="2200" dirty="0" smtClean="0"/>
          </a:p>
          <a:p>
            <a:pPr marL="0" indent="0">
              <a:buNone/>
            </a:pPr>
            <a:endParaRPr lang="es-ES" sz="2200" dirty="0"/>
          </a:p>
          <a:p>
            <a:pPr marL="0" indent="0">
              <a:buNone/>
            </a:pPr>
            <a:r>
              <a:rPr lang="es-ES" sz="2200" dirty="0" smtClean="0"/>
              <a:t>Por </a:t>
            </a:r>
            <a:r>
              <a:rPr lang="es-ES" sz="2200" dirty="0"/>
              <a:t>defecto, el valor inicial de AUTO_INCREMENT es 1, e incrementará de 1 en 1 por cada nuevo registro.</a:t>
            </a:r>
          </a:p>
          <a:p>
            <a:pPr marL="0" indent="0">
              <a:buNone/>
            </a:pPr>
            <a:r>
              <a:rPr lang="es-ES" sz="2200" dirty="0" smtClean="0"/>
              <a:t>Para </a:t>
            </a:r>
            <a:r>
              <a:rPr lang="es-ES" sz="2200" dirty="0"/>
              <a:t>hacer que comience en un valor distinto de 1:</a:t>
            </a:r>
          </a:p>
        </p:txBody>
      </p:sp>
      <p:pic>
        <p:nvPicPr>
          <p:cNvPr id="4" name="Imagen 3"/>
          <p:cNvPicPr>
            <a:picLocks noChangeAspect="1"/>
          </p:cNvPicPr>
          <p:nvPr/>
        </p:nvPicPr>
        <p:blipFill>
          <a:blip r:embed="rId2"/>
          <a:stretch>
            <a:fillRect/>
          </a:stretch>
        </p:blipFill>
        <p:spPr>
          <a:xfrm>
            <a:off x="838200" y="2274661"/>
            <a:ext cx="5732874" cy="2137682"/>
          </a:xfrm>
          <a:prstGeom prst="rect">
            <a:avLst/>
          </a:prstGeom>
        </p:spPr>
      </p:pic>
      <p:pic>
        <p:nvPicPr>
          <p:cNvPr id="5" name="Imagen 4"/>
          <p:cNvPicPr>
            <a:picLocks noChangeAspect="1"/>
          </p:cNvPicPr>
          <p:nvPr/>
        </p:nvPicPr>
        <p:blipFill>
          <a:blip r:embed="rId3"/>
          <a:stretch>
            <a:fillRect/>
          </a:stretch>
        </p:blipFill>
        <p:spPr>
          <a:xfrm>
            <a:off x="838200" y="5565548"/>
            <a:ext cx="5596799" cy="611415"/>
          </a:xfrm>
          <a:prstGeom prst="rect">
            <a:avLst/>
          </a:prstGeom>
        </p:spPr>
      </p:pic>
    </p:spTree>
    <p:extLst>
      <p:ext uri="{BB962C8B-B14F-4D97-AF65-F5344CB8AC3E}">
        <p14:creationId xmlns:p14="http://schemas.microsoft.com/office/powerpoint/2010/main" val="144014246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23. </a:t>
            </a:r>
            <a:r>
              <a:rPr lang="es-ES" sz="2200" b="1" dirty="0" err="1" smtClean="0"/>
              <a:t>Views</a:t>
            </a:r>
            <a:endParaRPr lang="es-ES" sz="2200" b="1" dirty="0" smtClean="0"/>
          </a:p>
          <a:p>
            <a:pPr marL="0" indent="0">
              <a:buNone/>
            </a:pPr>
            <a:r>
              <a:rPr lang="es-ES" sz="2200" dirty="0"/>
              <a:t>Una </a:t>
            </a:r>
            <a:r>
              <a:rPr lang="es-ES" sz="2200" dirty="0" err="1"/>
              <a:t>view</a:t>
            </a:r>
            <a:r>
              <a:rPr lang="es-ES" sz="2200" dirty="0"/>
              <a:t> es una tabla virtual basada en el </a:t>
            </a:r>
            <a:r>
              <a:rPr lang="es-ES" sz="2200" dirty="0" err="1"/>
              <a:t>result</a:t>
            </a:r>
            <a:r>
              <a:rPr lang="es-ES" sz="2200" dirty="0"/>
              <a:t>-set de una sentencia SQL.</a:t>
            </a:r>
          </a:p>
          <a:p>
            <a:pPr marL="0" indent="0">
              <a:buNone/>
            </a:pPr>
            <a:endParaRPr lang="es-ES" sz="2200" dirty="0"/>
          </a:p>
          <a:p>
            <a:pPr marL="0" indent="0">
              <a:buNone/>
            </a:pPr>
            <a:r>
              <a:rPr lang="es-ES" sz="2200" dirty="0"/>
              <a:t>Una </a:t>
            </a:r>
            <a:r>
              <a:rPr lang="es-ES" sz="2200" dirty="0" err="1"/>
              <a:t>view</a:t>
            </a:r>
            <a:r>
              <a:rPr lang="es-ES" sz="2200" dirty="0"/>
              <a:t> contiene filas y columnas, como una tabla real. Los campos de una </a:t>
            </a:r>
            <a:r>
              <a:rPr lang="es-ES" sz="2200" dirty="0" err="1"/>
              <a:t>view</a:t>
            </a:r>
            <a:r>
              <a:rPr lang="es-ES" sz="2200" dirty="0"/>
              <a:t> son campos de una o más tablas reales de la base de datos.</a:t>
            </a:r>
          </a:p>
          <a:p>
            <a:pPr marL="0" indent="0">
              <a:buNone/>
            </a:pPr>
            <a:endParaRPr lang="es-ES" sz="2200" dirty="0"/>
          </a:p>
          <a:p>
            <a:pPr marL="0" indent="0">
              <a:buNone/>
            </a:pPr>
            <a:r>
              <a:rPr lang="es-ES" sz="2200" dirty="0"/>
              <a:t>Se pueden añadir funciones SQL, o cláusulas como WHERE y JOIN y presentar los datos como si vinieran de una </a:t>
            </a:r>
            <a:r>
              <a:rPr lang="es-ES" sz="2200" dirty="0" err="1"/>
              <a:t>sóla</a:t>
            </a:r>
            <a:r>
              <a:rPr lang="es-ES" sz="2200" dirty="0"/>
              <a:t> tabla.</a:t>
            </a:r>
          </a:p>
        </p:txBody>
      </p:sp>
    </p:spTree>
    <p:extLst>
      <p:ext uri="{BB962C8B-B14F-4D97-AF65-F5344CB8AC3E}">
        <p14:creationId xmlns:p14="http://schemas.microsoft.com/office/powerpoint/2010/main" val="74559533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23. </a:t>
            </a:r>
            <a:r>
              <a:rPr lang="es-ES" sz="2200" b="1" dirty="0" err="1" smtClean="0"/>
              <a:t>Views</a:t>
            </a:r>
            <a:endParaRPr lang="es-ES" sz="2200" b="1" dirty="0" smtClean="0"/>
          </a:p>
          <a:p>
            <a:pPr marL="0" indent="0">
              <a:buNone/>
            </a:pPr>
            <a:r>
              <a:rPr lang="es-ES" sz="2200" dirty="0"/>
              <a:t>La sintaxis es la siguiente:</a:t>
            </a:r>
          </a:p>
        </p:txBody>
      </p:sp>
      <p:pic>
        <p:nvPicPr>
          <p:cNvPr id="4" name="Imagen 3"/>
          <p:cNvPicPr>
            <a:picLocks noChangeAspect="1"/>
          </p:cNvPicPr>
          <p:nvPr/>
        </p:nvPicPr>
        <p:blipFill>
          <a:blip r:embed="rId2"/>
          <a:stretch>
            <a:fillRect/>
          </a:stretch>
        </p:blipFill>
        <p:spPr>
          <a:xfrm>
            <a:off x="838200" y="2701018"/>
            <a:ext cx="4690526" cy="1450068"/>
          </a:xfrm>
          <a:prstGeom prst="rect">
            <a:avLst/>
          </a:prstGeom>
        </p:spPr>
      </p:pic>
    </p:spTree>
    <p:extLst>
      <p:ext uri="{BB962C8B-B14F-4D97-AF65-F5344CB8AC3E}">
        <p14:creationId xmlns:p14="http://schemas.microsoft.com/office/powerpoint/2010/main" val="310216089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772" y="2204864"/>
            <a:ext cx="8887717" cy="2103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2731896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9496" y="1890490"/>
            <a:ext cx="9105122" cy="4058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2251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dirty="0"/>
              <a:t>Los </a:t>
            </a:r>
            <a:r>
              <a:rPr lang="es-ES" sz="2200" b="1" dirty="0"/>
              <a:t>conceptos y comandos más importantes de SQL</a:t>
            </a:r>
            <a:r>
              <a:rPr lang="es-ES" sz="2200" dirty="0"/>
              <a:t> son:</a:t>
            </a:r>
          </a:p>
        </p:txBody>
      </p:sp>
      <p:pic>
        <p:nvPicPr>
          <p:cNvPr id="4" name="Imagen 3"/>
          <p:cNvPicPr>
            <a:picLocks noChangeAspect="1"/>
          </p:cNvPicPr>
          <p:nvPr/>
        </p:nvPicPr>
        <p:blipFill>
          <a:blip r:embed="rId2"/>
          <a:stretch>
            <a:fillRect/>
          </a:stretch>
        </p:blipFill>
        <p:spPr>
          <a:xfrm>
            <a:off x="140276" y="2349212"/>
            <a:ext cx="11952083" cy="2776971"/>
          </a:xfrm>
          <a:prstGeom prst="rect">
            <a:avLst/>
          </a:prstGeom>
        </p:spPr>
      </p:pic>
    </p:spTree>
    <p:extLst>
      <p:ext uri="{BB962C8B-B14F-4D97-AF65-F5344CB8AC3E}">
        <p14:creationId xmlns:p14="http://schemas.microsoft.com/office/powerpoint/2010/main" val="195631063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830436"/>
            <a:ext cx="9144000" cy="44788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047137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463068"/>
            <a:ext cx="9144000" cy="2190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862209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0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16832"/>
            <a:ext cx="9163050" cy="35433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7631811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17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133074"/>
            <a:ext cx="9144000" cy="38520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8595786"/>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27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898874"/>
            <a:ext cx="9067800" cy="3762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04137193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3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2253608"/>
            <a:ext cx="9144000" cy="31196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237129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060" y="1844824"/>
            <a:ext cx="9087445" cy="39604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6713430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Rectángulo"/>
          <p:cNvSpPr/>
          <p:nvPr/>
        </p:nvSpPr>
        <p:spPr>
          <a:xfrm>
            <a:off x="4223792" y="1300698"/>
            <a:ext cx="3719288" cy="400110"/>
          </a:xfrm>
          <a:prstGeom prst="rect">
            <a:avLst/>
          </a:prstGeom>
        </p:spPr>
        <p:txBody>
          <a:bodyPr wrap="none">
            <a:spAutoFit/>
          </a:bodyPr>
          <a:lstStyle/>
          <a:p>
            <a:r>
              <a:rPr lang="es-ES" sz="2000" b="1" dirty="0"/>
              <a:t>Principales tipos de JOINS en SQL</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1" y="1997546"/>
            <a:ext cx="9172575" cy="4095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3630187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dirty="0"/>
              <a:t>Las sentencias preparadas mejoran la seguridad y permiten la repetición de sentencias para una mejora del </a:t>
            </a:r>
            <a:r>
              <a:rPr lang="es-ES" sz="2200" dirty="0" smtClean="0"/>
              <a:t>rendimiento.</a:t>
            </a:r>
          </a:p>
          <a:p>
            <a:pPr marL="0" indent="0">
              <a:buNone/>
            </a:pPr>
            <a:endParaRPr lang="es-ES" sz="2200" dirty="0"/>
          </a:p>
          <a:p>
            <a:pPr marL="0" indent="0">
              <a:buNone/>
            </a:pPr>
            <a:r>
              <a:rPr lang="es-ES" sz="2200" dirty="0"/>
              <a:t>Una Sentencia Preparada, o </a:t>
            </a:r>
            <a:r>
              <a:rPr lang="es-ES" sz="2200" dirty="0" err="1"/>
              <a:t>Prepared</a:t>
            </a:r>
            <a:r>
              <a:rPr lang="es-ES" sz="2200" dirty="0"/>
              <a:t> </a:t>
            </a:r>
            <a:r>
              <a:rPr lang="es-ES" sz="2200" dirty="0" err="1"/>
              <a:t>Statement</a:t>
            </a:r>
            <a:r>
              <a:rPr lang="es-ES" sz="2200" dirty="0"/>
              <a:t>, es una característica de algunos sistemas de bases de datos que permite ejecutar la misma (o similar) sentencia SQL provocando una mejora en la seguridad y en el rendimiento de la aplicación.</a:t>
            </a:r>
          </a:p>
        </p:txBody>
      </p:sp>
    </p:spTree>
    <p:extLst>
      <p:ext uri="{BB962C8B-B14F-4D97-AF65-F5344CB8AC3E}">
        <p14:creationId xmlns:p14="http://schemas.microsoft.com/office/powerpoint/2010/main" val="146444138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1. Cómo funcionan las sentencias preparadas</a:t>
            </a:r>
          </a:p>
          <a:p>
            <a:r>
              <a:rPr lang="es-ES" sz="2200" dirty="0"/>
              <a:t>Prepare. Primero una plantilla de la sentencia SQL se crea y se envía a la base de datos. Algunos valores se dejan sin especificar, llamados parámetros y representados por un interrogante "?":</a:t>
            </a:r>
          </a:p>
          <a:p>
            <a:endParaRPr lang="es-ES" sz="2200" dirty="0" smtClean="0"/>
          </a:p>
          <a:p>
            <a:endParaRPr lang="es-ES" sz="2200" dirty="0"/>
          </a:p>
          <a:p>
            <a:r>
              <a:rPr lang="es-ES" sz="2200" dirty="0" smtClean="0"/>
              <a:t>Después</a:t>
            </a:r>
            <a:r>
              <a:rPr lang="es-ES" sz="2200" dirty="0"/>
              <a:t>, la base de datos analiza, compila y realiza la optimización de la consulta sobre la sentencia SQL, y guarda el resultado sin ejecutarlo.</a:t>
            </a:r>
          </a:p>
          <a:p>
            <a:r>
              <a:rPr lang="es-ES" sz="2200" dirty="0" err="1"/>
              <a:t>Execute</a:t>
            </a:r>
            <a:r>
              <a:rPr lang="es-ES" sz="2200" dirty="0"/>
              <a:t>. Por último, la aplicación enlaza valores con los parámetros, y la base de datos ejecuta la sentencia. La aplicación puede entonces ejecutar la sentencia tantas veces como quiera con valores diferentes.</a:t>
            </a:r>
          </a:p>
        </p:txBody>
      </p:sp>
      <p:pic>
        <p:nvPicPr>
          <p:cNvPr id="4" name="Imagen 3"/>
          <p:cNvPicPr>
            <a:picLocks noChangeAspect="1"/>
          </p:cNvPicPr>
          <p:nvPr/>
        </p:nvPicPr>
        <p:blipFill>
          <a:blip r:embed="rId2"/>
          <a:stretch>
            <a:fillRect/>
          </a:stretch>
        </p:blipFill>
        <p:spPr>
          <a:xfrm>
            <a:off x="838199" y="3330575"/>
            <a:ext cx="6689359" cy="675368"/>
          </a:xfrm>
          <a:prstGeom prst="rect">
            <a:avLst/>
          </a:prstGeom>
        </p:spPr>
      </p:pic>
    </p:spTree>
    <p:extLst>
      <p:ext uri="{BB962C8B-B14F-4D97-AF65-F5344CB8AC3E}">
        <p14:creationId xmlns:p14="http://schemas.microsoft.com/office/powerpoint/2010/main" val="46040459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  SELECT</a:t>
            </a:r>
          </a:p>
          <a:p>
            <a:pPr marL="0" indent="0">
              <a:buNone/>
            </a:pPr>
            <a:r>
              <a:rPr lang="es-ES" sz="2200" dirty="0" smtClean="0"/>
              <a:t>La </a:t>
            </a:r>
            <a:r>
              <a:rPr lang="es-ES" sz="2200" dirty="0"/>
              <a:t>sentencia SELECT se utiliza para seleccionar datos de una base de datos. El resultado se guarda en una tabla de resultados, llamada </a:t>
            </a:r>
            <a:r>
              <a:rPr lang="es-ES" sz="2200" dirty="0" err="1"/>
              <a:t>result</a:t>
            </a:r>
            <a:r>
              <a:rPr lang="es-ES" sz="2200" dirty="0"/>
              <a:t>-set. Si queremos seleccionar columnas de una tabla:</a:t>
            </a:r>
          </a:p>
          <a:p>
            <a:pPr marL="0" indent="0">
              <a:buNone/>
            </a:pPr>
            <a:endParaRPr lang="es-ES" sz="2200" dirty="0" smtClean="0"/>
          </a:p>
          <a:p>
            <a:pPr marL="0" indent="0">
              <a:buNone/>
            </a:pPr>
            <a:endParaRPr lang="es-ES" sz="2200" dirty="0"/>
          </a:p>
          <a:p>
            <a:pPr marL="0" indent="0">
              <a:buNone/>
            </a:pPr>
            <a:r>
              <a:rPr lang="es-ES" sz="2200" dirty="0" smtClean="0"/>
              <a:t>Si </a:t>
            </a:r>
            <a:r>
              <a:rPr lang="es-ES" sz="2200" dirty="0"/>
              <a:t>queremos seleccionar todas las columnas:</a:t>
            </a:r>
          </a:p>
          <a:p>
            <a:pPr marL="0" indent="0">
              <a:buNone/>
            </a:pPr>
            <a:endParaRPr lang="es-ES" sz="2200" dirty="0"/>
          </a:p>
          <a:p>
            <a:pPr marL="0" indent="0">
              <a:buNone/>
            </a:pPr>
            <a:r>
              <a:rPr lang="es-ES" sz="2200" dirty="0" smtClean="0"/>
              <a:t>Respecto </a:t>
            </a:r>
            <a:r>
              <a:rPr lang="es-ES" sz="2200" dirty="0"/>
              <a:t>a la tabla anterior de clientes, podemos hacer la siguiente consulta:</a:t>
            </a:r>
          </a:p>
          <a:p>
            <a:pPr marL="0" indent="0">
              <a:buNone/>
            </a:pPr>
            <a:endParaRPr lang="es-ES" sz="2600" dirty="0"/>
          </a:p>
        </p:txBody>
      </p:sp>
      <p:pic>
        <p:nvPicPr>
          <p:cNvPr id="4" name="Imagen 3"/>
          <p:cNvPicPr>
            <a:picLocks noChangeAspect="1"/>
          </p:cNvPicPr>
          <p:nvPr/>
        </p:nvPicPr>
        <p:blipFill>
          <a:blip r:embed="rId2"/>
          <a:stretch>
            <a:fillRect/>
          </a:stretch>
        </p:blipFill>
        <p:spPr>
          <a:xfrm>
            <a:off x="838200" y="3181206"/>
            <a:ext cx="4049185" cy="820088"/>
          </a:xfrm>
          <a:prstGeom prst="rect">
            <a:avLst/>
          </a:prstGeom>
        </p:spPr>
      </p:pic>
      <p:pic>
        <p:nvPicPr>
          <p:cNvPr id="5" name="Imagen 4"/>
          <p:cNvPicPr>
            <a:picLocks noChangeAspect="1"/>
          </p:cNvPicPr>
          <p:nvPr/>
        </p:nvPicPr>
        <p:blipFill>
          <a:blip r:embed="rId3"/>
          <a:stretch>
            <a:fillRect/>
          </a:stretch>
        </p:blipFill>
        <p:spPr>
          <a:xfrm>
            <a:off x="838199" y="4489053"/>
            <a:ext cx="4164277" cy="567856"/>
          </a:xfrm>
          <a:prstGeom prst="rect">
            <a:avLst/>
          </a:prstGeom>
        </p:spPr>
      </p:pic>
      <p:pic>
        <p:nvPicPr>
          <p:cNvPr id="6" name="Imagen 5"/>
          <p:cNvPicPr>
            <a:picLocks noChangeAspect="1"/>
          </p:cNvPicPr>
          <p:nvPr/>
        </p:nvPicPr>
        <p:blipFill>
          <a:blip r:embed="rId4"/>
          <a:stretch>
            <a:fillRect/>
          </a:stretch>
        </p:blipFill>
        <p:spPr>
          <a:xfrm>
            <a:off x="838198" y="5544667"/>
            <a:ext cx="5780983" cy="632295"/>
          </a:xfrm>
          <a:prstGeom prst="rect">
            <a:avLst/>
          </a:prstGeom>
        </p:spPr>
      </p:pic>
    </p:spTree>
    <p:extLst>
      <p:ext uri="{BB962C8B-B14F-4D97-AF65-F5344CB8AC3E}">
        <p14:creationId xmlns:p14="http://schemas.microsoft.com/office/powerpoint/2010/main" val="31315078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2. Ventajas de las Sentencias Preparadas</a:t>
            </a:r>
          </a:p>
          <a:p>
            <a:r>
              <a:rPr lang="es-ES" sz="2200" dirty="0"/>
              <a:t>Las Sentencias Preparadas reducen en tiempo de análisis ya que la preparación de la consulta de realiza sólo una vez (aunque la sentencia se ejecute las veces necesarias).</a:t>
            </a:r>
          </a:p>
          <a:p>
            <a:r>
              <a:rPr lang="es-ES" sz="2200" dirty="0"/>
              <a:t>Los parámetros enlazados minimizan el ancho de banda consumida del servidor ya que sólo necesitas enviar los parámetros cada vez, no la consulta entera.</a:t>
            </a:r>
          </a:p>
          <a:p>
            <a:r>
              <a:rPr lang="es-ES" sz="2200" dirty="0"/>
              <a:t>Las Sentencias Preparadas son muy </a:t>
            </a:r>
            <a:r>
              <a:rPr lang="es-ES" sz="2200" dirty="0" err="1"/>
              <a:t>últiles</a:t>
            </a:r>
            <a:r>
              <a:rPr lang="es-ES" sz="2200" dirty="0"/>
              <a:t> frente a Inyecciones SQL, ya que los valores de los parámetros, que son transmitidos después usando un protocolo diferente, no necesitan ser escapados. Si la plantilla de la sentencia original no es derivada de un input externo, los ataques SQL </a:t>
            </a:r>
            <a:r>
              <a:rPr lang="es-ES" sz="2200" dirty="0" err="1"/>
              <a:t>Injection</a:t>
            </a:r>
            <a:r>
              <a:rPr lang="es-ES" sz="2200" dirty="0"/>
              <a:t> no pueden ocurrir.</a:t>
            </a:r>
          </a:p>
        </p:txBody>
      </p:sp>
    </p:spTree>
    <p:extLst>
      <p:ext uri="{BB962C8B-B14F-4D97-AF65-F5344CB8AC3E}">
        <p14:creationId xmlns:p14="http://schemas.microsoft.com/office/powerpoint/2010/main" val="75526159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3. Sentencias Preparadas en </a:t>
            </a:r>
            <a:r>
              <a:rPr lang="es-ES" sz="2200" b="1" dirty="0" err="1" smtClean="0"/>
              <a:t>MySQLi</a:t>
            </a:r>
            <a:endParaRPr lang="es-ES" sz="2200" b="1" dirty="0" smtClean="0"/>
          </a:p>
          <a:p>
            <a:pPr marL="0" indent="0">
              <a:buNone/>
            </a:pPr>
            <a:r>
              <a:rPr lang="es-ES" sz="2200" dirty="0"/>
              <a:t>Vamos a ver un ejemplo de Sentencias Preparadas en PHP con </a:t>
            </a:r>
            <a:r>
              <a:rPr lang="es-ES" sz="2200" dirty="0" err="1"/>
              <a:t>MySQLi</a:t>
            </a:r>
            <a:r>
              <a:rPr lang="es-ES" sz="2200" dirty="0"/>
              <a:t>.</a:t>
            </a:r>
          </a:p>
        </p:txBody>
      </p:sp>
      <p:pic>
        <p:nvPicPr>
          <p:cNvPr id="4" name="Imagen 3"/>
          <p:cNvPicPr>
            <a:picLocks noChangeAspect="1"/>
          </p:cNvPicPr>
          <p:nvPr/>
        </p:nvPicPr>
        <p:blipFill>
          <a:blip r:embed="rId2"/>
          <a:stretch>
            <a:fillRect/>
          </a:stretch>
        </p:blipFill>
        <p:spPr>
          <a:xfrm>
            <a:off x="838200" y="2699884"/>
            <a:ext cx="11240139" cy="2946173"/>
          </a:xfrm>
          <a:prstGeom prst="rect">
            <a:avLst/>
          </a:prstGeom>
        </p:spPr>
      </p:pic>
    </p:spTree>
    <p:extLst>
      <p:ext uri="{BB962C8B-B14F-4D97-AF65-F5344CB8AC3E}">
        <p14:creationId xmlns:p14="http://schemas.microsoft.com/office/powerpoint/2010/main" val="212969069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3. Sentencias Preparadas en </a:t>
            </a:r>
            <a:r>
              <a:rPr lang="es-ES" sz="2200" b="1" dirty="0" err="1" smtClean="0"/>
              <a:t>MySQLi</a:t>
            </a:r>
            <a:endParaRPr lang="es-ES" sz="2200" b="1" dirty="0" smtClean="0"/>
          </a:p>
          <a:p>
            <a:pPr marL="0" indent="0">
              <a:buNone/>
            </a:pPr>
            <a:r>
              <a:rPr lang="es-ES" sz="2200" dirty="0"/>
              <a:t>La función enlaza los </a:t>
            </a:r>
            <a:r>
              <a:rPr lang="es-ES" sz="2200" dirty="0" err="1"/>
              <a:t>parámentros</a:t>
            </a:r>
            <a:r>
              <a:rPr lang="es-ES" sz="2200" dirty="0"/>
              <a:t> con la consulta SQL y le dice a la base de datos que parámetros son. El argumento "</a:t>
            </a:r>
            <a:r>
              <a:rPr lang="es-ES" sz="2200" dirty="0" err="1"/>
              <a:t>ssi</a:t>
            </a:r>
            <a:r>
              <a:rPr lang="es-ES" sz="2200" dirty="0"/>
              <a:t>" especifica el tipo de dato que se espera que sea el parámetro. Pueden ser de cuatro tipos:</a:t>
            </a:r>
          </a:p>
        </p:txBody>
      </p:sp>
      <p:pic>
        <p:nvPicPr>
          <p:cNvPr id="5" name="Imagen 4"/>
          <p:cNvPicPr>
            <a:picLocks noChangeAspect="1"/>
          </p:cNvPicPr>
          <p:nvPr/>
        </p:nvPicPr>
        <p:blipFill>
          <a:blip r:embed="rId2"/>
          <a:stretch>
            <a:fillRect/>
          </a:stretch>
        </p:blipFill>
        <p:spPr>
          <a:xfrm>
            <a:off x="838200" y="3384437"/>
            <a:ext cx="8538030" cy="2355319"/>
          </a:xfrm>
          <a:prstGeom prst="rect">
            <a:avLst/>
          </a:prstGeom>
        </p:spPr>
      </p:pic>
    </p:spTree>
    <p:extLst>
      <p:ext uri="{BB962C8B-B14F-4D97-AF65-F5344CB8AC3E}">
        <p14:creationId xmlns:p14="http://schemas.microsoft.com/office/powerpoint/2010/main" val="226631020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4. Sentencias Preparadas en </a:t>
            </a:r>
            <a:r>
              <a:rPr lang="es-ES" sz="2200" b="1" dirty="0" smtClean="0"/>
              <a:t>PDO</a:t>
            </a:r>
          </a:p>
          <a:p>
            <a:pPr marL="0" indent="0">
              <a:buNone/>
            </a:pPr>
            <a:r>
              <a:rPr lang="es-ES" sz="2200" dirty="0"/>
              <a:t>Vamos a hacer el mismo ejemplo anterior pero con PDO.</a:t>
            </a:r>
          </a:p>
        </p:txBody>
      </p:sp>
      <p:pic>
        <p:nvPicPr>
          <p:cNvPr id="4" name="Imagen 3"/>
          <p:cNvPicPr>
            <a:picLocks noChangeAspect="1"/>
          </p:cNvPicPr>
          <p:nvPr/>
        </p:nvPicPr>
        <p:blipFill>
          <a:blip r:embed="rId2"/>
          <a:stretch>
            <a:fillRect/>
          </a:stretch>
        </p:blipFill>
        <p:spPr>
          <a:xfrm>
            <a:off x="838200" y="2693080"/>
            <a:ext cx="8291286" cy="3578042"/>
          </a:xfrm>
          <a:prstGeom prst="rect">
            <a:avLst/>
          </a:prstGeom>
        </p:spPr>
      </p:pic>
    </p:spTree>
    <p:extLst>
      <p:ext uri="{BB962C8B-B14F-4D97-AF65-F5344CB8AC3E}">
        <p14:creationId xmlns:p14="http://schemas.microsoft.com/office/powerpoint/2010/main" val="139942518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1.3 </a:t>
            </a:r>
            <a:r>
              <a:rPr lang="es-ES" dirty="0"/>
              <a:t>Sentencias Preparadas en PHP</a:t>
            </a:r>
          </a:p>
        </p:txBody>
      </p:sp>
      <p:sp>
        <p:nvSpPr>
          <p:cNvPr id="3" name="Marcador de contenido 2"/>
          <p:cNvSpPr>
            <a:spLocks noGrp="1"/>
          </p:cNvSpPr>
          <p:nvPr>
            <p:ph idx="1"/>
          </p:nvPr>
        </p:nvSpPr>
        <p:spPr/>
        <p:txBody>
          <a:bodyPr>
            <a:normAutofit/>
          </a:bodyPr>
          <a:lstStyle/>
          <a:p>
            <a:pPr marL="0" indent="0">
              <a:buNone/>
            </a:pPr>
            <a:r>
              <a:rPr lang="es-ES" sz="2200" b="1" dirty="0"/>
              <a:t>4. Sentencias Preparadas en </a:t>
            </a:r>
            <a:r>
              <a:rPr lang="es-ES" sz="2200" b="1" dirty="0" smtClean="0"/>
              <a:t>PDO</a:t>
            </a:r>
          </a:p>
          <a:p>
            <a:pPr marL="0" indent="0">
              <a:buNone/>
            </a:pPr>
            <a:r>
              <a:rPr lang="es-ES" sz="2200" dirty="0"/>
              <a:t>Una vez establecida la conexión, podemos usarla donde la necesitemos:</a:t>
            </a:r>
          </a:p>
        </p:txBody>
      </p:sp>
      <p:pic>
        <p:nvPicPr>
          <p:cNvPr id="5" name="Imagen 4"/>
          <p:cNvPicPr>
            <a:picLocks noChangeAspect="1"/>
          </p:cNvPicPr>
          <p:nvPr/>
        </p:nvPicPr>
        <p:blipFill>
          <a:blip r:embed="rId2"/>
          <a:stretch>
            <a:fillRect/>
          </a:stretch>
        </p:blipFill>
        <p:spPr>
          <a:xfrm>
            <a:off x="838199" y="2700338"/>
            <a:ext cx="9568543" cy="4080045"/>
          </a:xfrm>
          <a:prstGeom prst="rect">
            <a:avLst/>
          </a:prstGeom>
        </p:spPr>
      </p:pic>
    </p:spTree>
    <p:extLst>
      <p:ext uri="{BB962C8B-B14F-4D97-AF65-F5344CB8AC3E}">
        <p14:creationId xmlns:p14="http://schemas.microsoft.com/office/powerpoint/2010/main" val="23462953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dirty="0"/>
              <a:t>PDO es una extensión de PHP que permite acceder a diferentes sistemas de bases de datos utilizando las mismas </a:t>
            </a:r>
            <a:r>
              <a:rPr lang="es-ES" sz="2200" dirty="0" smtClean="0"/>
              <a:t>funciones</a:t>
            </a:r>
          </a:p>
          <a:p>
            <a:pPr marL="0" indent="0">
              <a:buNone/>
            </a:pPr>
            <a:endParaRPr lang="es-ES" sz="2200" dirty="0" smtClean="0"/>
          </a:p>
          <a:p>
            <a:pPr marL="0" indent="0">
              <a:buNone/>
            </a:pPr>
            <a:r>
              <a:rPr lang="es-ES" sz="2200" b="1" dirty="0" smtClean="0"/>
              <a:t>1. Introducción</a:t>
            </a:r>
          </a:p>
          <a:p>
            <a:pPr marL="0" indent="0">
              <a:buNone/>
            </a:pPr>
            <a:r>
              <a:rPr lang="es-ES" sz="2200" dirty="0"/>
              <a:t>PDO significa PHP Data </a:t>
            </a:r>
            <a:r>
              <a:rPr lang="es-ES" sz="2200" dirty="0" err="1"/>
              <a:t>Objects</a:t>
            </a:r>
            <a:r>
              <a:rPr lang="es-ES" sz="2200" dirty="0"/>
              <a:t>, Objetos de Datos de PHP, una extensión para acceder a bases de datos. PDO permite acceder a diferentes sistemas de bases de datos con un controlador específico (</a:t>
            </a:r>
            <a:r>
              <a:rPr lang="es-ES" sz="2200" dirty="0" err="1"/>
              <a:t>MySQL</a:t>
            </a:r>
            <a:r>
              <a:rPr lang="es-ES" sz="2200" dirty="0"/>
              <a:t>, </a:t>
            </a:r>
            <a:r>
              <a:rPr lang="es-ES" sz="2200" dirty="0" err="1"/>
              <a:t>SQLite</a:t>
            </a:r>
            <a:r>
              <a:rPr lang="es-ES" sz="2200" dirty="0"/>
              <a:t>, Oracle...) mediante el cual se conecta. Independientemente del sistema utilizado, se emplearán siempre los mismos métodos, lo que hace que cambiar de uno a otro resulte más sencillo</a:t>
            </a:r>
            <a:r>
              <a:rPr lang="es-ES" sz="2200" dirty="0" smtClean="0"/>
              <a:t>.</a:t>
            </a:r>
            <a:endParaRPr lang="es-ES" sz="2200" dirty="0"/>
          </a:p>
        </p:txBody>
      </p:sp>
    </p:spTree>
    <p:extLst>
      <p:ext uri="{BB962C8B-B14F-4D97-AF65-F5344CB8AC3E}">
        <p14:creationId xmlns:p14="http://schemas.microsoft.com/office/powerpoint/2010/main" val="143919194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dirty="0" smtClean="0"/>
              <a:t>Para </a:t>
            </a:r>
            <a:r>
              <a:rPr lang="es-ES" sz="2200" dirty="0"/>
              <a:t>ver los controladores (drivers) disponibles en tu servidor, puedes emplear el método </a:t>
            </a:r>
            <a:r>
              <a:rPr lang="es-ES" sz="2200" dirty="0" err="1"/>
              <a:t>getAvailableDrivers</a:t>
            </a:r>
            <a:r>
              <a:rPr lang="es-ES" sz="2200" dirty="0"/>
              <a:t>():</a:t>
            </a:r>
          </a:p>
        </p:txBody>
      </p:sp>
      <p:pic>
        <p:nvPicPr>
          <p:cNvPr id="4" name="Imagen 3"/>
          <p:cNvPicPr>
            <a:picLocks noChangeAspect="1"/>
          </p:cNvPicPr>
          <p:nvPr/>
        </p:nvPicPr>
        <p:blipFill>
          <a:blip r:embed="rId2"/>
          <a:stretch>
            <a:fillRect/>
          </a:stretch>
        </p:blipFill>
        <p:spPr>
          <a:xfrm>
            <a:off x="838199" y="2803298"/>
            <a:ext cx="6332955" cy="709159"/>
          </a:xfrm>
          <a:prstGeom prst="rect">
            <a:avLst/>
          </a:prstGeom>
        </p:spPr>
      </p:pic>
    </p:spTree>
    <p:extLst>
      <p:ext uri="{BB962C8B-B14F-4D97-AF65-F5344CB8AC3E}">
        <p14:creationId xmlns:p14="http://schemas.microsoft.com/office/powerpoint/2010/main" val="376418781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a:t>2. Conectar a una base de datos con </a:t>
            </a:r>
            <a:r>
              <a:rPr lang="es-ES" sz="2200" b="1" dirty="0" smtClean="0"/>
              <a:t>PDO</a:t>
            </a:r>
          </a:p>
          <a:p>
            <a:pPr marL="0" indent="0">
              <a:buNone/>
            </a:pPr>
            <a:r>
              <a:rPr lang="es-ES" sz="2200" dirty="0"/>
              <a:t>El primer argumento de la clase PDO es el DSN, Data </a:t>
            </a:r>
            <a:r>
              <a:rPr lang="es-ES" sz="2200" dirty="0" err="1"/>
              <a:t>Source</a:t>
            </a:r>
            <a:r>
              <a:rPr lang="es-ES" sz="2200" dirty="0"/>
              <a:t> </a:t>
            </a:r>
            <a:r>
              <a:rPr lang="es-ES" sz="2200" dirty="0" err="1"/>
              <a:t>Name</a:t>
            </a:r>
            <a:r>
              <a:rPr lang="es-ES" sz="2200" dirty="0"/>
              <a:t>, en el cual se han de especificar el tipo de base de datos (</a:t>
            </a:r>
            <a:r>
              <a:rPr lang="es-ES" sz="2200" dirty="0" err="1"/>
              <a:t>mysql</a:t>
            </a:r>
            <a:r>
              <a:rPr lang="es-ES" sz="2200" dirty="0"/>
              <a:t>), el host (</a:t>
            </a:r>
            <a:r>
              <a:rPr lang="es-ES" sz="2200" dirty="0" err="1"/>
              <a:t>localhost</a:t>
            </a:r>
            <a:r>
              <a:rPr lang="es-ES" sz="2200" dirty="0"/>
              <a:t>) y el nombre de la base de datos (se puede especificar también el puerto). Diferentes sistemas de bases de datos tienen distintos métodos para conectarse. La mayoría se conectan de forma parecida a como se conecta a </a:t>
            </a:r>
            <a:r>
              <a:rPr lang="es-ES" sz="2200" dirty="0" err="1"/>
              <a:t>MySQL</a:t>
            </a:r>
            <a:r>
              <a:rPr lang="es-ES" sz="2200" dirty="0"/>
              <a:t>:</a:t>
            </a:r>
          </a:p>
        </p:txBody>
      </p:sp>
      <p:pic>
        <p:nvPicPr>
          <p:cNvPr id="5" name="Imagen 4"/>
          <p:cNvPicPr>
            <a:picLocks noChangeAspect="1"/>
          </p:cNvPicPr>
          <p:nvPr/>
        </p:nvPicPr>
        <p:blipFill>
          <a:blip r:embed="rId2"/>
          <a:stretch>
            <a:fillRect/>
          </a:stretch>
        </p:blipFill>
        <p:spPr>
          <a:xfrm>
            <a:off x="838200" y="3865335"/>
            <a:ext cx="6934884" cy="2311628"/>
          </a:xfrm>
          <a:prstGeom prst="rect">
            <a:avLst/>
          </a:prstGeom>
        </p:spPr>
      </p:pic>
    </p:spTree>
    <p:extLst>
      <p:ext uri="{BB962C8B-B14F-4D97-AF65-F5344CB8AC3E}">
        <p14:creationId xmlns:p14="http://schemas.microsoft.com/office/powerpoint/2010/main" val="33292948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a:t>3</a:t>
            </a:r>
            <a:r>
              <a:rPr lang="es-ES" sz="2200" b="1" dirty="0" smtClean="0"/>
              <a:t>. </a:t>
            </a:r>
            <a:r>
              <a:rPr lang="es-ES" sz="2200" b="1" dirty="0"/>
              <a:t>Registrar datos con </a:t>
            </a:r>
            <a:r>
              <a:rPr lang="es-ES" sz="2200" b="1" dirty="0" smtClean="0"/>
              <a:t>PDO</a:t>
            </a:r>
          </a:p>
          <a:p>
            <a:pPr marL="0" indent="0">
              <a:buNone/>
            </a:pPr>
            <a:r>
              <a:rPr lang="es-ES" sz="2200" dirty="0"/>
              <a:t>La clase </a:t>
            </a:r>
            <a:r>
              <a:rPr lang="es-ES" sz="2200" dirty="0" err="1"/>
              <a:t>PDOStatement</a:t>
            </a:r>
            <a:r>
              <a:rPr lang="es-ES" sz="2200" dirty="0"/>
              <a:t> es la que trata las sentencias SQL. Una instancia de </a:t>
            </a:r>
            <a:r>
              <a:rPr lang="es-ES" sz="2200" dirty="0" err="1"/>
              <a:t>PDOStatement</a:t>
            </a:r>
            <a:r>
              <a:rPr lang="es-ES" sz="2200" dirty="0"/>
              <a:t> se crea cuando se llama a PDO-&gt;prepare(), y con ese objeto creado se llama a métodos como </a:t>
            </a:r>
            <a:r>
              <a:rPr lang="es-ES" sz="2200" dirty="0" err="1"/>
              <a:t>bindParam</a:t>
            </a:r>
            <a:r>
              <a:rPr lang="es-ES" sz="2200" dirty="0"/>
              <a:t>() para pasar valores o </a:t>
            </a:r>
            <a:r>
              <a:rPr lang="es-ES" sz="2200" dirty="0" err="1"/>
              <a:t>execute</a:t>
            </a:r>
            <a:r>
              <a:rPr lang="es-ES" sz="2200" dirty="0"/>
              <a:t>() para ejecutar sentencias. PDO facilita el uso de sentencias preparadas en PHP, que mejoran el rendimiento y la seguridad de la aplicación. Cuando se obtienen, insertan o actualizan datos, el esquema es: PREPARE -&gt; [BIND] -&gt; EXECUTE. Se pueden indicar los parámetros en la sentencia con un interrogante "?" o mediante un nombre específico.</a:t>
            </a:r>
          </a:p>
        </p:txBody>
      </p:sp>
    </p:spTree>
    <p:extLst>
      <p:ext uri="{BB962C8B-B14F-4D97-AF65-F5344CB8AC3E}">
        <p14:creationId xmlns:p14="http://schemas.microsoft.com/office/powerpoint/2010/main" val="206784401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a:t>3</a:t>
            </a:r>
            <a:r>
              <a:rPr lang="es-ES" sz="2200" b="1" dirty="0" smtClean="0"/>
              <a:t>. </a:t>
            </a:r>
            <a:r>
              <a:rPr lang="es-ES" sz="2200" b="1" dirty="0"/>
              <a:t>Registrar datos con </a:t>
            </a:r>
            <a:r>
              <a:rPr lang="es-ES" sz="2200" b="1" dirty="0" smtClean="0"/>
              <a:t>PDO</a:t>
            </a:r>
          </a:p>
        </p:txBody>
      </p:sp>
      <p:pic>
        <p:nvPicPr>
          <p:cNvPr id="4" name="Imagen 3"/>
          <p:cNvPicPr>
            <a:picLocks noChangeAspect="1"/>
          </p:cNvPicPr>
          <p:nvPr/>
        </p:nvPicPr>
        <p:blipFill>
          <a:blip r:embed="rId2"/>
          <a:stretch>
            <a:fillRect/>
          </a:stretch>
        </p:blipFill>
        <p:spPr>
          <a:xfrm>
            <a:off x="838200" y="2258332"/>
            <a:ext cx="8421914" cy="4325130"/>
          </a:xfrm>
          <a:prstGeom prst="rect">
            <a:avLst/>
          </a:prstGeom>
        </p:spPr>
      </p:pic>
    </p:spTree>
    <p:extLst>
      <p:ext uri="{BB962C8B-B14F-4D97-AF65-F5344CB8AC3E}">
        <p14:creationId xmlns:p14="http://schemas.microsoft.com/office/powerpoint/2010/main" val="33479293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1.  SELECT</a:t>
            </a:r>
          </a:p>
          <a:p>
            <a:pPr marL="0" indent="0">
              <a:buNone/>
            </a:pPr>
            <a:r>
              <a:rPr lang="es-ES" sz="2200" dirty="0" smtClean="0"/>
              <a:t>La </a:t>
            </a:r>
            <a:r>
              <a:rPr lang="es-ES" sz="2200" dirty="0"/>
              <a:t>mayoría de sistemas de bases de datos permiten la navegación en el </a:t>
            </a:r>
            <a:r>
              <a:rPr lang="es-ES" sz="2200" dirty="0" err="1"/>
              <a:t>result</a:t>
            </a:r>
            <a:r>
              <a:rPr lang="es-ES" sz="2200" dirty="0"/>
              <a:t>-set con funciones de programación: </a:t>
            </a:r>
            <a:r>
              <a:rPr lang="es-ES" sz="2200" dirty="0" err="1"/>
              <a:t>Move</a:t>
            </a:r>
            <a:r>
              <a:rPr lang="es-ES" sz="2200" dirty="0"/>
              <a:t>-To-</a:t>
            </a:r>
            <a:r>
              <a:rPr lang="es-ES" sz="2200" dirty="0" err="1"/>
              <a:t>First</a:t>
            </a:r>
            <a:r>
              <a:rPr lang="es-ES" sz="2200" dirty="0"/>
              <a:t>-Record, </a:t>
            </a:r>
            <a:r>
              <a:rPr lang="es-ES" sz="2200" dirty="0" err="1"/>
              <a:t>Get</a:t>
            </a:r>
            <a:r>
              <a:rPr lang="es-ES" sz="2200" dirty="0"/>
              <a:t>-Record-Content, etc.</a:t>
            </a:r>
          </a:p>
          <a:p>
            <a:pPr marL="0" indent="0">
              <a:buNone/>
            </a:pPr>
            <a:endParaRPr lang="es-ES" sz="2200" dirty="0"/>
          </a:p>
          <a:p>
            <a:pPr marL="0" indent="0">
              <a:buNone/>
            </a:pPr>
            <a:r>
              <a:rPr lang="es-ES" sz="2200" dirty="0"/>
              <a:t>Se suele acceder a la información mediante funciones desde el lenguaje de programación del lado del servidor (PHP, ASP...).</a:t>
            </a:r>
          </a:p>
        </p:txBody>
      </p:sp>
    </p:spTree>
    <p:extLst>
      <p:ext uri="{BB962C8B-B14F-4D97-AF65-F5344CB8AC3E}">
        <p14:creationId xmlns:p14="http://schemas.microsoft.com/office/powerpoint/2010/main" val="364355703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smtClean="0"/>
              <a:t>4. </a:t>
            </a:r>
            <a:r>
              <a:rPr lang="es-ES" sz="2200" b="1" dirty="0"/>
              <a:t>Consultar datos con </a:t>
            </a:r>
            <a:r>
              <a:rPr lang="es-ES" sz="2200" b="1" dirty="0" smtClean="0"/>
              <a:t>PDO</a:t>
            </a:r>
          </a:p>
          <a:p>
            <a:pPr marL="0" indent="0">
              <a:buNone/>
            </a:pPr>
            <a:r>
              <a:rPr lang="es-ES" sz="2200" dirty="0"/>
              <a:t>La consulta de datos se realiza mediante </a:t>
            </a:r>
            <a:r>
              <a:rPr lang="es-ES" sz="2200" dirty="0" err="1"/>
              <a:t>PDOStatement</a:t>
            </a:r>
            <a:r>
              <a:rPr lang="es-ES" sz="2200" dirty="0"/>
              <a:t>::</a:t>
            </a:r>
            <a:r>
              <a:rPr lang="es-ES" sz="2200" dirty="0" err="1"/>
              <a:t>fetch</a:t>
            </a:r>
            <a:r>
              <a:rPr lang="es-ES" sz="2200" dirty="0"/>
              <a:t>, que obtiene la siguiente fila de un conjunto de resultados. Antes de llamar a </a:t>
            </a:r>
            <a:r>
              <a:rPr lang="es-ES" sz="2200" dirty="0" err="1"/>
              <a:t>fetch</a:t>
            </a:r>
            <a:r>
              <a:rPr lang="es-ES" sz="2200" dirty="0"/>
              <a:t> (o durante) hay que especificar como se quieren devolver los datos:</a:t>
            </a:r>
          </a:p>
          <a:p>
            <a:endParaRPr lang="es-ES" sz="2200" dirty="0"/>
          </a:p>
          <a:p>
            <a:r>
              <a:rPr lang="es-ES" sz="2200" dirty="0"/>
              <a:t>PDO::FETCH_ASSOC: devuelve un </a:t>
            </a:r>
            <a:r>
              <a:rPr lang="es-ES" sz="2200" dirty="0" err="1"/>
              <a:t>array</a:t>
            </a:r>
            <a:r>
              <a:rPr lang="es-ES" sz="2200" dirty="0"/>
              <a:t> indexado cuyos </a:t>
            </a:r>
            <a:r>
              <a:rPr lang="es-ES" sz="2200" dirty="0" err="1"/>
              <a:t>keys</a:t>
            </a:r>
            <a:r>
              <a:rPr lang="es-ES" sz="2200" dirty="0"/>
              <a:t> son el nombre de las columnas.</a:t>
            </a:r>
          </a:p>
          <a:p>
            <a:r>
              <a:rPr lang="es-ES" sz="2200" dirty="0"/>
              <a:t>PDO::FETCH_NUM: devuelve un </a:t>
            </a:r>
            <a:r>
              <a:rPr lang="es-ES" sz="2200" dirty="0" err="1"/>
              <a:t>array</a:t>
            </a:r>
            <a:r>
              <a:rPr lang="es-ES" sz="2200" dirty="0"/>
              <a:t> indexado cuyos </a:t>
            </a:r>
            <a:r>
              <a:rPr lang="es-ES" sz="2200" dirty="0" err="1"/>
              <a:t>keys</a:t>
            </a:r>
            <a:r>
              <a:rPr lang="es-ES" sz="2200" dirty="0"/>
              <a:t> son números.</a:t>
            </a:r>
          </a:p>
          <a:p>
            <a:r>
              <a:rPr lang="es-ES" sz="2200" dirty="0"/>
              <a:t>PDO::FETCH_BOTH: valor por defecto. Devuelve un </a:t>
            </a:r>
            <a:r>
              <a:rPr lang="es-ES" sz="2200" dirty="0" err="1"/>
              <a:t>array</a:t>
            </a:r>
            <a:r>
              <a:rPr lang="es-ES" sz="2200" dirty="0"/>
              <a:t> indexado cuyos </a:t>
            </a:r>
            <a:r>
              <a:rPr lang="es-ES" sz="2200" dirty="0" err="1"/>
              <a:t>keys</a:t>
            </a:r>
            <a:r>
              <a:rPr lang="es-ES" sz="2200" dirty="0"/>
              <a:t> son tanto el nombre de las columnas como números</a:t>
            </a:r>
            <a:r>
              <a:rPr lang="es-ES" sz="2200" dirty="0" smtClean="0"/>
              <a:t>.</a:t>
            </a:r>
            <a:endParaRPr lang="es-ES" sz="2200" dirty="0"/>
          </a:p>
        </p:txBody>
      </p:sp>
    </p:spTree>
    <p:extLst>
      <p:ext uri="{BB962C8B-B14F-4D97-AF65-F5344CB8AC3E}">
        <p14:creationId xmlns:p14="http://schemas.microsoft.com/office/powerpoint/2010/main" val="130076877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smtClean="0"/>
              <a:t>4. </a:t>
            </a:r>
            <a:r>
              <a:rPr lang="es-ES" sz="2200" b="1" dirty="0"/>
              <a:t>Consultar datos con </a:t>
            </a:r>
            <a:r>
              <a:rPr lang="es-ES" sz="2200" b="1" dirty="0" smtClean="0"/>
              <a:t>PDO</a:t>
            </a:r>
          </a:p>
          <a:p>
            <a:r>
              <a:rPr lang="es-ES" sz="2200" dirty="0" smtClean="0"/>
              <a:t>PDO</a:t>
            </a:r>
            <a:r>
              <a:rPr lang="es-ES" sz="2200" dirty="0"/>
              <a:t>::FETCH_CLASS: asigna los valores de las columnas a propiedades de una clase. Creará las propiedades si éstas no existen.</a:t>
            </a:r>
          </a:p>
          <a:p>
            <a:r>
              <a:rPr lang="es-ES" sz="2200" dirty="0"/>
              <a:t>PDO::FETCH_INTO: actualiza una instancia existente de una clase.</a:t>
            </a:r>
          </a:p>
          <a:p>
            <a:r>
              <a:rPr lang="es-ES" sz="2200" dirty="0"/>
              <a:t>PDO::FETCH_OBJ: devuelve un objeto anónimo con nombres de propiedades que corresponden a las columnas.</a:t>
            </a:r>
          </a:p>
          <a:p>
            <a:r>
              <a:rPr lang="es-ES" sz="2200" dirty="0"/>
              <a:t>PDO::FETCH_LAZY: combina PDO::FETCH_BOTH y PDO::FETCH_OBJ, creando los nombres de las propiedades del objeto tal como se accedieron.</a:t>
            </a:r>
            <a:endParaRPr lang="es-ES" sz="2200" dirty="0" smtClean="0"/>
          </a:p>
        </p:txBody>
      </p:sp>
    </p:spTree>
    <p:extLst>
      <p:ext uri="{BB962C8B-B14F-4D97-AF65-F5344CB8AC3E}">
        <p14:creationId xmlns:p14="http://schemas.microsoft.com/office/powerpoint/2010/main" val="196678674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sp>
        <p:nvSpPr>
          <p:cNvPr id="3" name="Marcador de contenido 2"/>
          <p:cNvSpPr>
            <a:spLocks noGrp="1"/>
          </p:cNvSpPr>
          <p:nvPr>
            <p:ph idx="1"/>
          </p:nvPr>
        </p:nvSpPr>
        <p:spPr/>
        <p:txBody>
          <a:bodyPr>
            <a:normAutofit/>
          </a:bodyPr>
          <a:lstStyle/>
          <a:p>
            <a:pPr marL="0" indent="0">
              <a:buNone/>
            </a:pPr>
            <a:r>
              <a:rPr lang="es-ES" sz="2200" b="1" dirty="0" smtClean="0"/>
              <a:t>4. </a:t>
            </a:r>
            <a:r>
              <a:rPr lang="es-ES" sz="2200" b="1" dirty="0"/>
              <a:t>Consultar datos con </a:t>
            </a:r>
            <a:r>
              <a:rPr lang="es-ES" sz="2200" b="1" dirty="0" smtClean="0"/>
              <a:t>PDO</a:t>
            </a:r>
          </a:p>
          <a:p>
            <a:pPr marL="0" indent="0">
              <a:buNone/>
            </a:pPr>
            <a:r>
              <a:rPr lang="es-ES" sz="2200" dirty="0"/>
              <a:t>Los más utilizados son FETCH_ASSOC, FETCH_OBJ, FETCH_BOUND y FETCH_CLASS. Vamos a poner un ejemplo de los dos primeros:</a:t>
            </a:r>
            <a:endParaRPr lang="es-ES" sz="2200" dirty="0" smtClean="0"/>
          </a:p>
        </p:txBody>
      </p:sp>
    </p:spTree>
    <p:extLst>
      <p:ext uri="{BB962C8B-B14F-4D97-AF65-F5344CB8AC3E}">
        <p14:creationId xmlns:p14="http://schemas.microsoft.com/office/powerpoint/2010/main" val="258810690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1.4 </a:t>
            </a:r>
            <a:r>
              <a:rPr lang="es-ES" dirty="0"/>
              <a:t>PDO</a:t>
            </a:r>
          </a:p>
        </p:txBody>
      </p:sp>
      <p:pic>
        <p:nvPicPr>
          <p:cNvPr id="4" name="Imagen 3"/>
          <p:cNvPicPr>
            <a:picLocks noChangeAspect="1"/>
          </p:cNvPicPr>
          <p:nvPr/>
        </p:nvPicPr>
        <p:blipFill>
          <a:blip r:embed="rId2"/>
          <a:stretch>
            <a:fillRect/>
          </a:stretch>
        </p:blipFill>
        <p:spPr>
          <a:xfrm>
            <a:off x="838200" y="1494971"/>
            <a:ext cx="6978224" cy="5246687"/>
          </a:xfrm>
          <a:prstGeom prst="rect">
            <a:avLst/>
          </a:prstGeom>
        </p:spPr>
      </p:pic>
    </p:spTree>
    <p:extLst>
      <p:ext uri="{BB962C8B-B14F-4D97-AF65-F5344CB8AC3E}">
        <p14:creationId xmlns:p14="http://schemas.microsoft.com/office/powerpoint/2010/main" val="6431613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2. </a:t>
            </a:r>
            <a:r>
              <a:rPr lang="es-ES" sz="2200" b="1" dirty="0"/>
              <a:t>SELECT DISTINCT</a:t>
            </a:r>
            <a:endParaRPr lang="es-ES" sz="2200" b="1" dirty="0" smtClean="0"/>
          </a:p>
          <a:p>
            <a:pPr marL="0" indent="0">
              <a:buNone/>
            </a:pPr>
            <a:r>
              <a:rPr lang="es-ES" sz="2200" dirty="0"/>
              <a:t>La sentencia SELECT DISTINCT devuelve registros donde los valores de todas las columnas elegidas sean diferentes</a:t>
            </a:r>
            <a:r>
              <a:rPr lang="es-ES" sz="2200" dirty="0" smtClean="0"/>
              <a:t>.</a:t>
            </a:r>
          </a:p>
          <a:p>
            <a:pPr marL="0" indent="0">
              <a:buNone/>
            </a:pPr>
            <a:endParaRPr lang="es-ES" sz="2200" dirty="0" smtClean="0"/>
          </a:p>
          <a:p>
            <a:pPr marL="0" indent="0">
              <a:buNone/>
            </a:pPr>
            <a:endParaRPr lang="es-ES" sz="2200" dirty="0"/>
          </a:p>
          <a:p>
            <a:pPr marL="0" indent="0">
              <a:buNone/>
            </a:pPr>
            <a:endParaRPr lang="es-ES" sz="2200" dirty="0" smtClean="0"/>
          </a:p>
          <a:p>
            <a:pPr marL="0" indent="0">
              <a:buNone/>
            </a:pPr>
            <a:r>
              <a:rPr lang="es-ES" sz="2200" dirty="0"/>
              <a:t>En una tabla, una columna puede contener valores duplicados, y en ocasiones sólo deseas mostrar </a:t>
            </a:r>
            <a:r>
              <a:rPr lang="es-ES" sz="2200" b="1" dirty="0"/>
              <a:t>valores únicos</a:t>
            </a:r>
            <a:r>
              <a:rPr lang="es-ES" sz="2200" dirty="0"/>
              <a:t>.</a:t>
            </a:r>
          </a:p>
        </p:txBody>
      </p:sp>
      <p:pic>
        <p:nvPicPr>
          <p:cNvPr id="4" name="Imagen 3"/>
          <p:cNvPicPr>
            <a:picLocks noChangeAspect="1"/>
          </p:cNvPicPr>
          <p:nvPr/>
        </p:nvPicPr>
        <p:blipFill>
          <a:blip r:embed="rId2"/>
          <a:stretch>
            <a:fillRect/>
          </a:stretch>
        </p:blipFill>
        <p:spPr>
          <a:xfrm>
            <a:off x="838200" y="3055793"/>
            <a:ext cx="5818280" cy="892752"/>
          </a:xfrm>
          <a:prstGeom prst="rect">
            <a:avLst/>
          </a:prstGeom>
        </p:spPr>
      </p:pic>
      <p:pic>
        <p:nvPicPr>
          <p:cNvPr id="5" name="Imagen 4"/>
          <p:cNvPicPr>
            <a:picLocks noChangeAspect="1"/>
          </p:cNvPicPr>
          <p:nvPr/>
        </p:nvPicPr>
        <p:blipFill>
          <a:blip r:embed="rId3"/>
          <a:stretch>
            <a:fillRect/>
          </a:stretch>
        </p:blipFill>
        <p:spPr>
          <a:xfrm>
            <a:off x="838200" y="4969162"/>
            <a:ext cx="5737572" cy="669637"/>
          </a:xfrm>
          <a:prstGeom prst="rect">
            <a:avLst/>
          </a:prstGeom>
        </p:spPr>
      </p:pic>
    </p:spTree>
    <p:extLst>
      <p:ext uri="{BB962C8B-B14F-4D97-AF65-F5344CB8AC3E}">
        <p14:creationId xmlns:p14="http://schemas.microsoft.com/office/powerpoint/2010/main" val="36778593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1.1 </a:t>
            </a:r>
            <a:r>
              <a:rPr lang="es-ES" dirty="0"/>
              <a:t>SQL principios básicos</a:t>
            </a:r>
          </a:p>
        </p:txBody>
      </p:sp>
      <p:sp>
        <p:nvSpPr>
          <p:cNvPr id="3" name="Marcador de contenido 2"/>
          <p:cNvSpPr>
            <a:spLocks noGrp="1"/>
          </p:cNvSpPr>
          <p:nvPr>
            <p:ph idx="1"/>
          </p:nvPr>
        </p:nvSpPr>
        <p:spPr/>
        <p:txBody>
          <a:bodyPr>
            <a:normAutofit/>
          </a:bodyPr>
          <a:lstStyle/>
          <a:p>
            <a:pPr marL="0" indent="0">
              <a:buNone/>
            </a:pPr>
            <a:r>
              <a:rPr lang="es-ES" sz="2200" b="1" dirty="0" smtClean="0"/>
              <a:t>3. </a:t>
            </a:r>
            <a:r>
              <a:rPr lang="es-ES" sz="2200" b="1" dirty="0"/>
              <a:t>WHERE</a:t>
            </a:r>
            <a:endParaRPr lang="es-ES" sz="2200" b="1" dirty="0" smtClean="0"/>
          </a:p>
          <a:p>
            <a:pPr marL="0" indent="0">
              <a:buNone/>
            </a:pPr>
            <a:r>
              <a:rPr lang="es-ES" sz="2200" dirty="0"/>
              <a:t>La cláusula WHERE se usa para filtrar valores. Se extraen sólo los datos que cumplen unos determinados criterios</a:t>
            </a:r>
            <a:r>
              <a:rPr lang="es-ES" sz="2200" dirty="0" smtClean="0"/>
              <a:t>.</a:t>
            </a:r>
            <a:endParaRPr lang="es-ES" sz="2200" dirty="0"/>
          </a:p>
        </p:txBody>
      </p:sp>
      <p:pic>
        <p:nvPicPr>
          <p:cNvPr id="6" name="Imagen 5"/>
          <p:cNvPicPr>
            <a:picLocks noChangeAspect="1"/>
          </p:cNvPicPr>
          <p:nvPr/>
        </p:nvPicPr>
        <p:blipFill>
          <a:blip r:embed="rId2"/>
          <a:stretch>
            <a:fillRect/>
          </a:stretch>
        </p:blipFill>
        <p:spPr>
          <a:xfrm>
            <a:off x="838200" y="2982190"/>
            <a:ext cx="5544494" cy="1340427"/>
          </a:xfrm>
          <a:prstGeom prst="rect">
            <a:avLst/>
          </a:prstGeom>
        </p:spPr>
      </p:pic>
    </p:spTree>
    <p:extLst>
      <p:ext uri="{BB962C8B-B14F-4D97-AF65-F5344CB8AC3E}">
        <p14:creationId xmlns:p14="http://schemas.microsoft.com/office/powerpoint/2010/main" val="109225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1407</TotalTime>
  <Words>3088</Words>
  <Application>Microsoft Office PowerPoint</Application>
  <PresentationFormat>Panorámica</PresentationFormat>
  <Paragraphs>319</Paragraphs>
  <Slides>73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73</vt:i4>
      </vt:variant>
    </vt:vector>
  </HeadingPairs>
  <TitlesOfParts>
    <vt:vector size="77" baseType="lpstr">
      <vt:lpstr>Arial</vt:lpstr>
      <vt:lpstr>Calibri</vt:lpstr>
      <vt:lpstr>Calibri Light</vt:lpstr>
      <vt:lpstr>Tema de Office</vt:lpstr>
      <vt:lpstr>Bases de datos y MySQL</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1.1 SQL principios básicos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1.3 Sentencias Preparadas en PHP</vt:lpstr>
      <vt:lpstr>1.3 Sentencias Preparadas en PHP</vt:lpstr>
      <vt:lpstr>1.3 Sentencias Preparadas en PHP</vt:lpstr>
      <vt:lpstr>1.3 Sentencias Preparadas en PHP</vt:lpstr>
      <vt:lpstr>1.3 Sentencias Preparadas en PHP</vt:lpstr>
      <vt:lpstr>1.3 Sentencias Preparadas en PHP</vt:lpstr>
      <vt:lpstr>1.3 Sentencias Preparadas en PHP</vt:lpstr>
      <vt:lpstr>1.4 PDO</vt:lpstr>
      <vt:lpstr>1.4 PDO</vt:lpstr>
      <vt:lpstr>1.4 PDO</vt:lpstr>
      <vt:lpstr>1.4 PDO</vt:lpstr>
      <vt:lpstr>1.4 PDO</vt:lpstr>
      <vt:lpstr>1.4 PDO</vt:lpstr>
      <vt:lpstr>1.4 PDO</vt:lpstr>
      <vt:lpstr>1.4 PDO</vt:lpstr>
      <vt:lpstr>1.4 PDO</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Introducción a PHP</dc:title>
  <dc:creator>Usuario de Windows</dc:creator>
  <cp:lastModifiedBy>php</cp:lastModifiedBy>
  <cp:revision>72</cp:revision>
  <dcterms:created xsi:type="dcterms:W3CDTF">2018-05-26T13:10:34Z</dcterms:created>
  <dcterms:modified xsi:type="dcterms:W3CDTF">2018-06-25T16:37:26Z</dcterms:modified>
</cp:coreProperties>
</file>