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B555FAB4-06F9-4151-822A-E767D488E80D}" type="datetimeFigureOut">
              <a:rPr lang="es-ES" smtClean="0"/>
              <a:t>21/06/2018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49950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555FAB4-06F9-4151-822A-E767D488E80D}" type="datetimeFigureOut">
              <a:rPr lang="es-ES" smtClean="0"/>
              <a:t>21/06/2018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313330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555FAB4-06F9-4151-822A-E767D488E80D}" type="datetimeFigureOut">
              <a:rPr lang="es-ES" smtClean="0"/>
              <a:t>21/06/2018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402638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555FAB4-06F9-4151-822A-E767D488E80D}" type="datetimeFigureOut">
              <a:rPr lang="es-ES" smtClean="0"/>
              <a:t>21/06/2018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74100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555FAB4-06F9-4151-822A-E767D488E80D}" type="datetimeFigureOut">
              <a:rPr lang="es-ES" smtClean="0"/>
              <a:t>21/06/2018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386300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B555FAB4-06F9-4151-822A-E767D488E80D}" type="datetimeFigureOut">
              <a:rPr lang="es-ES" smtClean="0"/>
              <a:t>21/06/2018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187140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B555FAB4-06F9-4151-822A-E767D488E80D}" type="datetimeFigureOut">
              <a:rPr lang="es-ES" smtClean="0"/>
              <a:t>21/06/2018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3516121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B555FAB4-06F9-4151-822A-E767D488E80D}" type="datetimeFigureOut">
              <a:rPr lang="es-ES" smtClean="0"/>
              <a:t>21/06/2018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151479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555FAB4-06F9-4151-822A-E767D488E80D}" type="datetimeFigureOut">
              <a:rPr lang="es-ES" smtClean="0"/>
              <a:t>21/06/2018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18367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555FAB4-06F9-4151-822A-E767D488E80D}" type="datetimeFigureOut">
              <a:rPr lang="es-ES" smtClean="0"/>
              <a:t>21/06/2018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297843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555FAB4-06F9-4151-822A-E767D488E80D}" type="datetimeFigureOut">
              <a:rPr lang="es-ES" smtClean="0"/>
              <a:t>21/06/2018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262852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5FAB4-06F9-4151-822A-E767D488E80D}" type="datetimeFigureOut">
              <a:rPr lang="es-ES" smtClean="0"/>
              <a:t>21/06/2018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07AB3-429F-4CE9-B09C-918BF185C927}" type="slidenum">
              <a:rPr lang="es-ES" smtClean="0"/>
              <a:t>‹Nº›</a:t>
            </a:fld>
            <a:endParaRPr lang="es-ES"/>
          </a:p>
        </p:txBody>
      </p:sp>
    </p:spTree>
    <p:extLst>
      <p:ext uri="{BB962C8B-B14F-4D97-AF65-F5344CB8AC3E}">
        <p14:creationId xmlns:p14="http://schemas.microsoft.com/office/powerpoint/2010/main" val="2355875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b="1" dirty="0" smtClean="0"/>
              <a:t>Programación orientada a objetos</a:t>
            </a:r>
            <a:endParaRPr lang="es-ES" b="1" dirty="0"/>
          </a:p>
        </p:txBody>
      </p:sp>
      <p:sp>
        <p:nvSpPr>
          <p:cNvPr id="3" name="Subtítulo 2"/>
          <p:cNvSpPr>
            <a:spLocks noGrp="1"/>
          </p:cNvSpPr>
          <p:nvPr>
            <p:ph type="subTitle" idx="1"/>
          </p:nvPr>
        </p:nvSpPr>
        <p:spPr>
          <a:xfrm>
            <a:off x="9268690" y="5597236"/>
            <a:ext cx="2147455" cy="477982"/>
          </a:xfrm>
        </p:spPr>
        <p:txBody>
          <a:bodyPr/>
          <a:lstStyle/>
          <a:p>
            <a:r>
              <a:rPr lang="es-ES" dirty="0" smtClean="0"/>
              <a:t>Antonio Díaz</a:t>
            </a:r>
            <a:endParaRPr lang="es-ES" dirty="0"/>
          </a:p>
        </p:txBody>
      </p:sp>
      <p:pic>
        <p:nvPicPr>
          <p:cNvPr id="1026" name="Picture 2" descr="Resultado de imagen de pue barcelon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2768" y="4730120"/>
            <a:ext cx="1539298" cy="86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70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Instancia de clases en 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Es posible también instanciar una clase dentro de la propiedad de otra, como si fuera un </a:t>
            </a:r>
            <a:r>
              <a:rPr lang="es-ES" sz="2200" dirty="0" err="1"/>
              <a:t>array</a:t>
            </a:r>
            <a:r>
              <a:rPr lang="es-ES" sz="2200" dirty="0"/>
              <a:t> multidimensional:</a:t>
            </a:r>
            <a:endParaRPr lang="es-ES" sz="2200" dirty="0"/>
          </a:p>
        </p:txBody>
      </p:sp>
      <p:pic>
        <p:nvPicPr>
          <p:cNvPr id="4" name="Imagen 3"/>
          <p:cNvPicPr>
            <a:picLocks noChangeAspect="1"/>
          </p:cNvPicPr>
          <p:nvPr/>
        </p:nvPicPr>
        <p:blipFill>
          <a:blip r:embed="rId2"/>
          <a:stretch>
            <a:fillRect/>
          </a:stretch>
        </p:blipFill>
        <p:spPr>
          <a:xfrm>
            <a:off x="838199" y="2509403"/>
            <a:ext cx="6643255" cy="4024545"/>
          </a:xfrm>
          <a:prstGeom prst="rect">
            <a:avLst/>
          </a:prstGeom>
        </p:spPr>
      </p:pic>
    </p:spTree>
    <p:extLst>
      <p:ext uri="{BB962C8B-B14F-4D97-AF65-F5344CB8AC3E}">
        <p14:creationId xmlns:p14="http://schemas.microsoft.com/office/powerpoint/2010/main" val="2467915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1.2 </a:t>
            </a:r>
            <a:r>
              <a:rPr lang="es-ES" dirty="0" smtClean="0"/>
              <a:t>Herencia </a:t>
            </a:r>
            <a:r>
              <a:rPr lang="es-ES" dirty="0"/>
              <a:t>de clases en 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Las clases, propiedades y métodos se definen mediante los modificadores </a:t>
            </a:r>
            <a:r>
              <a:rPr lang="es-ES" sz="2200" dirty="0" err="1"/>
              <a:t>public</a:t>
            </a:r>
            <a:r>
              <a:rPr lang="es-ES" sz="2200" dirty="0"/>
              <a:t>, </a:t>
            </a:r>
            <a:r>
              <a:rPr lang="es-ES" sz="2200" dirty="0" err="1"/>
              <a:t>protected</a:t>
            </a:r>
            <a:r>
              <a:rPr lang="es-ES" sz="2200" dirty="0"/>
              <a:t>, </a:t>
            </a:r>
            <a:r>
              <a:rPr lang="es-ES" sz="2200" dirty="0" err="1"/>
              <a:t>private</a:t>
            </a:r>
            <a:r>
              <a:rPr lang="es-ES" sz="2200" dirty="0"/>
              <a:t>, final o </a:t>
            </a:r>
            <a:r>
              <a:rPr lang="es-ES" sz="2200" dirty="0" err="1"/>
              <a:t>abstract</a:t>
            </a:r>
            <a:r>
              <a:rPr lang="es-ES" sz="2200" dirty="0"/>
              <a:t> seguido de una declaración de variable normal:</a:t>
            </a:r>
          </a:p>
          <a:p>
            <a:pPr marL="0" indent="0" algn="just">
              <a:buNone/>
            </a:pPr>
            <a:endParaRPr lang="es-ES" sz="2200" dirty="0"/>
          </a:p>
          <a:p>
            <a:pPr algn="just"/>
            <a:r>
              <a:rPr lang="es-ES" sz="2200" dirty="0" err="1"/>
              <a:t>Public</a:t>
            </a:r>
            <a:r>
              <a:rPr lang="es-ES" sz="2200" dirty="0"/>
              <a:t>: la propiedad o método podrá usarse en cualquier parte del script</a:t>
            </a:r>
          </a:p>
          <a:p>
            <a:pPr algn="just"/>
            <a:r>
              <a:rPr lang="es-ES" sz="2200" dirty="0" err="1"/>
              <a:t>Private</a:t>
            </a:r>
            <a:r>
              <a:rPr lang="es-ES" sz="2200" dirty="0"/>
              <a:t>: la propiedad o método sólo podrá usarse en la clase a la que pertenece</a:t>
            </a:r>
          </a:p>
          <a:p>
            <a:pPr algn="just"/>
            <a:r>
              <a:rPr lang="es-ES" sz="2200" dirty="0" err="1"/>
              <a:t>Protected</a:t>
            </a:r>
            <a:r>
              <a:rPr lang="es-ES" sz="2200" dirty="0"/>
              <a:t>: la propiedad o método se podrá usar por la clase a la que pertenece y por sus descendientes.</a:t>
            </a:r>
          </a:p>
          <a:p>
            <a:pPr algn="just"/>
            <a:r>
              <a:rPr lang="es-ES" sz="2200" dirty="0"/>
              <a:t>Final: la clase o método no puede ser </a:t>
            </a:r>
            <a:r>
              <a:rPr lang="es-ES" sz="2200" dirty="0" err="1"/>
              <a:t>sobreescrito</a:t>
            </a:r>
            <a:r>
              <a:rPr lang="es-ES" sz="2200" dirty="0"/>
              <a:t> en clases descendientes.</a:t>
            </a:r>
          </a:p>
          <a:p>
            <a:pPr algn="just"/>
            <a:r>
              <a:rPr lang="es-ES" sz="2200" dirty="0" err="1"/>
              <a:t>Abstract</a:t>
            </a:r>
            <a:r>
              <a:rPr lang="es-ES" sz="2200" dirty="0"/>
              <a:t>: la clase o método no puede ser usado directamente, ha de ser heredado primero para usarse.</a:t>
            </a:r>
            <a:endParaRPr lang="es-ES" sz="2200" dirty="0"/>
          </a:p>
        </p:txBody>
      </p:sp>
    </p:spTree>
    <p:extLst>
      <p:ext uri="{BB962C8B-B14F-4D97-AF65-F5344CB8AC3E}">
        <p14:creationId xmlns:p14="http://schemas.microsoft.com/office/powerpoint/2010/main" val="223685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1.2 </a:t>
            </a:r>
            <a:r>
              <a:rPr lang="es-ES" dirty="0" smtClean="0"/>
              <a:t>Herencia </a:t>
            </a:r>
            <a:r>
              <a:rPr lang="es-ES" dirty="0"/>
              <a:t>de clases en 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Primero es necesario saber qué es la herencia de clases. Una clase puede heredar los métodos y propiedades de otra clase usando la palabra </a:t>
            </a:r>
            <a:r>
              <a:rPr lang="es-ES" sz="2200" dirty="0" err="1"/>
              <a:t>extends</a:t>
            </a:r>
            <a:r>
              <a:rPr lang="es-ES" sz="2200" dirty="0"/>
              <a:t>. No es posible extender a múltiples clases, sólo se puede heredar de una clase. Los métodos y propiedades heredados pueden ser </a:t>
            </a:r>
            <a:r>
              <a:rPr lang="es-ES" sz="2200" dirty="0" err="1"/>
              <a:t>sobreescritos</a:t>
            </a:r>
            <a:r>
              <a:rPr lang="es-ES" sz="2200" dirty="0"/>
              <a:t> declarándolos de nuevo con el mismo nombre que tienen en la clase padre</a:t>
            </a:r>
            <a:r>
              <a:rPr lang="es-ES" sz="2200" dirty="0" smtClean="0"/>
              <a:t>:</a:t>
            </a:r>
          </a:p>
          <a:p>
            <a:pPr marL="0" indent="0" algn="just">
              <a:buNone/>
            </a:pPr>
            <a:endParaRPr lang="es-ES" sz="2200" dirty="0"/>
          </a:p>
          <a:p>
            <a:pPr marL="0" indent="0" algn="just">
              <a:buNone/>
            </a:pPr>
            <a:endParaRPr lang="es-ES" sz="2200" dirty="0"/>
          </a:p>
        </p:txBody>
      </p:sp>
    </p:spTree>
    <p:extLst>
      <p:ext uri="{BB962C8B-B14F-4D97-AF65-F5344CB8AC3E}">
        <p14:creationId xmlns:p14="http://schemas.microsoft.com/office/powerpoint/2010/main" val="3287242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1.2 </a:t>
            </a:r>
            <a:r>
              <a:rPr lang="es-ES" dirty="0" smtClean="0"/>
              <a:t>Herencia </a:t>
            </a:r>
            <a:r>
              <a:rPr lang="es-ES" dirty="0"/>
              <a:t>de clases en PHP</a:t>
            </a:r>
            <a:endParaRPr lang="es-ES" dirty="0"/>
          </a:p>
        </p:txBody>
      </p:sp>
      <p:pic>
        <p:nvPicPr>
          <p:cNvPr id="5" name="Imagen 4"/>
          <p:cNvPicPr>
            <a:picLocks noChangeAspect="1"/>
          </p:cNvPicPr>
          <p:nvPr/>
        </p:nvPicPr>
        <p:blipFill>
          <a:blip r:embed="rId2"/>
          <a:stretch>
            <a:fillRect/>
          </a:stretch>
        </p:blipFill>
        <p:spPr>
          <a:xfrm>
            <a:off x="838200" y="1690687"/>
            <a:ext cx="10196080" cy="4486275"/>
          </a:xfrm>
          <a:prstGeom prst="rect">
            <a:avLst/>
          </a:prstGeom>
        </p:spPr>
      </p:pic>
    </p:spTree>
    <p:extLst>
      <p:ext uri="{BB962C8B-B14F-4D97-AF65-F5344CB8AC3E}">
        <p14:creationId xmlns:p14="http://schemas.microsoft.com/office/powerpoint/2010/main" val="403342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1.3 </a:t>
            </a:r>
            <a:r>
              <a:rPr lang="es-ES" dirty="0"/>
              <a:t>Interfaces en </a:t>
            </a:r>
            <a:r>
              <a:rPr lang="es-ES" dirty="0" smtClean="0"/>
              <a:t>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Las interfaces contienen métodos que se han de aplicar obligatoriamente en las clases que las </a:t>
            </a:r>
            <a:r>
              <a:rPr lang="es-ES" sz="2200" dirty="0" smtClean="0"/>
              <a:t>implementan.</a:t>
            </a:r>
          </a:p>
          <a:p>
            <a:pPr marL="0" indent="0" algn="just">
              <a:buNone/>
            </a:pPr>
            <a:endParaRPr lang="es-ES" sz="2200" dirty="0"/>
          </a:p>
          <a:p>
            <a:pPr marL="0" indent="0" algn="just">
              <a:buNone/>
            </a:pPr>
            <a:r>
              <a:rPr lang="es-ES" sz="2200" dirty="0"/>
              <a:t>Las interfaces de objetos son contratos que han de cumplir las clases que las implementan. Contienen métodos vacíos que obligan a una clase a emplearlos, promoviendo así un estándar de desarrollo.</a:t>
            </a:r>
          </a:p>
          <a:p>
            <a:pPr marL="0" indent="0" algn="just">
              <a:buNone/>
            </a:pPr>
            <a:endParaRPr lang="es-ES" sz="2200" dirty="0"/>
          </a:p>
          <a:p>
            <a:pPr marL="0" indent="0" algn="just">
              <a:buNone/>
            </a:pPr>
            <a:r>
              <a:rPr lang="es-ES" sz="2200" dirty="0"/>
              <a:t>Si una clase implementa una interface, está obligada a usar todos los métodos de la misma (y los mismos tipos de argumentos de los métodos), de lo contrario dará un error fatal. Pueden emplearse más de una interface en cada clase, y pueden extenderse entre ellas mediante </a:t>
            </a:r>
            <a:r>
              <a:rPr lang="es-ES" sz="2200" dirty="0" err="1"/>
              <a:t>extends</a:t>
            </a:r>
            <a:r>
              <a:rPr lang="es-ES" sz="2200" dirty="0"/>
              <a:t>. Una interface puede extender una o más interfaces.</a:t>
            </a:r>
          </a:p>
          <a:p>
            <a:pPr marL="0" indent="0" algn="just">
              <a:buNone/>
            </a:pPr>
            <a:endParaRPr lang="es-ES" sz="2200" dirty="0"/>
          </a:p>
        </p:txBody>
      </p:sp>
    </p:spTree>
    <p:extLst>
      <p:ext uri="{BB962C8B-B14F-4D97-AF65-F5344CB8AC3E}">
        <p14:creationId xmlns:p14="http://schemas.microsoft.com/office/powerpoint/2010/main" val="3403766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1.3 </a:t>
            </a:r>
            <a:r>
              <a:rPr lang="es-ES" dirty="0"/>
              <a:t>Interfaces en </a:t>
            </a:r>
            <a:r>
              <a:rPr lang="es-ES" dirty="0" smtClean="0"/>
              <a:t>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Todos los métodos declarados en una interface deben ser públicos.</a:t>
            </a:r>
          </a:p>
          <a:p>
            <a:pPr marL="0" indent="0" algn="just">
              <a:buNone/>
            </a:pPr>
            <a:endParaRPr lang="es-ES" sz="2200" dirty="0"/>
          </a:p>
          <a:p>
            <a:pPr marL="0" indent="0" algn="just">
              <a:buNone/>
            </a:pPr>
            <a:r>
              <a:rPr lang="es-ES" sz="2200" dirty="0"/>
              <a:t>Para definir una interface se utiliza la </a:t>
            </a:r>
            <a:r>
              <a:rPr lang="es-ES" sz="2200" dirty="0" err="1"/>
              <a:t>parabra</a:t>
            </a:r>
            <a:r>
              <a:rPr lang="es-ES" sz="2200" dirty="0"/>
              <a:t> interface, y para extenderla se utiliza </a:t>
            </a:r>
            <a:r>
              <a:rPr lang="es-ES" sz="2200" dirty="0" err="1"/>
              <a:t>implements</a:t>
            </a:r>
            <a:r>
              <a:rPr lang="es-ES" sz="2200" dirty="0"/>
              <a:t>.</a:t>
            </a:r>
            <a:endParaRPr lang="es-ES" sz="2200" dirty="0"/>
          </a:p>
        </p:txBody>
      </p:sp>
    </p:spTree>
    <p:extLst>
      <p:ext uri="{BB962C8B-B14F-4D97-AF65-F5344CB8AC3E}">
        <p14:creationId xmlns:p14="http://schemas.microsoft.com/office/powerpoint/2010/main" val="2481786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1.3 </a:t>
            </a:r>
            <a:r>
              <a:rPr lang="es-ES" dirty="0"/>
              <a:t>Interfaces en </a:t>
            </a:r>
            <a:r>
              <a:rPr lang="es-ES" dirty="0" smtClean="0"/>
              <a:t>PHP</a:t>
            </a:r>
            <a:endParaRPr lang="es-ES" dirty="0"/>
          </a:p>
        </p:txBody>
      </p:sp>
      <p:pic>
        <p:nvPicPr>
          <p:cNvPr id="5" name="Imagen 4"/>
          <p:cNvPicPr>
            <a:picLocks noChangeAspect="1"/>
          </p:cNvPicPr>
          <p:nvPr/>
        </p:nvPicPr>
        <p:blipFill>
          <a:blip r:embed="rId2"/>
          <a:stretch>
            <a:fillRect/>
          </a:stretch>
        </p:blipFill>
        <p:spPr>
          <a:xfrm>
            <a:off x="838200" y="1475076"/>
            <a:ext cx="4856018" cy="5249383"/>
          </a:xfrm>
          <a:prstGeom prst="rect">
            <a:avLst/>
          </a:prstGeom>
        </p:spPr>
      </p:pic>
    </p:spTree>
    <p:extLst>
      <p:ext uri="{BB962C8B-B14F-4D97-AF65-F5344CB8AC3E}">
        <p14:creationId xmlns:p14="http://schemas.microsoft.com/office/powerpoint/2010/main" val="3157647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1.3 </a:t>
            </a:r>
            <a:r>
              <a:rPr lang="es-ES" dirty="0"/>
              <a:t>Interfaces en </a:t>
            </a:r>
            <a:r>
              <a:rPr lang="es-ES" dirty="0" smtClean="0"/>
              <a:t>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Las clases Coche y Moto están obligadas a definir las funciones </a:t>
            </a:r>
            <a:r>
              <a:rPr lang="es-ES" sz="2200" dirty="0" err="1"/>
              <a:t>getTipo</a:t>
            </a:r>
            <a:r>
              <a:rPr lang="es-ES" sz="2200" dirty="0"/>
              <a:t>() y </a:t>
            </a:r>
            <a:r>
              <a:rPr lang="es-ES" sz="2200" dirty="0" err="1"/>
              <a:t>getRuedas</a:t>
            </a:r>
            <a:r>
              <a:rPr lang="es-ES" sz="2200" dirty="0"/>
              <a:t>(). Así se crea un modelo para todas las clases de automóviles que deben aportar o definir unos métodos mínimos. Si por ejemplo </a:t>
            </a:r>
            <a:r>
              <a:rPr lang="es-ES" sz="2200" dirty="0" err="1"/>
              <a:t>getTipo</a:t>
            </a:r>
            <a:r>
              <a:rPr lang="es-ES" sz="2200" dirty="0"/>
              <a:t>() tuviera un argumento de tipo </a:t>
            </a:r>
            <a:r>
              <a:rPr lang="es-ES" sz="2200" dirty="0" err="1"/>
              <a:t>Array</a:t>
            </a:r>
            <a:r>
              <a:rPr lang="es-ES" sz="2200" dirty="0"/>
              <a:t>: </a:t>
            </a:r>
            <a:r>
              <a:rPr lang="es-ES" sz="2200" dirty="0" err="1"/>
              <a:t>getTipo</a:t>
            </a:r>
            <a:r>
              <a:rPr lang="es-ES" sz="2200" dirty="0"/>
              <a:t>(</a:t>
            </a:r>
            <a:r>
              <a:rPr lang="es-ES" sz="2200" dirty="0" err="1"/>
              <a:t>Array</a:t>
            </a:r>
            <a:r>
              <a:rPr lang="es-ES" sz="2200" dirty="0"/>
              <a:t> $tipos), las clases que implementen la interface deberán importar un argumento del mismo tipo.</a:t>
            </a:r>
          </a:p>
          <a:p>
            <a:pPr marL="0" indent="0" algn="just">
              <a:buNone/>
            </a:pPr>
            <a:endParaRPr lang="es-ES" sz="2200" dirty="0"/>
          </a:p>
          <a:p>
            <a:pPr marL="0" indent="0" algn="just">
              <a:buNone/>
            </a:pPr>
            <a:r>
              <a:rPr lang="es-ES" sz="2200" dirty="0"/>
              <a:t>Las interfaces también pueden definir constantes, que funcionan igual que las constantes en clases, pero no pueden ser </a:t>
            </a:r>
            <a:r>
              <a:rPr lang="es-ES" sz="2200" dirty="0" err="1"/>
              <a:t>sobreescritas</a:t>
            </a:r>
            <a:r>
              <a:rPr lang="es-ES" sz="2200" dirty="0"/>
              <a:t> por sus descendientes, ya sean clases o interfaces.</a:t>
            </a:r>
            <a:endParaRPr lang="es-ES" sz="2200" dirty="0"/>
          </a:p>
        </p:txBody>
      </p:sp>
    </p:spTree>
    <p:extLst>
      <p:ext uri="{BB962C8B-B14F-4D97-AF65-F5344CB8AC3E}">
        <p14:creationId xmlns:p14="http://schemas.microsoft.com/office/powerpoint/2010/main" val="601545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1.3 </a:t>
            </a:r>
            <a:r>
              <a:rPr lang="es-ES" dirty="0"/>
              <a:t>Interfaces en </a:t>
            </a:r>
            <a:r>
              <a:rPr lang="es-ES" dirty="0" smtClean="0"/>
              <a:t>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Se utilizan cuando se tienen muchas clases que tienen en común un comportamiento, pudiendo asegurar así que ciertos métodos estén disponibles en cualquiera de los objetos que queramos crear. Son especialmente importantes para la arquitectura de aplicaciones complejas.</a:t>
            </a:r>
            <a:endParaRPr lang="es-ES" sz="2200" dirty="0"/>
          </a:p>
        </p:txBody>
      </p:sp>
    </p:spTree>
    <p:extLst>
      <p:ext uri="{BB962C8B-B14F-4D97-AF65-F5344CB8AC3E}">
        <p14:creationId xmlns:p14="http://schemas.microsoft.com/office/powerpoint/2010/main" val="4009252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1.4 </a:t>
            </a:r>
            <a:r>
              <a:rPr lang="es-ES" dirty="0"/>
              <a:t>Excepciones en 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Las excepciones en PHP se utilizan para cambiar el flujo normal de una aplicación si ocurre un error </a:t>
            </a:r>
            <a:r>
              <a:rPr lang="es-ES" sz="2200" dirty="0" smtClean="0"/>
              <a:t>específico.</a:t>
            </a:r>
          </a:p>
          <a:p>
            <a:pPr marL="0" indent="0" algn="just">
              <a:buNone/>
            </a:pPr>
            <a:endParaRPr lang="es-ES" sz="2200" dirty="0"/>
          </a:p>
          <a:p>
            <a:pPr marL="0" indent="0" algn="just">
              <a:buNone/>
            </a:pPr>
            <a:r>
              <a:rPr lang="es-ES" sz="2200" dirty="0"/>
              <a:t>Con la llegada de PHP 5 se incorporó una nueva forma orientada a objetos de manejar los errores. Las excepciones se utilizan para cambiar el flujo normal de un script si ocurre un error concreto dentro de una condición. Esta condición es lo que se denomina excepción.</a:t>
            </a:r>
            <a:endParaRPr lang="es-ES" sz="2200" dirty="0"/>
          </a:p>
        </p:txBody>
      </p:sp>
    </p:spTree>
    <p:extLst>
      <p:ext uri="{BB962C8B-B14F-4D97-AF65-F5344CB8AC3E}">
        <p14:creationId xmlns:p14="http://schemas.microsoft.com/office/powerpoint/2010/main" val="748537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Instancia de clases en PHP</a:t>
            </a:r>
            <a:endParaRPr lang="es-ES" dirty="0"/>
          </a:p>
        </p:txBody>
      </p:sp>
      <p:sp>
        <p:nvSpPr>
          <p:cNvPr id="3" name="Marcador de contenido 2"/>
          <p:cNvSpPr>
            <a:spLocks noGrp="1"/>
          </p:cNvSpPr>
          <p:nvPr>
            <p:ph idx="1"/>
          </p:nvPr>
        </p:nvSpPr>
        <p:spPr/>
        <p:txBody>
          <a:bodyPr>
            <a:normAutofit lnSpcReduction="10000"/>
          </a:bodyPr>
          <a:lstStyle/>
          <a:p>
            <a:pPr marL="0" indent="0" algn="just">
              <a:buNone/>
            </a:pPr>
            <a:r>
              <a:rPr lang="es-ES" sz="2200" dirty="0"/>
              <a:t>Las clases son el concepto en el cual se fundamenta la programación orientada a objetos, y sus instancias son las que crean </a:t>
            </a:r>
            <a:r>
              <a:rPr lang="es-ES" sz="2200" dirty="0" smtClean="0"/>
              <a:t>objetos.</a:t>
            </a:r>
          </a:p>
          <a:p>
            <a:pPr marL="0" indent="0" algn="just">
              <a:buNone/>
            </a:pPr>
            <a:endParaRPr lang="es-ES" sz="2200" dirty="0"/>
          </a:p>
          <a:p>
            <a:pPr marL="0" indent="0" algn="just">
              <a:buNone/>
            </a:pPr>
            <a:r>
              <a:rPr lang="es-ES" sz="2200" dirty="0"/>
              <a:t>La Programación Orientada a Objetos (OOP, </a:t>
            </a:r>
            <a:r>
              <a:rPr lang="es-ES" sz="2200" dirty="0" err="1"/>
              <a:t>Object</a:t>
            </a:r>
            <a:r>
              <a:rPr lang="es-ES" sz="2200" dirty="0"/>
              <a:t> </a:t>
            </a:r>
            <a:r>
              <a:rPr lang="es-ES" sz="2200" dirty="0" err="1"/>
              <a:t>Oriented</a:t>
            </a:r>
            <a:r>
              <a:rPr lang="es-ES" sz="2200" dirty="0"/>
              <a:t> </a:t>
            </a:r>
            <a:r>
              <a:rPr lang="es-ES" sz="2200" dirty="0" err="1"/>
              <a:t>Programming</a:t>
            </a:r>
            <a:r>
              <a:rPr lang="es-ES" sz="2200" dirty="0"/>
              <a:t>) es un estilo de organizar el código que permite a los desarrolladores agrupar tareas similares en clases. Esto ayuda a que el código sea más fácil de mantener y a no repetirse (DRY, </a:t>
            </a:r>
            <a:r>
              <a:rPr lang="es-ES" sz="2200" dirty="0" err="1"/>
              <a:t>Don't</a:t>
            </a:r>
            <a:r>
              <a:rPr lang="es-ES" sz="2200" dirty="0"/>
              <a:t> </a:t>
            </a:r>
            <a:r>
              <a:rPr lang="es-ES" sz="2200" dirty="0" err="1"/>
              <a:t>Repeat</a:t>
            </a:r>
            <a:r>
              <a:rPr lang="es-ES" sz="2200" dirty="0"/>
              <a:t> </a:t>
            </a:r>
            <a:r>
              <a:rPr lang="es-ES" sz="2200" dirty="0" err="1"/>
              <a:t>Yourself</a:t>
            </a:r>
            <a:r>
              <a:rPr lang="es-ES" sz="2200" dirty="0"/>
              <a:t>).</a:t>
            </a:r>
          </a:p>
          <a:p>
            <a:pPr marL="0" indent="0" algn="just">
              <a:buNone/>
            </a:pPr>
            <a:endParaRPr lang="es-ES" sz="2200" dirty="0"/>
          </a:p>
          <a:p>
            <a:pPr marL="0" indent="0" algn="just">
              <a:buNone/>
            </a:pPr>
            <a:r>
              <a:rPr lang="es-ES" sz="2200" dirty="0"/>
              <a:t>Uno de los grandes beneficios de OOP es que si una parte de información cambia en el script, normalmente sólo hace falta cambiarla en un sitio para actualizar el código. Por ejemplo si se ha usado un sistema de bases de datos como </a:t>
            </a:r>
            <a:r>
              <a:rPr lang="es-ES" sz="2200" dirty="0" err="1"/>
              <a:t>MySQL</a:t>
            </a:r>
            <a:r>
              <a:rPr lang="es-ES" sz="2200" dirty="0"/>
              <a:t> utilizando PDO (PHP </a:t>
            </a:r>
            <a:r>
              <a:rPr lang="es-ES" sz="2200" dirty="0" err="1"/>
              <a:t>Database</a:t>
            </a:r>
            <a:r>
              <a:rPr lang="es-ES" sz="2200" dirty="0"/>
              <a:t> </a:t>
            </a:r>
            <a:r>
              <a:rPr lang="es-ES" sz="2200" dirty="0" err="1"/>
              <a:t>Objects</a:t>
            </a:r>
            <a:r>
              <a:rPr lang="es-ES" sz="2200" dirty="0"/>
              <a:t>) y se quiere cambiar a otro, los métodos a utilizar para las sentencias serán los mismos.</a:t>
            </a:r>
            <a:endParaRPr lang="es-ES" sz="2200" dirty="0"/>
          </a:p>
        </p:txBody>
      </p:sp>
    </p:spTree>
    <p:extLst>
      <p:ext uri="{BB962C8B-B14F-4D97-AF65-F5344CB8AC3E}">
        <p14:creationId xmlns:p14="http://schemas.microsoft.com/office/powerpoint/2010/main" val="3034696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1.4 </a:t>
            </a:r>
            <a:r>
              <a:rPr lang="es-ES" dirty="0"/>
              <a:t>Excepciones en 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b="1" dirty="0"/>
              <a:t>1. Ejemplo de excepción en PHP</a:t>
            </a:r>
          </a:p>
          <a:p>
            <a:pPr marL="0" indent="0" algn="just">
              <a:buNone/>
            </a:pPr>
            <a:r>
              <a:rPr lang="es-ES" sz="2200" dirty="0"/>
              <a:t>Vamos a ver un ejemplo sencillo con una función que calcula el área de un cuadrado:</a:t>
            </a:r>
            <a:endParaRPr lang="es-ES" sz="2200" dirty="0"/>
          </a:p>
        </p:txBody>
      </p:sp>
      <p:pic>
        <p:nvPicPr>
          <p:cNvPr id="4" name="Imagen 3"/>
          <p:cNvPicPr>
            <a:picLocks noChangeAspect="1"/>
          </p:cNvPicPr>
          <p:nvPr/>
        </p:nvPicPr>
        <p:blipFill>
          <a:blip r:embed="rId2"/>
          <a:stretch>
            <a:fillRect/>
          </a:stretch>
        </p:blipFill>
        <p:spPr>
          <a:xfrm>
            <a:off x="838200" y="2772207"/>
            <a:ext cx="10197282" cy="3226811"/>
          </a:xfrm>
          <a:prstGeom prst="rect">
            <a:avLst/>
          </a:prstGeom>
        </p:spPr>
      </p:pic>
    </p:spTree>
    <p:extLst>
      <p:ext uri="{BB962C8B-B14F-4D97-AF65-F5344CB8AC3E}">
        <p14:creationId xmlns:p14="http://schemas.microsoft.com/office/powerpoint/2010/main" val="1285104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1.4 </a:t>
            </a:r>
            <a:r>
              <a:rPr lang="es-ES" dirty="0"/>
              <a:t>Excepciones en 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b="1" dirty="0"/>
              <a:t>1. Ejemplo de excepción en PHP</a:t>
            </a:r>
          </a:p>
          <a:p>
            <a:pPr marL="0" indent="0" algn="just">
              <a:buNone/>
            </a:pPr>
            <a:r>
              <a:rPr lang="es-ES" sz="2200" dirty="0"/>
              <a:t>Hemos lanzado una excepción y el código detiene su ejecución ya que se produce un error fatal. Podemos en cambio capturar ese error y continuar con el script:</a:t>
            </a:r>
            <a:endParaRPr lang="es-ES" sz="2200" dirty="0"/>
          </a:p>
        </p:txBody>
      </p:sp>
    </p:spTree>
    <p:extLst>
      <p:ext uri="{BB962C8B-B14F-4D97-AF65-F5344CB8AC3E}">
        <p14:creationId xmlns:p14="http://schemas.microsoft.com/office/powerpoint/2010/main" val="1047090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1.4 </a:t>
            </a:r>
            <a:r>
              <a:rPr lang="es-ES" dirty="0"/>
              <a:t>Excepciones en PHP</a:t>
            </a:r>
            <a:endParaRPr lang="es-ES" dirty="0"/>
          </a:p>
        </p:txBody>
      </p:sp>
      <p:pic>
        <p:nvPicPr>
          <p:cNvPr id="4" name="Imagen 3"/>
          <p:cNvPicPr>
            <a:picLocks noChangeAspect="1"/>
          </p:cNvPicPr>
          <p:nvPr/>
        </p:nvPicPr>
        <p:blipFill>
          <a:blip r:embed="rId2"/>
          <a:stretch>
            <a:fillRect/>
          </a:stretch>
        </p:blipFill>
        <p:spPr>
          <a:xfrm>
            <a:off x="838200" y="1690688"/>
            <a:ext cx="8851511" cy="4710112"/>
          </a:xfrm>
          <a:prstGeom prst="rect">
            <a:avLst/>
          </a:prstGeom>
        </p:spPr>
      </p:pic>
    </p:spTree>
    <p:extLst>
      <p:ext uri="{BB962C8B-B14F-4D97-AF65-F5344CB8AC3E}">
        <p14:creationId xmlns:p14="http://schemas.microsoft.com/office/powerpoint/2010/main" val="275844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Instancia de clases en 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Una clase se puede ver como el esquema de una casa y un objeto como la casa ya </a:t>
            </a:r>
            <a:r>
              <a:rPr lang="es-ES" sz="2200" dirty="0" err="1"/>
              <a:t>construída</a:t>
            </a:r>
            <a:r>
              <a:rPr lang="es-ES" sz="2200" dirty="0"/>
              <a:t>. Una clase es el esquema de una casa, que define su estructura, sus medidas y características y las relaciones entre ellas. El objeto es la casa </a:t>
            </a:r>
            <a:r>
              <a:rPr lang="es-ES" sz="2200" dirty="0" err="1"/>
              <a:t>contruída</a:t>
            </a:r>
            <a:r>
              <a:rPr lang="es-ES" sz="2200" dirty="0"/>
              <a:t> con todos los datos y organización que la clase ha definido. Se pueden construir las casas (objetos) que se quieran con esa estructura (clase), y cada una tendrá sus propias familias y decoración.</a:t>
            </a:r>
          </a:p>
          <a:p>
            <a:pPr marL="0" indent="0" algn="just">
              <a:buNone/>
            </a:pPr>
            <a:endParaRPr lang="es-ES" sz="2200" dirty="0"/>
          </a:p>
          <a:p>
            <a:pPr marL="0" indent="0" algn="just">
              <a:buNone/>
            </a:pPr>
            <a:r>
              <a:rPr lang="es-ES" sz="2200" dirty="0"/>
              <a:t>Para definir una clase se utiliza la palabra reservada </a:t>
            </a:r>
            <a:r>
              <a:rPr lang="es-ES" sz="2200" dirty="0" err="1"/>
              <a:t>class</a:t>
            </a:r>
            <a:r>
              <a:rPr lang="es-ES" sz="2200" dirty="0"/>
              <a:t>, seguido del nombre de clase y dos llaves, entre las cuales se guardará toda la información del esquema. Esta información se guarda en propiedades (así es como se les llama a las variables dentro de las clases), métodos (funciones dentro de las clases) y constantes.</a:t>
            </a:r>
            <a:endParaRPr lang="es-ES" sz="2200" dirty="0"/>
          </a:p>
        </p:txBody>
      </p:sp>
    </p:spTree>
    <p:extLst>
      <p:ext uri="{BB962C8B-B14F-4D97-AF65-F5344CB8AC3E}">
        <p14:creationId xmlns:p14="http://schemas.microsoft.com/office/powerpoint/2010/main" val="2126438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Instancia de clases en 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El nombre de la clase puede ser cualquier etiqueta válida siempre que no sea una palabra reservada de PHP. Un nombre válido comienza con una letra o </a:t>
            </a:r>
            <a:r>
              <a:rPr lang="es-ES" sz="2200" dirty="0" err="1"/>
              <a:t>guión</a:t>
            </a:r>
            <a:r>
              <a:rPr lang="es-ES" sz="2200" dirty="0"/>
              <a:t> bajo, seguido de una cantidad arbitraria de letras, números o guiones bajos.</a:t>
            </a:r>
            <a:endParaRPr lang="es-ES" sz="2200" dirty="0"/>
          </a:p>
        </p:txBody>
      </p:sp>
      <p:pic>
        <p:nvPicPr>
          <p:cNvPr id="4" name="Imagen 3"/>
          <p:cNvPicPr>
            <a:picLocks noChangeAspect="1"/>
          </p:cNvPicPr>
          <p:nvPr/>
        </p:nvPicPr>
        <p:blipFill>
          <a:blip r:embed="rId2"/>
          <a:stretch>
            <a:fillRect/>
          </a:stretch>
        </p:blipFill>
        <p:spPr>
          <a:xfrm>
            <a:off x="838200" y="2936731"/>
            <a:ext cx="7197436" cy="2901669"/>
          </a:xfrm>
          <a:prstGeom prst="rect">
            <a:avLst/>
          </a:prstGeom>
        </p:spPr>
      </p:pic>
    </p:spTree>
    <p:extLst>
      <p:ext uri="{BB962C8B-B14F-4D97-AF65-F5344CB8AC3E}">
        <p14:creationId xmlns:p14="http://schemas.microsoft.com/office/powerpoint/2010/main" val="1509802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Instancia de clases en 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a:t>
            </a:r>
            <a:r>
              <a:rPr lang="es-ES" sz="2200" dirty="0" err="1"/>
              <a:t>this</a:t>
            </a:r>
            <a:r>
              <a:rPr lang="es-ES" sz="2200" dirty="0"/>
              <a:t> es una </a:t>
            </a:r>
            <a:r>
              <a:rPr lang="es-ES" sz="2200" dirty="0" err="1"/>
              <a:t>pseudo</a:t>
            </a:r>
            <a:r>
              <a:rPr lang="es-ES" sz="2200" dirty="0"/>
              <a:t>-variable que está disponible cuando una clase se instancia. La clase instanciada es un objeto, y $</a:t>
            </a:r>
            <a:r>
              <a:rPr lang="es-ES" sz="2200" dirty="0" err="1"/>
              <a:t>this</a:t>
            </a:r>
            <a:r>
              <a:rPr lang="es-ES" sz="2200" dirty="0"/>
              <a:t> hace referencia a ese objeto. Vamos a ver un ejemplo en el que se ve más claro a qué hace referencia $</a:t>
            </a:r>
            <a:r>
              <a:rPr lang="es-ES" sz="2200" dirty="0" err="1"/>
              <a:t>this</a:t>
            </a:r>
            <a:r>
              <a:rPr lang="es-ES" sz="2200" dirty="0"/>
              <a:t>:</a:t>
            </a:r>
            <a:endParaRPr lang="es-ES" sz="2200" dirty="0"/>
          </a:p>
        </p:txBody>
      </p:sp>
      <p:pic>
        <p:nvPicPr>
          <p:cNvPr id="5" name="Imagen 4"/>
          <p:cNvPicPr>
            <a:picLocks noChangeAspect="1"/>
          </p:cNvPicPr>
          <p:nvPr/>
        </p:nvPicPr>
        <p:blipFill>
          <a:blip r:embed="rId2"/>
          <a:stretch>
            <a:fillRect/>
          </a:stretch>
        </p:blipFill>
        <p:spPr>
          <a:xfrm>
            <a:off x="838200" y="2884342"/>
            <a:ext cx="7021514" cy="3973657"/>
          </a:xfrm>
          <a:prstGeom prst="rect">
            <a:avLst/>
          </a:prstGeom>
        </p:spPr>
      </p:pic>
    </p:spTree>
    <p:extLst>
      <p:ext uri="{BB962C8B-B14F-4D97-AF65-F5344CB8AC3E}">
        <p14:creationId xmlns:p14="http://schemas.microsoft.com/office/powerpoint/2010/main" val="109684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Instancia de clases en 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Realizaremos algunas acciones con las instancias de las clases A y B:</a:t>
            </a:r>
            <a:endParaRPr lang="es-ES" sz="2200" dirty="0"/>
          </a:p>
        </p:txBody>
      </p:sp>
      <p:pic>
        <p:nvPicPr>
          <p:cNvPr id="4" name="Imagen 3"/>
          <p:cNvPicPr>
            <a:picLocks noChangeAspect="1"/>
          </p:cNvPicPr>
          <p:nvPr/>
        </p:nvPicPr>
        <p:blipFill>
          <a:blip r:embed="rId2"/>
          <a:stretch>
            <a:fillRect/>
          </a:stretch>
        </p:blipFill>
        <p:spPr>
          <a:xfrm>
            <a:off x="838199" y="2214562"/>
            <a:ext cx="7468043" cy="4269365"/>
          </a:xfrm>
          <a:prstGeom prst="rect">
            <a:avLst/>
          </a:prstGeom>
        </p:spPr>
      </p:pic>
    </p:spTree>
    <p:extLst>
      <p:ext uri="{BB962C8B-B14F-4D97-AF65-F5344CB8AC3E}">
        <p14:creationId xmlns:p14="http://schemas.microsoft.com/office/powerpoint/2010/main" val="124264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Instancia de clases en 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Para crear una instancia de una clase, se utiliza la palabra new. Un objeto será creado siempre a no ser que el objeto tenga un constructor definido y lance una excepción como error. Las clases han de definirse antes de instanciarse.</a:t>
            </a:r>
          </a:p>
          <a:p>
            <a:pPr marL="0" indent="0" algn="just">
              <a:buNone/>
            </a:pPr>
            <a:endParaRPr lang="es-ES" sz="2200" dirty="0"/>
          </a:p>
          <a:p>
            <a:pPr marL="0" indent="0" algn="just">
              <a:buNone/>
            </a:pPr>
            <a:r>
              <a:rPr lang="es-ES" sz="2200" dirty="0"/>
              <a:t>Se pueden utilizar </a:t>
            </a:r>
            <a:r>
              <a:rPr lang="es-ES" sz="2200" dirty="0" err="1"/>
              <a:t>strings</a:t>
            </a:r>
            <a:r>
              <a:rPr lang="es-ES" sz="2200" dirty="0"/>
              <a:t> que contienen el nombre de la clase para definirla, instanciándola de forma dinámica:</a:t>
            </a:r>
            <a:endParaRPr lang="es-ES" sz="2200" dirty="0"/>
          </a:p>
        </p:txBody>
      </p:sp>
      <p:pic>
        <p:nvPicPr>
          <p:cNvPr id="5" name="Imagen 4"/>
          <p:cNvPicPr>
            <a:picLocks noChangeAspect="1"/>
          </p:cNvPicPr>
          <p:nvPr/>
        </p:nvPicPr>
        <p:blipFill>
          <a:blip r:embed="rId2"/>
          <a:stretch>
            <a:fillRect/>
          </a:stretch>
        </p:blipFill>
        <p:spPr>
          <a:xfrm>
            <a:off x="838200" y="4123025"/>
            <a:ext cx="8302052" cy="2053938"/>
          </a:xfrm>
          <a:prstGeom prst="rect">
            <a:avLst/>
          </a:prstGeom>
        </p:spPr>
      </p:pic>
    </p:spTree>
    <p:extLst>
      <p:ext uri="{BB962C8B-B14F-4D97-AF65-F5344CB8AC3E}">
        <p14:creationId xmlns:p14="http://schemas.microsoft.com/office/powerpoint/2010/main" val="2576231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Instancia de clases en 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Las propiedades y métodos de clases viven en espacios de nombres diferentes, por lo que se puede tener una propiedad y un método con el mismo nombre en una clase:</a:t>
            </a:r>
            <a:endParaRPr lang="es-ES" sz="2200" dirty="0"/>
          </a:p>
        </p:txBody>
      </p:sp>
      <p:pic>
        <p:nvPicPr>
          <p:cNvPr id="4" name="Imagen 3"/>
          <p:cNvPicPr>
            <a:picLocks noChangeAspect="1"/>
          </p:cNvPicPr>
          <p:nvPr/>
        </p:nvPicPr>
        <p:blipFill>
          <a:blip r:embed="rId2"/>
          <a:stretch>
            <a:fillRect/>
          </a:stretch>
        </p:blipFill>
        <p:spPr>
          <a:xfrm>
            <a:off x="838200" y="2608119"/>
            <a:ext cx="8294258" cy="3568844"/>
          </a:xfrm>
          <a:prstGeom prst="rect">
            <a:avLst/>
          </a:prstGeom>
        </p:spPr>
      </p:pic>
    </p:spTree>
    <p:extLst>
      <p:ext uri="{BB962C8B-B14F-4D97-AF65-F5344CB8AC3E}">
        <p14:creationId xmlns:p14="http://schemas.microsoft.com/office/powerpoint/2010/main" val="4176600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Instancia de clases en PHP</a:t>
            </a:r>
            <a:endParaRPr lang="es-ES" dirty="0"/>
          </a:p>
        </p:txBody>
      </p:sp>
      <p:sp>
        <p:nvSpPr>
          <p:cNvPr id="3" name="Marcador de contenido 2"/>
          <p:cNvSpPr>
            <a:spLocks noGrp="1"/>
          </p:cNvSpPr>
          <p:nvPr>
            <p:ph idx="1"/>
          </p:nvPr>
        </p:nvSpPr>
        <p:spPr/>
        <p:txBody>
          <a:bodyPr>
            <a:normAutofit/>
          </a:bodyPr>
          <a:lstStyle/>
          <a:p>
            <a:pPr marL="0" indent="0" algn="just">
              <a:buNone/>
            </a:pPr>
            <a:r>
              <a:rPr lang="es-ES" sz="2200" dirty="0"/>
              <a:t>Esto hace que llamar a funciones anónimas que hayan sido asignadas a una propiedad no sea directamente posible, primero la propiedad ha de asignarse a una variable:</a:t>
            </a:r>
            <a:endParaRPr lang="es-ES" sz="2200" dirty="0"/>
          </a:p>
        </p:txBody>
      </p:sp>
      <p:pic>
        <p:nvPicPr>
          <p:cNvPr id="5" name="Imagen 4"/>
          <p:cNvPicPr>
            <a:picLocks noChangeAspect="1"/>
          </p:cNvPicPr>
          <p:nvPr/>
        </p:nvPicPr>
        <p:blipFill>
          <a:blip r:embed="rId2"/>
          <a:stretch>
            <a:fillRect/>
          </a:stretch>
        </p:blipFill>
        <p:spPr>
          <a:xfrm>
            <a:off x="838200" y="2565255"/>
            <a:ext cx="6075218" cy="4044899"/>
          </a:xfrm>
          <a:prstGeom prst="rect">
            <a:avLst/>
          </a:prstGeom>
        </p:spPr>
      </p:pic>
    </p:spTree>
    <p:extLst>
      <p:ext uri="{BB962C8B-B14F-4D97-AF65-F5344CB8AC3E}">
        <p14:creationId xmlns:p14="http://schemas.microsoft.com/office/powerpoint/2010/main" val="90866371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1253</Words>
  <Application>Microsoft Office PowerPoint</Application>
  <PresentationFormat>Panorámica</PresentationFormat>
  <Paragraphs>67</Paragraphs>
  <Slides>22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22</vt:i4>
      </vt:variant>
    </vt:vector>
  </HeadingPairs>
  <TitlesOfParts>
    <vt:vector size="26" baseType="lpstr">
      <vt:lpstr>Arial</vt:lpstr>
      <vt:lpstr>Calibri</vt:lpstr>
      <vt:lpstr>Calibri Light</vt:lpstr>
      <vt:lpstr>Tema de Office</vt:lpstr>
      <vt:lpstr>Programación orientada a objetos</vt:lpstr>
      <vt:lpstr>1.1 Instancia de clases en PHP</vt:lpstr>
      <vt:lpstr>1.1 Instancia de clases en PHP</vt:lpstr>
      <vt:lpstr>1.1 Instancia de clases en PHP</vt:lpstr>
      <vt:lpstr>1.1 Instancia de clases en PHP</vt:lpstr>
      <vt:lpstr>1.1 Instancia de clases en PHP</vt:lpstr>
      <vt:lpstr>1.1 Instancia de clases en PHP</vt:lpstr>
      <vt:lpstr>1.1 Instancia de clases en PHP</vt:lpstr>
      <vt:lpstr>1.1 Instancia de clases en PHP</vt:lpstr>
      <vt:lpstr>1.1 Instancia de clases en PHP</vt:lpstr>
      <vt:lpstr>1.2 Herencia de clases en PHP</vt:lpstr>
      <vt:lpstr>1.2 Herencia de clases en PHP</vt:lpstr>
      <vt:lpstr>1.2 Herencia de clases en PHP</vt:lpstr>
      <vt:lpstr>1.3 Interfaces en PHP</vt:lpstr>
      <vt:lpstr>1.3 Interfaces en PHP</vt:lpstr>
      <vt:lpstr>1.3 Interfaces en PHP</vt:lpstr>
      <vt:lpstr>1.3 Interfaces en PHP</vt:lpstr>
      <vt:lpstr>1.3 Interfaces en PHP</vt:lpstr>
      <vt:lpstr>1.4 Excepciones en PHP</vt:lpstr>
      <vt:lpstr>1.4 Excepciones en PHP</vt:lpstr>
      <vt:lpstr>1.4 Excepciones en PHP</vt:lpstr>
      <vt:lpstr>1.4 Excepciones en PHP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PHP</dc:title>
  <dc:creator>Usuario de Windows</dc:creator>
  <cp:lastModifiedBy>Usuario de Windows</cp:lastModifiedBy>
  <cp:revision>46</cp:revision>
  <dcterms:created xsi:type="dcterms:W3CDTF">2018-05-26T13:10:34Z</dcterms:created>
  <dcterms:modified xsi:type="dcterms:W3CDTF">2018-06-21T13:54:23Z</dcterms:modified>
</cp:coreProperties>
</file>