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Economica"/>
      <p:regular r:id="rId13"/>
      <p:bold r:id="rId14"/>
      <p:italic r:id="rId15"/>
      <p:boldItalic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Economica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italic.fntdata"/><Relationship Id="rId14" Type="http://schemas.openxmlformats.org/officeDocument/2006/relationships/font" Target="fonts/Economica-bold.fntdata"/><Relationship Id="rId17" Type="http://schemas.openxmlformats.org/officeDocument/2006/relationships/font" Target="fonts/OpenSans-regular.fntdata"/><Relationship Id="rId16" Type="http://schemas.openxmlformats.org/officeDocument/2006/relationships/font" Target="fonts/Economica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italic.fntdata"/><Relationship Id="rId6" Type="http://schemas.openxmlformats.org/officeDocument/2006/relationships/slide" Target="slides/slide1.xml"/><Relationship Id="rId18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4845bbeb0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4845bbeb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4845bbeb0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4845bbeb0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0dff7625f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0dff7625f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0dff7625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0dff7625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4845bbeb0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4845bbeb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4845bbeb0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4845bbeb0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8.png"/><Relationship Id="rId6" Type="http://schemas.openxmlformats.org/officeDocument/2006/relationships/image" Target="../media/image6.png"/><Relationship Id="rId7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997575"/>
            <a:ext cx="3054600" cy="229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>
                <a:solidFill>
                  <a:srgbClr val="0000FF"/>
                </a:solidFill>
              </a:rPr>
              <a:t>Deep Learning</a:t>
            </a:r>
            <a:endParaRPr sz="3000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Traffic sign classification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>
                <a:solidFill>
                  <a:srgbClr val="FF0000"/>
                </a:solidFill>
              </a:rPr>
              <a:t>with Data Augmentation</a:t>
            </a:r>
            <a:endParaRPr sz="3000">
              <a:solidFill>
                <a:srgbClr val="FF0000"/>
              </a:solidFill>
            </a:endParaRPr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38543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Matteo Anelli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José Manuel Pérez Ricote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Problem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5975150" y="1375813"/>
            <a:ext cx="2949300" cy="4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Number of </a:t>
            </a:r>
            <a:r>
              <a:rPr b="1" lang="it"/>
              <a:t>labels</a:t>
            </a:r>
            <a:r>
              <a:rPr b="1" lang="it"/>
              <a:t> → 43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4804" y="1918367"/>
            <a:ext cx="931825" cy="93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55200" y="1997687"/>
            <a:ext cx="773225" cy="77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83888" y="3240313"/>
            <a:ext cx="931825" cy="93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28588" y="1829260"/>
            <a:ext cx="1942188" cy="1942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6625" y="2216375"/>
            <a:ext cx="1167950" cy="1167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" name="Google Shape;75;p14"/>
          <p:cNvCxnSpPr>
            <a:endCxn id="73" idx="1"/>
          </p:cNvCxnSpPr>
          <p:nvPr/>
        </p:nvCxnSpPr>
        <p:spPr>
          <a:xfrm>
            <a:off x="1750288" y="2790154"/>
            <a:ext cx="978300" cy="102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76" name="Google Shape;76;p14"/>
          <p:cNvCxnSpPr/>
          <p:nvPr/>
        </p:nvCxnSpPr>
        <p:spPr>
          <a:xfrm>
            <a:off x="4766488" y="2790154"/>
            <a:ext cx="978300" cy="102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2961075" y="1375813"/>
            <a:ext cx="1477200" cy="4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MLP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226625" y="1375825"/>
            <a:ext cx="1523700" cy="4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Statement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N</a:t>
            </a:r>
            <a:r>
              <a:rPr lang="it"/>
              <a:t>etwork Architecture</a:t>
            </a:r>
            <a:r>
              <a:rPr lang="it"/>
              <a:t> </a:t>
            </a:r>
            <a:endParaRPr/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269250" y="1218150"/>
            <a:ext cx="41880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Types of layers: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b="1" lang="it" sz="1400"/>
              <a:t>Convolutional</a:t>
            </a:r>
            <a:r>
              <a:rPr lang="it" sz="1400"/>
              <a:t>: 5 layers of 32, 64, 64, 128, 64</a:t>
            </a:r>
            <a:r>
              <a:rPr lang="it" sz="1400"/>
              <a:t> of output space dimensionality, respectively.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it" sz="1400"/>
              <a:t>Max2DPool</a:t>
            </a:r>
            <a:r>
              <a:rPr lang="it" sz="1400"/>
              <a:t>: 2 layers with size equal to 2.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it" sz="1400"/>
              <a:t>Flatten</a:t>
            </a:r>
            <a:r>
              <a:rPr lang="it" sz="1400"/>
              <a:t>: 1 layer between CNN and ffNN.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it" sz="1400"/>
              <a:t>Dense</a:t>
            </a:r>
            <a:r>
              <a:rPr lang="it" sz="1400"/>
              <a:t>: 3 different layers.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it" sz="1400"/>
              <a:t>Dropout</a:t>
            </a:r>
            <a:r>
              <a:rPr lang="it" sz="1400"/>
              <a:t>: 2 dropout layers in ffNN part.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FF0000"/>
              </a:solidFill>
            </a:endParaRPr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0768" y="464175"/>
            <a:ext cx="925182" cy="401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87351" y="464172"/>
            <a:ext cx="925175" cy="4064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Image Data Generator</a:t>
            </a:r>
            <a:endParaRPr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311700" y="1225225"/>
            <a:ext cx="8520600" cy="13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ImageDataGenerator function is modified, compared to given one: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width_shift_range, height_shift_range and shear_range are deleted.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rotation_angle is added with a value of 15 degrees.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zoom_range value is reduced from 0.2 to 0.1</a:t>
            </a:r>
            <a:endParaRPr sz="1400"/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1850" y="3644835"/>
            <a:ext cx="4260300" cy="629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975" y="2919850"/>
            <a:ext cx="8598050" cy="305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Google Shape;95;p16"/>
          <p:cNvCxnSpPr>
            <a:stCxn id="94" idx="2"/>
            <a:endCxn id="93" idx="0"/>
          </p:cNvCxnSpPr>
          <p:nvPr/>
        </p:nvCxnSpPr>
        <p:spPr>
          <a:xfrm>
            <a:off x="4572000" y="3225600"/>
            <a:ext cx="0" cy="419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96" name="Google Shape;96;p16"/>
          <p:cNvSpPr txBox="1"/>
          <p:nvPr/>
        </p:nvSpPr>
        <p:spPr>
          <a:xfrm>
            <a:off x="297150" y="2619350"/>
            <a:ext cx="20517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Given ImageDataGenerator</a:t>
            </a:r>
            <a:endParaRPr b="1" sz="10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2441850" y="3339000"/>
            <a:ext cx="20517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New </a:t>
            </a:r>
            <a:r>
              <a:rPr b="1" lang="it" sz="10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ImageDataGenerator</a:t>
            </a:r>
            <a:endParaRPr b="1" sz="100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Image resizing</a:t>
            </a:r>
            <a:endParaRPr/>
          </a:p>
        </p:txBody>
      </p:sp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311700" y="1225225"/>
            <a:ext cx="86382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At first, the sign images are divided in 224x224 pixels.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We select as possible sizes 16, 32, 64 and 128 pixels, apart from default 224 pixels.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The results are the following ones: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For 16 pixels: </a:t>
            </a:r>
            <a:r>
              <a:rPr lang="it" sz="1400"/>
              <a:t>Accuracy = 89.47%, Time (CNN) = 0.0943</a:t>
            </a:r>
            <a:r>
              <a:rPr lang="it" sz="1400">
                <a:solidFill>
                  <a:srgbClr val="FF0000"/>
                </a:solidFill>
              </a:rPr>
              <a:t> </a:t>
            </a:r>
            <a:r>
              <a:rPr lang="it" sz="1400"/>
              <a:t>seconds.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For 32 pixels: Accuracy = 96.12 %, Time (CNN) = 0.</a:t>
            </a:r>
            <a:r>
              <a:rPr lang="it" sz="1400"/>
              <a:t>1331</a:t>
            </a:r>
            <a:r>
              <a:rPr lang="it" sz="1400"/>
              <a:t> seconds.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For 64 pixels: </a:t>
            </a:r>
            <a:r>
              <a:rPr lang="it" sz="1400"/>
              <a:t>Accuracy = 95.29 %, Time (CNN) = 0.4013 seconds.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For 128 pixels: Accuracy = 95.56 %, Time (CNN) = 1.3511 seconds.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For 224 pixels: Accuracy = 86.15 %, Time (CNN) = 3.1119 seconds.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Hyperparameters </a:t>
            </a:r>
            <a:r>
              <a:rPr lang="it"/>
              <a:t>Optimization </a:t>
            </a:r>
            <a:endParaRPr/>
          </a:p>
        </p:txBody>
      </p:sp>
      <p:sp>
        <p:nvSpPr>
          <p:cNvPr id="109" name="Google Shape;109;p18"/>
          <p:cNvSpPr txBox="1"/>
          <p:nvPr/>
        </p:nvSpPr>
        <p:spPr>
          <a:xfrm>
            <a:off x="694775" y="1351175"/>
            <a:ext cx="3684600" cy="31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it">
                <a:latin typeface="Open Sans"/>
                <a:ea typeface="Open Sans"/>
                <a:cs typeface="Open Sans"/>
                <a:sym typeface="Open Sans"/>
              </a:rPr>
              <a:t>Number of epochs → 200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it">
                <a:latin typeface="Open Sans"/>
                <a:ea typeface="Open Sans"/>
                <a:cs typeface="Open Sans"/>
                <a:sym typeface="Open Sans"/>
              </a:rPr>
              <a:t>Learning Rate → 3e-4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it">
                <a:latin typeface="Open Sans"/>
                <a:ea typeface="Open Sans"/>
                <a:cs typeface="Open Sans"/>
                <a:sym typeface="Open Sans"/>
              </a:rPr>
              <a:t>Epsilon → 1e-7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it">
                <a:latin typeface="Open Sans"/>
                <a:ea typeface="Open Sans"/>
                <a:cs typeface="Open Sans"/>
                <a:sym typeface="Open Sans"/>
              </a:rPr>
              <a:t>Decay → 1e-6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it">
                <a:latin typeface="Open Sans"/>
                <a:ea typeface="Open Sans"/>
                <a:cs typeface="Open Sans"/>
                <a:sym typeface="Open Sans"/>
              </a:rPr>
              <a:t>Minibatch size → 16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it">
                <a:latin typeface="Open Sans"/>
                <a:ea typeface="Open Sans"/>
                <a:cs typeface="Open Sans"/>
                <a:sym typeface="Open Sans"/>
              </a:rPr>
              <a:t>Dropout → Only in dense layers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6975" y="1411825"/>
            <a:ext cx="2319850" cy="231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311700" y="2711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Performance</a:t>
            </a:r>
            <a:endParaRPr/>
          </a:p>
        </p:txBody>
      </p:sp>
      <p:sp>
        <p:nvSpPr>
          <p:cNvPr id="116" name="Google Shape;116;p19"/>
          <p:cNvSpPr txBox="1"/>
          <p:nvPr/>
        </p:nvSpPr>
        <p:spPr>
          <a:xfrm>
            <a:off x="907675" y="1062925"/>
            <a:ext cx="13281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Open Sans"/>
                <a:ea typeface="Open Sans"/>
                <a:cs typeface="Open Sans"/>
                <a:sym typeface="Open Sans"/>
              </a:rPr>
              <a:t>Accuracy 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5367625" y="1023475"/>
            <a:ext cx="1546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Open Sans"/>
                <a:ea typeface="Open Sans"/>
                <a:cs typeface="Open Sans"/>
                <a:sym typeface="Open Sans"/>
              </a:rPr>
              <a:t>Loss Function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903225" y="3964850"/>
            <a:ext cx="29247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Open Sans"/>
                <a:ea typeface="Open Sans"/>
                <a:cs typeface="Open Sans"/>
                <a:sym typeface="Open Sans"/>
              </a:rPr>
              <a:t>Final Test Accuracy → 0.9612 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9" name="Google Shape;119;p19"/>
          <p:cNvSpPr txBox="1"/>
          <p:nvPr/>
        </p:nvSpPr>
        <p:spPr>
          <a:xfrm>
            <a:off x="3473700" y="1441175"/>
            <a:ext cx="10983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7533"/>
                </a:solidFill>
                <a:latin typeface="Open Sans"/>
                <a:ea typeface="Open Sans"/>
                <a:cs typeface="Open Sans"/>
                <a:sym typeface="Open Sans"/>
              </a:rPr>
              <a:t>Training</a:t>
            </a:r>
            <a:endParaRPr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0" name="Google Shape;120;p19"/>
          <p:cNvSpPr txBox="1"/>
          <p:nvPr/>
        </p:nvSpPr>
        <p:spPr>
          <a:xfrm>
            <a:off x="3316950" y="1875700"/>
            <a:ext cx="1098300" cy="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Validation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8045700" y="3011025"/>
            <a:ext cx="10983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7533"/>
                </a:solidFill>
                <a:latin typeface="Open Sans"/>
                <a:ea typeface="Open Sans"/>
                <a:cs typeface="Open Sans"/>
                <a:sym typeface="Open Sans"/>
              </a:rPr>
              <a:t>Training</a:t>
            </a:r>
            <a:endParaRPr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" name="Google Shape;122;p19"/>
          <p:cNvSpPr txBox="1"/>
          <p:nvPr/>
        </p:nvSpPr>
        <p:spPr>
          <a:xfrm>
            <a:off x="7683850" y="2652550"/>
            <a:ext cx="1098300" cy="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Validation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" name="Google Shape;123;p19"/>
          <p:cNvSpPr txBox="1"/>
          <p:nvPr/>
        </p:nvSpPr>
        <p:spPr>
          <a:xfrm>
            <a:off x="5415163" y="3964850"/>
            <a:ext cx="29247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Open Sans"/>
                <a:ea typeface="Open Sans"/>
                <a:cs typeface="Open Sans"/>
                <a:sym typeface="Open Sans"/>
              </a:rPr>
              <a:t>Final Loss Function → 0.2547 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3316950" y="4515975"/>
            <a:ext cx="27453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Open Sans"/>
                <a:ea typeface="Open Sans"/>
                <a:cs typeface="Open Sans"/>
                <a:sym typeface="Open Sans"/>
              </a:rPr>
              <a:t>Final Time → 0.1331 seconds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75" y="1441164"/>
            <a:ext cx="3964720" cy="240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5175" y="1422274"/>
            <a:ext cx="4044700" cy="24513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