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7.xml"/><Relationship Id="rId22" Type="http://schemas.openxmlformats.org/officeDocument/2006/relationships/font" Target="fonts/Lato-bold.fntdata"/><Relationship Id="rId10" Type="http://schemas.openxmlformats.org/officeDocument/2006/relationships/slide" Target="slides/slide6.xml"/><Relationship Id="rId21" Type="http://schemas.openxmlformats.org/officeDocument/2006/relationships/font" Target="fonts/Lato-regular.fntdata"/><Relationship Id="rId13" Type="http://schemas.openxmlformats.org/officeDocument/2006/relationships/slide" Target="slides/slide9.xml"/><Relationship Id="rId24" Type="http://schemas.openxmlformats.org/officeDocument/2006/relationships/font" Target="fonts/Lato-boldItalic.fntdata"/><Relationship Id="rId12" Type="http://schemas.openxmlformats.org/officeDocument/2006/relationships/slide" Target="slides/slide8.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aleway-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aleway-italic.fntdata"/><Relationship Id="rId6" Type="http://schemas.openxmlformats.org/officeDocument/2006/relationships/slide" Target="slides/slide2.xml"/><Relationship Id="rId18" Type="http://schemas.openxmlformats.org/officeDocument/2006/relationships/font" Target="fonts/Raleway-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b3e77dfb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b3e77dfb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b3e77dfb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b3e77dfb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33ba6f08c7_3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3ba6f08c7_3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b3e77dfb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b3e77dfb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b3e77dfb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b3e77dfb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b3e77dfb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b3e77dfb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b3e77dfb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b3e77dfb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b3e77dfb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b3e77dfb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b3e77dfb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b3e77dfb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b3e77dfb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b3e77dfb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b3e77dfb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b3e77dfb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OC">
  <p:cSld name="SECTION_HEADER_1">
    <p:bg>
      <p:bgPr>
        <a:solidFill>
          <a:schemeClr val="dk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1308150" y="1318650"/>
            <a:ext cx="7110000" cy="535200"/>
          </a:xfrm>
          <a:prstGeom prst="rect">
            <a:avLst/>
          </a:prstGeom>
        </p:spPr>
        <p:txBody>
          <a:bodyPr anchorCtr="0" anchor="t" bIns="91425" lIns="91425" spcFirstLastPara="1" rIns="91425" wrap="square" tIns="91425"/>
          <a:lstStyle>
            <a:lvl1pPr lvl="0" rtl="0">
              <a:spcBef>
                <a:spcPts val="0"/>
              </a:spcBef>
              <a:spcAft>
                <a:spcPts val="0"/>
              </a:spcAft>
              <a:buClr>
                <a:srgbClr val="FFFFFF"/>
              </a:buClr>
              <a:buSzPts val="2600"/>
              <a:buNone/>
              <a:defRPr sz="2600">
                <a:solidFill>
                  <a:srgbClr val="FFFFFF"/>
                </a:solidFill>
              </a:defRPr>
            </a:lvl1pPr>
            <a:lvl2pPr lvl="1" rtl="0">
              <a:spcBef>
                <a:spcPts val="0"/>
              </a:spcBef>
              <a:spcAft>
                <a:spcPts val="0"/>
              </a:spcAft>
              <a:buClr>
                <a:srgbClr val="FFFFFF"/>
              </a:buClr>
              <a:buSzPts val="2600"/>
              <a:buNone/>
              <a:defRPr sz="2600">
                <a:solidFill>
                  <a:srgbClr val="FFFFFF"/>
                </a:solidFill>
              </a:defRPr>
            </a:lvl2pPr>
            <a:lvl3pPr lvl="2" rtl="0">
              <a:spcBef>
                <a:spcPts val="0"/>
              </a:spcBef>
              <a:spcAft>
                <a:spcPts val="0"/>
              </a:spcAft>
              <a:buClr>
                <a:srgbClr val="FFFFFF"/>
              </a:buClr>
              <a:buSzPts val="2600"/>
              <a:buNone/>
              <a:defRPr sz="2600">
                <a:solidFill>
                  <a:srgbClr val="FFFFFF"/>
                </a:solidFill>
              </a:defRPr>
            </a:lvl3pPr>
            <a:lvl4pPr lvl="3" rtl="0">
              <a:spcBef>
                <a:spcPts val="0"/>
              </a:spcBef>
              <a:spcAft>
                <a:spcPts val="0"/>
              </a:spcAft>
              <a:buClr>
                <a:srgbClr val="FFFFFF"/>
              </a:buClr>
              <a:buSzPts val="2600"/>
              <a:buNone/>
              <a:defRPr sz="2600">
                <a:solidFill>
                  <a:srgbClr val="FFFFFF"/>
                </a:solidFill>
              </a:defRPr>
            </a:lvl4pPr>
            <a:lvl5pPr lvl="4" rtl="0">
              <a:spcBef>
                <a:spcPts val="0"/>
              </a:spcBef>
              <a:spcAft>
                <a:spcPts val="0"/>
              </a:spcAft>
              <a:buClr>
                <a:srgbClr val="FFFFFF"/>
              </a:buClr>
              <a:buSzPts val="2600"/>
              <a:buNone/>
              <a:defRPr sz="2600">
                <a:solidFill>
                  <a:srgbClr val="FFFFFF"/>
                </a:solidFill>
              </a:defRPr>
            </a:lvl5pPr>
            <a:lvl6pPr lvl="5" rtl="0">
              <a:spcBef>
                <a:spcPts val="0"/>
              </a:spcBef>
              <a:spcAft>
                <a:spcPts val="0"/>
              </a:spcAft>
              <a:buClr>
                <a:srgbClr val="FFFFFF"/>
              </a:buClr>
              <a:buSzPts val="2600"/>
              <a:buNone/>
              <a:defRPr sz="2600">
                <a:solidFill>
                  <a:srgbClr val="FFFFFF"/>
                </a:solidFill>
              </a:defRPr>
            </a:lvl6pPr>
            <a:lvl7pPr lvl="6" rtl="0">
              <a:spcBef>
                <a:spcPts val="0"/>
              </a:spcBef>
              <a:spcAft>
                <a:spcPts val="0"/>
              </a:spcAft>
              <a:buClr>
                <a:srgbClr val="FFFFFF"/>
              </a:buClr>
              <a:buSzPts val="2600"/>
              <a:buNone/>
              <a:defRPr sz="2600">
                <a:solidFill>
                  <a:srgbClr val="FFFFFF"/>
                </a:solidFill>
              </a:defRPr>
            </a:lvl7pPr>
            <a:lvl8pPr lvl="7" rtl="0">
              <a:spcBef>
                <a:spcPts val="0"/>
              </a:spcBef>
              <a:spcAft>
                <a:spcPts val="0"/>
              </a:spcAft>
              <a:buClr>
                <a:srgbClr val="FFFFFF"/>
              </a:buClr>
              <a:buSzPts val="2600"/>
              <a:buNone/>
              <a:defRPr sz="2600">
                <a:solidFill>
                  <a:srgbClr val="FFFFFF"/>
                </a:solidFill>
              </a:defRPr>
            </a:lvl8pPr>
            <a:lvl9pPr lvl="8" rtl="0">
              <a:spcBef>
                <a:spcPts val="0"/>
              </a:spcBef>
              <a:spcAft>
                <a:spcPts val="0"/>
              </a:spcAft>
              <a:buClr>
                <a:srgbClr val="FFFFFF"/>
              </a:buClr>
              <a:buSzPts val="2600"/>
              <a:buNone/>
              <a:defRPr sz="2600">
                <a:solidFill>
                  <a:srgbClr val="FFFFFF"/>
                </a:solidFill>
              </a:defRPr>
            </a:lvl9pPr>
          </a:lstStyle>
          <a:p/>
        </p:txBody>
      </p:sp>
      <p:sp>
        <p:nvSpPr>
          <p:cNvPr id="84" name="Google Shape;84;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
        <p:nvSpPr>
          <p:cNvPr id="85" name="Google Shape;85;p13"/>
          <p:cNvSpPr txBox="1"/>
          <p:nvPr/>
        </p:nvSpPr>
        <p:spPr>
          <a:xfrm>
            <a:off x="226550" y="78500"/>
            <a:ext cx="9981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600">
                <a:solidFill>
                  <a:srgbClr val="FFFFFF"/>
                </a:solidFill>
                <a:latin typeface="Raleway"/>
                <a:ea typeface="Raleway"/>
                <a:cs typeface="Raleway"/>
                <a:sym typeface="Raleway"/>
              </a:rPr>
              <a:t>Educational</a:t>
            </a:r>
            <a:endParaRPr b="1" sz="600">
              <a:solidFill>
                <a:srgbClr val="FFFFFF"/>
              </a:solidFill>
              <a:latin typeface="Raleway"/>
              <a:ea typeface="Raleway"/>
              <a:cs typeface="Raleway"/>
              <a:sym typeface="Raleway"/>
            </a:endParaRPr>
          </a:p>
        </p:txBody>
      </p:sp>
      <p:sp>
        <p:nvSpPr>
          <p:cNvPr id="86" name="Google Shape;86;p13"/>
          <p:cNvSpPr txBox="1"/>
          <p:nvPr/>
        </p:nvSpPr>
        <p:spPr>
          <a:xfrm>
            <a:off x="1296767" y="78500"/>
            <a:ext cx="21006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600">
                <a:solidFill>
                  <a:srgbClr val="FFFFFF"/>
                </a:solidFill>
                <a:latin typeface="Raleway"/>
                <a:ea typeface="Raleway"/>
                <a:cs typeface="Raleway"/>
                <a:sym typeface="Raleway"/>
              </a:rPr>
              <a:t>Customized for </a:t>
            </a:r>
            <a:r>
              <a:rPr b="1" lang="en-GB" sz="600">
                <a:solidFill>
                  <a:srgbClr val="FFFFFF"/>
                </a:solidFill>
                <a:latin typeface="Raleway"/>
                <a:ea typeface="Raleway"/>
                <a:cs typeface="Raleway"/>
                <a:sym typeface="Raleway"/>
              </a:rPr>
              <a:t>Mushrooms Project Deployment</a:t>
            </a:r>
            <a:endParaRPr sz="600">
              <a:solidFill>
                <a:srgbClr val="FFFFFF"/>
              </a:solidFill>
              <a:latin typeface="Raleway"/>
              <a:ea typeface="Raleway"/>
              <a:cs typeface="Raleway"/>
              <a:sym typeface="Raleway"/>
            </a:endParaRPr>
          </a:p>
        </p:txBody>
      </p:sp>
      <p:sp>
        <p:nvSpPr>
          <p:cNvPr id="87" name="Google Shape;87;p13"/>
          <p:cNvSpPr txBox="1"/>
          <p:nvPr/>
        </p:nvSpPr>
        <p:spPr>
          <a:xfrm>
            <a:off x="8213935" y="78500"/>
            <a:ext cx="705900" cy="32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GB" sz="600">
                <a:solidFill>
                  <a:srgbClr val="FFFFFF"/>
                </a:solidFill>
                <a:latin typeface="Raleway"/>
                <a:ea typeface="Raleway"/>
                <a:cs typeface="Raleway"/>
                <a:sym typeface="Raleway"/>
              </a:rPr>
              <a:t>Version 1.0</a:t>
            </a:r>
            <a:endParaRPr b="1" sz="600">
              <a:solidFill>
                <a:srgbClr val="FFFFFF"/>
              </a:solidFill>
              <a:latin typeface="Raleway"/>
              <a:ea typeface="Raleway"/>
              <a:cs typeface="Raleway"/>
              <a:sym typeface="Raleway"/>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1" Type="http://schemas.openxmlformats.org/officeDocument/2006/relationships/slide" Target="/ppt/slides/slide8.xml"/><Relationship Id="rId10" Type="http://schemas.openxmlformats.org/officeDocument/2006/relationships/slide" Target="/ppt/slides/slide8.xml"/><Relationship Id="rId12" Type="http://schemas.openxmlformats.org/officeDocument/2006/relationships/slide" Target="/ppt/slides/slide5.xml"/><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4.xml"/><Relationship Id="rId9" Type="http://schemas.openxmlformats.org/officeDocument/2006/relationships/slide" Target="/ppt/slides/slide10.xml"/><Relationship Id="rId5" Type="http://schemas.openxmlformats.org/officeDocument/2006/relationships/slide" Target="/ppt/slides/slide6.xml"/><Relationship Id="rId6" Type="http://schemas.openxmlformats.org/officeDocument/2006/relationships/slide" Target="/ppt/slides/slide11.xml"/><Relationship Id="rId7" Type="http://schemas.openxmlformats.org/officeDocument/2006/relationships/slide" Target="/ppt/slides/slide7.xml"/><Relationship Id="rId8" Type="http://schemas.openxmlformats.org/officeDocument/2006/relationships/slide" Target="/ppt/slid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14"/>
          <p:cNvSpPr txBox="1"/>
          <p:nvPr>
            <p:ph type="ctrTitle"/>
          </p:nvPr>
        </p:nvSpPr>
        <p:spPr>
          <a:xfrm>
            <a:off x="729450" y="1322450"/>
            <a:ext cx="48909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800">
                <a:solidFill>
                  <a:srgbClr val="FFFFFF"/>
                </a:solidFill>
              </a:rPr>
              <a:t>Project Deployment</a:t>
            </a:r>
            <a:endParaRPr>
              <a:solidFill>
                <a:srgbClr val="FFFFFF"/>
              </a:solidFill>
            </a:endParaRPr>
          </a:p>
        </p:txBody>
      </p:sp>
      <p:sp>
        <p:nvSpPr>
          <p:cNvPr id="93" name="Google Shape;93;p14"/>
          <p:cNvSpPr txBox="1"/>
          <p:nvPr>
            <p:ph idx="1" type="subTitle"/>
          </p:nvPr>
        </p:nvSpPr>
        <p:spPr>
          <a:xfrm>
            <a:off x="729563" y="2998272"/>
            <a:ext cx="48909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a:solidFill>
                  <a:srgbClr val="FFFFFF"/>
                </a:solidFill>
              </a:rPr>
              <a:t>Focused on Mushroom data set</a:t>
            </a:r>
            <a:endParaRPr b="1" sz="1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394225" y="547575"/>
            <a:ext cx="7110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Random Forest Deployment</a:t>
            </a:r>
            <a:endParaRPr/>
          </a:p>
        </p:txBody>
      </p:sp>
      <p:pic>
        <p:nvPicPr>
          <p:cNvPr id="174" name="Google Shape;174;p23"/>
          <p:cNvPicPr preferRelativeResize="0"/>
          <p:nvPr/>
        </p:nvPicPr>
        <p:blipFill>
          <a:blip r:embed="rId3">
            <a:alphaModFix/>
          </a:blip>
          <a:stretch>
            <a:fillRect/>
          </a:stretch>
        </p:blipFill>
        <p:spPr>
          <a:xfrm>
            <a:off x="4648925" y="1315431"/>
            <a:ext cx="4426000" cy="3515175"/>
          </a:xfrm>
          <a:prstGeom prst="rect">
            <a:avLst/>
          </a:prstGeom>
          <a:noFill/>
          <a:ln>
            <a:noFill/>
          </a:ln>
        </p:spPr>
      </p:pic>
      <p:sp>
        <p:nvSpPr>
          <p:cNvPr id="175" name="Google Shape;175;p23"/>
          <p:cNvSpPr txBox="1"/>
          <p:nvPr/>
        </p:nvSpPr>
        <p:spPr>
          <a:xfrm>
            <a:off x="394225" y="1174400"/>
            <a:ext cx="4254600" cy="1564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rPr lang="en-GB">
                <a:solidFill>
                  <a:srgbClr val="FFFFFF"/>
                </a:solidFill>
              </a:rPr>
              <a:t>It is stored in the third tab, and shows two outputs:</a:t>
            </a:r>
            <a:endParaRPr>
              <a:solidFill>
                <a:srgbClr val="FFFFFF"/>
              </a:solidFill>
            </a:endParaRPr>
          </a:p>
          <a:p>
            <a:pPr indent="-317500" lvl="0" marL="457200" rtl="0" algn="l">
              <a:lnSpc>
                <a:spcPct val="130000"/>
              </a:lnSpc>
              <a:spcBef>
                <a:spcPts val="1000"/>
              </a:spcBef>
              <a:spcAft>
                <a:spcPts val="0"/>
              </a:spcAft>
              <a:buClr>
                <a:srgbClr val="FFFFFF"/>
              </a:buClr>
              <a:buSzPts val="1400"/>
              <a:buChar char="●"/>
            </a:pPr>
            <a:r>
              <a:rPr lang="en-GB">
                <a:solidFill>
                  <a:srgbClr val="FFFFFF"/>
                </a:solidFill>
              </a:rPr>
              <a:t>Class prediction, using select inputs.</a:t>
            </a:r>
            <a:endParaRPr>
              <a:solidFill>
                <a:srgbClr val="FFFFFF"/>
              </a:solidFill>
            </a:endParaRPr>
          </a:p>
          <a:p>
            <a:pPr indent="-317500" lvl="0" marL="457200" rtl="0" algn="l">
              <a:lnSpc>
                <a:spcPct val="130000"/>
              </a:lnSpc>
              <a:spcBef>
                <a:spcPts val="0"/>
              </a:spcBef>
              <a:spcAft>
                <a:spcPts val="0"/>
              </a:spcAft>
              <a:buClr>
                <a:srgbClr val="FFFFFF"/>
              </a:buClr>
              <a:buSzPts val="1400"/>
              <a:buChar char="●"/>
            </a:pPr>
            <a:r>
              <a:rPr lang="en-GB">
                <a:solidFill>
                  <a:srgbClr val="FFFFFF"/>
                </a:solidFill>
              </a:rPr>
              <a:t>Plot of one of the trees created with the random forest algorithm.</a:t>
            </a:r>
            <a:endParaRPr>
              <a:solidFill>
                <a:srgbClr val="FFFFFF"/>
              </a:solidFill>
            </a:endParaRPr>
          </a:p>
        </p:txBody>
      </p:sp>
      <p:sp>
        <p:nvSpPr>
          <p:cNvPr id="176" name="Google Shape;176;p23"/>
          <p:cNvSpPr txBox="1"/>
          <p:nvPr/>
        </p:nvSpPr>
        <p:spPr>
          <a:xfrm>
            <a:off x="394225" y="2830825"/>
            <a:ext cx="4425900" cy="17697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Clr>
                <a:srgbClr val="000000"/>
              </a:buClr>
              <a:buSzPts val="1100"/>
              <a:buFont typeface="Arial"/>
              <a:buNone/>
            </a:pPr>
            <a:r>
              <a:rPr lang="en-GB">
                <a:solidFill>
                  <a:srgbClr val="FFFFFF"/>
                </a:solidFill>
              </a:rPr>
              <a:t>Components of the tab:</a:t>
            </a:r>
            <a:endParaRPr>
              <a:solidFill>
                <a:srgbClr val="FFFFFF"/>
              </a:solidFill>
            </a:endParaRPr>
          </a:p>
          <a:p>
            <a:pPr indent="-317500" lvl="0" marL="457200" rtl="0" algn="l">
              <a:lnSpc>
                <a:spcPct val="130000"/>
              </a:lnSpc>
              <a:spcBef>
                <a:spcPts val="1000"/>
              </a:spcBef>
              <a:spcAft>
                <a:spcPts val="0"/>
              </a:spcAft>
              <a:buClr>
                <a:srgbClr val="FFFFFF"/>
              </a:buClr>
              <a:buSzPts val="1400"/>
              <a:buChar char="●"/>
            </a:pPr>
            <a:r>
              <a:rPr lang="en-GB">
                <a:solidFill>
                  <a:srgbClr val="FFFFFF"/>
                </a:solidFill>
              </a:rPr>
              <a:t>22 select inputs for the variables.</a:t>
            </a:r>
            <a:endParaRPr>
              <a:solidFill>
                <a:srgbClr val="FFFFFF"/>
              </a:solidFill>
            </a:endParaRPr>
          </a:p>
          <a:p>
            <a:pPr indent="-317500" lvl="0" marL="457200" rtl="0" algn="l">
              <a:lnSpc>
                <a:spcPct val="130000"/>
              </a:lnSpc>
              <a:spcBef>
                <a:spcPts val="0"/>
              </a:spcBef>
              <a:spcAft>
                <a:spcPts val="0"/>
              </a:spcAft>
              <a:buClr>
                <a:srgbClr val="FFFFFF"/>
              </a:buClr>
              <a:buSzPts val="1400"/>
              <a:buChar char="●"/>
            </a:pPr>
            <a:r>
              <a:rPr lang="en-GB">
                <a:solidFill>
                  <a:srgbClr val="FFFFFF"/>
                </a:solidFill>
              </a:rPr>
              <a:t>A text output for predicting the outcome.</a:t>
            </a:r>
            <a:endParaRPr>
              <a:solidFill>
                <a:srgbClr val="FFFFFF"/>
              </a:solidFill>
            </a:endParaRPr>
          </a:p>
          <a:p>
            <a:pPr indent="-317500" lvl="0" marL="457200" rtl="0" algn="l">
              <a:lnSpc>
                <a:spcPct val="130000"/>
              </a:lnSpc>
              <a:spcBef>
                <a:spcPts val="0"/>
              </a:spcBef>
              <a:spcAft>
                <a:spcPts val="0"/>
              </a:spcAft>
              <a:buClr>
                <a:srgbClr val="FFFFFF"/>
              </a:buClr>
              <a:buSzPts val="1400"/>
              <a:buChar char="●"/>
            </a:pPr>
            <a:r>
              <a:rPr lang="en-GB">
                <a:solidFill>
                  <a:srgbClr val="FFFFFF"/>
                </a:solidFill>
              </a:rPr>
              <a:t>A slider input for deciding which tree is shown.</a:t>
            </a:r>
            <a:endParaRPr>
              <a:solidFill>
                <a:srgbClr val="FFFFFF"/>
              </a:solidFill>
            </a:endParaRPr>
          </a:p>
          <a:p>
            <a:pPr indent="-317500" lvl="0" marL="457200" rtl="0" algn="l">
              <a:lnSpc>
                <a:spcPct val="130000"/>
              </a:lnSpc>
              <a:spcBef>
                <a:spcPts val="0"/>
              </a:spcBef>
              <a:spcAft>
                <a:spcPts val="0"/>
              </a:spcAft>
              <a:buClr>
                <a:srgbClr val="FFFFFF"/>
              </a:buClr>
              <a:buSzPts val="1400"/>
              <a:buChar char="●"/>
            </a:pPr>
            <a:r>
              <a:rPr lang="en-GB">
                <a:solidFill>
                  <a:srgbClr val="FFFFFF"/>
                </a:solidFill>
              </a:rPr>
              <a:t>The actual plot of such tree.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1017000" y="537700"/>
            <a:ext cx="7110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Project Conclusions</a:t>
            </a:r>
            <a:endParaRPr/>
          </a:p>
        </p:txBody>
      </p:sp>
      <p:sp>
        <p:nvSpPr>
          <p:cNvPr id="182" name="Google Shape;182;p24"/>
          <p:cNvSpPr txBox="1"/>
          <p:nvPr/>
        </p:nvSpPr>
        <p:spPr>
          <a:xfrm>
            <a:off x="514050" y="1312775"/>
            <a:ext cx="7612800" cy="3470400"/>
          </a:xfrm>
          <a:prstGeom prst="rect">
            <a:avLst/>
          </a:prstGeom>
          <a:noFill/>
          <a:ln>
            <a:noFill/>
          </a:ln>
        </p:spPr>
        <p:txBody>
          <a:bodyPr anchorCtr="0" anchor="t" bIns="91425" lIns="91425" spcFirstLastPara="1" rIns="91425" wrap="square" tIns="91425">
            <a:noAutofit/>
          </a:bodyPr>
          <a:lstStyle/>
          <a:p>
            <a:pPr indent="-317500" lvl="0" marL="457200" rtl="0" algn="l">
              <a:lnSpc>
                <a:spcPct val="130000"/>
              </a:lnSpc>
              <a:spcBef>
                <a:spcPts val="1000"/>
              </a:spcBef>
              <a:spcAft>
                <a:spcPts val="0"/>
              </a:spcAft>
              <a:buClr>
                <a:srgbClr val="FFFFFF"/>
              </a:buClr>
              <a:buSzPts val="1400"/>
              <a:buAutoNum type="arabicPeriod"/>
            </a:pPr>
            <a:r>
              <a:rPr lang="en-GB">
                <a:solidFill>
                  <a:srgbClr val="FFFFFF"/>
                </a:solidFill>
              </a:rPr>
              <a:t>There is no selected model, both are valid. If a user performs the analysis with the two models, the death rate decreases from approximately a 15% to a 2.3%.</a:t>
            </a:r>
            <a:endParaRPr>
              <a:solidFill>
                <a:srgbClr val="FFFFFF"/>
              </a:solidFill>
            </a:endParaRPr>
          </a:p>
          <a:p>
            <a:pPr indent="0" lvl="0" marL="457200" rtl="0" algn="l">
              <a:lnSpc>
                <a:spcPct val="130000"/>
              </a:lnSpc>
              <a:spcBef>
                <a:spcPts val="1000"/>
              </a:spcBef>
              <a:spcAft>
                <a:spcPts val="0"/>
              </a:spcAft>
              <a:buNone/>
            </a:pPr>
            <a:r>
              <a:t/>
            </a:r>
            <a:endParaRPr>
              <a:solidFill>
                <a:srgbClr val="FFFFFF"/>
              </a:solidFill>
            </a:endParaRPr>
          </a:p>
          <a:p>
            <a:pPr indent="-317500" lvl="0" marL="457200" rtl="0" algn="l">
              <a:lnSpc>
                <a:spcPct val="130000"/>
              </a:lnSpc>
              <a:spcBef>
                <a:spcPts val="1000"/>
              </a:spcBef>
              <a:spcAft>
                <a:spcPts val="0"/>
              </a:spcAft>
              <a:buClr>
                <a:srgbClr val="FFFFFF"/>
              </a:buClr>
              <a:buSzPts val="1400"/>
              <a:buAutoNum type="arabicPeriod"/>
            </a:pPr>
            <a:r>
              <a:rPr lang="en-GB">
                <a:solidFill>
                  <a:srgbClr val="FFFFFF"/>
                </a:solidFill>
              </a:rPr>
              <a:t>The death rate, which is the most important metric, is lower in random forest model.</a:t>
            </a:r>
            <a:endParaRPr>
              <a:solidFill>
                <a:srgbClr val="FFFFFF"/>
              </a:solidFill>
            </a:endParaRPr>
          </a:p>
          <a:p>
            <a:pPr indent="0" lvl="0" marL="457200" rtl="0" algn="l">
              <a:lnSpc>
                <a:spcPct val="130000"/>
              </a:lnSpc>
              <a:spcBef>
                <a:spcPts val="1000"/>
              </a:spcBef>
              <a:spcAft>
                <a:spcPts val="0"/>
              </a:spcAft>
              <a:buNone/>
            </a:pPr>
            <a:r>
              <a:t/>
            </a:r>
            <a:endParaRPr>
              <a:solidFill>
                <a:srgbClr val="FFFFFF"/>
              </a:solidFill>
            </a:endParaRPr>
          </a:p>
          <a:p>
            <a:pPr indent="-317500" lvl="0" marL="457200" rtl="0" algn="l">
              <a:lnSpc>
                <a:spcPct val="130000"/>
              </a:lnSpc>
              <a:spcBef>
                <a:spcPts val="1000"/>
              </a:spcBef>
              <a:spcAft>
                <a:spcPts val="0"/>
              </a:spcAft>
              <a:buClr>
                <a:srgbClr val="FFFFFF"/>
              </a:buClr>
              <a:buSzPts val="1400"/>
              <a:buAutoNum type="arabicPeriod"/>
            </a:pPr>
            <a:r>
              <a:rPr lang="en-GB">
                <a:solidFill>
                  <a:srgbClr val="FFFFFF"/>
                </a:solidFill>
              </a:rPr>
              <a:t>Random forest model leads to better results than logistic regression model.</a:t>
            </a:r>
            <a:endParaRPr>
              <a:solidFill>
                <a:srgbClr val="FFFFFF"/>
              </a:solidFill>
            </a:endParaRPr>
          </a:p>
          <a:p>
            <a:pPr indent="0" lvl="0" marL="0" rtl="0" algn="l">
              <a:lnSpc>
                <a:spcPct val="130000"/>
              </a:lnSpc>
              <a:spcBef>
                <a:spcPts val="1000"/>
              </a:spcBef>
              <a:spcAft>
                <a:spcPts val="0"/>
              </a:spcAft>
              <a:buNone/>
            </a:pPr>
            <a:r>
              <a:t/>
            </a:r>
            <a:endParaRPr>
              <a:solidFill>
                <a:srgbClr val="FFFFFF"/>
              </a:solidFill>
            </a:endParaRPr>
          </a:p>
          <a:p>
            <a:pPr indent="-317500" lvl="0" marL="457200" rtl="0" algn="l">
              <a:lnSpc>
                <a:spcPct val="130000"/>
              </a:lnSpc>
              <a:spcBef>
                <a:spcPts val="1000"/>
              </a:spcBef>
              <a:spcAft>
                <a:spcPts val="0"/>
              </a:spcAft>
              <a:buClr>
                <a:srgbClr val="FFFFFF"/>
              </a:buClr>
              <a:buSzPts val="1400"/>
              <a:buAutoNum type="arabicPeriod"/>
            </a:pPr>
            <a:r>
              <a:rPr lang="en-GB">
                <a:solidFill>
                  <a:srgbClr val="FFFFFF"/>
                </a:solidFill>
              </a:rPr>
              <a:t>Logistic regression model is better in terms of time and complexity, as it is easier to implement and has a higher performance.</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6" name="Shape 186"/>
        <p:cNvGrpSpPr/>
        <p:nvPr/>
      </p:nvGrpSpPr>
      <p:grpSpPr>
        <a:xfrm>
          <a:off x="0" y="0"/>
          <a:ext cx="0" cy="0"/>
          <a:chOff x="0" y="0"/>
          <a:chExt cx="0" cy="0"/>
        </a:xfrm>
      </p:grpSpPr>
      <p:sp>
        <p:nvSpPr>
          <p:cNvPr id="187" name="Google Shape;187;p25"/>
          <p:cNvSpPr txBox="1"/>
          <p:nvPr>
            <p:ph type="title"/>
          </p:nvPr>
        </p:nvSpPr>
        <p:spPr>
          <a:xfrm>
            <a:off x="1308150" y="1318650"/>
            <a:ext cx="8038800" cy="29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000"/>
              <a:t>Thank you!</a:t>
            </a:r>
            <a:endParaRPr sz="4000"/>
          </a:p>
        </p:txBody>
      </p:sp>
      <p:sp>
        <p:nvSpPr>
          <p:cNvPr id="188" name="Google Shape;188;p25"/>
          <p:cNvSpPr txBox="1"/>
          <p:nvPr/>
        </p:nvSpPr>
        <p:spPr>
          <a:xfrm>
            <a:off x="6191000" y="3840850"/>
            <a:ext cx="2952900" cy="1302600"/>
          </a:xfrm>
          <a:prstGeom prst="rect">
            <a:avLst/>
          </a:prstGeom>
          <a:noFill/>
          <a:ln>
            <a:noFill/>
          </a:ln>
        </p:spPr>
        <p:txBody>
          <a:bodyPr anchorCtr="0" anchor="t" bIns="91425" lIns="91425" spcFirstLastPara="1" rIns="91425" wrap="square" tIns="91425">
            <a:noAutofit/>
          </a:bodyPr>
          <a:lstStyle/>
          <a:p>
            <a:pPr indent="0" lvl="0" marL="0" rtl="0" algn="ctr">
              <a:lnSpc>
                <a:spcPct val="130000"/>
              </a:lnSpc>
              <a:spcBef>
                <a:spcPts val="2000"/>
              </a:spcBef>
              <a:spcAft>
                <a:spcPts val="0"/>
              </a:spcAft>
              <a:buClr>
                <a:srgbClr val="000000"/>
              </a:buClr>
              <a:buSzPts val="1100"/>
              <a:buFont typeface="Arial"/>
              <a:buNone/>
            </a:pPr>
            <a:r>
              <a:rPr b="1" lang="en-GB" sz="1800">
                <a:solidFill>
                  <a:srgbClr val="FFFFFF"/>
                </a:solidFill>
                <a:latin typeface="Raleway"/>
                <a:ea typeface="Raleway"/>
                <a:cs typeface="Raleway"/>
                <a:sym typeface="Raleway"/>
              </a:rPr>
              <a:t>Lorenzo Foà</a:t>
            </a:r>
            <a:endParaRPr b="1" sz="1800">
              <a:solidFill>
                <a:srgbClr val="FFFFFF"/>
              </a:solidFill>
              <a:latin typeface="Raleway"/>
              <a:ea typeface="Raleway"/>
              <a:cs typeface="Raleway"/>
              <a:sym typeface="Raleway"/>
            </a:endParaRPr>
          </a:p>
          <a:p>
            <a:pPr indent="0" lvl="0" marL="0" rtl="0" algn="ctr">
              <a:lnSpc>
                <a:spcPct val="130000"/>
              </a:lnSpc>
              <a:spcBef>
                <a:spcPts val="2000"/>
              </a:spcBef>
              <a:spcAft>
                <a:spcPts val="0"/>
              </a:spcAft>
              <a:buClr>
                <a:srgbClr val="000000"/>
              </a:buClr>
              <a:buSzPts val="1100"/>
              <a:buFont typeface="Arial"/>
              <a:buNone/>
            </a:pPr>
            <a:r>
              <a:rPr b="1" lang="en-GB" sz="1800">
                <a:solidFill>
                  <a:srgbClr val="FFFFFF"/>
                </a:solidFill>
                <a:latin typeface="Raleway"/>
                <a:ea typeface="Raleway"/>
                <a:cs typeface="Raleway"/>
                <a:sym typeface="Raleway"/>
              </a:rPr>
              <a:t>José Manuel Pérez</a:t>
            </a:r>
            <a:endParaRPr b="1" sz="1800">
              <a:solidFill>
                <a:srgbClr val="FFFFFF"/>
              </a:solidFill>
              <a:latin typeface="Raleway"/>
              <a:ea typeface="Raleway"/>
              <a:cs typeface="Raleway"/>
              <a:sym typeface="Raleway"/>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1017000" y="695875"/>
            <a:ext cx="7110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Table of Contents</a:t>
            </a:r>
            <a:endParaRPr/>
          </a:p>
        </p:txBody>
      </p:sp>
      <p:sp>
        <p:nvSpPr>
          <p:cNvPr id="99" name="Google Shape;99;p15"/>
          <p:cNvSpPr txBox="1"/>
          <p:nvPr/>
        </p:nvSpPr>
        <p:spPr>
          <a:xfrm>
            <a:off x="430113" y="1596738"/>
            <a:ext cx="1591500" cy="365700"/>
          </a:xfrm>
          <a:prstGeom prst="rect">
            <a:avLst/>
          </a:prstGeom>
          <a:noFill/>
          <a:ln cap="flat" cmpd="sng" w="9525">
            <a:solidFill>
              <a:srgbClr val="FF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u="sng">
                <a:solidFill>
                  <a:schemeClr val="hlink"/>
                </a:solidFill>
                <a:latin typeface="Comic Sans MS"/>
                <a:ea typeface="Comic Sans MS"/>
                <a:cs typeface="Comic Sans MS"/>
                <a:sym typeface="Comic Sans MS"/>
                <a:hlinkClick action="ppaction://hlinksldjump" r:id="rId3"/>
              </a:rPr>
              <a:t>INTRODUCTION</a:t>
            </a:r>
            <a:endParaRPr b="1" sz="1200">
              <a:latin typeface="Comic Sans MS"/>
              <a:ea typeface="Comic Sans MS"/>
              <a:cs typeface="Comic Sans MS"/>
              <a:sym typeface="Comic Sans MS"/>
            </a:endParaRPr>
          </a:p>
        </p:txBody>
      </p:sp>
      <p:sp>
        <p:nvSpPr>
          <p:cNvPr id="100" name="Google Shape;100;p15"/>
          <p:cNvSpPr txBox="1"/>
          <p:nvPr/>
        </p:nvSpPr>
        <p:spPr>
          <a:xfrm>
            <a:off x="7010500" y="2325825"/>
            <a:ext cx="1703400" cy="535200"/>
          </a:xfrm>
          <a:prstGeom prst="rect">
            <a:avLst/>
          </a:prstGeom>
          <a:noFill/>
          <a:ln cap="flat" cmpd="sng" w="9525">
            <a:solidFill>
              <a:srgbClr val="FF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u="sng">
                <a:solidFill>
                  <a:schemeClr val="hlink"/>
                </a:solidFill>
                <a:latin typeface="Comic Sans MS"/>
                <a:ea typeface="Comic Sans MS"/>
                <a:cs typeface="Comic Sans MS"/>
                <a:sym typeface="Comic Sans MS"/>
                <a:hlinkClick action="ppaction://hlinksldjump" r:id="rId4"/>
              </a:rPr>
              <a:t>DATA UNDERSTANDING</a:t>
            </a:r>
            <a:endParaRPr/>
          </a:p>
        </p:txBody>
      </p:sp>
      <p:sp>
        <p:nvSpPr>
          <p:cNvPr id="101" name="Google Shape;101;p15"/>
          <p:cNvSpPr txBox="1"/>
          <p:nvPr/>
        </p:nvSpPr>
        <p:spPr>
          <a:xfrm>
            <a:off x="2300888" y="1585450"/>
            <a:ext cx="2108700" cy="528000"/>
          </a:xfrm>
          <a:prstGeom prst="rect">
            <a:avLst/>
          </a:prstGeom>
          <a:noFill/>
          <a:ln cap="flat" cmpd="sng" w="9525">
            <a:solidFill>
              <a:srgbClr val="FF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u="sng">
                <a:solidFill>
                  <a:schemeClr val="hlink"/>
                </a:solidFill>
                <a:latin typeface="Comic Sans MS"/>
                <a:ea typeface="Comic Sans MS"/>
                <a:cs typeface="Comic Sans MS"/>
                <a:sym typeface="Comic Sans MS"/>
                <a:hlinkClick action="ppaction://hlinksldjump" r:id="rId5"/>
              </a:rPr>
              <a:t>LOGISTIC REGRESSION MODEL</a:t>
            </a:r>
            <a:endParaRPr/>
          </a:p>
        </p:txBody>
      </p:sp>
      <p:sp>
        <p:nvSpPr>
          <p:cNvPr id="102" name="Google Shape;102;p15"/>
          <p:cNvSpPr txBox="1"/>
          <p:nvPr/>
        </p:nvSpPr>
        <p:spPr>
          <a:xfrm>
            <a:off x="430125" y="2331975"/>
            <a:ext cx="1591500" cy="535200"/>
          </a:xfrm>
          <a:prstGeom prst="rect">
            <a:avLst/>
          </a:prstGeom>
          <a:noFill/>
          <a:ln cap="flat" cmpd="sng" w="9525">
            <a:solidFill>
              <a:srgbClr val="FF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u="sng">
                <a:solidFill>
                  <a:schemeClr val="hlink"/>
                </a:solidFill>
                <a:latin typeface="Comic Sans MS"/>
                <a:ea typeface="Comic Sans MS"/>
                <a:cs typeface="Comic Sans MS"/>
                <a:sym typeface="Comic Sans MS"/>
                <a:hlinkClick/>
              </a:rPr>
              <a:t>RANDOM FOREST MODEL</a:t>
            </a:r>
            <a:endParaRPr/>
          </a:p>
        </p:txBody>
      </p:sp>
      <p:sp>
        <p:nvSpPr>
          <p:cNvPr id="103" name="Google Shape;103;p15"/>
          <p:cNvSpPr txBox="1"/>
          <p:nvPr/>
        </p:nvSpPr>
        <p:spPr>
          <a:xfrm>
            <a:off x="4688875" y="2334050"/>
            <a:ext cx="2140200" cy="528000"/>
          </a:xfrm>
          <a:prstGeom prst="rect">
            <a:avLst/>
          </a:prstGeom>
          <a:noFill/>
          <a:ln cap="flat" cmpd="sng" w="9525">
            <a:solidFill>
              <a:srgbClr val="FF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u="sng">
                <a:solidFill>
                  <a:schemeClr val="hlink"/>
                </a:solidFill>
                <a:latin typeface="Comic Sans MS"/>
                <a:ea typeface="Comic Sans MS"/>
                <a:cs typeface="Comic Sans MS"/>
                <a:sym typeface="Comic Sans MS"/>
                <a:hlinkClick action="ppaction://hlinksldjump" r:id="rId6"/>
              </a:rPr>
              <a:t>PROJECT CONCLUSIONS</a:t>
            </a:r>
            <a:endParaRPr/>
          </a:p>
        </p:txBody>
      </p:sp>
      <p:sp>
        <p:nvSpPr>
          <p:cNvPr id="104" name="Google Shape;104;p15"/>
          <p:cNvSpPr txBox="1"/>
          <p:nvPr/>
        </p:nvSpPr>
        <p:spPr>
          <a:xfrm>
            <a:off x="430125" y="3085200"/>
            <a:ext cx="1591500" cy="675000"/>
          </a:xfrm>
          <a:prstGeom prst="rect">
            <a:avLst/>
          </a:prstGeom>
          <a:noFill/>
          <a:ln cap="flat" cmpd="sng" w="9525">
            <a:solidFill>
              <a:srgbClr val="FF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u="sng">
                <a:solidFill>
                  <a:schemeClr val="hlink"/>
                </a:solidFill>
                <a:latin typeface="Comic Sans MS"/>
                <a:ea typeface="Comic Sans MS"/>
                <a:cs typeface="Comic Sans MS"/>
                <a:sym typeface="Comic Sans MS"/>
                <a:hlinkClick action="ppaction://hlinksldjump" r:id="rId7"/>
              </a:rPr>
              <a:t>LOGISTIC REGRESSION EVALUATION</a:t>
            </a:r>
            <a:endParaRPr/>
          </a:p>
        </p:txBody>
      </p:sp>
      <p:sp>
        <p:nvSpPr>
          <p:cNvPr id="105" name="Google Shape;105;p15"/>
          <p:cNvSpPr txBox="1"/>
          <p:nvPr/>
        </p:nvSpPr>
        <p:spPr>
          <a:xfrm>
            <a:off x="4657638" y="1583638"/>
            <a:ext cx="2140200" cy="535200"/>
          </a:xfrm>
          <a:prstGeom prst="rect">
            <a:avLst/>
          </a:prstGeom>
          <a:noFill/>
          <a:ln cap="flat" cmpd="sng" w="9525">
            <a:solidFill>
              <a:srgbClr val="FF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u="sng">
                <a:solidFill>
                  <a:schemeClr val="hlink"/>
                </a:solidFill>
                <a:latin typeface="Comic Sans MS"/>
                <a:ea typeface="Comic Sans MS"/>
                <a:cs typeface="Comic Sans MS"/>
                <a:sym typeface="Comic Sans MS"/>
                <a:hlinkClick/>
              </a:rPr>
              <a:t>RANDOM FOREST EVALUATION</a:t>
            </a:r>
            <a:endParaRPr/>
          </a:p>
        </p:txBody>
      </p:sp>
      <p:sp>
        <p:nvSpPr>
          <p:cNvPr id="106" name="Google Shape;106;p15"/>
          <p:cNvSpPr txBox="1"/>
          <p:nvPr/>
        </p:nvSpPr>
        <p:spPr>
          <a:xfrm>
            <a:off x="2285138" y="3158688"/>
            <a:ext cx="2140200" cy="528000"/>
          </a:xfrm>
          <a:prstGeom prst="rect">
            <a:avLst/>
          </a:prstGeom>
          <a:noFill/>
          <a:ln cap="flat" cmpd="sng" w="9525">
            <a:solidFill>
              <a:srgbClr val="FF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u="sng">
                <a:solidFill>
                  <a:schemeClr val="hlink"/>
                </a:solidFill>
                <a:latin typeface="Comic Sans MS"/>
                <a:ea typeface="Comic Sans MS"/>
                <a:cs typeface="Comic Sans MS"/>
                <a:sym typeface="Comic Sans MS"/>
                <a:hlinkClick action="ppaction://hlinksldjump" r:id="rId8"/>
              </a:rPr>
              <a:t>LOGISTIC REGRESSION DEPLOYMENT</a:t>
            </a:r>
            <a:endParaRPr/>
          </a:p>
        </p:txBody>
      </p:sp>
      <p:sp>
        <p:nvSpPr>
          <p:cNvPr id="107" name="Google Shape;107;p15"/>
          <p:cNvSpPr txBox="1"/>
          <p:nvPr/>
        </p:nvSpPr>
        <p:spPr>
          <a:xfrm>
            <a:off x="7010488" y="1581850"/>
            <a:ext cx="1703400" cy="535200"/>
          </a:xfrm>
          <a:prstGeom prst="rect">
            <a:avLst/>
          </a:prstGeom>
          <a:noFill/>
          <a:ln cap="flat" cmpd="sng" w="9525">
            <a:solidFill>
              <a:srgbClr val="FF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u="sng">
                <a:solidFill>
                  <a:schemeClr val="hlink"/>
                </a:solidFill>
                <a:latin typeface="Comic Sans MS"/>
                <a:ea typeface="Comic Sans MS"/>
                <a:cs typeface="Comic Sans MS"/>
                <a:sym typeface="Comic Sans MS"/>
                <a:hlinkClick action="ppaction://hlinksldjump" r:id="rId9"/>
              </a:rPr>
              <a:t>RANDOM FOREST DEPLOYMENT</a:t>
            </a:r>
            <a:endParaRPr/>
          </a:p>
        </p:txBody>
      </p:sp>
      <p:sp>
        <p:nvSpPr>
          <p:cNvPr id="108" name="Google Shape;108;p15"/>
          <p:cNvSpPr txBox="1"/>
          <p:nvPr/>
        </p:nvSpPr>
        <p:spPr>
          <a:xfrm>
            <a:off x="2300900" y="2335575"/>
            <a:ext cx="2108700" cy="528000"/>
          </a:xfrm>
          <a:prstGeom prst="rect">
            <a:avLst/>
          </a:prstGeom>
          <a:noFill/>
          <a:ln cap="flat" cmpd="sng" w="9525">
            <a:solidFill>
              <a:srgbClr val="FF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u="sng">
                <a:solidFill>
                  <a:schemeClr val="hlink"/>
                </a:solidFill>
                <a:latin typeface="Comic Sans MS"/>
                <a:ea typeface="Comic Sans MS"/>
                <a:cs typeface="Comic Sans MS"/>
                <a:sym typeface="Comic Sans MS"/>
                <a:hlinkClick action="ppaction://hlinksldjump" r:id="rId10"/>
              </a:rPr>
              <a:t>HOME PAGE</a:t>
            </a:r>
            <a:r>
              <a:rPr b="1" lang="en-GB" sz="1200" u="sng">
                <a:solidFill>
                  <a:schemeClr val="hlink"/>
                </a:solidFill>
                <a:latin typeface="Comic Sans MS"/>
                <a:ea typeface="Comic Sans MS"/>
                <a:cs typeface="Comic Sans MS"/>
                <a:sym typeface="Comic Sans MS"/>
                <a:hlinkClick action="ppaction://hlinksldjump" r:id="rId11"/>
              </a:rPr>
              <a:t> DEPLOYMENT</a:t>
            </a:r>
            <a:endParaRPr/>
          </a:p>
        </p:txBody>
      </p:sp>
      <p:sp>
        <p:nvSpPr>
          <p:cNvPr id="109" name="Google Shape;109;p15"/>
          <p:cNvSpPr txBox="1"/>
          <p:nvPr/>
        </p:nvSpPr>
        <p:spPr>
          <a:xfrm>
            <a:off x="4688878" y="3158700"/>
            <a:ext cx="2108700" cy="528000"/>
          </a:xfrm>
          <a:prstGeom prst="rect">
            <a:avLst/>
          </a:prstGeom>
          <a:noFill/>
          <a:ln cap="flat" cmpd="sng" w="9525">
            <a:solidFill>
              <a:srgbClr val="FF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u="sng">
                <a:solidFill>
                  <a:schemeClr val="hlink"/>
                </a:solidFill>
                <a:latin typeface="Comic Sans MS"/>
                <a:ea typeface="Comic Sans MS"/>
                <a:cs typeface="Comic Sans MS"/>
                <a:sym typeface="Comic Sans MS"/>
                <a:hlinkClick/>
              </a:rPr>
              <a:t>END PAGE</a:t>
            </a:r>
            <a:endParaRPr/>
          </a:p>
        </p:txBody>
      </p:sp>
      <p:sp>
        <p:nvSpPr>
          <p:cNvPr id="110" name="Google Shape;110;p15"/>
          <p:cNvSpPr txBox="1"/>
          <p:nvPr/>
        </p:nvSpPr>
        <p:spPr>
          <a:xfrm>
            <a:off x="7061101" y="3158700"/>
            <a:ext cx="1703400" cy="528000"/>
          </a:xfrm>
          <a:prstGeom prst="rect">
            <a:avLst/>
          </a:prstGeom>
          <a:noFill/>
          <a:ln cap="flat" cmpd="sng" w="9525">
            <a:solidFill>
              <a:srgbClr val="FF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u="sng">
                <a:solidFill>
                  <a:schemeClr val="hlink"/>
                </a:solidFill>
                <a:latin typeface="Comic Sans MS"/>
                <a:ea typeface="Comic Sans MS"/>
                <a:cs typeface="Comic Sans MS"/>
                <a:sym typeface="Comic Sans MS"/>
                <a:hlinkClick action="ppaction://hlinksldjump" r:id="rId12"/>
              </a:rPr>
              <a:t>DATA PREPARATION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1017000" y="537700"/>
            <a:ext cx="7110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Introduction</a:t>
            </a:r>
            <a:endParaRPr/>
          </a:p>
        </p:txBody>
      </p:sp>
      <p:sp>
        <p:nvSpPr>
          <p:cNvPr id="116" name="Google Shape;116;p16"/>
          <p:cNvSpPr txBox="1"/>
          <p:nvPr/>
        </p:nvSpPr>
        <p:spPr>
          <a:xfrm>
            <a:off x="1017000" y="1450400"/>
            <a:ext cx="7489500" cy="25650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rPr lang="en-GB">
                <a:solidFill>
                  <a:schemeClr val="lt1"/>
                </a:solidFill>
                <a:latin typeface="Raleway"/>
                <a:ea typeface="Raleway"/>
                <a:cs typeface="Raleway"/>
                <a:sym typeface="Raleway"/>
              </a:rPr>
              <a:t>Mushroom poisoning accounts for approximately 70% of natural poisoning and often causes death. </a:t>
            </a:r>
            <a:endParaRPr>
              <a:solidFill>
                <a:schemeClr val="lt1"/>
              </a:solidFill>
              <a:latin typeface="Raleway"/>
              <a:ea typeface="Raleway"/>
              <a:cs typeface="Raleway"/>
              <a:sym typeface="Raleway"/>
            </a:endParaRPr>
          </a:p>
          <a:p>
            <a:pPr indent="0" lvl="0" marL="0" rtl="0" algn="l">
              <a:lnSpc>
                <a:spcPct val="130000"/>
              </a:lnSpc>
              <a:spcBef>
                <a:spcPts val="1000"/>
              </a:spcBef>
              <a:spcAft>
                <a:spcPts val="0"/>
              </a:spcAft>
              <a:buNone/>
            </a:pPr>
            <a:r>
              <a:rPr lang="en-GB" sz="1100">
                <a:solidFill>
                  <a:srgbClr val="666666"/>
                </a:solidFill>
                <a:latin typeface="Droid Serif"/>
                <a:ea typeface="Droid Serif"/>
                <a:cs typeface="Droid Serif"/>
                <a:sym typeface="Droid Serif"/>
              </a:rPr>
              <a:t> </a:t>
            </a:r>
            <a:r>
              <a:rPr lang="en-GB">
                <a:solidFill>
                  <a:srgbClr val="FFFFFF"/>
                </a:solidFill>
                <a:latin typeface="Raleway"/>
                <a:ea typeface="Raleway"/>
                <a:cs typeface="Raleway"/>
                <a:sym typeface="Raleway"/>
              </a:rPr>
              <a:t>There are only 30–50 poisonous species among the thousands of species found on earth, and of these, no more than 10 are fatally poisonous. Nevertheless, many cases of mushroom poisoning are reported every year.</a:t>
            </a:r>
            <a:endParaRPr>
              <a:solidFill>
                <a:srgbClr val="FFFFFF"/>
              </a:solidFill>
              <a:latin typeface="Raleway"/>
              <a:ea typeface="Raleway"/>
              <a:cs typeface="Raleway"/>
              <a:sym typeface="Raleway"/>
            </a:endParaRPr>
          </a:p>
          <a:p>
            <a:pPr indent="0" lvl="0" marL="0" rtl="0" algn="l">
              <a:lnSpc>
                <a:spcPct val="130000"/>
              </a:lnSpc>
              <a:spcBef>
                <a:spcPts val="1000"/>
              </a:spcBef>
              <a:spcAft>
                <a:spcPts val="0"/>
              </a:spcAft>
              <a:buNone/>
            </a:pPr>
            <a:r>
              <a:rPr lang="en-GB">
                <a:solidFill>
                  <a:srgbClr val="FFFFFF"/>
                </a:solidFill>
                <a:latin typeface="Raleway"/>
                <a:ea typeface="Raleway"/>
                <a:cs typeface="Raleway"/>
                <a:sym typeface="Raleway"/>
              </a:rPr>
              <a:t>We tried to create a web-tool that enables the beginner mushroom finders to check if the mushrooms he has picked up are edible or not.</a:t>
            </a:r>
            <a:endParaRPr>
              <a:solidFill>
                <a:srgbClr val="FFFFFF"/>
              </a:solidFill>
              <a:latin typeface="Raleway"/>
              <a:ea typeface="Raleway"/>
              <a:cs typeface="Raleway"/>
              <a:sym typeface="Raleway"/>
            </a:endParaRPr>
          </a:p>
          <a:p>
            <a:pPr indent="0" lvl="0" marL="0" rtl="0" algn="l">
              <a:lnSpc>
                <a:spcPct val="130000"/>
              </a:lnSpc>
              <a:spcBef>
                <a:spcPts val="1000"/>
              </a:spcBef>
              <a:spcAft>
                <a:spcPts val="0"/>
              </a:spcAft>
              <a:buClr>
                <a:srgbClr val="000000"/>
              </a:buClr>
              <a:buSzPts val="1100"/>
              <a:buFont typeface="Arial"/>
              <a:buNone/>
            </a:pPr>
            <a:r>
              <a:t/>
            </a:r>
            <a:endParaRPr>
              <a:solidFill>
                <a:srgbClr val="FFFFFF"/>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1017000" y="537700"/>
            <a:ext cx="7110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Understanding</a:t>
            </a:r>
            <a:endParaRPr/>
          </a:p>
        </p:txBody>
      </p:sp>
      <p:sp>
        <p:nvSpPr>
          <p:cNvPr id="122" name="Google Shape;122;p17"/>
          <p:cNvSpPr txBox="1"/>
          <p:nvPr/>
        </p:nvSpPr>
        <p:spPr>
          <a:xfrm>
            <a:off x="1017000" y="1072900"/>
            <a:ext cx="7338000" cy="856200"/>
          </a:xfrm>
          <a:prstGeom prst="rect">
            <a:avLst/>
          </a:prstGeom>
          <a:noFill/>
          <a:ln>
            <a:noFill/>
          </a:ln>
        </p:spPr>
        <p:txBody>
          <a:bodyPr anchorCtr="0" anchor="t" bIns="91425" lIns="91425" spcFirstLastPara="1" rIns="91425" wrap="square" tIns="91425">
            <a:noAutofit/>
          </a:bodyPr>
          <a:lstStyle/>
          <a:p>
            <a:pPr indent="0" lvl="0" marL="0" rtl="0" algn="just">
              <a:lnSpc>
                <a:spcPct val="130000"/>
              </a:lnSpc>
              <a:spcBef>
                <a:spcPts val="1000"/>
              </a:spcBef>
              <a:spcAft>
                <a:spcPts val="0"/>
              </a:spcAft>
              <a:buClr>
                <a:srgbClr val="000000"/>
              </a:buClr>
              <a:buSzPts val="1100"/>
              <a:buFont typeface="Arial"/>
              <a:buNone/>
            </a:pPr>
            <a:r>
              <a:rPr lang="en-GB">
                <a:solidFill>
                  <a:srgbClr val="FFFFFF"/>
                </a:solidFill>
                <a:latin typeface="Raleway"/>
                <a:ea typeface="Raleway"/>
                <a:cs typeface="Raleway"/>
                <a:sym typeface="Raleway"/>
              </a:rPr>
              <a:t>Our dataset contains 22 total attributes describing mushroom’s shape and aspect, plus an attribute saying if the mushroom is edible or not. </a:t>
            </a:r>
            <a:endParaRPr>
              <a:solidFill>
                <a:srgbClr val="FFFFFF"/>
              </a:solidFill>
              <a:latin typeface="Raleway"/>
              <a:ea typeface="Raleway"/>
              <a:cs typeface="Raleway"/>
              <a:sym typeface="Raleway"/>
            </a:endParaRPr>
          </a:p>
        </p:txBody>
      </p:sp>
      <p:pic>
        <p:nvPicPr>
          <p:cNvPr id="123" name="Google Shape;123;p17"/>
          <p:cNvPicPr preferRelativeResize="0"/>
          <p:nvPr/>
        </p:nvPicPr>
        <p:blipFill rotWithShape="1">
          <a:blip r:embed="rId3">
            <a:alphaModFix/>
          </a:blip>
          <a:srcRect b="0" l="0" r="0" t="-2511"/>
          <a:stretch/>
        </p:blipFill>
        <p:spPr>
          <a:xfrm>
            <a:off x="1185100" y="1853675"/>
            <a:ext cx="5977025" cy="321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1017000" y="537700"/>
            <a:ext cx="7110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Preparation</a:t>
            </a:r>
            <a:endParaRPr/>
          </a:p>
        </p:txBody>
      </p:sp>
      <p:sp>
        <p:nvSpPr>
          <p:cNvPr id="129" name="Google Shape;129;p18"/>
          <p:cNvSpPr txBox="1"/>
          <p:nvPr/>
        </p:nvSpPr>
        <p:spPr>
          <a:xfrm>
            <a:off x="1017000" y="1204350"/>
            <a:ext cx="7359300" cy="11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Raleway"/>
                <a:ea typeface="Raleway"/>
                <a:cs typeface="Raleway"/>
                <a:sym typeface="Raleway"/>
              </a:rPr>
              <a:t>Since the attributes are expressed in coded symbols, for clarity motivation we have to read the dataset, transform the symbols in strings,cast the strings as factor</a:t>
            </a:r>
            <a:endParaRPr>
              <a:solidFill>
                <a:srgbClr val="FFFFFF"/>
              </a:solidFill>
              <a:latin typeface="Raleway"/>
              <a:ea typeface="Raleway"/>
              <a:cs typeface="Raleway"/>
              <a:sym typeface="Raleway"/>
            </a:endParaRPr>
          </a:p>
        </p:txBody>
      </p:sp>
      <p:pic>
        <p:nvPicPr>
          <p:cNvPr id="130" name="Google Shape;130;p18"/>
          <p:cNvPicPr preferRelativeResize="0"/>
          <p:nvPr/>
        </p:nvPicPr>
        <p:blipFill>
          <a:blip r:embed="rId3">
            <a:alphaModFix/>
          </a:blip>
          <a:stretch>
            <a:fillRect/>
          </a:stretch>
        </p:blipFill>
        <p:spPr>
          <a:xfrm>
            <a:off x="2207125" y="2583050"/>
            <a:ext cx="4362450" cy="1190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802125" y="1824825"/>
            <a:ext cx="7110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Logistic Regression Model</a:t>
            </a:r>
            <a:endParaRPr/>
          </a:p>
        </p:txBody>
      </p:sp>
      <p:sp>
        <p:nvSpPr>
          <p:cNvPr id="136" name="Google Shape;136;p19"/>
          <p:cNvSpPr txBox="1"/>
          <p:nvPr/>
        </p:nvSpPr>
        <p:spPr>
          <a:xfrm>
            <a:off x="376025" y="2360025"/>
            <a:ext cx="6781800" cy="1013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GB">
                <a:solidFill>
                  <a:srgbClr val="FFFFFF"/>
                </a:solidFill>
                <a:latin typeface="Raleway"/>
                <a:ea typeface="Raleway"/>
                <a:cs typeface="Raleway"/>
                <a:sym typeface="Raleway"/>
              </a:rPr>
              <a:t>Regression model used in case the predicted variable is dichotomous.</a:t>
            </a:r>
            <a:endParaRPr>
              <a:solidFill>
                <a:srgbClr val="FFFFFF"/>
              </a:solidFill>
              <a:latin typeface="Raleway"/>
              <a:ea typeface="Raleway"/>
              <a:cs typeface="Raleway"/>
              <a:sym typeface="Raleway"/>
            </a:endParaRPr>
          </a:p>
          <a:p>
            <a:pPr indent="0" lvl="0" marL="457200" rtl="0" algn="l">
              <a:spcBef>
                <a:spcPts val="0"/>
              </a:spcBef>
              <a:spcAft>
                <a:spcPts val="0"/>
              </a:spcAft>
              <a:buNone/>
            </a:pPr>
            <a:r>
              <a:rPr lang="en-GB">
                <a:solidFill>
                  <a:srgbClr val="FFFFFF"/>
                </a:solidFill>
                <a:latin typeface="Raleway"/>
                <a:ea typeface="Raleway"/>
                <a:cs typeface="Raleway"/>
                <a:sym typeface="Raleway"/>
              </a:rPr>
              <a:t>We model this variable (edible/poisonous) through the logit function.</a:t>
            </a:r>
            <a:endParaRPr>
              <a:solidFill>
                <a:srgbClr val="FFFFFF"/>
              </a:solidFill>
              <a:latin typeface="Raleway"/>
              <a:ea typeface="Raleway"/>
              <a:cs typeface="Raleway"/>
              <a:sym typeface="Raleway"/>
            </a:endParaRPr>
          </a:p>
          <a:p>
            <a:pPr indent="0" lvl="0" marL="457200" rtl="0" algn="l">
              <a:spcBef>
                <a:spcPts val="0"/>
              </a:spcBef>
              <a:spcAft>
                <a:spcPts val="0"/>
              </a:spcAft>
              <a:buNone/>
            </a:pPr>
            <a:r>
              <a:t/>
            </a:r>
            <a:endParaRPr>
              <a:solidFill>
                <a:srgbClr val="FFFFFF"/>
              </a:solidFill>
              <a:latin typeface="Raleway"/>
              <a:ea typeface="Raleway"/>
              <a:cs typeface="Raleway"/>
              <a:sym typeface="Raleway"/>
            </a:endParaRPr>
          </a:p>
          <a:p>
            <a:pPr indent="0" lvl="0" marL="457200" rtl="0" algn="l">
              <a:spcBef>
                <a:spcPts val="0"/>
              </a:spcBef>
              <a:spcAft>
                <a:spcPts val="0"/>
              </a:spcAft>
              <a:buNone/>
            </a:pPr>
            <a:r>
              <a:t/>
            </a:r>
            <a:endParaRPr>
              <a:solidFill>
                <a:srgbClr val="FFFFFF"/>
              </a:solidFill>
              <a:latin typeface="Raleway"/>
              <a:ea typeface="Raleway"/>
              <a:cs typeface="Raleway"/>
              <a:sym typeface="Raleway"/>
            </a:endParaRPr>
          </a:p>
          <a:p>
            <a:pPr indent="0" lvl="0" marL="457200" rtl="0" algn="l">
              <a:spcBef>
                <a:spcPts val="0"/>
              </a:spcBef>
              <a:spcAft>
                <a:spcPts val="0"/>
              </a:spcAft>
              <a:buNone/>
            </a:pPr>
            <a:r>
              <a:rPr lang="en-GB">
                <a:solidFill>
                  <a:srgbClr val="FFFFFF"/>
                </a:solidFill>
                <a:latin typeface="Raleway"/>
                <a:ea typeface="Raleway"/>
                <a:cs typeface="Raleway"/>
                <a:sym typeface="Raleway"/>
              </a:rPr>
              <a:t>Where p is the probability of the mushroom to be edible.</a:t>
            </a:r>
            <a:endParaRPr>
              <a:solidFill>
                <a:srgbClr val="FFFFFF"/>
              </a:solidFill>
              <a:latin typeface="Raleway"/>
              <a:ea typeface="Raleway"/>
              <a:cs typeface="Raleway"/>
              <a:sym typeface="Raleway"/>
            </a:endParaRPr>
          </a:p>
        </p:txBody>
      </p:sp>
      <p:pic>
        <p:nvPicPr>
          <p:cNvPr id="137" name="Google Shape;137;p19"/>
          <p:cNvPicPr preferRelativeResize="0"/>
          <p:nvPr/>
        </p:nvPicPr>
        <p:blipFill>
          <a:blip r:embed="rId3">
            <a:alphaModFix/>
          </a:blip>
          <a:stretch>
            <a:fillRect/>
          </a:stretch>
        </p:blipFill>
        <p:spPr>
          <a:xfrm>
            <a:off x="899775" y="2949350"/>
            <a:ext cx="2222700" cy="353400"/>
          </a:xfrm>
          <a:prstGeom prst="rect">
            <a:avLst/>
          </a:prstGeom>
          <a:noFill/>
          <a:ln>
            <a:noFill/>
          </a:ln>
        </p:spPr>
      </p:pic>
      <p:sp>
        <p:nvSpPr>
          <p:cNvPr id="138" name="Google Shape;138;p19"/>
          <p:cNvSpPr txBox="1"/>
          <p:nvPr>
            <p:ph type="title"/>
          </p:nvPr>
        </p:nvSpPr>
        <p:spPr>
          <a:xfrm>
            <a:off x="802125" y="3487263"/>
            <a:ext cx="7110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Random Forest Model</a:t>
            </a:r>
            <a:endParaRPr/>
          </a:p>
        </p:txBody>
      </p:sp>
      <p:sp>
        <p:nvSpPr>
          <p:cNvPr id="139" name="Google Shape;139;p19"/>
          <p:cNvSpPr txBox="1"/>
          <p:nvPr/>
        </p:nvSpPr>
        <p:spPr>
          <a:xfrm>
            <a:off x="869275" y="4136300"/>
            <a:ext cx="7243200" cy="53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Raleway"/>
                <a:ea typeface="Raleway"/>
                <a:cs typeface="Raleway"/>
                <a:sym typeface="Raleway"/>
              </a:rPr>
              <a:t>Is an ensemble tree method for classification We grow many classification trees and then we average the results.</a:t>
            </a:r>
            <a:endParaRPr>
              <a:solidFill>
                <a:srgbClr val="FFFFFF"/>
              </a:solidFill>
              <a:latin typeface="Raleway"/>
              <a:ea typeface="Raleway"/>
              <a:cs typeface="Raleway"/>
              <a:sym typeface="Raleway"/>
            </a:endParaRPr>
          </a:p>
        </p:txBody>
      </p:sp>
      <p:sp>
        <p:nvSpPr>
          <p:cNvPr id="140" name="Google Shape;140;p19"/>
          <p:cNvSpPr txBox="1"/>
          <p:nvPr/>
        </p:nvSpPr>
        <p:spPr>
          <a:xfrm>
            <a:off x="802125" y="926600"/>
            <a:ext cx="7110000" cy="101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Raleway"/>
                <a:ea typeface="Raleway"/>
                <a:cs typeface="Raleway"/>
                <a:sym typeface="Raleway"/>
              </a:rPr>
              <a:t>Since our datas are labeled this is a supervised learning problem.</a:t>
            </a:r>
            <a:endParaRPr>
              <a:solidFill>
                <a:srgbClr val="FFFFFF"/>
              </a:solidFill>
              <a:latin typeface="Raleway"/>
              <a:ea typeface="Raleway"/>
              <a:cs typeface="Raleway"/>
              <a:sym typeface="Raleway"/>
            </a:endParaRPr>
          </a:p>
          <a:p>
            <a:pPr indent="0" lvl="0" marL="0" rtl="0" algn="l">
              <a:spcBef>
                <a:spcPts val="0"/>
              </a:spcBef>
              <a:spcAft>
                <a:spcPts val="0"/>
              </a:spcAft>
              <a:buNone/>
            </a:pPr>
            <a:r>
              <a:rPr lang="en-GB">
                <a:solidFill>
                  <a:srgbClr val="FFFFFF"/>
                </a:solidFill>
                <a:latin typeface="Raleway"/>
                <a:ea typeface="Raleway"/>
                <a:cs typeface="Raleway"/>
                <a:sym typeface="Raleway"/>
              </a:rPr>
              <a:t>To make ou tool safer we implemented two different algorithms so the user can double check.</a:t>
            </a:r>
            <a:endParaRPr>
              <a:solidFill>
                <a:srgbClr val="FFFFFF"/>
              </a:solidFill>
              <a:latin typeface="Raleway"/>
              <a:ea typeface="Raleway"/>
              <a:cs typeface="Raleway"/>
              <a:sym typeface="Raleway"/>
            </a:endParaRPr>
          </a:p>
        </p:txBody>
      </p:sp>
      <p:sp>
        <p:nvSpPr>
          <p:cNvPr id="141" name="Google Shape;141;p19"/>
          <p:cNvSpPr txBox="1"/>
          <p:nvPr>
            <p:ph type="title"/>
          </p:nvPr>
        </p:nvSpPr>
        <p:spPr>
          <a:xfrm>
            <a:off x="802125" y="391400"/>
            <a:ext cx="7110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Modelling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1017000" y="537700"/>
            <a:ext cx="7110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Evaluation</a:t>
            </a:r>
            <a:endParaRPr/>
          </a:p>
        </p:txBody>
      </p:sp>
      <p:sp>
        <p:nvSpPr>
          <p:cNvPr id="147" name="Google Shape;147;p20"/>
          <p:cNvSpPr txBox="1"/>
          <p:nvPr/>
        </p:nvSpPr>
        <p:spPr>
          <a:xfrm>
            <a:off x="514050" y="1312775"/>
            <a:ext cx="3894900" cy="34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For logistic regression, s</a:t>
            </a:r>
            <a:r>
              <a:rPr lang="en-GB">
                <a:solidFill>
                  <a:srgbClr val="FFFFFF"/>
                </a:solidFill>
              </a:rPr>
              <a:t>teps to be performed:</a:t>
            </a:r>
            <a:endParaRPr>
              <a:solidFill>
                <a:srgbClr val="FFFFFF"/>
              </a:solidFill>
            </a:endParaRPr>
          </a:p>
          <a:p>
            <a:pPr indent="0" lvl="0" marL="0" rtl="0" algn="l">
              <a:spcBef>
                <a:spcPts val="0"/>
              </a:spcBef>
              <a:spcAft>
                <a:spcPts val="0"/>
              </a:spcAft>
              <a:buNone/>
            </a:pPr>
            <a:r>
              <a:t/>
            </a:r>
            <a:endParaRPr>
              <a:solidFill>
                <a:srgbClr val="FFFFFF"/>
              </a:solidFill>
            </a:endParaRPr>
          </a:p>
          <a:p>
            <a:pPr indent="-317500" lvl="0" marL="457200" rtl="0" algn="l">
              <a:spcBef>
                <a:spcPts val="0"/>
              </a:spcBef>
              <a:spcAft>
                <a:spcPts val="0"/>
              </a:spcAft>
              <a:buClr>
                <a:srgbClr val="FFFFFF"/>
              </a:buClr>
              <a:buSzPts val="1400"/>
              <a:buAutoNum type="arabicPeriod"/>
            </a:pPr>
            <a:r>
              <a:rPr lang="en-GB">
                <a:solidFill>
                  <a:srgbClr val="FFFFFF"/>
                </a:solidFill>
              </a:rPr>
              <a:t>Compute the confusion matrix for the logistic regression model.</a:t>
            </a:r>
            <a:endParaRPr>
              <a:solidFill>
                <a:srgbClr val="FFFFFF"/>
              </a:solidFill>
            </a:endParaRPr>
          </a:p>
          <a:p>
            <a:pPr indent="0" lvl="0" marL="0" rtl="0" algn="l">
              <a:spcBef>
                <a:spcPts val="0"/>
              </a:spcBef>
              <a:spcAft>
                <a:spcPts val="0"/>
              </a:spcAft>
              <a:buNone/>
            </a:pPr>
            <a:r>
              <a:t/>
            </a:r>
            <a:endParaRPr>
              <a:solidFill>
                <a:srgbClr val="FFFFFF"/>
              </a:solidFill>
            </a:endParaRPr>
          </a:p>
          <a:p>
            <a:pPr indent="-317500" lvl="0" marL="457200" rtl="0" algn="l">
              <a:spcBef>
                <a:spcPts val="0"/>
              </a:spcBef>
              <a:spcAft>
                <a:spcPts val="0"/>
              </a:spcAft>
              <a:buClr>
                <a:srgbClr val="FFFFFF"/>
              </a:buClr>
              <a:buSzPts val="1400"/>
              <a:buAutoNum type="arabicPeriod"/>
            </a:pPr>
            <a:r>
              <a:rPr lang="en-GB">
                <a:solidFill>
                  <a:srgbClr val="FFFFFF"/>
                </a:solidFill>
              </a:rPr>
              <a:t>Calculate the metrics for the confusion matrix, and the death rate.</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lnSpc>
                <a:spcPct val="130000"/>
              </a:lnSpc>
              <a:spcBef>
                <a:spcPts val="1000"/>
              </a:spcBef>
              <a:spcAft>
                <a:spcPts val="0"/>
              </a:spcAft>
              <a:buNone/>
            </a:pPr>
            <a:r>
              <a:rPr lang="en-GB">
                <a:solidFill>
                  <a:schemeClr val="lt1"/>
                </a:solidFill>
              </a:rPr>
              <a:t>For random forest, w</a:t>
            </a:r>
            <a:r>
              <a:rPr lang="en-GB">
                <a:solidFill>
                  <a:schemeClr val="lt1"/>
                </a:solidFill>
              </a:rPr>
              <a:t>e should follow the same steps as before.</a:t>
            </a:r>
            <a:endParaRPr>
              <a:solidFill>
                <a:schemeClr val="lt1"/>
              </a:solidFill>
            </a:endParaRPr>
          </a:p>
          <a:p>
            <a:pPr indent="0" lvl="0" marL="0" rtl="0" algn="l">
              <a:lnSpc>
                <a:spcPct val="130000"/>
              </a:lnSpc>
              <a:spcBef>
                <a:spcPts val="1000"/>
              </a:spcBef>
              <a:spcAft>
                <a:spcPts val="0"/>
              </a:spcAft>
              <a:buNone/>
            </a:pPr>
            <a:r>
              <a:rPr lang="en-GB">
                <a:solidFill>
                  <a:schemeClr val="lt1"/>
                </a:solidFill>
              </a:rPr>
              <a:t>The values for the evaluation parameters are better than before, as they have all improved.</a:t>
            </a:r>
            <a:endParaRPr>
              <a:solidFill>
                <a:srgbClr val="FFFFFF"/>
              </a:solidFill>
            </a:endParaRPr>
          </a:p>
        </p:txBody>
      </p:sp>
      <p:pic>
        <p:nvPicPr>
          <p:cNvPr id="148" name="Google Shape;148;p20"/>
          <p:cNvPicPr preferRelativeResize="0"/>
          <p:nvPr/>
        </p:nvPicPr>
        <p:blipFill>
          <a:blip r:embed="rId3">
            <a:alphaModFix/>
          </a:blip>
          <a:stretch>
            <a:fillRect/>
          </a:stretch>
        </p:blipFill>
        <p:spPr>
          <a:xfrm>
            <a:off x="4798350" y="1342900"/>
            <a:ext cx="2198850" cy="718775"/>
          </a:xfrm>
          <a:prstGeom prst="rect">
            <a:avLst/>
          </a:prstGeom>
          <a:noFill/>
          <a:ln>
            <a:noFill/>
          </a:ln>
        </p:spPr>
      </p:pic>
      <p:pic>
        <p:nvPicPr>
          <p:cNvPr id="149" name="Google Shape;149;p20"/>
          <p:cNvPicPr preferRelativeResize="0"/>
          <p:nvPr/>
        </p:nvPicPr>
        <p:blipFill>
          <a:blip r:embed="rId4">
            <a:alphaModFix/>
          </a:blip>
          <a:stretch>
            <a:fillRect/>
          </a:stretch>
        </p:blipFill>
        <p:spPr>
          <a:xfrm>
            <a:off x="4798350" y="2061676"/>
            <a:ext cx="1842650" cy="2592025"/>
          </a:xfrm>
          <a:prstGeom prst="rect">
            <a:avLst/>
          </a:prstGeom>
          <a:noFill/>
          <a:ln>
            <a:noFill/>
          </a:ln>
        </p:spPr>
      </p:pic>
      <p:pic>
        <p:nvPicPr>
          <p:cNvPr id="150" name="Google Shape;150;p20"/>
          <p:cNvPicPr preferRelativeResize="0"/>
          <p:nvPr/>
        </p:nvPicPr>
        <p:blipFill>
          <a:blip r:embed="rId5">
            <a:alphaModFix/>
          </a:blip>
          <a:stretch>
            <a:fillRect/>
          </a:stretch>
        </p:blipFill>
        <p:spPr>
          <a:xfrm>
            <a:off x="6641000" y="2061685"/>
            <a:ext cx="2198850" cy="2592016"/>
          </a:xfrm>
          <a:prstGeom prst="rect">
            <a:avLst/>
          </a:prstGeom>
          <a:noFill/>
          <a:ln>
            <a:noFill/>
          </a:ln>
        </p:spPr>
      </p:pic>
      <p:pic>
        <p:nvPicPr>
          <p:cNvPr id="151" name="Google Shape;151;p20"/>
          <p:cNvPicPr preferRelativeResize="0"/>
          <p:nvPr/>
        </p:nvPicPr>
        <p:blipFill>
          <a:blip r:embed="rId6">
            <a:alphaModFix/>
          </a:blip>
          <a:stretch>
            <a:fillRect/>
          </a:stretch>
        </p:blipFill>
        <p:spPr>
          <a:xfrm>
            <a:off x="6997200" y="1342893"/>
            <a:ext cx="1842650" cy="718782"/>
          </a:xfrm>
          <a:prstGeom prst="rect">
            <a:avLst/>
          </a:prstGeom>
          <a:noFill/>
          <a:ln>
            <a:noFill/>
          </a:ln>
        </p:spPr>
      </p:pic>
      <p:sp>
        <p:nvSpPr>
          <p:cNvPr id="152" name="Google Shape;152;p20"/>
          <p:cNvSpPr txBox="1"/>
          <p:nvPr/>
        </p:nvSpPr>
        <p:spPr>
          <a:xfrm>
            <a:off x="4785100" y="1034500"/>
            <a:ext cx="1714500" cy="30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lt1"/>
                </a:solidFill>
              </a:rPr>
              <a:t>Logistic Regression</a:t>
            </a:r>
            <a:endParaRPr b="1" sz="1200">
              <a:solidFill>
                <a:schemeClr val="lt1"/>
              </a:solidFill>
            </a:endParaRPr>
          </a:p>
        </p:txBody>
      </p:sp>
      <p:sp>
        <p:nvSpPr>
          <p:cNvPr id="153" name="Google Shape;153;p20"/>
          <p:cNvSpPr txBox="1"/>
          <p:nvPr/>
        </p:nvSpPr>
        <p:spPr>
          <a:xfrm>
            <a:off x="6997200" y="1034500"/>
            <a:ext cx="1714500" cy="30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lt1"/>
                </a:solidFill>
              </a:rPr>
              <a:t>Random Forest</a:t>
            </a:r>
            <a:endParaRPr b="1" sz="12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552375" y="537700"/>
            <a:ext cx="7110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Home Page Deployment</a:t>
            </a:r>
            <a:endParaRPr/>
          </a:p>
        </p:txBody>
      </p:sp>
      <p:pic>
        <p:nvPicPr>
          <p:cNvPr id="159" name="Google Shape;159;p21"/>
          <p:cNvPicPr preferRelativeResize="0"/>
          <p:nvPr/>
        </p:nvPicPr>
        <p:blipFill>
          <a:blip r:embed="rId3">
            <a:alphaModFix/>
          </a:blip>
          <a:stretch>
            <a:fillRect/>
          </a:stretch>
        </p:blipFill>
        <p:spPr>
          <a:xfrm>
            <a:off x="3118950" y="1412275"/>
            <a:ext cx="5907350" cy="3206225"/>
          </a:xfrm>
          <a:prstGeom prst="rect">
            <a:avLst/>
          </a:prstGeom>
          <a:noFill/>
          <a:ln>
            <a:noFill/>
          </a:ln>
        </p:spPr>
      </p:pic>
      <p:sp>
        <p:nvSpPr>
          <p:cNvPr id="160" name="Google Shape;160;p21"/>
          <p:cNvSpPr txBox="1"/>
          <p:nvPr/>
        </p:nvSpPr>
        <p:spPr>
          <a:xfrm>
            <a:off x="552375" y="1215900"/>
            <a:ext cx="2604900" cy="15627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rPr lang="en-GB">
                <a:solidFill>
                  <a:srgbClr val="FFFFFF"/>
                </a:solidFill>
              </a:rPr>
              <a:t>The deployment is done using Shiny visualization tool.</a:t>
            </a:r>
            <a:endParaRPr>
              <a:solidFill>
                <a:srgbClr val="FFFFFF"/>
              </a:solidFill>
            </a:endParaRPr>
          </a:p>
          <a:p>
            <a:pPr indent="0" lvl="0" marL="0" rtl="0" algn="l">
              <a:lnSpc>
                <a:spcPct val="130000"/>
              </a:lnSpc>
              <a:spcBef>
                <a:spcPts val="1000"/>
              </a:spcBef>
              <a:spcAft>
                <a:spcPts val="0"/>
              </a:spcAft>
              <a:buNone/>
            </a:pPr>
            <a:r>
              <a:rPr lang="en-GB">
                <a:solidFill>
                  <a:srgbClr val="FFFFFF"/>
                </a:solidFill>
              </a:rPr>
              <a:t>The first tab is dedicated to introduce the project.</a:t>
            </a:r>
            <a:endParaRPr>
              <a:solidFill>
                <a:srgbClr val="FFFFFF"/>
              </a:solidFill>
            </a:endParaRPr>
          </a:p>
        </p:txBody>
      </p:sp>
      <p:sp>
        <p:nvSpPr>
          <p:cNvPr id="161" name="Google Shape;161;p21"/>
          <p:cNvSpPr txBox="1"/>
          <p:nvPr/>
        </p:nvSpPr>
        <p:spPr>
          <a:xfrm>
            <a:off x="552375" y="2778450"/>
            <a:ext cx="2895600" cy="23133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Clr>
                <a:srgbClr val="000000"/>
              </a:buClr>
              <a:buSzPts val="1100"/>
              <a:buFont typeface="Arial"/>
              <a:buNone/>
            </a:pPr>
            <a:r>
              <a:rPr lang="en-GB">
                <a:solidFill>
                  <a:srgbClr val="FFFFFF"/>
                </a:solidFill>
              </a:rPr>
              <a:t>Components of the first tab:</a:t>
            </a:r>
            <a:endParaRPr>
              <a:solidFill>
                <a:srgbClr val="FFFFFF"/>
              </a:solidFill>
            </a:endParaRPr>
          </a:p>
          <a:p>
            <a:pPr indent="-317500" lvl="0" marL="457200" rtl="0" algn="l">
              <a:lnSpc>
                <a:spcPct val="130000"/>
              </a:lnSpc>
              <a:spcBef>
                <a:spcPts val="1000"/>
              </a:spcBef>
              <a:spcAft>
                <a:spcPts val="0"/>
              </a:spcAft>
              <a:buClr>
                <a:srgbClr val="FFFFFF"/>
              </a:buClr>
              <a:buSzPts val="1400"/>
              <a:buChar char="●"/>
            </a:pPr>
            <a:r>
              <a:rPr lang="en-GB">
                <a:solidFill>
                  <a:srgbClr val="FFFFFF"/>
                </a:solidFill>
              </a:rPr>
              <a:t>Title</a:t>
            </a:r>
            <a:endParaRPr>
              <a:solidFill>
                <a:srgbClr val="FFFFFF"/>
              </a:solidFill>
            </a:endParaRPr>
          </a:p>
          <a:p>
            <a:pPr indent="-317500" lvl="0" marL="457200" rtl="0" algn="l">
              <a:lnSpc>
                <a:spcPct val="130000"/>
              </a:lnSpc>
              <a:spcBef>
                <a:spcPts val="0"/>
              </a:spcBef>
              <a:spcAft>
                <a:spcPts val="0"/>
              </a:spcAft>
              <a:buClr>
                <a:srgbClr val="FFFFFF"/>
              </a:buClr>
              <a:buSzPts val="1400"/>
              <a:buChar char="●"/>
            </a:pPr>
            <a:r>
              <a:rPr lang="en-GB">
                <a:solidFill>
                  <a:srgbClr val="FFFFFF"/>
                </a:solidFill>
              </a:rPr>
              <a:t>HelpText</a:t>
            </a:r>
            <a:endParaRPr>
              <a:solidFill>
                <a:srgbClr val="FFFFFF"/>
              </a:solidFill>
            </a:endParaRPr>
          </a:p>
          <a:p>
            <a:pPr indent="-317500" lvl="0" marL="457200" rtl="0" algn="l">
              <a:lnSpc>
                <a:spcPct val="130000"/>
              </a:lnSpc>
              <a:spcBef>
                <a:spcPts val="0"/>
              </a:spcBef>
              <a:spcAft>
                <a:spcPts val="0"/>
              </a:spcAft>
              <a:buClr>
                <a:srgbClr val="FFFFFF"/>
              </a:buClr>
              <a:buSzPts val="1400"/>
              <a:buChar char="●"/>
            </a:pPr>
            <a:r>
              <a:rPr lang="en-GB">
                <a:solidFill>
                  <a:srgbClr val="FFFFFF"/>
                </a:solidFill>
              </a:rPr>
              <a:t>CheckBox Group Input</a:t>
            </a:r>
            <a:endParaRPr>
              <a:solidFill>
                <a:srgbClr val="FFFFFF"/>
              </a:solidFill>
            </a:endParaRPr>
          </a:p>
          <a:p>
            <a:pPr indent="-317500" lvl="0" marL="457200" rtl="0" algn="l">
              <a:lnSpc>
                <a:spcPct val="130000"/>
              </a:lnSpc>
              <a:spcBef>
                <a:spcPts val="0"/>
              </a:spcBef>
              <a:spcAft>
                <a:spcPts val="0"/>
              </a:spcAft>
              <a:buClr>
                <a:srgbClr val="FFFFFF"/>
              </a:buClr>
              <a:buSzPts val="1400"/>
              <a:buChar char="●"/>
            </a:pPr>
            <a:r>
              <a:rPr lang="en-GB">
                <a:solidFill>
                  <a:srgbClr val="FFFFFF"/>
                </a:solidFill>
              </a:rPr>
              <a:t>DT data table</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641375" y="547575"/>
            <a:ext cx="7110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Logistic Regression </a:t>
            </a:r>
            <a:r>
              <a:rPr lang="en-GB"/>
              <a:t>Deployment</a:t>
            </a:r>
            <a:endParaRPr/>
          </a:p>
        </p:txBody>
      </p:sp>
      <p:pic>
        <p:nvPicPr>
          <p:cNvPr id="167" name="Google Shape;167;p22"/>
          <p:cNvPicPr preferRelativeResize="0"/>
          <p:nvPr/>
        </p:nvPicPr>
        <p:blipFill>
          <a:blip r:embed="rId3">
            <a:alphaModFix/>
          </a:blip>
          <a:stretch>
            <a:fillRect/>
          </a:stretch>
        </p:blipFill>
        <p:spPr>
          <a:xfrm>
            <a:off x="2868300" y="1465825"/>
            <a:ext cx="6105300" cy="3179850"/>
          </a:xfrm>
          <a:prstGeom prst="rect">
            <a:avLst/>
          </a:prstGeom>
          <a:noFill/>
          <a:ln>
            <a:noFill/>
          </a:ln>
        </p:spPr>
      </p:pic>
      <p:sp>
        <p:nvSpPr>
          <p:cNvPr id="168" name="Google Shape;168;p22"/>
          <p:cNvSpPr txBox="1"/>
          <p:nvPr/>
        </p:nvSpPr>
        <p:spPr>
          <a:xfrm>
            <a:off x="512450" y="1174375"/>
            <a:ext cx="2501700" cy="34713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rPr lang="en-GB">
                <a:solidFill>
                  <a:srgbClr val="FFFFFF"/>
                </a:solidFill>
              </a:rPr>
              <a:t>Stored in the second tab of the Shiny app.</a:t>
            </a:r>
            <a:endParaRPr>
              <a:solidFill>
                <a:srgbClr val="FFFFFF"/>
              </a:solidFill>
            </a:endParaRPr>
          </a:p>
          <a:p>
            <a:pPr indent="0" lvl="0" marL="0" rtl="0" algn="l">
              <a:lnSpc>
                <a:spcPct val="130000"/>
              </a:lnSpc>
              <a:spcBef>
                <a:spcPts val="1000"/>
              </a:spcBef>
              <a:spcAft>
                <a:spcPts val="0"/>
              </a:spcAft>
              <a:buNone/>
            </a:pPr>
            <a:r>
              <a:rPr lang="en-GB">
                <a:solidFill>
                  <a:srgbClr val="FFFFFF"/>
                </a:solidFill>
              </a:rPr>
              <a:t>It shows two outputs:</a:t>
            </a:r>
            <a:endParaRPr>
              <a:solidFill>
                <a:srgbClr val="FFFFFF"/>
              </a:solidFill>
            </a:endParaRPr>
          </a:p>
          <a:p>
            <a:pPr indent="-317500" lvl="0" marL="457200" rtl="0" algn="l">
              <a:lnSpc>
                <a:spcPct val="130000"/>
              </a:lnSpc>
              <a:spcBef>
                <a:spcPts val="1000"/>
              </a:spcBef>
              <a:spcAft>
                <a:spcPts val="0"/>
              </a:spcAft>
              <a:buClr>
                <a:srgbClr val="FFFFFF"/>
              </a:buClr>
              <a:buSzPts val="1400"/>
              <a:buChar char="●"/>
            </a:pPr>
            <a:r>
              <a:rPr lang="en-GB">
                <a:solidFill>
                  <a:srgbClr val="FFFFFF"/>
                </a:solidFill>
              </a:rPr>
              <a:t>A prediction of the class given the variables in select inputs.</a:t>
            </a:r>
            <a:endParaRPr>
              <a:solidFill>
                <a:srgbClr val="FFFFFF"/>
              </a:solidFill>
            </a:endParaRPr>
          </a:p>
          <a:p>
            <a:pPr indent="-317500" lvl="0" marL="457200" rtl="0" algn="l">
              <a:lnSpc>
                <a:spcPct val="130000"/>
              </a:lnSpc>
              <a:spcBef>
                <a:spcPts val="0"/>
              </a:spcBef>
              <a:spcAft>
                <a:spcPts val="0"/>
              </a:spcAft>
              <a:buClr>
                <a:srgbClr val="FFFFFF"/>
              </a:buClr>
              <a:buSzPts val="1400"/>
              <a:buChar char="●"/>
            </a:pPr>
            <a:r>
              <a:rPr lang="en-GB">
                <a:solidFill>
                  <a:srgbClr val="FFFFFF"/>
                </a:solidFill>
              </a:rPr>
              <a:t>The relationship between one of the variables and the predicted outcome.</a:t>
            </a:r>
            <a:endParaRPr>
              <a:solidFill>
                <a:srgbClr val="FFFFFF"/>
              </a:solidFill>
            </a:endParaRPr>
          </a:p>
          <a:p>
            <a:pPr indent="0" lvl="0" marL="0" rtl="0" algn="l">
              <a:lnSpc>
                <a:spcPct val="130000"/>
              </a:lnSpc>
              <a:spcBef>
                <a:spcPts val="1000"/>
              </a:spcBef>
              <a:spcAft>
                <a:spcPts val="0"/>
              </a:spcAft>
              <a:buNone/>
            </a:pPr>
            <a:r>
              <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