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3" r:id="rId4"/>
    <p:sldId id="272" r:id="rId5"/>
    <p:sldId id="280" r:id="rId6"/>
    <p:sldId id="279" r:id="rId7"/>
    <p:sldId id="274" r:id="rId8"/>
    <p:sldId id="275" r:id="rId9"/>
    <p:sldId id="276" r:id="rId10"/>
    <p:sldId id="277" r:id="rId11"/>
    <p:sldId id="278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2" r:id="rId20"/>
  </p:sldIdLst>
  <p:sldSz cx="9753600" cy="7315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Josefin Sans Regular Bold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Light" panose="00000400000000000000" pitchFamily="2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48E"/>
    <a:srgbClr val="48709C"/>
    <a:srgbClr val="F8F8F8"/>
    <a:srgbClr val="276445"/>
    <a:srgbClr val="DBEFE1"/>
    <a:srgbClr val="7A8674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2412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37" name="TextBox 13">
            <a:extLst>
              <a:ext uri="{FF2B5EF4-FFF2-40B4-BE49-F238E27FC236}">
                <a16:creationId xmlns:a16="http://schemas.microsoft.com/office/drawing/2014/main" id="{B9AF3C79-BACF-4331-9848-814432E9F8DA}"/>
              </a:ext>
            </a:extLst>
          </p:cNvPr>
          <p:cNvSpPr txBox="1"/>
          <p:nvPr/>
        </p:nvSpPr>
        <p:spPr>
          <a:xfrm>
            <a:off x="731520" y="3366058"/>
            <a:ext cx="8023459" cy="4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3200" spc="-19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3200" spc="-19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550E51EA-E8A9-4B59-A0FE-FDD295EA8AFA}"/>
              </a:ext>
            </a:extLst>
          </p:cNvPr>
          <p:cNvSpPr txBox="1"/>
          <p:nvPr/>
        </p:nvSpPr>
        <p:spPr>
          <a:xfrm>
            <a:off x="731520" y="6491700"/>
            <a:ext cx="7915947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808F84DF-550B-40C2-8F0A-14CDBE7D1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7" y="4242897"/>
            <a:ext cx="8229600" cy="2086036"/>
          </a:xfrm>
        </p:spPr>
        <p:txBody>
          <a:bodyPr anchor="t"/>
          <a:lstStyle>
            <a:lvl1pPr algn="l">
              <a:defRPr lang="pt-BR" sz="4000" kern="1200" spc="-240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1B14C725-D4EB-4246-AE7C-F99BCBB91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38483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1918751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071" y="3972972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96071" y="4453240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8944" y="1276121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8944" y="1756389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1276121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0200" y="1756389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0755" y="3896970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0755" y="4377238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2011" y="3896970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2011" y="4377238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6100"/>
            <a:ext cx="8229600" cy="1143000"/>
          </a:xfrm>
        </p:spPr>
        <p:txBody>
          <a:bodyPr>
            <a:normAutofit/>
          </a:bodyPr>
          <a:lstStyle>
            <a:lvl1pPr>
              <a:defRPr lang="pt-BR" sz="24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85800" cy="6745080"/>
          </a:xfrm>
        </p:spPr>
        <p:txBody>
          <a:bodyPr vert="vert270">
            <a:noAutofit/>
          </a:bodyPr>
          <a:lstStyle>
            <a:lvl1pPr algn="l">
              <a:defRPr lang="pt-BR" sz="5200" kern="1200" spc="-155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2766" y="594045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42766" y="6423868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42766" y="497363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2766" y="545704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2766" y="400681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2766" y="449022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019718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34142"/>
            <a:ext cx="8686800" cy="883496"/>
          </a:xfrm>
        </p:spPr>
        <p:txBody>
          <a:bodyPr/>
          <a:lstStyle>
            <a:lvl1pPr>
              <a:defRPr lang="en-US" sz="4200" kern="1200" spc="-12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837608"/>
            <a:ext cx="8686800" cy="456319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1800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66DE2BE-8B25-4ED9-82BC-A62F24F814D1}"/>
              </a:ext>
            </a:extLst>
          </p:cNvPr>
          <p:cNvGrpSpPr/>
          <p:nvPr userDrawn="1"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3CC84E-92FD-48BD-80C7-A9A66EA1916C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E053439-EAF2-4954-962A-6E672C7C7573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A29FE54-74E5-46BE-BE33-0601A3213174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02BFE4-781A-4F95-8FD0-DD08B41A92A5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 userDrawn="1"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12946"/>
            <a:ext cx="8686800" cy="424662"/>
          </a:xfrm>
        </p:spPr>
        <p:txBody>
          <a:bodyPr>
            <a:noAutofit/>
          </a:bodyPr>
          <a:lstStyle>
            <a:lvl1pPr marL="0" indent="0" algn="ctr">
              <a:buNone/>
              <a:defRPr lang="pt-BR" sz="24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43000"/>
            <a:ext cx="8686800" cy="883496"/>
          </a:xfrm>
        </p:spPr>
        <p:txBody>
          <a:bodyPr/>
          <a:lstStyle>
            <a:lvl1pPr>
              <a:defRPr lang="en-US" sz="4200" b="1" kern="1200" spc="-126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2158882"/>
            <a:ext cx="8686800" cy="424191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0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4600426" y="2058301"/>
            <a:ext cx="554685" cy="68776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669215"/>
            <a:ext cx="7031567" cy="2830977"/>
          </a:xfrm>
        </p:spPr>
        <p:txBody>
          <a:bodyPr anchor="t">
            <a:noAutofit/>
          </a:bodyPr>
          <a:lstStyle>
            <a:lvl1pPr algn="r">
              <a:defRPr lang="en-US" sz="4800" kern="1200" spc="-155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399" y="4500192"/>
            <a:ext cx="703156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366" y="6826836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214" y="782805"/>
            <a:ext cx="734945" cy="5116948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5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5720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9" y="1855235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9" y="2335503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9" y="320771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9" y="368798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67009" y="454524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7009" y="502551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9167" y="6963962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722" y="1219200"/>
            <a:ext cx="4165812" cy="1920601"/>
          </a:xfrm>
        </p:spPr>
        <p:txBody>
          <a:bodyPr/>
          <a:lstStyle>
            <a:lvl1pPr>
              <a:defRPr lang="pt-BR" sz="5200" kern="1200" spc="-155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CE027CC-33F7-4FE7-BE1F-B7472326D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1721" y="3247103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21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CC0498C6-143A-48A9-8F63-F7C50B2DF2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722" y="4279991"/>
            <a:ext cx="4165812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129955"/>
          </a:xfrm>
        </p:spPr>
        <p:txBody>
          <a:bodyPr>
            <a:noAutofit/>
          </a:bodyPr>
          <a:lstStyle>
            <a:lvl1pPr>
              <a:defRPr lang="pt-BR" sz="5400" b="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1654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1654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8600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8600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5546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5546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962195"/>
            <a:ext cx="2145146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42" y="274638"/>
            <a:ext cx="7123858" cy="1419436"/>
          </a:xfrm>
        </p:spPr>
        <p:txBody>
          <a:bodyPr>
            <a:noAutofit/>
          </a:bodyPr>
          <a:lstStyle>
            <a:lvl1pPr algn="r">
              <a:defRPr lang="pt-BR" sz="520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66923" y="1897945"/>
            <a:ext cx="4803775" cy="824365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240" dirty="0" err="1">
                <a:solidFill>
                  <a:srgbClr val="545454"/>
                </a:solidFill>
              </a:rPr>
              <a:t>Gerontecnologia</a:t>
            </a:r>
            <a:r>
              <a:rPr lang="en-US" sz="4000" spc="-240" dirty="0">
                <a:solidFill>
                  <a:srgbClr val="545454"/>
                </a:solidFill>
              </a:rPr>
              <a:t> - </a:t>
            </a:r>
            <a:r>
              <a:rPr lang="en-US" sz="4000" spc="-240" dirty="0" err="1">
                <a:solidFill>
                  <a:srgbClr val="545454"/>
                </a:solidFill>
              </a:rPr>
              <a:t>Princípios</a:t>
            </a:r>
            <a:r>
              <a:rPr lang="en-US" sz="4000" spc="-240" dirty="0">
                <a:solidFill>
                  <a:srgbClr val="545454"/>
                </a:solidFill>
              </a:rPr>
              <a:t> e </a:t>
            </a:r>
            <a:r>
              <a:rPr lang="en-US" sz="4000" spc="-240" dirty="0" err="1">
                <a:solidFill>
                  <a:srgbClr val="545454"/>
                </a:solidFill>
              </a:rPr>
              <a:t>práticas</a:t>
            </a:r>
            <a:r>
              <a:rPr lang="en-US" sz="4000" spc="-240" dirty="0">
                <a:solidFill>
                  <a:srgbClr val="545454"/>
                </a:solidFill>
              </a:rPr>
              <a:t> para </a:t>
            </a:r>
            <a:r>
              <a:rPr lang="en-US" sz="4000" spc="-240" dirty="0" err="1">
                <a:solidFill>
                  <a:srgbClr val="545454"/>
                </a:solidFill>
              </a:rPr>
              <a:t>apoiar</a:t>
            </a:r>
            <a:r>
              <a:rPr lang="en-US" sz="4000" spc="-240" dirty="0">
                <a:solidFill>
                  <a:srgbClr val="545454"/>
                </a:solidFill>
              </a:rPr>
              <a:t> a </a:t>
            </a:r>
            <a:r>
              <a:rPr lang="en-US" sz="4000" spc="-240" dirty="0" err="1">
                <a:solidFill>
                  <a:srgbClr val="545454"/>
                </a:solidFill>
              </a:rPr>
              <a:t>sociedade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em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envelhecimento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8A29E9-A7B2-4BCC-A8F4-06055C5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524625" cy="5372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33B2A3-CAD5-4061-932A-034289628260}"/>
              </a:ext>
            </a:extLst>
          </p:cNvPr>
          <p:cNvSpPr txBox="1"/>
          <p:nvPr/>
        </p:nvSpPr>
        <p:spPr>
          <a:xfrm>
            <a:off x="1918274" y="67818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2009-2017.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7E1B08-DB3A-4C61-A806-4BD4A4E1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9" y="0"/>
            <a:ext cx="6437002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9D428E-94DD-4AFB-8156-792CBADDA22D}"/>
              </a:ext>
            </a:extLst>
          </p:cNvPr>
          <p:cNvSpPr txBox="1"/>
          <p:nvPr/>
        </p:nvSpPr>
        <p:spPr>
          <a:xfrm>
            <a:off x="228600" y="44196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7774-7D4A-4F74-B33E-EBD461F0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Global de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C841AD-A50F-498A-BC63-3C68D84A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9CD8A97-EC2C-40A6-8D21-F3B7BA1B2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3 principais economias da inovação por região</a:t>
            </a:r>
          </a:p>
          <a:p>
            <a:endParaRPr lang="pt-BR" dirty="0"/>
          </a:p>
        </p:txBody>
      </p:sp>
      <p:pic>
        <p:nvPicPr>
          <p:cNvPr id="15" name="Espaço Reservado para Conteúdo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69D3350-7D76-4708-AB44-DC043D58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3" y="1838325"/>
            <a:ext cx="5837673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65614-D626-41D3-80FC-3DF9256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Líderes Globais em Inovação em 2019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6A380-3D54-4A98-95FE-0611BB842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3 principais economias da inovação por grupo de renda</a:t>
            </a:r>
          </a:p>
        </p:txBody>
      </p:sp>
      <p:pic>
        <p:nvPicPr>
          <p:cNvPr id="12" name="Espaço Reservado para Conteúdo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36198E5-6803-46F9-8F5F-66A3B489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64211"/>
            <a:ext cx="8686800" cy="1910702"/>
          </a:xfrm>
        </p:spPr>
      </p:pic>
    </p:spTree>
    <p:extLst>
      <p:ext uri="{BB962C8B-B14F-4D97-AF65-F5344CB8AC3E}">
        <p14:creationId xmlns:p14="http://schemas.microsoft.com/office/powerpoint/2010/main" val="275103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8B434-FCB7-4AB0-A1BA-8C1742AB75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1981200"/>
            <a:ext cx="3048000" cy="35052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Proporções por região e por economia das despesas empresariais mundiais 2017</a:t>
            </a:r>
          </a:p>
        </p:txBody>
      </p:sp>
      <p:pic>
        <p:nvPicPr>
          <p:cNvPr id="12" name="Espaço Reservado para Conteúdo 8">
            <a:extLst>
              <a:ext uri="{FF2B5EF4-FFF2-40B4-BE49-F238E27FC236}">
                <a16:creationId xmlns:a16="http://schemas.microsoft.com/office/drawing/2014/main" id="{5E905184-88AF-42C7-8F6E-E6E884CCB1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4331"/>
            <a:ext cx="5730875" cy="6738937"/>
          </a:xfrm>
        </p:spPr>
      </p:pic>
    </p:spTree>
    <p:extLst>
      <p:ext uri="{BB962C8B-B14F-4D97-AF65-F5344CB8AC3E}">
        <p14:creationId xmlns:p14="http://schemas.microsoft.com/office/powerpoint/2010/main" val="264361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D52E72-CD7A-4E4A-A4AF-088BB61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em inovação em diferentes níveis de renda - 2019</a:t>
            </a:r>
          </a:p>
        </p:txBody>
      </p:sp>
      <p:pic>
        <p:nvPicPr>
          <p:cNvPr id="14" name="Espaço Reservado para Conteúdo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F8DA1A-2B74-4D20-ACDA-1C131D3E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93368"/>
            <a:ext cx="8686800" cy="445238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62E478-0360-474D-B22D-D15A87FC737E}"/>
              </a:ext>
            </a:extLst>
          </p:cNvPr>
          <p:cNvSpPr txBox="1"/>
          <p:nvPr/>
        </p:nvSpPr>
        <p:spPr>
          <a:xfrm>
            <a:off x="1842259" y="6534400"/>
            <a:ext cx="2819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48709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Acima das expectativas em relação ao nível de desenvolvimento</a:t>
            </a:r>
            <a:endParaRPr lang="pt-BR" sz="1100" dirty="0">
              <a:solidFill>
                <a:srgbClr val="48709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4C0AF1-D09D-4DC2-8F52-6BFF271068F2}"/>
              </a:ext>
            </a:extLst>
          </p:cNvPr>
          <p:cNvSpPr txBox="1"/>
          <p:nvPr/>
        </p:nvSpPr>
        <p:spPr>
          <a:xfrm>
            <a:off x="5165469" y="6534400"/>
            <a:ext cx="32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i="0" u="none" strike="noStrike" baseline="0" dirty="0">
                <a:solidFill>
                  <a:srgbClr val="B8548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acordo com as expectativas em relação ao nível de desenvolvimento</a:t>
            </a:r>
            <a:endParaRPr lang="pt-BR" sz="1100" dirty="0">
              <a:solidFill>
                <a:srgbClr val="B8548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096D830-CC54-45D9-A70B-F9B4F39C8369}"/>
              </a:ext>
            </a:extLst>
          </p:cNvPr>
          <p:cNvSpPr/>
          <p:nvPr/>
        </p:nvSpPr>
        <p:spPr>
          <a:xfrm>
            <a:off x="1411691" y="6569843"/>
            <a:ext cx="360000" cy="360000"/>
          </a:xfrm>
          <a:prstGeom prst="ellipse">
            <a:avLst/>
          </a:prstGeom>
          <a:solidFill>
            <a:srgbClr val="487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59BE020-88F6-4A0D-B773-67845288C8E5}"/>
              </a:ext>
            </a:extLst>
          </p:cNvPr>
          <p:cNvSpPr/>
          <p:nvPr/>
        </p:nvSpPr>
        <p:spPr>
          <a:xfrm>
            <a:off x="4733564" y="6569843"/>
            <a:ext cx="360000" cy="360000"/>
          </a:xfrm>
          <a:prstGeom prst="ellipse">
            <a:avLst/>
          </a:prstGeom>
          <a:solidFill>
            <a:srgbClr val="B85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8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FF54-393D-4F5B-9810-1E601A88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10 universidades mais bem classificadas em economias de renda média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08F0F53-9FD8-4DF5-BA54-FFAF40BF3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25611"/>
              </p:ext>
            </p:extLst>
          </p:nvPr>
        </p:nvGraphicFramePr>
        <p:xfrm>
          <a:off x="533400" y="1838325"/>
          <a:ext cx="8686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1700326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728940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3674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Universidade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Pontuação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2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Tsinghua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5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Pequim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Fudan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Malásia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Universiti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Malaya</a:t>
                      </a:r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(UM)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3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Federação da Rússia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Estadual de Moscou </a:t>
                      </a:r>
                      <a:r>
                        <a:rPr lang="pt-BR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Lomonosov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62,3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México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Nacional Autônoma do México (UNAM)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56,8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3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Universidade de São Paulo (USP)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55,5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Bombaim (IITB)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48,2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Ciência de Bangalore (IISC)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47,1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2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Índia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Instituto Indiano de Tecnologia de Nova Déli (IITD) 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46,6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2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F4BA-0D13-482F-9C6E-58347D3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Indicadores de qualidade de inovação: 10 principais economias de renda elevada e média - 2019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28921C2-0F9A-4238-8725-D9C57CB565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Economias de renda média</a:t>
            </a:r>
          </a:p>
        </p:txBody>
      </p:sp>
      <p:pic>
        <p:nvPicPr>
          <p:cNvPr id="12" name="Espaço Reservado para Conteúdo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E25869-AD03-4376-81AD-60675FC6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28" y="1838325"/>
            <a:ext cx="7487944" cy="4562475"/>
          </a:xfrm>
        </p:spPr>
      </p:pic>
    </p:spTree>
    <p:extLst>
      <p:ext uri="{BB962C8B-B14F-4D97-AF65-F5344CB8AC3E}">
        <p14:creationId xmlns:p14="http://schemas.microsoft.com/office/powerpoint/2010/main" val="364659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147E-AC69-42F8-8FAF-747C320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Nacionais de Ciência e Tecnologia 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1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279-D647-4542-A947-5FDA39B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José Flávio Viana Guimarães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84F9-C249-4EC3-B405-22A6F6ED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Médico</a:t>
            </a:r>
            <a:r>
              <a:rPr lang="en-US" dirty="0"/>
              <a:t> </a:t>
            </a:r>
            <a:r>
              <a:rPr lang="pt-BR" dirty="0"/>
              <a:t>graduado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Medicina</a:t>
            </a:r>
            <a:r>
              <a:rPr lang="en-US" dirty="0"/>
              <a:t> da UFMG - 1988</a:t>
            </a:r>
          </a:p>
          <a:p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Geriatrira</a:t>
            </a:r>
            <a:r>
              <a:rPr lang="en-US" dirty="0"/>
              <a:t> e </a:t>
            </a:r>
            <a:r>
              <a:rPr lang="en-US" dirty="0" err="1"/>
              <a:t>Gerontologia</a:t>
            </a:r>
            <a:r>
              <a:rPr lang="en-US" dirty="0"/>
              <a:t>  - PUCRS – 2002</a:t>
            </a:r>
          </a:p>
          <a:p>
            <a:r>
              <a:rPr lang="en-US" dirty="0"/>
              <a:t>MBA </a:t>
            </a:r>
            <a:r>
              <a:rPr lang="pt-BR" dirty="0"/>
              <a:t>Gerenciamento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– UFU – 2012</a:t>
            </a:r>
          </a:p>
          <a:p>
            <a:r>
              <a:rPr lang="en-US" dirty="0"/>
              <a:t>MS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–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- PPGEB – UFU – 2020</a:t>
            </a:r>
          </a:p>
          <a:p>
            <a:r>
              <a:rPr lang="en-US" dirty="0" err="1"/>
              <a:t>Sócio</a:t>
            </a:r>
            <a:r>
              <a:rPr lang="en-US" dirty="0"/>
              <a:t> SBGTEC</a:t>
            </a:r>
          </a:p>
          <a:p>
            <a:r>
              <a:rPr lang="en-US" dirty="0" err="1"/>
              <a:t>Perito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Federal – </a:t>
            </a:r>
            <a:r>
              <a:rPr lang="en-US" dirty="0" err="1"/>
              <a:t>Ministério</a:t>
            </a:r>
            <a:r>
              <a:rPr lang="en-US" dirty="0"/>
              <a:t> da Economia do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2E14B-BDB3-40F1-890B-31DCD82A1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da </a:t>
            </a:r>
            <a:r>
              <a:rPr lang="en-US" dirty="0" err="1"/>
              <a:t>Saúde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7170-4395-4EE3-9151-9F05DCA2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da </a:t>
            </a:r>
            <a:r>
              <a:rPr lang="en-US" dirty="0" err="1"/>
              <a:t>Gerontecnologia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para o </a:t>
            </a:r>
            <a:r>
              <a:rPr lang="en-US" dirty="0" err="1"/>
              <a:t>Brasil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000675-81D2-4066-AECB-A8750769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D472-1425-4DED-8B80-2B6247A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DEDA-3482-418B-9B73-1A091105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INOVAÇÃO TECNOLÓGICA NO BRASIL - DESAFIOS</a:t>
            </a:r>
          </a:p>
          <a:p>
            <a:endParaRPr lang="pt-BR" dirty="0"/>
          </a:p>
          <a:p>
            <a:r>
              <a:rPr lang="pt-BR" dirty="0"/>
              <a:t> A ECONOMIA DA LONGEVIDADE</a:t>
            </a:r>
          </a:p>
          <a:p>
            <a:endParaRPr lang="pt-BR" dirty="0"/>
          </a:p>
          <a:p>
            <a:r>
              <a:rPr lang="pt-BR" dirty="0"/>
              <a:t> OS DESAFIOS DA GERONTECNOLOGIA NO 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A5AA84-2FD4-42C1-A252-B96CA0A4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PINTEC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40BC7A-C549-447A-ABD3-9FEF6A11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944" y="571006"/>
            <a:ext cx="7162800" cy="6134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8CEA07-E7C2-43CB-9F0E-8CD5E5378D6A}"/>
              </a:ext>
            </a:extLst>
          </p:cNvPr>
          <p:cNvSpPr txBox="1"/>
          <p:nvPr/>
        </p:nvSpPr>
        <p:spPr>
          <a:xfrm>
            <a:off x="1375364" y="6809649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759679-CFE7-450A-AB29-8C9E049D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875" y="623887"/>
            <a:ext cx="7181850" cy="60674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F9463A-6D42-43C1-BDA5-2372A158F739}"/>
              </a:ext>
            </a:extLst>
          </p:cNvPr>
          <p:cNvSpPr txBox="1"/>
          <p:nvPr/>
        </p:nvSpPr>
        <p:spPr>
          <a:xfrm>
            <a:off x="1371600" y="6691312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70EFDF-C1EC-4606-9A21-3042C6E0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63736"/>
            <a:ext cx="4904096" cy="670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392179-FAF0-4A23-BFD7-4191C0F24948}"/>
              </a:ext>
            </a:extLst>
          </p:cNvPr>
          <p:cNvSpPr txBox="1"/>
          <p:nvPr/>
        </p:nvSpPr>
        <p:spPr>
          <a:xfrm>
            <a:off x="1510885" y="6629400"/>
            <a:ext cx="6040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 Comércio, Pesquisa de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Inovação 2009-2017.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Nota: A taxa de inovação corresponde ao percentual do número de empresas que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implementaram inovações de produto ou processo sobre o total de empresas.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7ADBF2-F077-4C66-B768-943FD78C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5" y="0"/>
            <a:ext cx="6106370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4562C0-06BD-410A-AF06-2E5E38321474}"/>
              </a:ext>
            </a:extLst>
          </p:cNvPr>
          <p:cNvSpPr txBox="1"/>
          <p:nvPr/>
        </p:nvSpPr>
        <p:spPr>
          <a:xfrm>
            <a:off x="152400" y="49530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447</Words>
  <Application>Microsoft Office PowerPoint</Application>
  <PresentationFormat>Personalizar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Calibri</vt:lpstr>
      <vt:lpstr>Poppins Bold Italics</vt:lpstr>
      <vt:lpstr>Poppins Light</vt:lpstr>
      <vt:lpstr>Josefin Sans Regular Bold</vt:lpstr>
      <vt:lpstr>Poppins</vt:lpstr>
      <vt:lpstr>Arial</vt:lpstr>
      <vt:lpstr>Office Theme</vt:lpstr>
      <vt:lpstr>Gerontecnologia - Princípios e práticas para apoiar a sociedade em envelhecimento</vt:lpstr>
      <vt:lpstr>José Flávio Viana Guimarães</vt:lpstr>
      <vt:lpstr>Os Desafios e Oportunidades da Gerontecnologia   para o Brasil </vt:lpstr>
      <vt:lpstr>Objetivos</vt:lpstr>
      <vt:lpstr>PINTEC 2017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Índice Global de Inovação 2019</vt:lpstr>
      <vt:lpstr>Líderes Globais em Inovação em 2019</vt:lpstr>
      <vt:lpstr>Líderes Globais em Inovação em 2019</vt:lpstr>
      <vt:lpstr>Proporções por região e por economia das despesas empresariais mundiais 2017</vt:lpstr>
      <vt:lpstr>Desempenho em inovação em diferentes níveis de renda - 2019</vt:lpstr>
      <vt:lpstr>10 universidades mais bem classificadas em economias de renda média</vt:lpstr>
      <vt:lpstr>Indicadores de qualidade de inovação: 10 principais economias de renda elevada e média - 2019</vt:lpstr>
      <vt:lpstr>Indicadores Nacionais de Ciência e Tecnologia e Inovação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Josenaldo de Oliveira Matos Filho</cp:lastModifiedBy>
  <cp:revision>52</cp:revision>
  <dcterms:created xsi:type="dcterms:W3CDTF">2006-08-16T00:00:00Z</dcterms:created>
  <dcterms:modified xsi:type="dcterms:W3CDTF">2020-08-27T10:08:25Z</dcterms:modified>
  <dc:identifier>DAEFhbHi9uU</dc:identifier>
</cp:coreProperties>
</file>