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53600" cy="7315200"/>
  <p:notesSz cx="6858000" cy="9144000"/>
  <p:embeddedFontLst>
    <p:embeddedFont>
      <p:font typeface="Arimo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Josefin Sans Regular Bold" panose="020B0604020202020204" charset="0"/>
      <p:regular r:id="rId21"/>
    </p:embeddedFont>
    <p:embeddedFont>
      <p:font typeface="Poppins Light" panose="020B0604020202020204" charset="0"/>
      <p:regular r:id="rId22"/>
    </p:embeddedFont>
    <p:embeddedFont>
      <p:font typeface="Poppins Light Bold" panose="020B0604020202020204" charset="0"/>
      <p:regular r:id="rId23"/>
    </p:embeddedFont>
    <p:embeddedFont>
      <p:font typeface="Poppins Medium" panose="020B0604020202020204" charset="0"/>
      <p:regular r:id="rId24"/>
    </p:embeddedFont>
    <p:embeddedFont>
      <p:font typeface="Poppins Medium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53725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3725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731520" y="3366058"/>
            <a:ext cx="8023459" cy="3509978"/>
            <a:chOff x="0" y="0"/>
            <a:chExt cx="10697945" cy="467997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10697945" cy="349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spc="-192">
                  <a:solidFill>
                    <a:srgbClr val="545454"/>
                  </a:solidFill>
                  <a:latin typeface="Josefin Sans Regular Bold"/>
                </a:rPr>
                <a:t>Curso de difusão</a:t>
              </a:r>
            </a:p>
            <a:p>
              <a:pPr>
                <a:lnSpc>
                  <a:spcPts val="3840"/>
                </a:lnSpc>
              </a:pPr>
              <a:endParaRPr lang="en-US" sz="3200" spc="-192">
                <a:solidFill>
                  <a:srgbClr val="545454"/>
                </a:solidFill>
                <a:latin typeface="Josefin Sans Regular Bold"/>
              </a:endParaRPr>
            </a:p>
            <a:p>
              <a:pPr>
                <a:lnSpc>
                  <a:spcPts val="4360"/>
                </a:lnSpc>
              </a:pPr>
              <a:r>
                <a:rPr lang="en-US" sz="4000" spc="-240">
                  <a:solidFill>
                    <a:srgbClr val="545454"/>
                  </a:solidFill>
                  <a:latin typeface="Josefin Sans Regular Bold"/>
                </a:rPr>
                <a:t>Gerontecnologia - Princípios e práticas para apoiar a sociedade em envelhecimento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640621"/>
              <a:ext cx="10554596" cy="1039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9"/>
                </a:lnSpc>
              </a:pPr>
              <a:endParaRPr/>
            </a:p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545454"/>
                  </a:solidFill>
                  <a:latin typeface="Poppins Medium"/>
                </a:rPr>
                <a:t>AGOSTO/2020</a:t>
              </a: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1834" y="731520"/>
            <a:ext cx="6209932" cy="1775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9940" y="3657600"/>
            <a:ext cx="3502697" cy="4227834"/>
            <a:chOff x="0" y="0"/>
            <a:chExt cx="4670263" cy="5637112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596459" y="731520"/>
            <a:ext cx="4673813" cy="1480555"/>
            <a:chOff x="0" y="0"/>
            <a:chExt cx="6231751" cy="1974074"/>
          </a:xfrm>
        </p:grpSpPr>
        <p:sp>
          <p:nvSpPr>
            <p:cNvPr id="8" name="TextBox 8"/>
            <p:cNvSpPr txBox="1"/>
            <p:nvPr/>
          </p:nvSpPr>
          <p:spPr>
            <a:xfrm>
              <a:off x="3" y="47625"/>
              <a:ext cx="6231748" cy="1002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720"/>
                </a:lnSpc>
              </a:pPr>
              <a:r>
                <a:rPr lang="en-US" sz="5200" spc="-155">
                  <a:solidFill>
                    <a:srgbClr val="276445"/>
                  </a:solidFill>
                  <a:latin typeface="Poppins Bold Bold Italics"/>
                </a:rPr>
                <a:t>96%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76184"/>
              <a:ext cx="6231751" cy="897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3E662C"/>
                  </a:solidFill>
                  <a:latin typeface="Poppins Light Bold"/>
                </a:rPr>
                <a:t>AVERAGE EMPLOYEE SATISFACTION RATE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464109" y="-570234"/>
            <a:ext cx="3502697" cy="4227834"/>
            <a:chOff x="0" y="0"/>
            <a:chExt cx="4670263" cy="5637112"/>
          </a:xfrm>
        </p:grpSpPr>
        <p:grpSp>
          <p:nvGrpSpPr>
            <p:cNvPr id="11" name="Group 11"/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2946960" y="1340480"/>
            <a:ext cx="7042547" cy="915143"/>
            <a:chOff x="0" y="0"/>
            <a:chExt cx="3127481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38117" y="4993868"/>
            <a:ext cx="6625917" cy="915143"/>
            <a:chOff x="0" y="0"/>
            <a:chExt cx="2942462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84909" y="1373508"/>
            <a:ext cx="3657813" cy="1411764"/>
            <a:chOff x="0" y="0"/>
            <a:chExt cx="4877085" cy="1882352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487708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LAST YEAR'S RESULTS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54567"/>
              <a:ext cx="4877085" cy="1327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623888" y="4039676"/>
            <a:ext cx="3657813" cy="1411764"/>
            <a:chOff x="0" y="0"/>
            <a:chExt cx="4877085" cy="188235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487708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THIS YEAR'S RESULTS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54567"/>
              <a:ext cx="4877085" cy="1327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98671" y="4061987"/>
            <a:ext cx="3446817" cy="4171954"/>
            <a:chOff x="0" y="0"/>
            <a:chExt cx="4595756" cy="556260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672944" y="-556296"/>
            <a:ext cx="2146038" cy="2575631"/>
            <a:chOff x="0" y="0"/>
            <a:chExt cx="2861383" cy="3434175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1473093" y="3301365"/>
            <a:ext cx="6807413" cy="66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DBEFE1"/>
                </a:solidFill>
                <a:latin typeface="Poppins Light"/>
              </a:rPr>
              <a:t>Presentations are communication tools that can be used as demonstrations, lectures, speeches, reports, and more.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2321" y="-1236592"/>
            <a:ext cx="8587681" cy="10092824"/>
            <a:chOff x="0" y="0"/>
            <a:chExt cx="11450242" cy="13457099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067879" y="6227496"/>
            <a:ext cx="1908403" cy="2175409"/>
            <a:chOff x="0" y="0"/>
            <a:chExt cx="2544537" cy="2900545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8412838" y="-782751"/>
            <a:ext cx="1908403" cy="1908403"/>
            <a:chOff x="0" y="0"/>
            <a:chExt cx="2544537" cy="2544537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27947" y="3884207"/>
            <a:ext cx="4877013" cy="2699473"/>
            <a:chOff x="0" y="0"/>
            <a:chExt cx="6502685" cy="359929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65026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ADDRESS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447"/>
              <a:ext cx="6502685" cy="413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123 Anywhere St., Any City, State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16182"/>
              <a:ext cx="65026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PHONE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651415"/>
              <a:ext cx="65026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EMAIL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50680"/>
              <a:ext cx="6502685" cy="413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123 456 7890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185912"/>
              <a:ext cx="6502685" cy="413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hello@reallygreatsite.com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42017" y="-796223"/>
            <a:ext cx="2125887" cy="2535984"/>
            <a:chOff x="0" y="0"/>
            <a:chExt cx="2834516" cy="3381312"/>
          </a:xfrm>
        </p:grpSpPr>
        <p:grpSp>
          <p:nvGrpSpPr>
            <p:cNvPr id="10" name="Group 10"/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-2033986" y="1943677"/>
            <a:ext cx="6684314" cy="7916212"/>
            <a:chOff x="0" y="0"/>
            <a:chExt cx="8912419" cy="10554950"/>
          </a:xfrm>
        </p:grpSpPr>
        <p:grpSp>
          <p:nvGrpSpPr>
            <p:cNvPr id="15" name="Group 15"/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19" name="TextBox 19"/>
          <p:cNvSpPr txBox="1"/>
          <p:nvPr/>
        </p:nvSpPr>
        <p:spPr>
          <a:xfrm rot="-5400000">
            <a:off x="-1246302" y="4029208"/>
            <a:ext cx="4369011" cy="739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0"/>
              </a:lnSpc>
            </a:pPr>
            <a:r>
              <a:rPr lang="en-US" sz="5200" spc="-155">
                <a:solidFill>
                  <a:srgbClr val="1D617A"/>
                </a:solidFill>
                <a:latin typeface="Poppins Bold Bold Italics"/>
              </a:rPr>
              <a:t>CONTATOS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27096" y="4209131"/>
            <a:ext cx="3446817" cy="4171954"/>
            <a:chOff x="0" y="0"/>
            <a:chExt cx="4595756" cy="556260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104531" y="1585516"/>
            <a:ext cx="7917549" cy="4229045"/>
            <a:chOff x="0" y="38100"/>
            <a:chExt cx="10556732" cy="5638726"/>
          </a:xfrm>
        </p:grpSpPr>
        <p:sp>
          <p:nvSpPr>
            <p:cNvPr id="8" name="TextBox 8"/>
            <p:cNvSpPr txBox="1"/>
            <p:nvPr/>
          </p:nvSpPr>
          <p:spPr>
            <a:xfrm>
              <a:off x="0" y="1768687"/>
              <a:ext cx="10556732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 dirty="0" err="1">
                  <a:solidFill>
                    <a:srgbClr val="61C2A2"/>
                  </a:solidFill>
                  <a:latin typeface="Poppins Bold Italics"/>
                </a:rPr>
                <a:t>Inovação</a:t>
              </a:r>
              <a:r>
                <a:rPr lang="en-US" sz="2300" spc="161" dirty="0">
                  <a:solidFill>
                    <a:srgbClr val="61C2A2"/>
                  </a:solidFill>
                  <a:latin typeface="Poppins Bold Italics"/>
                </a:rPr>
                <a:t> </a:t>
              </a:r>
              <a:r>
                <a:rPr lang="en-US" sz="2300" spc="161" dirty="0" err="1">
                  <a:solidFill>
                    <a:srgbClr val="61C2A2"/>
                  </a:solidFill>
                  <a:latin typeface="Poppins Bold Italics"/>
                </a:rPr>
                <a:t>Tecnológica</a:t>
              </a:r>
              <a:r>
                <a:rPr lang="en-US" sz="2300" spc="161" dirty="0">
                  <a:solidFill>
                    <a:srgbClr val="61C2A2"/>
                  </a:solidFill>
                  <a:latin typeface="Poppins Bold Italics"/>
                </a:rPr>
                <a:t> da </a:t>
              </a:r>
              <a:r>
                <a:rPr lang="en-US" sz="2300" spc="161" dirty="0" err="1">
                  <a:solidFill>
                    <a:srgbClr val="61C2A2"/>
                  </a:solidFill>
                  <a:latin typeface="Poppins Bold Italics"/>
                </a:rPr>
                <a:t>Saúde</a:t>
              </a:r>
              <a:endParaRPr lang="en-US" sz="2300" spc="161" dirty="0">
                <a:solidFill>
                  <a:srgbClr val="61C2A2"/>
                </a:solidFill>
                <a:latin typeface="Poppins Bold Itali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45173"/>
              <a:ext cx="10556732" cy="3231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Médico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graduado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pela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Faculdade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Medicina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da UFMG - 1988</a:t>
              </a:r>
              <a:endParaRPr lang="en-US" sz="1800" dirty="0">
                <a:solidFill>
                  <a:srgbClr val="1D617A"/>
                </a:solidFill>
                <a:latin typeface="Poppins Light"/>
              </a:endParaRPr>
            </a:p>
            <a:p>
              <a:pPr algn="ctr">
                <a:lnSpc>
                  <a:spcPts val="2700"/>
                </a:lnSpc>
              </a:pP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Pós-graduado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em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Geriatrira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e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Gerontologia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 - PUCRS – 2002</a:t>
              </a:r>
            </a:p>
            <a:p>
              <a:pPr algn="ctr">
                <a:lnSpc>
                  <a:spcPts val="2700"/>
                </a:lnSpc>
              </a:pP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MBA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Gerenciamento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Projetos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– UFU – 2012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MS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em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Ciências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–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Engenharia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dirty="0" err="1">
                  <a:solidFill>
                    <a:srgbClr val="1D617A"/>
                  </a:solidFill>
                  <a:latin typeface="Poppins Light"/>
                </a:rPr>
                <a:t>Saúde</a:t>
              </a:r>
              <a:r>
                <a:rPr lang="en-US" dirty="0">
                  <a:solidFill>
                    <a:srgbClr val="1D617A"/>
                  </a:solidFill>
                  <a:latin typeface="Poppins Light"/>
                </a:rPr>
                <a:t> - PPGEB – UFU – 2020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Sócio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SBGTEC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Perito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Médico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Federal –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Ministério</a:t>
              </a:r>
              <a:r>
                <a:rPr lang="en-US" sz="1800" dirty="0">
                  <a:solidFill>
                    <a:srgbClr val="1D617A"/>
                  </a:solidFill>
                  <a:latin typeface="Poppins Light"/>
                </a:rPr>
                <a:t> da Economia do </a:t>
              </a:r>
              <a:r>
                <a:rPr lang="en-US" sz="1800" dirty="0" err="1">
                  <a:solidFill>
                    <a:srgbClr val="1D617A"/>
                  </a:solidFill>
                  <a:latin typeface="Poppins Light"/>
                </a:rPr>
                <a:t>Brasil</a:t>
              </a:r>
              <a:endParaRPr lang="en-US" sz="18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10556732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4200" spc="-126" dirty="0">
                  <a:solidFill>
                    <a:srgbClr val="276445"/>
                  </a:solidFill>
                  <a:latin typeface="Poppins Bold Bold Italics"/>
                </a:rPr>
                <a:t>José </a:t>
              </a:r>
              <a:r>
                <a:rPr lang="en-US" sz="4200" spc="-126" dirty="0" err="1">
                  <a:solidFill>
                    <a:srgbClr val="276445"/>
                  </a:solidFill>
                  <a:latin typeface="Poppins Bold Bold Italics"/>
                </a:rPr>
                <a:t>Flávio</a:t>
              </a:r>
              <a:r>
                <a:rPr lang="en-US" sz="4200" spc="-126" dirty="0">
                  <a:solidFill>
                    <a:srgbClr val="276445"/>
                  </a:solidFill>
                  <a:latin typeface="Poppins Bold Bold Italics"/>
                </a:rPr>
                <a:t> Viana </a:t>
              </a:r>
              <a:r>
                <a:rPr lang="en-US" sz="4200" spc="-126" dirty="0" err="1">
                  <a:solidFill>
                    <a:srgbClr val="276445"/>
                  </a:solidFill>
                  <a:latin typeface="Poppins Bold Bold Italics"/>
                </a:rPr>
                <a:t>Guimarães</a:t>
              </a:r>
              <a:endParaRPr lang="en-US" sz="4200" spc="-126" dirty="0">
                <a:solidFill>
                  <a:srgbClr val="276445"/>
                </a:solidFill>
                <a:latin typeface="Poppins Bold Bold Italic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36661" y="-512150"/>
            <a:ext cx="2109754" cy="2487340"/>
            <a:chOff x="0" y="0"/>
            <a:chExt cx="2813005" cy="3316453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60707" y="6102010"/>
            <a:ext cx="2048794" cy="2426380"/>
            <a:chOff x="0" y="0"/>
            <a:chExt cx="2731725" cy="3235173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480212" y="680955"/>
              <a:ext cx="2281921" cy="859196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56201" y="1632753"/>
              <a:ext cx="2458047" cy="859196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996677" y="-2086924"/>
            <a:ext cx="5817926" cy="6890152"/>
            <a:chOff x="0" y="0"/>
            <a:chExt cx="7757235" cy="9186869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441223" y="753750"/>
            <a:ext cx="6127954" cy="3654847"/>
            <a:chOff x="0" y="-2107257"/>
            <a:chExt cx="8170604" cy="487313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185545"/>
              <a:ext cx="5914102" cy="462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60"/>
                </a:lnSpc>
              </a:pPr>
              <a:endParaRPr lang="en-US" sz="2300" spc="161" dirty="0">
                <a:solidFill>
                  <a:srgbClr val="61C2A2"/>
                </a:solidFill>
                <a:latin typeface="Poppins Bold Italics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201304"/>
              <a:ext cx="5914102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endParaRPr lang="en-US" sz="18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56502" y="-2107257"/>
              <a:ext cx="5914102" cy="4873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720"/>
                </a:lnSpc>
              </a:pPr>
              <a:r>
                <a:rPr lang="en-US" sz="5200" spc="-155" dirty="0" err="1">
                  <a:solidFill>
                    <a:srgbClr val="276445"/>
                  </a:solidFill>
                  <a:latin typeface="Poppins Bold Bold Italics"/>
                </a:rPr>
                <a:t>Os</a:t>
              </a:r>
              <a:r>
                <a:rPr lang="en-US" sz="5200" spc="-155" dirty="0">
                  <a:solidFill>
                    <a:srgbClr val="276445"/>
                  </a:solidFill>
                  <a:latin typeface="Poppins Bold Bold Italics"/>
                </a:rPr>
                <a:t> </a:t>
              </a:r>
              <a:r>
                <a:rPr lang="en-US" sz="5200" spc="-155" dirty="0" err="1">
                  <a:solidFill>
                    <a:srgbClr val="276445"/>
                  </a:solidFill>
                  <a:latin typeface="Poppins Bold Bold Italics"/>
                </a:rPr>
                <a:t>Desafios</a:t>
              </a:r>
              <a:r>
                <a:rPr lang="en-US" sz="5200" spc="-155" dirty="0">
                  <a:solidFill>
                    <a:srgbClr val="276445"/>
                  </a:solidFill>
                  <a:latin typeface="Poppins Bold Bold Italics"/>
                </a:rPr>
                <a:t> e </a:t>
              </a:r>
              <a:r>
                <a:rPr lang="en-US" sz="5200" spc="-155" dirty="0" err="1">
                  <a:solidFill>
                    <a:srgbClr val="276445"/>
                  </a:solidFill>
                  <a:latin typeface="Poppins Bold Bold Italics"/>
                </a:rPr>
                <a:t>Oportunidades</a:t>
              </a:r>
              <a:r>
                <a:rPr lang="en-US" sz="5200" spc="-155" dirty="0">
                  <a:solidFill>
                    <a:srgbClr val="276445"/>
                  </a:solidFill>
                  <a:latin typeface="Poppins Bold Bold Italics"/>
                </a:rPr>
                <a:t> da </a:t>
              </a:r>
              <a:r>
                <a:rPr lang="en-US" sz="5200" spc="-155" dirty="0" err="1">
                  <a:solidFill>
                    <a:srgbClr val="276445"/>
                  </a:solidFill>
                  <a:latin typeface="Poppins Bold Bold Italics"/>
                </a:rPr>
                <a:t>Gerontecnologia</a:t>
              </a:r>
              <a:r>
                <a:rPr lang="en-US" sz="5200" spc="-155" dirty="0">
                  <a:solidFill>
                    <a:srgbClr val="276445"/>
                  </a:solidFill>
                  <a:latin typeface="Poppins Bold Bold Italics"/>
                </a:rPr>
                <a:t>  para o </a:t>
              </a:r>
              <a:r>
                <a:rPr lang="en-US" sz="5200" spc="-155" dirty="0" err="1">
                  <a:solidFill>
                    <a:srgbClr val="276445"/>
                  </a:solidFill>
                  <a:latin typeface="Poppins Bold Bold Italics"/>
                </a:rPr>
                <a:t>Brasil</a:t>
              </a:r>
              <a:endParaRPr lang="en-US" sz="5200" spc="-155" dirty="0">
                <a:solidFill>
                  <a:srgbClr val="276445"/>
                </a:solidFill>
                <a:latin typeface="Poppins Bold Bold Italics"/>
              </a:endParaRP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14932" y="4175625"/>
            <a:ext cx="5817926" cy="6890152"/>
            <a:chOff x="0" y="0"/>
            <a:chExt cx="7757235" cy="9186869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456018" y="-511578"/>
            <a:ext cx="2248102" cy="2248102"/>
            <a:chOff x="0" y="0"/>
            <a:chExt cx="2997470" cy="2997470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1066693" y="1157530"/>
            <a:ext cx="7620213" cy="4703108"/>
            <a:chOff x="0" y="0"/>
            <a:chExt cx="10160285" cy="627081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10160285" cy="856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4200" spc="-126" dirty="0" err="1">
                  <a:solidFill>
                    <a:srgbClr val="FFFFFF"/>
                  </a:solidFill>
                  <a:latin typeface="Poppins Medium Bold"/>
                </a:rPr>
                <a:t>Objetivos</a:t>
              </a:r>
              <a:endParaRPr lang="en-US" sz="4200" spc="-126" dirty="0">
                <a:solidFill>
                  <a:srgbClr val="FFFFFF"/>
                </a:solidFill>
                <a:latin typeface="Poppins Medium Bold"/>
              </a:endParaRP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4707124" y="1208806"/>
              <a:ext cx="746037" cy="103326"/>
              <a:chOff x="0" y="0"/>
              <a:chExt cx="2934307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290890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2908908" h="360680">
                    <a:moveTo>
                      <a:pt x="2908908" y="180340"/>
                    </a:moveTo>
                    <a:cubicBezTo>
                      <a:pt x="2908908" y="81280"/>
                      <a:pt x="2828898" y="0"/>
                      <a:pt x="272856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2728567" y="360680"/>
                    </a:lnTo>
                    <a:cubicBezTo>
                      <a:pt x="2827628" y="360680"/>
                      <a:pt x="2908907" y="279400"/>
                      <a:pt x="2908907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878667" y="1654163"/>
              <a:ext cx="4402951" cy="4616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9"/>
                </a:lnSpc>
              </a:pPr>
              <a:r>
                <a:rPr lang="en-US" sz="2000" spc="89" dirty="0">
                  <a:solidFill>
                    <a:srgbClr val="DBEFE1"/>
                  </a:solidFill>
                  <a:latin typeface="Arimo Bold"/>
                </a:rPr>
                <a:t> </a:t>
              </a:r>
              <a:r>
                <a:rPr lang="en-US" sz="2000" spc="89" dirty="0">
                  <a:solidFill>
                    <a:srgbClr val="DBEFE1"/>
                  </a:solidFill>
                  <a:latin typeface="Poppins Light" panose="020B0604020202020204" charset="0"/>
                  <a:cs typeface="Poppins Light" panose="020B0604020202020204" charset="0"/>
                </a:rPr>
                <a:t>INOVAÇÃO TECNOLÓGICA NO BRASIL - DESAFIOS</a:t>
              </a:r>
            </a:p>
            <a:p>
              <a:pPr algn="ctr">
                <a:lnSpc>
                  <a:spcPts val="2729"/>
                </a:lnSpc>
              </a:pPr>
              <a:endParaRPr lang="en-US" sz="2000" spc="89" dirty="0">
                <a:solidFill>
                  <a:srgbClr val="DBEFE1"/>
                </a:solidFill>
                <a:latin typeface="Arimo Bold"/>
              </a:endParaRPr>
            </a:p>
            <a:p>
              <a:pPr algn="ctr">
                <a:lnSpc>
                  <a:spcPts val="2729"/>
                </a:lnSpc>
              </a:pPr>
              <a:r>
                <a:rPr lang="en-US" sz="2099" spc="209" dirty="0">
                  <a:solidFill>
                    <a:srgbClr val="DBEFE1"/>
                  </a:solidFill>
                  <a:latin typeface="Poppins Light Bold"/>
                </a:rPr>
                <a:t> A ECONOMIA DA LONGEVIDADE</a:t>
              </a:r>
            </a:p>
            <a:p>
              <a:pPr algn="ctr">
                <a:lnSpc>
                  <a:spcPts val="2729"/>
                </a:lnSpc>
              </a:pPr>
              <a:endParaRPr lang="en-US" sz="2099" spc="209" dirty="0">
                <a:solidFill>
                  <a:srgbClr val="DBEFE1"/>
                </a:solidFill>
                <a:latin typeface="Poppins Light Bold"/>
              </a:endParaRPr>
            </a:p>
            <a:p>
              <a:pPr algn="ctr">
                <a:lnSpc>
                  <a:spcPts val="2729"/>
                </a:lnSpc>
              </a:pPr>
              <a:r>
                <a:rPr lang="en-US" sz="2099" spc="209" dirty="0">
                  <a:solidFill>
                    <a:srgbClr val="DBEFE1"/>
                  </a:solidFill>
                  <a:latin typeface="Poppins Light Bold"/>
                </a:rPr>
                <a:t> OS DESAFIOS DA GERONTECNOLOGIA NO BRASIL</a:t>
              </a: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4930306">
            <a:off x="5605062" y="3569523"/>
            <a:ext cx="5451896" cy="6456663"/>
            <a:chOff x="0" y="0"/>
            <a:chExt cx="7269194" cy="8608884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 rot="-6592661">
            <a:off x="-559473" y="121881"/>
            <a:ext cx="2049966" cy="2551669"/>
            <a:chOff x="0" y="0"/>
            <a:chExt cx="2733288" cy="340222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78554" y="1981475"/>
            <a:ext cx="5334213" cy="3728173"/>
            <a:chOff x="0" y="0"/>
            <a:chExt cx="7112285" cy="497089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71122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WORK ETHIC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447"/>
              <a:ext cx="7112285" cy="87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73382"/>
              <a:ext cx="71122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PERSONALITY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65815"/>
              <a:ext cx="7112285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30"/>
                </a:lnSpc>
              </a:pPr>
              <a:r>
                <a:rPr lang="en-US" sz="2100" spc="210">
                  <a:solidFill>
                    <a:srgbClr val="61C2A2"/>
                  </a:solidFill>
                  <a:latin typeface="Poppins Light Bold"/>
                </a:rPr>
                <a:t>GROWTH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07880"/>
              <a:ext cx="7112285" cy="87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100312"/>
              <a:ext cx="7112285" cy="87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 rot="-5400000">
            <a:off x="-698282" y="1913958"/>
            <a:ext cx="3826327" cy="146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20"/>
              </a:lnSpc>
            </a:pPr>
            <a:r>
              <a:rPr lang="en-US" sz="5200" spc="-155">
                <a:solidFill>
                  <a:srgbClr val="276445"/>
                </a:solidFill>
                <a:latin typeface="Poppins Bold Bold Italics"/>
              </a:rPr>
              <a:t>THE IDEAL EMPLOYEE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338596" y="4894019"/>
            <a:ext cx="3550250" cy="4252370"/>
            <a:chOff x="0" y="0"/>
            <a:chExt cx="4733667" cy="5669826"/>
          </a:xfrm>
        </p:grpSpPr>
        <p:grpSp>
          <p:nvGrpSpPr>
            <p:cNvPr id="11" name="Group 11"/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5" name="Group 15"/>
          <p:cNvGrpSpPr/>
          <p:nvPr/>
        </p:nvGrpSpPr>
        <p:grpSpPr>
          <a:xfrm>
            <a:off x="8497124" y="-570141"/>
            <a:ext cx="1591142" cy="1831552"/>
            <a:chOff x="0" y="0"/>
            <a:chExt cx="2121523" cy="2442070"/>
          </a:xfrm>
        </p:grpSpPr>
        <p:grpSp>
          <p:nvGrpSpPr>
            <p:cNvPr id="16" name="Group 16"/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0535" y="0"/>
            <a:ext cx="6787336" cy="7837324"/>
            <a:chOff x="0" y="0"/>
            <a:chExt cx="9049781" cy="10449766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76801" y="1859422"/>
            <a:ext cx="4165811" cy="3596355"/>
            <a:chOff x="0" y="0"/>
            <a:chExt cx="5554415" cy="4795140"/>
          </a:xfrm>
        </p:grpSpPr>
        <p:sp>
          <p:nvSpPr>
            <p:cNvPr id="8" name="TextBox 8"/>
            <p:cNvSpPr txBox="1"/>
            <p:nvPr/>
          </p:nvSpPr>
          <p:spPr>
            <a:xfrm>
              <a:off x="6772" y="2254834"/>
              <a:ext cx="5540871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THE FIRST STEP FOR ALL NEW EMPLOYEES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72" y="3467355"/>
              <a:ext cx="5540871" cy="1327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lectures, reports, and more.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7625"/>
              <a:ext cx="5554415" cy="1964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20"/>
                </a:lnSpc>
              </a:pPr>
              <a:r>
                <a:rPr lang="en-US" sz="5200" spc="-155">
                  <a:solidFill>
                    <a:srgbClr val="276445"/>
                  </a:solidFill>
                  <a:latin typeface="Poppins Bold Bold Italics"/>
                </a:rPr>
                <a:t>THE DIGITAL HANDBOOK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5400000">
            <a:off x="-472784" y="1583844"/>
            <a:ext cx="3218129" cy="146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20"/>
              </a:lnSpc>
            </a:pPr>
            <a:r>
              <a:rPr lang="en-US" sz="5200" spc="-155">
                <a:solidFill>
                  <a:srgbClr val="276445"/>
                </a:solidFill>
                <a:latin typeface="Poppins Bold Bold Italics"/>
              </a:rPr>
              <a:t>THE FIRST DAY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842665" y="-893571"/>
            <a:ext cx="2724590" cy="3250181"/>
            <a:chOff x="0" y="0"/>
            <a:chExt cx="3632787" cy="4333575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6867947" y="4515456"/>
            <a:ext cx="2337013" cy="2068224"/>
            <a:chOff x="0" y="0"/>
            <a:chExt cx="3116018" cy="2757632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3116018" cy="897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>
                  <a:solidFill>
                    <a:srgbClr val="61C2A2"/>
                  </a:solidFill>
                  <a:latin typeface="Poppins Light Bold"/>
                </a:rPr>
                <a:t>TEAM MEETINGS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72647"/>
              <a:ext cx="3116018" cy="178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84320" y="4515456"/>
            <a:ext cx="2337013" cy="1725324"/>
            <a:chOff x="0" y="0"/>
            <a:chExt cx="3116018" cy="230043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050"/>
              <a:ext cx="3116018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>
                  <a:solidFill>
                    <a:srgbClr val="61C2A2"/>
                  </a:solidFill>
                  <a:latin typeface="Poppins Light Bold"/>
                </a:rPr>
                <a:t>OFFICE TOUR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15447"/>
              <a:ext cx="3116018" cy="178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226133" y="4515456"/>
            <a:ext cx="2337013" cy="2068224"/>
            <a:chOff x="0" y="0"/>
            <a:chExt cx="3116018" cy="275763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9050"/>
              <a:ext cx="3116018" cy="897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29"/>
                </a:lnSpc>
              </a:pPr>
              <a:r>
                <a:rPr lang="en-US" sz="2099" spc="209">
                  <a:solidFill>
                    <a:srgbClr val="61C2A2"/>
                  </a:solidFill>
                  <a:latin typeface="Poppins Light Bold"/>
                </a:rPr>
                <a:t>ID AND EMAIL CREATION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72647"/>
              <a:ext cx="3116018" cy="178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00"/>
                </a:lnSpc>
              </a:pPr>
              <a:r>
                <a:rPr lang="en-US" sz="1800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6597" y="2104480"/>
            <a:ext cx="1518401" cy="644397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26597" y="4610434"/>
            <a:ext cx="1518401" cy="644397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032997" y="4201017"/>
            <a:ext cx="1518401" cy="644397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032997" y="1750965"/>
            <a:ext cx="1518401" cy="644397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76880" y="1970097"/>
            <a:ext cx="3048213" cy="913162"/>
            <a:chOff x="0" y="0"/>
            <a:chExt cx="4064285" cy="121754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06428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INTRODUCTIONS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64092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386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234289" y="1795075"/>
            <a:ext cx="3048213" cy="1263206"/>
            <a:chOff x="0" y="0"/>
            <a:chExt cx="4064285" cy="168427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064285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OFFICE MATERIALS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30817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386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234289" y="4301029"/>
            <a:ext cx="3048213" cy="1263206"/>
            <a:chOff x="0" y="0"/>
            <a:chExt cx="4064285" cy="168427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064285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TEAM-SPECIFIC PROTOCOL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30817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80"/>
                </a:lnSpc>
              </a:pPr>
              <a:r>
                <a:rPr lang="en-US" sz="1386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6880" y="4301029"/>
            <a:ext cx="3048213" cy="1263206"/>
            <a:chOff x="0" y="0"/>
            <a:chExt cx="4064285" cy="168427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4064285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 spc="161">
                  <a:solidFill>
                    <a:srgbClr val="61C2A2"/>
                  </a:solidFill>
                  <a:latin typeface="Poppins Bold Italics"/>
                </a:rPr>
                <a:t>TEAM FILES AND PROJECTS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030817"/>
              <a:ext cx="4064285" cy="65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n-US" sz="1386">
                  <a:solidFill>
                    <a:srgbClr val="1D617A"/>
                  </a:solidFill>
                  <a:latin typeface="Poppins Light"/>
                </a:rPr>
                <a:t>Presentations are communication tools that can be used as lectures.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848836" y="2073164"/>
            <a:ext cx="1518401" cy="644397"/>
            <a:chOff x="0" y="0"/>
            <a:chExt cx="957606" cy="406400"/>
          </a:xfrm>
        </p:grpSpPr>
        <p:sp>
          <p:nvSpPr>
            <p:cNvPr id="23" name="Freeform 2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9268196" y="1750965"/>
            <a:ext cx="1518401" cy="644397"/>
            <a:chOff x="0" y="0"/>
            <a:chExt cx="957606" cy="406400"/>
          </a:xfrm>
        </p:grpSpPr>
        <p:sp>
          <p:nvSpPr>
            <p:cNvPr id="25" name="Freeform 2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8848836" y="4610434"/>
            <a:ext cx="1518401" cy="644397"/>
            <a:chOff x="0" y="0"/>
            <a:chExt cx="957606" cy="406400"/>
          </a:xfrm>
        </p:grpSpPr>
        <p:sp>
          <p:nvSpPr>
            <p:cNvPr id="27" name="Freeform 2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9268196" y="4201017"/>
            <a:ext cx="1518401" cy="644397"/>
            <a:chOff x="0" y="0"/>
            <a:chExt cx="957606" cy="406400"/>
          </a:xfrm>
        </p:grpSpPr>
        <p:sp>
          <p:nvSpPr>
            <p:cNvPr id="29" name="Freeform 2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344</Words>
  <Application>Microsoft Office PowerPoint</Application>
  <PresentationFormat>Personalizar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Poppins Bold Bold Italics</vt:lpstr>
      <vt:lpstr>Poppins Bold Italics</vt:lpstr>
      <vt:lpstr>Poppins Light Bold</vt:lpstr>
      <vt:lpstr>Arial</vt:lpstr>
      <vt:lpstr>Calibri</vt:lpstr>
      <vt:lpstr>Poppins Medium</vt:lpstr>
      <vt:lpstr>Josefin Sans Regular Bold</vt:lpstr>
      <vt:lpstr>Arimo Bold</vt:lpstr>
      <vt:lpstr>Poppins Medium Bold</vt:lpstr>
      <vt:lpstr>Poppins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Green Employee On Boarding Professional Presentation</dc:title>
  <cp:lastModifiedBy>Jose Flavio</cp:lastModifiedBy>
  <cp:revision>7</cp:revision>
  <dcterms:created xsi:type="dcterms:W3CDTF">2006-08-16T00:00:00Z</dcterms:created>
  <dcterms:modified xsi:type="dcterms:W3CDTF">2020-08-26T14:18:52Z</dcterms:modified>
  <dc:identifier>DAEFhbHi9uU</dc:identifier>
</cp:coreProperties>
</file>