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57" r:id="rId3"/>
    <p:sldId id="271" r:id="rId4"/>
    <p:sldId id="273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753600" cy="73152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Josefin Sans Regular Bold" panose="020B060402020202020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Light" panose="00000400000000000000" pitchFamily="2" charset="0"/>
      <p:regular r:id="rId26"/>
      <p:italic r:id="rId27"/>
    </p:embeddedFont>
    <p:embeddedFont>
      <p:font typeface="Poppins Light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445"/>
    <a:srgbClr val="DBEFE1"/>
    <a:srgbClr val="7A8674"/>
    <a:srgbClr val="F8F8F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98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37" name="TextBox 13">
            <a:extLst>
              <a:ext uri="{FF2B5EF4-FFF2-40B4-BE49-F238E27FC236}">
                <a16:creationId xmlns:a16="http://schemas.microsoft.com/office/drawing/2014/main" id="{B9AF3C79-BACF-4331-9848-814432E9F8DA}"/>
              </a:ext>
            </a:extLst>
          </p:cNvPr>
          <p:cNvSpPr txBox="1"/>
          <p:nvPr/>
        </p:nvSpPr>
        <p:spPr>
          <a:xfrm>
            <a:off x="731520" y="3366058"/>
            <a:ext cx="8023459" cy="4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3200" spc="-19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3200" spc="-19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550E51EA-E8A9-4B59-A0FE-FDD295EA8AFA}"/>
              </a:ext>
            </a:extLst>
          </p:cNvPr>
          <p:cNvSpPr txBox="1"/>
          <p:nvPr/>
        </p:nvSpPr>
        <p:spPr>
          <a:xfrm>
            <a:off x="731520" y="6491700"/>
            <a:ext cx="7915947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808F84DF-550B-40C2-8F0A-14CDBE7D1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7" y="4242897"/>
            <a:ext cx="8229600" cy="2086036"/>
          </a:xfrm>
        </p:spPr>
        <p:txBody>
          <a:bodyPr anchor="t"/>
          <a:lstStyle>
            <a:lvl1pPr algn="l">
              <a:defRPr lang="pt-BR" sz="4000" kern="1200" spc="-240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1B14C725-D4EB-4246-AE7C-F99BCBB91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38483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1918751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071" y="3972972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96071" y="4453240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8944" y="1276121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8944" y="1756389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1276121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0200" y="1756389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0755" y="3896970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0755" y="4377238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2011" y="3896970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2011" y="4377238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6100"/>
            <a:ext cx="8229600" cy="1143000"/>
          </a:xfrm>
        </p:spPr>
        <p:txBody>
          <a:bodyPr>
            <a:normAutofit/>
          </a:bodyPr>
          <a:lstStyle>
            <a:lvl1pPr>
              <a:defRPr lang="pt-BR" sz="24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85800" cy="6745080"/>
          </a:xfrm>
        </p:spPr>
        <p:txBody>
          <a:bodyPr vert="vert270">
            <a:noAutofit/>
          </a:bodyPr>
          <a:lstStyle>
            <a:lvl1pPr algn="l">
              <a:defRPr lang="pt-BR" sz="5200" kern="1200" spc="-155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2766" y="594045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42766" y="6423868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42766" y="497363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2766" y="545704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2766" y="400681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2766" y="449022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019718"/>
            <a:ext cx="2133600" cy="204786"/>
          </a:xfrm>
        </p:spPr>
        <p:txBody>
          <a:bodyPr/>
          <a:lstStyle>
            <a:lvl1pPr algn="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34142"/>
            <a:ext cx="8686800" cy="883496"/>
          </a:xfrm>
        </p:spPr>
        <p:txBody>
          <a:bodyPr/>
          <a:lstStyle>
            <a:lvl1pPr>
              <a:defRPr lang="en-US" sz="4200" kern="1200" spc="-12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837608"/>
            <a:ext cx="8686800" cy="456319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1800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66DE2BE-8B25-4ED9-82BC-A62F24F814D1}"/>
              </a:ext>
            </a:extLst>
          </p:cNvPr>
          <p:cNvGrpSpPr/>
          <p:nvPr userDrawn="1"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3CC84E-92FD-48BD-80C7-A9A66EA1916C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E053439-EAF2-4954-962A-6E672C7C7573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A29FE54-74E5-46BE-BE33-0601A3213174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02BFE4-781A-4F95-8FD0-DD08B41A92A5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 userDrawn="1"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12946"/>
            <a:ext cx="8686800" cy="424662"/>
          </a:xfrm>
        </p:spPr>
        <p:txBody>
          <a:bodyPr>
            <a:noAutofit/>
          </a:bodyPr>
          <a:lstStyle>
            <a:lvl1pPr marL="0" indent="0" algn="ctr">
              <a:buNone/>
              <a:defRPr lang="pt-BR" sz="24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43000"/>
            <a:ext cx="8686800" cy="883496"/>
          </a:xfrm>
        </p:spPr>
        <p:txBody>
          <a:bodyPr/>
          <a:lstStyle>
            <a:lvl1pPr>
              <a:defRPr lang="en-US" sz="4200" b="1" kern="1200" spc="-126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2158882"/>
            <a:ext cx="8686800" cy="424191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0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4600426" y="2058301"/>
            <a:ext cx="554685" cy="68776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669215"/>
            <a:ext cx="7031567" cy="2830977"/>
          </a:xfrm>
        </p:spPr>
        <p:txBody>
          <a:bodyPr anchor="t">
            <a:noAutofit/>
          </a:bodyPr>
          <a:lstStyle>
            <a:lvl1pPr algn="r">
              <a:defRPr lang="en-US" sz="4800" kern="1200" spc="-155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399" y="4500192"/>
            <a:ext cx="703156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366" y="6826836"/>
            <a:ext cx="2133600" cy="204786"/>
          </a:xfrm>
        </p:spPr>
        <p:txBody>
          <a:bodyPr/>
          <a:lstStyle>
            <a:lvl1pPr algn="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214" y="782805"/>
            <a:ext cx="734945" cy="5116948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5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5720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9" y="1855235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8554" y="2335503"/>
            <a:ext cx="5334213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9" y="320771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78554" y="3687987"/>
            <a:ext cx="5334213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1626" y="454524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171" y="5025517"/>
            <a:ext cx="5334213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9167" y="6963962"/>
            <a:ext cx="2133600" cy="204786"/>
          </a:xfrm>
        </p:spPr>
        <p:txBody>
          <a:bodyPr/>
          <a:lstStyle>
            <a:lvl1pPr algn="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1880" y="1219200"/>
            <a:ext cx="4155653" cy="1920601"/>
          </a:xfrm>
        </p:spPr>
        <p:txBody>
          <a:bodyPr/>
          <a:lstStyle>
            <a:lvl1pPr>
              <a:defRPr lang="pt-BR" sz="5200" kern="1200" spc="-155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CE027CC-33F7-4FE7-BE1F-B7472326D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1721" y="3247103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21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CC0498C6-143A-48A9-8F63-F7C50B2DF2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1880" y="4279991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129955"/>
          </a:xfrm>
        </p:spPr>
        <p:txBody>
          <a:bodyPr>
            <a:noAutofit/>
          </a:bodyPr>
          <a:lstStyle>
            <a:lvl1pPr>
              <a:defRPr lang="pt-BR" sz="5400" b="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1654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1654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8600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8600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5546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5546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962195"/>
            <a:ext cx="2145146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42" y="274638"/>
            <a:ext cx="7123858" cy="1419436"/>
          </a:xfrm>
        </p:spPr>
        <p:txBody>
          <a:bodyPr>
            <a:noAutofit/>
          </a:bodyPr>
          <a:lstStyle>
            <a:lvl1pPr algn="r">
              <a:defRPr lang="pt-BR" sz="520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66923" y="1897945"/>
            <a:ext cx="4803775" cy="824365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240" dirty="0" err="1">
                <a:solidFill>
                  <a:srgbClr val="545454"/>
                </a:solidFill>
              </a:rPr>
              <a:t>Gerontecnologia</a:t>
            </a:r>
            <a:r>
              <a:rPr lang="en-US" sz="4000" spc="-240" dirty="0">
                <a:solidFill>
                  <a:srgbClr val="545454"/>
                </a:solidFill>
              </a:rPr>
              <a:t> - </a:t>
            </a:r>
            <a:r>
              <a:rPr lang="en-US" sz="4000" spc="-240" dirty="0" err="1">
                <a:solidFill>
                  <a:srgbClr val="545454"/>
                </a:solidFill>
              </a:rPr>
              <a:t>Princípios</a:t>
            </a:r>
            <a:r>
              <a:rPr lang="en-US" sz="4000" spc="-240" dirty="0">
                <a:solidFill>
                  <a:srgbClr val="545454"/>
                </a:solidFill>
              </a:rPr>
              <a:t> e </a:t>
            </a:r>
            <a:r>
              <a:rPr lang="en-US" sz="4000" spc="-240" dirty="0" err="1">
                <a:solidFill>
                  <a:srgbClr val="545454"/>
                </a:solidFill>
              </a:rPr>
              <a:t>práticas</a:t>
            </a:r>
            <a:r>
              <a:rPr lang="en-US" sz="4000" spc="-240" dirty="0">
                <a:solidFill>
                  <a:srgbClr val="545454"/>
                </a:solidFill>
              </a:rPr>
              <a:t> para </a:t>
            </a:r>
            <a:r>
              <a:rPr lang="en-US" sz="4000" spc="-240" dirty="0" err="1">
                <a:solidFill>
                  <a:srgbClr val="545454"/>
                </a:solidFill>
              </a:rPr>
              <a:t>apoiar</a:t>
            </a:r>
            <a:r>
              <a:rPr lang="en-US" sz="4000" spc="-240" dirty="0">
                <a:solidFill>
                  <a:srgbClr val="545454"/>
                </a:solidFill>
              </a:rPr>
              <a:t> a </a:t>
            </a:r>
            <a:r>
              <a:rPr lang="en-US" sz="4000" spc="-240" dirty="0" err="1">
                <a:solidFill>
                  <a:srgbClr val="545454"/>
                </a:solidFill>
              </a:rPr>
              <a:t>sociedade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em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envelhecimento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76880" y="1970097"/>
            <a:ext cx="3048213" cy="913162"/>
            <a:chOff x="0" y="0"/>
            <a:chExt cx="4064285" cy="12175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0642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INTRODUCTIONS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64092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234289" y="1795075"/>
            <a:ext cx="3048213" cy="1263206"/>
            <a:chOff x="0" y="0"/>
            <a:chExt cx="4064285" cy="16842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OFFICE MATERIALS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34289" y="4301029"/>
            <a:ext cx="3048213" cy="1263206"/>
            <a:chOff x="0" y="0"/>
            <a:chExt cx="4064285" cy="168427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TEAM-SPECIFIC PROTOCOL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6880" y="4301029"/>
            <a:ext cx="3048213" cy="1263206"/>
            <a:chOff x="0" y="0"/>
            <a:chExt cx="4064285" cy="168427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TEAM FILES AND PROJECTS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3" name="Freeform 2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5" name="Freeform 2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27" name="Freeform 2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29" name="Freeform 2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596459" y="767239"/>
            <a:ext cx="4673813" cy="1452759"/>
            <a:chOff x="0" y="47625"/>
            <a:chExt cx="6231751" cy="1937013"/>
          </a:xfrm>
        </p:grpSpPr>
        <p:sp>
          <p:nvSpPr>
            <p:cNvPr id="8" name="TextBox 8"/>
            <p:cNvSpPr txBox="1"/>
            <p:nvPr/>
          </p:nvSpPr>
          <p:spPr>
            <a:xfrm>
              <a:off x="3" y="47625"/>
              <a:ext cx="6231748" cy="1002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720"/>
                </a:lnSpc>
              </a:pPr>
              <a:r>
                <a:rPr lang="en-US" sz="5200" spc="-155">
                  <a:solidFill>
                    <a:srgbClr val="276445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96%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76184"/>
              <a:ext cx="6231751" cy="908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 dirty="0">
                  <a:solidFill>
                    <a:srgbClr val="3E662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AVERAGE EMPLOYEE SATISFACTION RATE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4909" y="1373508"/>
            <a:ext cx="3657813" cy="1432742"/>
            <a:chOff x="0" y="0"/>
            <a:chExt cx="4877085" cy="1910323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48770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LAST YEAR'S RESULTS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54567"/>
              <a:ext cx="4877085" cy="1355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623888" y="4039676"/>
            <a:ext cx="3657813" cy="1432742"/>
            <a:chOff x="0" y="0"/>
            <a:chExt cx="4877085" cy="191032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8770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THIS YEAR'S RESULTS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54567"/>
              <a:ext cx="4877085" cy="1355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Presentations are communication tools that can be used as lectures.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473093" y="3301365"/>
            <a:ext cx="6807413" cy="66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DBEFE1"/>
                </a:solidFill>
                <a:latin typeface="Poppins Light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27947" y="3884207"/>
            <a:ext cx="4877013" cy="2699473"/>
            <a:chOff x="0" y="0"/>
            <a:chExt cx="6502685" cy="35992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ADDRESS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447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123 Anywhere St., Any City, State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16182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PHONE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51415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EMAIL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50680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123 456 7890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85912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hello@reallygreatsite.com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0" name="Group 10"/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5" name="Group 15"/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 rot="-5400000">
            <a:off x="-1246302" y="4029208"/>
            <a:ext cx="4369011" cy="739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0"/>
              </a:lnSpc>
            </a:pPr>
            <a:r>
              <a:rPr lang="en-US" sz="5200" spc="-155">
                <a:solidFill>
                  <a:srgbClr val="1D617A"/>
                </a:solidFill>
                <a:latin typeface="Poppins Bold Bold Italics"/>
              </a:rPr>
              <a:t>CONTATOS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104531" y="1585516"/>
            <a:ext cx="7917549" cy="4229045"/>
            <a:chOff x="0" y="38100"/>
            <a:chExt cx="10556732" cy="5638726"/>
          </a:xfrm>
        </p:grpSpPr>
        <p:sp>
          <p:nvSpPr>
            <p:cNvPr id="8" name="TextBox 8"/>
            <p:cNvSpPr txBox="1"/>
            <p:nvPr/>
          </p:nvSpPr>
          <p:spPr>
            <a:xfrm>
              <a:off x="0" y="1768687"/>
              <a:ext cx="10556732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Inovação</a:t>
              </a: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 </a:t>
              </a: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Tecnológica</a:t>
              </a: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 da </a:t>
              </a: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Saúde</a:t>
              </a:r>
              <a:endParaRPr lang="en-US" sz="2300" spc="161" dirty="0">
                <a:solidFill>
                  <a:srgbClr val="61C2A2"/>
                </a:solidFill>
                <a:latin typeface="Poppins Bold Itali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45173"/>
              <a:ext cx="10556732" cy="3231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Médico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graduado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pela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Faculdade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Medicina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da UFMG - 1988</a:t>
              </a:r>
              <a:endParaRPr lang="en-US" sz="1800" dirty="0">
                <a:solidFill>
                  <a:srgbClr val="1D617A"/>
                </a:solidFill>
                <a:latin typeface="Poppins Light"/>
              </a:endParaRP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Pós-graduado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em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Geriatrira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e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Gerontologia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 - PUCRS – 2002</a:t>
              </a:r>
            </a:p>
            <a:p>
              <a:pPr algn="ctr">
                <a:lnSpc>
                  <a:spcPts val="2700"/>
                </a:lnSpc>
              </a:pP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MBA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Gerenciamento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Projetos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– UFU – 2012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MS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em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Ciências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–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Engenharia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Saúde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- PPGEB – UFU – 2020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Sócio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SBGTEC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Perito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Médico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Federal –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Ministério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da Economia do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Brasil</a:t>
              </a:r>
              <a:endParaRPr lang="en-US" sz="18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105567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4200" spc="-126" dirty="0">
                  <a:solidFill>
                    <a:srgbClr val="276445"/>
                  </a:solidFill>
                  <a:latin typeface="Poppins Bold Bold Italics"/>
                </a:rPr>
                <a:t>José Flávio Viana Guimarães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279-D647-4542-A947-5FDA39B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José Flávio Viana Guimarães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84F9-C249-4EC3-B405-22A6F6ED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Médico</a:t>
            </a:r>
            <a:r>
              <a:rPr lang="en-US" dirty="0"/>
              <a:t> </a:t>
            </a:r>
            <a:r>
              <a:rPr lang="pt-BR" dirty="0"/>
              <a:t>graduado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Medicina</a:t>
            </a:r>
            <a:r>
              <a:rPr lang="en-US" dirty="0"/>
              <a:t> da UFMG - 1988</a:t>
            </a:r>
          </a:p>
          <a:p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Geriatrira</a:t>
            </a:r>
            <a:r>
              <a:rPr lang="en-US" dirty="0"/>
              <a:t> e </a:t>
            </a:r>
            <a:r>
              <a:rPr lang="en-US" dirty="0" err="1"/>
              <a:t>Gerontologia</a:t>
            </a:r>
            <a:r>
              <a:rPr lang="en-US" dirty="0"/>
              <a:t>  - PUCRS – 2002</a:t>
            </a:r>
          </a:p>
          <a:p>
            <a:r>
              <a:rPr lang="en-US" dirty="0"/>
              <a:t>MBA </a:t>
            </a:r>
            <a:r>
              <a:rPr lang="pt-BR" dirty="0"/>
              <a:t>Gerenciamento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– UFU – 2012</a:t>
            </a:r>
          </a:p>
          <a:p>
            <a:r>
              <a:rPr lang="en-US" dirty="0"/>
              <a:t>MS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–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- PPGEB – UFU – 2020</a:t>
            </a:r>
          </a:p>
          <a:p>
            <a:r>
              <a:rPr lang="en-US" dirty="0" err="1"/>
              <a:t>Sócio</a:t>
            </a:r>
            <a:r>
              <a:rPr lang="en-US" dirty="0"/>
              <a:t> SBGTEC</a:t>
            </a:r>
          </a:p>
          <a:p>
            <a:r>
              <a:rPr lang="en-US" dirty="0" err="1"/>
              <a:t>Perito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Federal – </a:t>
            </a:r>
            <a:r>
              <a:rPr lang="en-US" dirty="0" err="1"/>
              <a:t>Ministério</a:t>
            </a:r>
            <a:r>
              <a:rPr lang="en-US" dirty="0"/>
              <a:t> da Economia do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2E14B-BDB3-40F1-890B-31DCD82A1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da </a:t>
            </a:r>
            <a:r>
              <a:rPr lang="en-US" dirty="0" err="1"/>
              <a:t>Saúde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7170-4395-4EE3-9151-9F05DCA2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Desafios</a:t>
            </a:r>
            <a:r>
              <a:rPr lang="en-US" dirty="0"/>
              <a:t> </a:t>
            </a:r>
            <a:r>
              <a:rPr lang="en-US"/>
              <a:t>e Oportunidades</a:t>
            </a:r>
            <a:r>
              <a:rPr lang="en-US" dirty="0"/>
              <a:t> </a:t>
            </a:r>
            <a:r>
              <a:rPr lang="en-US"/>
              <a:t>da Gerontecnologia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para </a:t>
            </a:r>
            <a:r>
              <a:rPr lang="en-US"/>
              <a:t>o Brasil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1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D472-1425-4DED-8B80-2B6247A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DEDA-3482-418B-9B73-1A091105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158882"/>
            <a:ext cx="4572000" cy="424191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INOVAÇÃO TECNOLÓGICA NO BRASIL - DESAFIOS</a:t>
            </a:r>
          </a:p>
          <a:p>
            <a:endParaRPr lang="pt-BR" dirty="0"/>
          </a:p>
          <a:p>
            <a:r>
              <a:rPr lang="pt-BR" dirty="0"/>
              <a:t> A ECONOMIA DA LONGEVIDADE</a:t>
            </a:r>
          </a:p>
          <a:p>
            <a:endParaRPr lang="pt-BR" dirty="0"/>
          </a:p>
          <a:p>
            <a:r>
              <a:rPr lang="pt-BR" dirty="0"/>
              <a:t> OS DESAFIOS DA GERONTECNOLOGIA NO 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78554" y="1981475"/>
            <a:ext cx="5334213" cy="3728173"/>
            <a:chOff x="0" y="0"/>
            <a:chExt cx="7112285" cy="49708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210" dirty="0">
                  <a:solidFill>
                    <a:srgbClr val="61C2A2"/>
                  </a:solidFill>
                  <a:latin typeface="Poppins Light Bold"/>
                </a:rPr>
                <a:t>WORK ETHIC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447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73382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PERSONALITY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65815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30"/>
                </a:lnSpc>
              </a:pPr>
              <a:r>
                <a:rPr lang="en-US" sz="2100" spc="210" dirty="0">
                  <a:solidFill>
                    <a:srgbClr val="61C2A2"/>
                  </a:solidFill>
                  <a:latin typeface="Poppins Light Bold"/>
                </a:rPr>
                <a:t>GROWTH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07880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100312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 rot="-5400000">
            <a:off x="-698282" y="1913958"/>
            <a:ext cx="3826327" cy="146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20"/>
              </a:lnSpc>
            </a:pPr>
            <a:r>
              <a:rPr lang="en-US" sz="5200" spc="-155" dirty="0">
                <a:solidFill>
                  <a:srgbClr val="276445"/>
                </a:solidFill>
                <a:latin typeface="Poppins Bold Bold Italics"/>
              </a:rPr>
              <a:t>THE IDEAL EMPLOYEE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16" name="Group 16"/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76801" y="1859422"/>
            <a:ext cx="4165811" cy="3596355"/>
            <a:chOff x="0" y="0"/>
            <a:chExt cx="5554415" cy="4795140"/>
          </a:xfrm>
        </p:grpSpPr>
        <p:sp>
          <p:nvSpPr>
            <p:cNvPr id="8" name="TextBox 8"/>
            <p:cNvSpPr txBox="1"/>
            <p:nvPr/>
          </p:nvSpPr>
          <p:spPr>
            <a:xfrm>
              <a:off x="6772" y="2254834"/>
              <a:ext cx="5540871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THE FIRST STEP FOR ALL NEW EMPLOYEES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72" y="3467355"/>
              <a:ext cx="5540871" cy="1327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lectures, reports, and more.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5554415" cy="1964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20"/>
                </a:lnSpc>
              </a:pPr>
              <a:r>
                <a:rPr lang="en-US" sz="5200" spc="-155" dirty="0">
                  <a:solidFill>
                    <a:srgbClr val="276445"/>
                  </a:solidFill>
                  <a:latin typeface="Poppins Bold Bold Italics"/>
                </a:rPr>
                <a:t>THE DIGITAL HANDBOOK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472784" y="1583844"/>
            <a:ext cx="3218129" cy="146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20"/>
              </a:lnSpc>
            </a:pPr>
            <a:r>
              <a:rPr lang="en-US" sz="5200" spc="-155" dirty="0">
                <a:solidFill>
                  <a:srgbClr val="276445"/>
                </a:solidFill>
                <a:latin typeface="Poppins Bold Bold Italics"/>
              </a:rPr>
              <a:t>THE FIRST DAY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6867947" y="4515456"/>
            <a:ext cx="2337013" cy="2068224"/>
            <a:chOff x="0" y="0"/>
            <a:chExt cx="3116018" cy="2757632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3116018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 dirty="0">
                  <a:solidFill>
                    <a:srgbClr val="61C2A2"/>
                  </a:solidFill>
                  <a:latin typeface="Poppins Light Bold"/>
                </a:rPr>
                <a:t>TEAM MEETINGS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726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84320" y="4515456"/>
            <a:ext cx="2337013" cy="1725324"/>
            <a:chOff x="0" y="0"/>
            <a:chExt cx="3116018" cy="230043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3116018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61C2A2"/>
                  </a:solidFill>
                  <a:latin typeface="Poppins Light Bold"/>
                </a:rPr>
                <a:t>OFFICE TOUR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154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26133" y="4515456"/>
            <a:ext cx="2337013" cy="2068224"/>
            <a:chOff x="0" y="0"/>
            <a:chExt cx="3116018" cy="275763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3116018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 dirty="0">
                  <a:solidFill>
                    <a:srgbClr val="61C2A2"/>
                  </a:solidFill>
                  <a:latin typeface="Poppins Light Bold"/>
                </a:rPr>
                <a:t>ID AND EMAIL CREATION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726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401</Words>
  <Application>Microsoft Office PowerPoint</Application>
  <PresentationFormat>Personalizar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Calibri</vt:lpstr>
      <vt:lpstr>Poppins Light Bold</vt:lpstr>
      <vt:lpstr>Poppins Light</vt:lpstr>
      <vt:lpstr>Arial</vt:lpstr>
      <vt:lpstr>Poppins Bold Bold Italics</vt:lpstr>
      <vt:lpstr>Josefin Sans Regular Bold</vt:lpstr>
      <vt:lpstr>Poppins</vt:lpstr>
      <vt:lpstr>Poppins Bold Italics</vt:lpstr>
      <vt:lpstr>Office Theme</vt:lpstr>
      <vt:lpstr>Gerontecnologia - Princípios e práticas para apoiar a sociedade em envelhecimento</vt:lpstr>
      <vt:lpstr>Apresentação do PowerPoint</vt:lpstr>
      <vt:lpstr>José Flávio Viana Guimarães</vt:lpstr>
      <vt:lpstr>Os Desafios e Oportunidades da Gerontecnologia   para o Brasil </vt:lpstr>
      <vt:lpstr>Objetivos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Josenaldo de Oliveira Matos Filho</cp:lastModifiedBy>
  <cp:revision>32</cp:revision>
  <dcterms:created xsi:type="dcterms:W3CDTF">2006-08-16T00:00:00Z</dcterms:created>
  <dcterms:modified xsi:type="dcterms:W3CDTF">2020-08-27T07:20:20Z</dcterms:modified>
  <dc:identifier>DAEFhbHi9uU</dc:identifier>
</cp:coreProperties>
</file>