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2" r:id="rId6"/>
    <p:sldId id="260" r:id="rId7"/>
    <p:sldId id="263" r:id="rId8"/>
    <p:sldId id="261" r:id="rId9"/>
    <p:sldId id="264" r:id="rId10"/>
    <p:sldId id="262" r:id="rId11"/>
    <p:sldId id="265" r:id="rId12"/>
    <p:sldId id="266" r:id="rId13"/>
    <p:sldId id="267" r:id="rId14"/>
    <p:sldId id="268" r:id="rId15"/>
    <p:sldId id="269" r:id="rId16"/>
    <p:sldId id="271" r:id="rId17"/>
    <p:sldId id="270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B3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0887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87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3059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017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7595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7649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300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85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281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5401"/>
            <a:ext cx="8596668" cy="3880773"/>
          </a:xfr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E350EEDA-6B49-4DE1-8E4B-007533B4E6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7259" y="5930527"/>
            <a:ext cx="3672567" cy="68204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F395EED-76A5-44DA-A5BD-A65E087D0A8E}"/>
              </a:ext>
            </a:extLst>
          </p:cNvPr>
          <p:cNvSpPr txBox="1"/>
          <p:nvPr userDrawn="1"/>
        </p:nvSpPr>
        <p:spPr>
          <a:xfrm>
            <a:off x="677334" y="6304002"/>
            <a:ext cx="57070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https://github.com/josenelsoncultri/Techweek2019 - josefcultri@yahoo.com.br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4218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293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442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239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6906A-BF62-4DD3-964A-79E6CBA092F4}"/>
              </a:ext>
            </a:extLst>
          </p:cNvPr>
          <p:cNvSpPr txBox="1"/>
          <p:nvPr userDrawn="1"/>
        </p:nvSpPr>
        <p:spPr>
          <a:xfrm>
            <a:off x="677334" y="6304002"/>
            <a:ext cx="57070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https://github.com/josenelsoncultri/Techweek2019 - josefcultri@yahoo.com.br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299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0196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1017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43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528355"/>
            <a:ext cx="8596668" cy="4513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818D9-19C3-4AD2-9336-87D155945ED2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https://github.com/josenelsoncultri/Techweek2019</a:t>
            </a:r>
            <a:r>
              <a:rPr lang="pt-BR" sz="1100" dirty="0"/>
              <a:t> - </a:t>
            </a:r>
            <a:r>
              <a:rPr lang="pt-BR" dirty="0"/>
              <a:t>josefcultri@yahoo.com.br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  <p:pic>
        <p:nvPicPr>
          <p:cNvPr id="18" name="Gráfico 17">
            <a:extLst>
              <a:ext uri="{FF2B5EF4-FFF2-40B4-BE49-F238E27FC236}">
                <a16:creationId xmlns:a16="http://schemas.microsoft.com/office/drawing/2014/main" id="{C1F5867E-130A-4ADC-9205-B500871C9D81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347259" y="5930527"/>
            <a:ext cx="3672567" cy="68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92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9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11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15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7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F00BFC89-4889-40AE-A702-A46FEB3BC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pt-BR" dirty="0"/>
              <a:t>José Nelson Cultri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019462-503E-4AB5-BD7E-FB6B7B380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97000"/>
            <a:ext cx="7766936" cy="2653836"/>
          </a:xfrm>
        </p:spPr>
        <p:txBody>
          <a:bodyPr>
            <a:normAutofit fontScale="90000"/>
          </a:bodyPr>
          <a:lstStyle/>
          <a:p>
            <a:r>
              <a:rPr lang="pt-BR" dirty="0"/>
              <a:t>Introdução ao desenvolvimento Web em GeneXus: O poder de fazer</a:t>
            </a:r>
          </a:p>
        </p:txBody>
      </p:sp>
    </p:spTree>
    <p:extLst>
      <p:ext uri="{BB962C8B-B14F-4D97-AF65-F5344CB8AC3E}">
        <p14:creationId xmlns:p14="http://schemas.microsoft.com/office/powerpoint/2010/main" val="309950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0B3E37-74F3-43B5-8DAA-7C0735F27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Objetos GeneXus: </a:t>
            </a:r>
            <a:r>
              <a:rPr lang="pt-BR" i="1" dirty="0"/>
              <a:t>Web </a:t>
            </a:r>
            <a:r>
              <a:rPr lang="pt-BR" i="1" dirty="0" err="1"/>
              <a:t>Panels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9782F4-EBF6-4435-9DDA-81E9E5DA3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Definem as telas da aplicação</a:t>
            </a:r>
          </a:p>
          <a:p>
            <a:r>
              <a:rPr lang="pt-BR" dirty="0"/>
              <a:t>Usados para desenhar telas mais complexas do que as desenháveis com o formulário da transação</a:t>
            </a:r>
          </a:p>
        </p:txBody>
      </p:sp>
    </p:spTree>
    <p:extLst>
      <p:ext uri="{BB962C8B-B14F-4D97-AF65-F5344CB8AC3E}">
        <p14:creationId xmlns:p14="http://schemas.microsoft.com/office/powerpoint/2010/main" val="189512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0008C-6192-4FCC-863D-6B4F1E2CA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Objetos: </a:t>
            </a:r>
            <a:r>
              <a:rPr lang="pt-BR" i="1" dirty="0"/>
              <a:t>Procedures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85CAA8-D80B-4E51-9771-262FF4C87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Definem instruções para manipulação de dados fora de formulários da transação</a:t>
            </a:r>
          </a:p>
          <a:p>
            <a:r>
              <a:rPr lang="pt-BR" dirty="0"/>
              <a:t>Validações de regras</a:t>
            </a:r>
          </a:p>
          <a:p>
            <a:r>
              <a:rPr lang="pt-BR" dirty="0"/>
              <a:t>Geram os relatórios do sistema</a:t>
            </a:r>
          </a:p>
          <a:p>
            <a:r>
              <a:rPr lang="pt-BR" dirty="0"/>
              <a:t>Utilizadas também para criar </a:t>
            </a:r>
            <a:r>
              <a:rPr lang="pt-BR" i="1" dirty="0"/>
              <a:t>Web Services </a:t>
            </a:r>
            <a:r>
              <a:rPr lang="pt-BR" dirty="0"/>
              <a:t>e executáveis</a:t>
            </a:r>
          </a:p>
        </p:txBody>
      </p:sp>
    </p:spTree>
    <p:extLst>
      <p:ext uri="{BB962C8B-B14F-4D97-AF65-F5344CB8AC3E}">
        <p14:creationId xmlns:p14="http://schemas.microsoft.com/office/powerpoint/2010/main" val="3399798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2488F-AABA-44D5-813C-633B30830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Objetos: Imagens e Temas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B91FED-3084-48A2-B78C-F9ECE0ECE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Objetos do tipo “</a:t>
            </a:r>
            <a:r>
              <a:rPr lang="pt-BR" dirty="0" err="1"/>
              <a:t>Image</a:t>
            </a:r>
            <a:r>
              <a:rPr lang="pt-BR" dirty="0"/>
              <a:t>”: utilizados para definir as imagens da aplicação</a:t>
            </a:r>
          </a:p>
          <a:p>
            <a:pPr lvl="1"/>
            <a:r>
              <a:rPr lang="pt-BR" dirty="0"/>
              <a:t>Imagem Interna: Gera um arquivo físico dentro da aplicação</a:t>
            </a:r>
          </a:p>
          <a:p>
            <a:pPr lvl="1"/>
            <a:r>
              <a:rPr lang="pt-BR" dirty="0"/>
              <a:t>Imagem Externa: Aponta para uma URL</a:t>
            </a:r>
          </a:p>
          <a:p>
            <a:r>
              <a:rPr lang="pt-BR" dirty="0"/>
              <a:t>Temas: Manipulação do CSS da aplicação</a:t>
            </a:r>
          </a:p>
          <a:p>
            <a:pPr lvl="1"/>
            <a:r>
              <a:rPr lang="pt-BR" dirty="0"/>
              <a:t>Classes</a:t>
            </a:r>
          </a:p>
          <a:p>
            <a:pPr lvl="1"/>
            <a:r>
              <a:rPr lang="pt-BR" dirty="0"/>
              <a:t>Paleta de Cores</a:t>
            </a:r>
          </a:p>
          <a:p>
            <a:pPr lvl="1"/>
            <a:r>
              <a:rPr lang="pt-BR" dirty="0"/>
              <a:t>Fontes</a:t>
            </a:r>
          </a:p>
          <a:p>
            <a:pPr lvl="1"/>
            <a:r>
              <a:rPr lang="pt-BR" dirty="0" err="1"/>
              <a:t>Tags</a:t>
            </a:r>
            <a:r>
              <a:rPr lang="pt-BR" dirty="0"/>
              <a:t> HTML</a:t>
            </a:r>
          </a:p>
        </p:txBody>
      </p:sp>
    </p:spTree>
    <p:extLst>
      <p:ext uri="{BB962C8B-B14F-4D97-AF65-F5344CB8AC3E}">
        <p14:creationId xmlns:p14="http://schemas.microsoft.com/office/powerpoint/2010/main" val="2991543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596FF-B3AD-4570-9C87-3B810B510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Objetos: Gráficos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B3C37A-7725-48B7-A32C-03EA025E1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Servem para demonstrar dados em forma de gráficos ou tabelas dinâmicas</a:t>
            </a:r>
          </a:p>
          <a:p>
            <a:r>
              <a:rPr lang="pt-BR" dirty="0"/>
              <a:t>Gráficos geram Flash ou </a:t>
            </a:r>
            <a:r>
              <a:rPr lang="pt-BR" dirty="0" err="1"/>
              <a:t>Javascript</a:t>
            </a:r>
            <a:r>
              <a:rPr lang="pt-BR" dirty="0"/>
              <a:t>, utilizando </a:t>
            </a:r>
            <a:r>
              <a:rPr lang="pt-BR" i="1" dirty="0" err="1"/>
              <a:t>Highcharts</a:t>
            </a:r>
            <a:endParaRPr lang="pt-BR" i="1" dirty="0"/>
          </a:p>
          <a:p>
            <a:r>
              <a:rPr lang="pt-BR" dirty="0"/>
              <a:t>Mediante estrutura definida, é gerada uma instrução SQL para busca dos dados</a:t>
            </a:r>
          </a:p>
          <a:p>
            <a:r>
              <a:rPr lang="pt-BR" dirty="0"/>
              <a:t>Gráficos</a:t>
            </a:r>
          </a:p>
          <a:p>
            <a:pPr lvl="1"/>
            <a:r>
              <a:rPr lang="pt-BR" dirty="0"/>
              <a:t>Pizza</a:t>
            </a:r>
          </a:p>
          <a:p>
            <a:pPr lvl="1"/>
            <a:r>
              <a:rPr lang="pt-BR" dirty="0"/>
              <a:t>Barras</a:t>
            </a:r>
          </a:p>
          <a:p>
            <a:pPr lvl="1"/>
            <a:r>
              <a:rPr lang="pt-BR" dirty="0"/>
              <a:t>Linha</a:t>
            </a:r>
          </a:p>
          <a:p>
            <a:pPr lvl="1"/>
            <a:r>
              <a:rPr lang="pt-BR" dirty="0"/>
              <a:t>E outros...</a:t>
            </a:r>
          </a:p>
          <a:p>
            <a:r>
              <a:rPr lang="pt-BR" dirty="0"/>
              <a:t>Troca em tempo de execução da visualização dos gráficos</a:t>
            </a:r>
          </a:p>
        </p:txBody>
      </p:sp>
    </p:spTree>
    <p:extLst>
      <p:ext uri="{BB962C8B-B14F-4D97-AF65-F5344CB8AC3E}">
        <p14:creationId xmlns:p14="http://schemas.microsoft.com/office/powerpoint/2010/main" val="4202855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728D3-6452-4688-B4FB-579182B58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Objetos: </a:t>
            </a:r>
            <a:r>
              <a:rPr lang="pt-BR" dirty="0" err="1"/>
              <a:t>SDTs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D66BEB-88A2-4EDA-9128-5F8ED2B2E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i="1" dirty="0"/>
              <a:t>Structured Data </a:t>
            </a:r>
            <a:r>
              <a:rPr lang="pt-BR" sz="2400" i="1" dirty="0" err="1"/>
              <a:t>Types</a:t>
            </a:r>
            <a:r>
              <a:rPr lang="pt-BR" sz="2400" i="1" dirty="0"/>
              <a:t>,</a:t>
            </a:r>
            <a:r>
              <a:rPr lang="pt-BR" sz="2400" dirty="0"/>
              <a:t> ou Tipos de Dados Estruturados</a:t>
            </a:r>
          </a:p>
          <a:p>
            <a:r>
              <a:rPr lang="pt-BR" sz="2400" dirty="0"/>
              <a:t>Similar ao </a:t>
            </a:r>
            <a:r>
              <a:rPr lang="pt-BR" sz="2400" i="1" dirty="0" err="1"/>
              <a:t>struct</a:t>
            </a:r>
            <a:r>
              <a:rPr lang="pt-BR" sz="2400" dirty="0"/>
              <a:t> do C++</a:t>
            </a:r>
          </a:p>
          <a:p>
            <a:r>
              <a:rPr lang="pt-BR" sz="2400" dirty="0"/>
              <a:t>Fácil manipulação de listas</a:t>
            </a:r>
          </a:p>
          <a:p>
            <a:r>
              <a:rPr lang="pt-BR" sz="2400" dirty="0"/>
              <a:t>Permite geração fácil de dados em formato JSON e XML</a:t>
            </a:r>
          </a:p>
        </p:txBody>
      </p:sp>
    </p:spTree>
    <p:extLst>
      <p:ext uri="{BB962C8B-B14F-4D97-AF65-F5344CB8AC3E}">
        <p14:creationId xmlns:p14="http://schemas.microsoft.com/office/powerpoint/2010/main" val="3862354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EF7B264-F456-4C98-926D-C90778708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862" y="1701018"/>
            <a:ext cx="7073965" cy="3455963"/>
          </a:xfrm>
        </p:spPr>
        <p:txBody>
          <a:bodyPr>
            <a:normAutofit/>
          </a:bodyPr>
          <a:lstStyle/>
          <a:p>
            <a:r>
              <a:rPr lang="pt-BR" sz="9600" dirty="0"/>
              <a:t>Vamos à prática?</a:t>
            </a:r>
          </a:p>
        </p:txBody>
      </p:sp>
    </p:spTree>
    <p:extLst>
      <p:ext uri="{BB962C8B-B14F-4D97-AF65-F5344CB8AC3E}">
        <p14:creationId xmlns:p14="http://schemas.microsoft.com/office/powerpoint/2010/main" val="3584567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2A9B528-177C-4731-ABA9-0FFF4B188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Outros produtos da </a:t>
            </a:r>
            <a:r>
              <a:rPr lang="pt-BR" dirty="0" err="1"/>
              <a:t>ARTech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74D51DC-CCF4-4F16-AA86-BB66E8FE2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err="1"/>
              <a:t>GXTest</a:t>
            </a:r>
            <a:endParaRPr lang="pt-BR" sz="2800" dirty="0"/>
          </a:p>
          <a:p>
            <a:r>
              <a:rPr lang="pt-BR" sz="2800" dirty="0" err="1"/>
              <a:t>GXServer</a:t>
            </a:r>
            <a:endParaRPr lang="pt-BR" sz="2800" dirty="0"/>
          </a:p>
          <a:p>
            <a:r>
              <a:rPr lang="pt-BR" sz="2800" dirty="0" err="1"/>
              <a:t>GXQuery</a:t>
            </a:r>
            <a:endParaRPr lang="pt-BR" sz="2800" dirty="0"/>
          </a:p>
          <a:p>
            <a:r>
              <a:rPr lang="pt-BR" sz="2800" dirty="0" err="1"/>
              <a:t>GXPortal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721587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4FE25B56-59AE-49BA-8F5D-AACC2FA38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Outros recursos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7E290A4-8C1F-435F-B181-D343CB2A0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Responsividade: GeneXus e </a:t>
            </a:r>
            <a:r>
              <a:rPr lang="pt-BR" sz="2400" dirty="0" err="1"/>
              <a:t>Bootstrap</a:t>
            </a:r>
            <a:endParaRPr lang="pt-BR" sz="2400" dirty="0"/>
          </a:p>
          <a:p>
            <a:r>
              <a:rPr lang="pt-BR" sz="2400" dirty="0"/>
              <a:t>Segurança</a:t>
            </a:r>
          </a:p>
          <a:p>
            <a:pPr lvl="1"/>
            <a:r>
              <a:rPr lang="pt-BR" sz="2000" dirty="0"/>
              <a:t>SQL </a:t>
            </a:r>
            <a:r>
              <a:rPr lang="pt-BR" sz="2000" dirty="0" err="1"/>
              <a:t>Injection</a:t>
            </a:r>
            <a:r>
              <a:rPr lang="pt-BR" sz="2000" dirty="0"/>
              <a:t>: Consultas parametrizadas</a:t>
            </a:r>
          </a:p>
          <a:p>
            <a:pPr lvl="1"/>
            <a:r>
              <a:rPr lang="pt-BR" sz="2000" dirty="0"/>
              <a:t>Checagem de modificação de dados somente leitura</a:t>
            </a:r>
          </a:p>
          <a:p>
            <a:pPr lvl="1"/>
            <a:r>
              <a:rPr lang="pt-BR" sz="2000" dirty="0"/>
              <a:t>Criptografia de parâmetros das </a:t>
            </a:r>
            <a:r>
              <a:rPr lang="pt-BR" sz="2000" dirty="0" err="1"/>
              <a:t>URLs</a:t>
            </a:r>
            <a:r>
              <a:rPr lang="pt-BR" sz="2000" dirty="0"/>
              <a:t> da aplicação</a:t>
            </a:r>
          </a:p>
          <a:p>
            <a:r>
              <a:rPr lang="pt-BR" sz="2400" dirty="0"/>
              <a:t>Eventos </a:t>
            </a:r>
            <a:r>
              <a:rPr lang="pt-BR" sz="2400" i="1" dirty="0" err="1"/>
              <a:t>client-side</a:t>
            </a:r>
            <a:r>
              <a:rPr lang="pt-BR" sz="2400" i="1" dirty="0"/>
              <a:t> </a:t>
            </a:r>
            <a:r>
              <a:rPr lang="pt-BR" sz="2400" dirty="0"/>
              <a:t>e </a:t>
            </a:r>
            <a:r>
              <a:rPr lang="pt-BR" sz="2400" i="1" dirty="0"/>
              <a:t>server-</a:t>
            </a:r>
            <a:r>
              <a:rPr lang="pt-BR" sz="2400" i="1" dirty="0" err="1"/>
              <a:t>side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828832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0CDC08A-DAB5-4788-AB2B-088A573E9C98}"/>
              </a:ext>
            </a:extLst>
          </p:cNvPr>
          <p:cNvSpPr txBox="1"/>
          <p:nvPr/>
        </p:nvSpPr>
        <p:spPr>
          <a:xfrm>
            <a:off x="649357" y="3013501"/>
            <a:ext cx="8534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solidFill>
                  <a:srgbClr val="83B330"/>
                </a:solidFill>
              </a:rPr>
              <a:t>Muito obrigado pela presença!</a:t>
            </a:r>
          </a:p>
        </p:txBody>
      </p:sp>
    </p:spTree>
    <p:extLst>
      <p:ext uri="{BB962C8B-B14F-4D97-AF65-F5344CB8AC3E}">
        <p14:creationId xmlns:p14="http://schemas.microsoft.com/office/powerpoint/2010/main" val="430651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ADDFB-639A-4238-AD53-252695D4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GeneXus?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143489-E923-4E66-862A-A876DFA5F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Ferramenta case de desenvolvimento de software baseada em conhecimento</a:t>
            </a:r>
          </a:p>
          <a:p>
            <a:r>
              <a:rPr lang="pt-BR" sz="3600" dirty="0"/>
              <a:t>“Gerador de código”</a:t>
            </a:r>
          </a:p>
          <a:p>
            <a:r>
              <a:rPr lang="pt-BR" sz="3600" dirty="0"/>
              <a:t>Ideia principal: “Foco na  sua regra de negócio, GeneXus toma conta do resto”</a:t>
            </a:r>
          </a:p>
        </p:txBody>
      </p:sp>
    </p:spTree>
    <p:extLst>
      <p:ext uri="{BB962C8B-B14F-4D97-AF65-F5344CB8AC3E}">
        <p14:creationId xmlns:p14="http://schemas.microsoft.com/office/powerpoint/2010/main" val="4023927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84458-0688-41E7-9F79-6242E7CF7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 pouco de história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7D5615-6D66-4ED2-BF1E-A8479A57C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2410"/>
            <a:ext cx="8596668" cy="5041885"/>
          </a:xfrm>
        </p:spPr>
        <p:txBody>
          <a:bodyPr>
            <a:normAutofit lnSpcReduction="10000"/>
          </a:bodyPr>
          <a:lstStyle/>
          <a:p>
            <a:r>
              <a:rPr lang="pt-BR" dirty="0" err="1"/>
              <a:t>ARTech</a:t>
            </a:r>
            <a:r>
              <a:rPr lang="pt-BR" dirty="0"/>
              <a:t> Consultores, Montevidéu, 1988</a:t>
            </a:r>
          </a:p>
          <a:p>
            <a:r>
              <a:rPr lang="pt-BR" dirty="0"/>
              <a:t>Primeira versão do GeneXus</a:t>
            </a:r>
          </a:p>
          <a:p>
            <a:pPr lvl="1"/>
            <a:r>
              <a:rPr lang="pt-BR" dirty="0"/>
              <a:t>Lançada em fevereiro de 1989</a:t>
            </a:r>
          </a:p>
          <a:p>
            <a:pPr lvl="1"/>
            <a:r>
              <a:rPr lang="pt-BR" dirty="0"/>
              <a:t>Suporte apenas para transações</a:t>
            </a:r>
          </a:p>
          <a:p>
            <a:pPr lvl="1"/>
            <a:r>
              <a:rPr lang="pt-BR" dirty="0"/>
              <a:t>Interface DOS</a:t>
            </a:r>
          </a:p>
          <a:p>
            <a:pPr lvl="1"/>
            <a:r>
              <a:rPr lang="pt-BR" dirty="0"/>
              <a:t>DBF</a:t>
            </a:r>
          </a:p>
          <a:p>
            <a:pPr lvl="1"/>
            <a:r>
              <a:rPr lang="pt-BR" dirty="0"/>
              <a:t>Geradores </a:t>
            </a:r>
            <a:r>
              <a:rPr lang="pt-BR" dirty="0" err="1"/>
              <a:t>XBase</a:t>
            </a:r>
            <a:r>
              <a:rPr lang="pt-BR" dirty="0"/>
              <a:t> e COBOL para AS/400</a:t>
            </a:r>
          </a:p>
          <a:p>
            <a:r>
              <a:rPr lang="pt-BR" dirty="0"/>
              <a:t>Versão atual</a:t>
            </a:r>
          </a:p>
          <a:p>
            <a:pPr lvl="1"/>
            <a:r>
              <a:rPr lang="pt-BR" dirty="0"/>
              <a:t>GeneXus 16 Upgrade 3</a:t>
            </a:r>
          </a:p>
          <a:p>
            <a:pPr lvl="1"/>
            <a:r>
              <a:rPr lang="pt-BR" dirty="0"/>
              <a:t>Lançada em 16 de abril de 2019</a:t>
            </a:r>
          </a:p>
          <a:p>
            <a:pPr lvl="1"/>
            <a:r>
              <a:rPr lang="pt-BR" dirty="0"/>
              <a:t>Suporte para diversos tipos de objetos</a:t>
            </a:r>
          </a:p>
          <a:p>
            <a:pPr lvl="1"/>
            <a:r>
              <a:rPr lang="pt-BR" dirty="0"/>
              <a:t>Interfaces </a:t>
            </a:r>
            <a:r>
              <a:rPr lang="pt-BR" dirty="0" err="1"/>
              <a:t>Win</a:t>
            </a:r>
            <a:r>
              <a:rPr lang="pt-BR" dirty="0"/>
              <a:t>, Web e SD</a:t>
            </a:r>
          </a:p>
          <a:p>
            <a:pPr lvl="1"/>
            <a:r>
              <a:rPr lang="pt-BR" dirty="0"/>
              <a:t>SQL Server, PostgreSQL, </a:t>
            </a:r>
            <a:r>
              <a:rPr lang="pt-BR" dirty="0" err="1"/>
              <a:t>Informix</a:t>
            </a:r>
            <a:r>
              <a:rPr lang="pt-BR" dirty="0"/>
              <a:t>, Oracle, MySQL, entre outros</a:t>
            </a:r>
          </a:p>
          <a:p>
            <a:pPr lvl="1"/>
            <a:r>
              <a:rPr lang="pt-BR" dirty="0"/>
              <a:t>Novidade: Geração para .NET Core e </a:t>
            </a:r>
            <a:r>
              <a:rPr lang="pt-BR" i="1" dirty="0" err="1"/>
              <a:t>wearables</a:t>
            </a:r>
            <a:r>
              <a:rPr lang="pt-BR" dirty="0"/>
              <a:t> Apple</a:t>
            </a:r>
          </a:p>
        </p:txBody>
      </p:sp>
    </p:spTree>
    <p:extLst>
      <p:ext uri="{BB962C8B-B14F-4D97-AF65-F5344CB8AC3E}">
        <p14:creationId xmlns:p14="http://schemas.microsoft.com/office/powerpoint/2010/main" val="793655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201046-A6C5-4988-9D48-A164228AB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funciona o GeneXus?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EF27D2-5411-4350-B922-7C3F8E33B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3200" dirty="0"/>
              <a:t>Processos</a:t>
            </a:r>
          </a:p>
          <a:p>
            <a:pPr lvl="1"/>
            <a:r>
              <a:rPr lang="pt-BR" sz="2800" dirty="0"/>
              <a:t>Definição do conhecimento através dos objetos GeneXus</a:t>
            </a:r>
          </a:p>
          <a:p>
            <a:pPr lvl="1"/>
            <a:r>
              <a:rPr lang="pt-BR" sz="2800" dirty="0"/>
              <a:t>Especificação</a:t>
            </a:r>
          </a:p>
          <a:p>
            <a:pPr lvl="1"/>
            <a:r>
              <a:rPr lang="pt-BR" sz="2800" dirty="0"/>
              <a:t>Análise de impacto e alteração do banco de dados</a:t>
            </a:r>
          </a:p>
          <a:p>
            <a:pPr lvl="1"/>
            <a:r>
              <a:rPr lang="pt-BR" sz="2800" dirty="0"/>
              <a:t>Geração</a:t>
            </a:r>
          </a:p>
          <a:p>
            <a:pPr lvl="1"/>
            <a:r>
              <a:rPr lang="pt-BR" sz="2800" dirty="0"/>
              <a:t>Compilação</a:t>
            </a:r>
          </a:p>
        </p:txBody>
      </p:sp>
    </p:spTree>
    <p:extLst>
      <p:ext uri="{BB962C8B-B14F-4D97-AF65-F5344CB8AC3E}">
        <p14:creationId xmlns:p14="http://schemas.microsoft.com/office/powerpoint/2010/main" val="1700226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78620CFC-1714-4CE4-B1A4-70B3A13D12B0}"/>
              </a:ext>
            </a:extLst>
          </p:cNvPr>
          <p:cNvSpPr/>
          <p:nvPr/>
        </p:nvSpPr>
        <p:spPr>
          <a:xfrm>
            <a:off x="3684104" y="437321"/>
            <a:ext cx="3240000" cy="108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Conhecimento da regra de negócio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1655FB6-42D5-4809-8F36-34F6D7938291}"/>
              </a:ext>
            </a:extLst>
          </p:cNvPr>
          <p:cNvSpPr/>
          <p:nvPr/>
        </p:nvSpPr>
        <p:spPr>
          <a:xfrm>
            <a:off x="3684104" y="1928243"/>
            <a:ext cx="3240000" cy="108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Objetos GeneXus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3AAB646-E0BE-4BE9-A7DF-569CBCE0677A}"/>
              </a:ext>
            </a:extLst>
          </p:cNvPr>
          <p:cNvSpPr/>
          <p:nvPr/>
        </p:nvSpPr>
        <p:spPr>
          <a:xfrm>
            <a:off x="3684104" y="3324704"/>
            <a:ext cx="3240000" cy="108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Base de Conhecimento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EA8B91D-1F21-4C86-86E3-D3593671FEFA}"/>
              </a:ext>
            </a:extLst>
          </p:cNvPr>
          <p:cNvSpPr/>
          <p:nvPr/>
        </p:nvSpPr>
        <p:spPr>
          <a:xfrm>
            <a:off x="1235998" y="4807306"/>
            <a:ext cx="3240000" cy="1080000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Programas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4F27491-3548-405F-B0EF-8F2AB2AF6CD3}"/>
              </a:ext>
            </a:extLst>
          </p:cNvPr>
          <p:cNvSpPr/>
          <p:nvPr/>
        </p:nvSpPr>
        <p:spPr>
          <a:xfrm>
            <a:off x="6096002" y="4717827"/>
            <a:ext cx="3240000" cy="1080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Base de Dados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768CC744-082C-4401-9860-AF5D07B5D0EF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5304104" y="1517321"/>
            <a:ext cx="0" cy="4109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E336ED22-EF06-4319-B4EF-AF205A8539E5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5304104" y="3008243"/>
            <a:ext cx="0" cy="3164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80DC35AA-2E7F-49F6-AF09-EA2068B6985A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 flipH="1">
            <a:off x="2855998" y="4246542"/>
            <a:ext cx="1302593" cy="560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1CE17B26-581C-4B23-8048-828DB2F0A8DE}"/>
              </a:ext>
            </a:extLst>
          </p:cNvPr>
          <p:cNvCxnSpPr>
            <a:cxnSpLocks/>
            <a:stCxn id="6" idx="5"/>
            <a:endCxn id="8" idx="0"/>
          </p:cNvCxnSpPr>
          <p:nvPr/>
        </p:nvCxnSpPr>
        <p:spPr>
          <a:xfrm>
            <a:off x="6449617" y="4246542"/>
            <a:ext cx="1266385" cy="4712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677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41A0A-FEC1-4386-82E3-91A4B0D0E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2811"/>
          </a:xfrm>
        </p:spPr>
        <p:txBody>
          <a:bodyPr/>
          <a:lstStyle/>
          <a:p>
            <a:r>
              <a:rPr lang="pt-BR" dirty="0"/>
              <a:t>Objetos GeneXus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FCFB6F-6204-48EB-A175-889A89E85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5401"/>
            <a:ext cx="8596668" cy="4382303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Definições de propriedades, eventos, telas e regras similares, cada um com suas especificidades</a:t>
            </a:r>
          </a:p>
          <a:p>
            <a:r>
              <a:rPr lang="pt-BR" dirty="0"/>
              <a:t>Tipos de objetos</a:t>
            </a:r>
          </a:p>
          <a:p>
            <a:pPr lvl="1"/>
            <a:r>
              <a:rPr lang="pt-BR" dirty="0"/>
              <a:t>Domínios</a:t>
            </a:r>
          </a:p>
          <a:p>
            <a:pPr lvl="1"/>
            <a:r>
              <a:rPr lang="pt-BR" dirty="0"/>
              <a:t>Transações</a:t>
            </a:r>
          </a:p>
          <a:p>
            <a:pPr lvl="1"/>
            <a:r>
              <a:rPr lang="pt-BR" i="1" dirty="0"/>
              <a:t>Web </a:t>
            </a:r>
            <a:r>
              <a:rPr lang="pt-BR" i="1" dirty="0" err="1"/>
              <a:t>Panels</a:t>
            </a:r>
            <a:endParaRPr lang="pt-BR" i="1" dirty="0"/>
          </a:p>
          <a:p>
            <a:pPr lvl="1"/>
            <a:r>
              <a:rPr lang="pt-BR" i="1" dirty="0"/>
              <a:t>Procedures</a:t>
            </a:r>
          </a:p>
          <a:p>
            <a:pPr lvl="1"/>
            <a:r>
              <a:rPr lang="pt-BR" dirty="0"/>
              <a:t>Imagens</a:t>
            </a:r>
          </a:p>
          <a:p>
            <a:pPr lvl="1"/>
            <a:r>
              <a:rPr lang="pt-BR" dirty="0"/>
              <a:t>Temas</a:t>
            </a:r>
          </a:p>
          <a:p>
            <a:pPr lvl="1"/>
            <a:r>
              <a:rPr lang="pt-BR" dirty="0"/>
              <a:t>Gráficos</a:t>
            </a:r>
          </a:p>
          <a:p>
            <a:pPr lvl="1"/>
            <a:r>
              <a:rPr lang="pt-BR" dirty="0" err="1"/>
              <a:t>SDTs</a:t>
            </a:r>
            <a:endParaRPr lang="pt-BR" dirty="0"/>
          </a:p>
          <a:p>
            <a:pPr lvl="1"/>
            <a:r>
              <a:rPr lang="pt-BR" dirty="0"/>
              <a:t>E muitos mais...</a:t>
            </a:r>
          </a:p>
          <a:p>
            <a:r>
              <a:rPr lang="pt-BR" dirty="0"/>
              <a:t>Objetos GeneXus não tem nenhuma correlação com Orientação a Objetos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8226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5E4EF-947B-401E-9836-983005879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Definições gerais para os 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47BE43-BC2F-49B9-AC2E-FA7FC315A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5401"/>
            <a:ext cx="8596668" cy="4408808"/>
          </a:xfrm>
        </p:spPr>
        <p:txBody>
          <a:bodyPr/>
          <a:lstStyle/>
          <a:p>
            <a:r>
              <a:rPr lang="pt-BR" dirty="0"/>
              <a:t>Comum a diversos tipos de objetos:</a:t>
            </a:r>
          </a:p>
          <a:p>
            <a:pPr lvl="1"/>
            <a:r>
              <a:rPr lang="pt-BR" dirty="0"/>
              <a:t>Aba “</a:t>
            </a:r>
            <a:r>
              <a:rPr lang="pt-BR" dirty="0" err="1"/>
              <a:t>Rules</a:t>
            </a:r>
            <a:r>
              <a:rPr lang="pt-BR" dirty="0"/>
              <a:t>”</a:t>
            </a:r>
          </a:p>
          <a:p>
            <a:pPr lvl="1"/>
            <a:r>
              <a:rPr lang="pt-BR" dirty="0"/>
              <a:t>Aba “</a:t>
            </a:r>
            <a:r>
              <a:rPr lang="pt-BR" dirty="0" err="1"/>
              <a:t>Documentation</a:t>
            </a:r>
            <a:r>
              <a:rPr lang="pt-BR" dirty="0"/>
              <a:t>”</a:t>
            </a:r>
          </a:p>
          <a:p>
            <a:pPr lvl="1"/>
            <a:r>
              <a:rPr lang="pt-BR" dirty="0"/>
              <a:t>Regra “</a:t>
            </a:r>
            <a:r>
              <a:rPr lang="pt-BR" dirty="0" err="1"/>
              <a:t>Parm</a:t>
            </a:r>
            <a:r>
              <a:rPr lang="pt-BR" dirty="0"/>
              <a:t>”</a:t>
            </a:r>
          </a:p>
          <a:p>
            <a:pPr lvl="1"/>
            <a:r>
              <a:rPr lang="pt-BR" dirty="0"/>
              <a:t>No caso de </a:t>
            </a:r>
            <a:r>
              <a:rPr lang="pt-BR" i="1" dirty="0"/>
              <a:t>Web </a:t>
            </a:r>
            <a:r>
              <a:rPr lang="pt-BR" i="1" dirty="0" err="1"/>
              <a:t>Panels</a:t>
            </a:r>
            <a:r>
              <a:rPr lang="pt-BR" i="1" dirty="0"/>
              <a:t> </a:t>
            </a:r>
            <a:r>
              <a:rPr lang="pt-BR" dirty="0"/>
              <a:t>e </a:t>
            </a:r>
            <a:r>
              <a:rPr lang="pt-BR" i="1" dirty="0"/>
              <a:t>Procedures</a:t>
            </a:r>
            <a:r>
              <a:rPr lang="pt-BR" dirty="0"/>
              <a:t>, a aba “</a:t>
            </a:r>
            <a:r>
              <a:rPr lang="pt-BR" dirty="0" err="1"/>
              <a:t>Conditions</a:t>
            </a:r>
            <a:r>
              <a:rPr lang="pt-BR" dirty="0"/>
              <a:t>”</a:t>
            </a:r>
          </a:p>
          <a:p>
            <a:pPr lvl="1"/>
            <a:r>
              <a:rPr lang="pt-BR" dirty="0"/>
              <a:t>Em transações</a:t>
            </a:r>
            <a:r>
              <a:rPr lang="pt-BR" i="1" dirty="0"/>
              <a:t> </a:t>
            </a:r>
            <a:r>
              <a:rPr lang="pt-BR" dirty="0"/>
              <a:t>e </a:t>
            </a:r>
            <a:r>
              <a:rPr lang="pt-BR" i="1" dirty="0"/>
              <a:t>Web </a:t>
            </a:r>
            <a:r>
              <a:rPr lang="pt-BR" i="1" dirty="0" err="1"/>
              <a:t>Panels</a:t>
            </a:r>
            <a:endParaRPr lang="pt-BR" i="1" dirty="0"/>
          </a:p>
          <a:p>
            <a:pPr lvl="2"/>
            <a:r>
              <a:rPr lang="pt-BR" dirty="0"/>
              <a:t>Habilitação de campos</a:t>
            </a:r>
          </a:p>
          <a:p>
            <a:pPr lvl="2"/>
            <a:r>
              <a:rPr lang="pt-BR" dirty="0"/>
              <a:t>Regra “Prompt”</a:t>
            </a:r>
          </a:p>
          <a:p>
            <a:pPr lvl="1"/>
            <a:r>
              <a:rPr lang="pt-BR" dirty="0"/>
              <a:t>Definição de variáveis baseadas em domínios</a:t>
            </a:r>
          </a:p>
        </p:txBody>
      </p:sp>
    </p:spTree>
    <p:extLst>
      <p:ext uri="{BB962C8B-B14F-4D97-AF65-F5344CB8AC3E}">
        <p14:creationId xmlns:p14="http://schemas.microsoft.com/office/powerpoint/2010/main" val="3177980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A21370-FA9E-43B6-B97A-7185F2181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Objetos GeneXus: Transações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30121F-AF51-4D00-865B-C911EEC1C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Definem a estrutura do banco de dados a ser gerada</a:t>
            </a:r>
          </a:p>
          <a:p>
            <a:r>
              <a:rPr lang="pt-BR" dirty="0"/>
              <a:t>Definem regras para a entrada de dados</a:t>
            </a:r>
          </a:p>
          <a:p>
            <a:r>
              <a:rPr lang="pt-BR" dirty="0"/>
              <a:t>Definem o comportamento dos atributos do sistema (validações com expressões regulares, máscaras, </a:t>
            </a:r>
            <a:r>
              <a:rPr lang="pt-BR" i="1" dirty="0"/>
              <a:t>range </a:t>
            </a:r>
            <a:r>
              <a:rPr lang="pt-BR" dirty="0"/>
              <a:t>de valores, etc...)</a:t>
            </a:r>
          </a:p>
        </p:txBody>
      </p:sp>
    </p:spTree>
    <p:extLst>
      <p:ext uri="{BB962C8B-B14F-4D97-AF65-F5344CB8AC3E}">
        <p14:creationId xmlns:p14="http://schemas.microsoft.com/office/powerpoint/2010/main" val="229613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DC4568-DC25-4AF8-8975-317FCABBB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Atributos e Domínios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BEF424-CF7E-43E9-AA5B-362A0FC04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5401"/>
            <a:ext cx="8596668" cy="4647347"/>
          </a:xfrm>
        </p:spPr>
        <p:txBody>
          <a:bodyPr>
            <a:normAutofit fontScale="92500"/>
          </a:bodyPr>
          <a:lstStyle/>
          <a:p>
            <a:r>
              <a:rPr lang="pt-BR" dirty="0"/>
              <a:t>Um atributo é composto basicamente por nome, descrição, tipo de dados e se aceita nulo ou não</a:t>
            </a:r>
          </a:p>
          <a:p>
            <a:pPr lvl="1"/>
            <a:r>
              <a:rPr lang="pt-BR" dirty="0"/>
              <a:t>Outras definições</a:t>
            </a:r>
          </a:p>
          <a:p>
            <a:pPr lvl="2"/>
            <a:r>
              <a:rPr lang="pt-BR" dirty="0"/>
              <a:t>Tipo de controle</a:t>
            </a:r>
          </a:p>
          <a:p>
            <a:pPr lvl="2"/>
            <a:r>
              <a:rPr lang="pt-BR" dirty="0"/>
              <a:t>Máscara</a:t>
            </a:r>
          </a:p>
          <a:p>
            <a:pPr lvl="2"/>
            <a:r>
              <a:rPr lang="pt-BR" dirty="0"/>
              <a:t>Aparência (Tamanho, fonte, cores)</a:t>
            </a:r>
          </a:p>
          <a:p>
            <a:r>
              <a:rPr lang="pt-BR" dirty="0"/>
              <a:t>Um domínio é um conjunto de definições que podem ser comuns a atributos/variáveis</a:t>
            </a:r>
          </a:p>
          <a:p>
            <a:pPr lvl="1"/>
            <a:r>
              <a:rPr lang="pt-BR" dirty="0"/>
              <a:t>Tipo de dados</a:t>
            </a:r>
          </a:p>
          <a:p>
            <a:pPr lvl="1"/>
            <a:r>
              <a:rPr lang="pt-BR" dirty="0"/>
              <a:t>Tipo de controle</a:t>
            </a:r>
          </a:p>
          <a:p>
            <a:pPr lvl="1"/>
            <a:r>
              <a:rPr lang="pt-BR" dirty="0"/>
              <a:t>Máscara</a:t>
            </a:r>
          </a:p>
          <a:p>
            <a:pPr lvl="1"/>
            <a:r>
              <a:rPr lang="pt-BR" dirty="0"/>
              <a:t>Aparência (Tamanho, fonte, cores)</a:t>
            </a:r>
          </a:p>
          <a:p>
            <a:pPr lvl="1"/>
            <a:r>
              <a:rPr lang="pt-BR" dirty="0"/>
              <a:t>Toda a definição feita em um domínio é aplicada nos atributos baseados nesse domínio. Quando a definição muda, o GeneXus reaplica em todos os atributos baseados!</a:t>
            </a:r>
          </a:p>
          <a:p>
            <a:pPr lvl="2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77513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294</TotalTime>
  <Words>642</Words>
  <Application>Microsoft Office PowerPoint</Application>
  <PresentationFormat>Widescreen</PresentationFormat>
  <Paragraphs>118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Facetado</vt:lpstr>
      <vt:lpstr>Introdução ao desenvolvimento Web em GeneXus: O poder de fazer</vt:lpstr>
      <vt:lpstr>O que é GeneXus?</vt:lpstr>
      <vt:lpstr>Um pouco de história</vt:lpstr>
      <vt:lpstr>Como funciona o GeneXus?</vt:lpstr>
      <vt:lpstr>Apresentação do PowerPoint</vt:lpstr>
      <vt:lpstr>Objetos GeneXus</vt:lpstr>
      <vt:lpstr>Definições gerais para os objetos</vt:lpstr>
      <vt:lpstr>Objetos GeneXus: Transações</vt:lpstr>
      <vt:lpstr>Atributos e Domínios</vt:lpstr>
      <vt:lpstr>Objetos GeneXus: Web Panels</vt:lpstr>
      <vt:lpstr>Objetos: Procedures</vt:lpstr>
      <vt:lpstr>Objetos: Imagens e Temas</vt:lpstr>
      <vt:lpstr>Objetos: Gráficos</vt:lpstr>
      <vt:lpstr>Objetos: SDTs</vt:lpstr>
      <vt:lpstr>Vamos à prática?</vt:lpstr>
      <vt:lpstr>Outros produtos da ARTech</vt:lpstr>
      <vt:lpstr>Outros recursos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desenvolvimento Web em GeneXus: O poder de fazer</dc:title>
  <dc:creator>José Nelson Cultri</dc:creator>
  <cp:lastModifiedBy>José Nelson Cultri</cp:lastModifiedBy>
  <cp:revision>42</cp:revision>
  <dcterms:created xsi:type="dcterms:W3CDTF">2019-05-13T20:48:58Z</dcterms:created>
  <dcterms:modified xsi:type="dcterms:W3CDTF">2019-05-15T22:11:38Z</dcterms:modified>
</cp:coreProperties>
</file>