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008C-6192-4FCC-863D-6B4F1E2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i="1" dirty="0"/>
              <a:t>Procedures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5CAA8-D80B-4E51-9771-262FF4C8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instruções para manipulação de dados fora de formulários da transação</a:t>
            </a:r>
          </a:p>
          <a:p>
            <a:r>
              <a:rPr lang="pt-BR" dirty="0"/>
              <a:t>Validações de regras</a:t>
            </a:r>
          </a:p>
          <a:p>
            <a:r>
              <a:rPr lang="pt-BR" dirty="0"/>
              <a:t>Geram os relatórios do sistema</a:t>
            </a:r>
          </a:p>
          <a:p>
            <a:r>
              <a:rPr lang="pt-BR" dirty="0"/>
              <a:t>Utilizadas também para criar </a:t>
            </a:r>
            <a:r>
              <a:rPr lang="pt-BR" i="1" dirty="0"/>
              <a:t>Web Services </a:t>
            </a:r>
            <a:r>
              <a:rPr lang="pt-BR" dirty="0"/>
              <a:t>e executáveis</a:t>
            </a:r>
          </a:p>
        </p:txBody>
      </p:sp>
    </p:spTree>
    <p:extLst>
      <p:ext uri="{BB962C8B-B14F-4D97-AF65-F5344CB8AC3E}">
        <p14:creationId xmlns:p14="http://schemas.microsoft.com/office/powerpoint/2010/main" val="339979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488F-AABA-44D5-813C-633B3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Imagens e 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1FED-3084-48A2-B78C-F9ECE0EC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do tipo “</a:t>
            </a:r>
            <a:r>
              <a:rPr lang="pt-BR" dirty="0" err="1"/>
              <a:t>Image</a:t>
            </a:r>
            <a:r>
              <a:rPr lang="pt-BR" dirty="0"/>
              <a:t>”: utilizados para definir as imagens da aplicação</a:t>
            </a:r>
          </a:p>
          <a:p>
            <a:pPr lvl="1"/>
            <a:r>
              <a:rPr lang="pt-BR" dirty="0"/>
              <a:t>Imagem Interna: Gera um arquivo físico dentro da aplicação</a:t>
            </a:r>
          </a:p>
          <a:p>
            <a:pPr lvl="1"/>
            <a:r>
              <a:rPr lang="pt-BR" dirty="0"/>
              <a:t>Imagem Externa: Aponta para uma URL</a:t>
            </a:r>
          </a:p>
          <a:p>
            <a:r>
              <a:rPr lang="pt-BR" dirty="0"/>
              <a:t>Temas: Manipulação do CSS da aplicação</a:t>
            </a:r>
          </a:p>
          <a:p>
            <a:pPr lvl="1"/>
            <a:r>
              <a:rPr lang="pt-BR" dirty="0"/>
              <a:t>Classes</a:t>
            </a:r>
          </a:p>
          <a:p>
            <a:pPr lvl="1"/>
            <a:r>
              <a:rPr lang="pt-BR" dirty="0"/>
              <a:t>Paleta de Cores</a:t>
            </a:r>
          </a:p>
          <a:p>
            <a:pPr lvl="1"/>
            <a:r>
              <a:rPr lang="pt-BR" dirty="0"/>
              <a:t>Fontes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9154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96FF-B3AD-4570-9C87-3B810B51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3C37A-7725-48B7-A32C-03EA025E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Servem para demonstrar dados em forma de gráficos ou tabelas dinâmicas</a:t>
            </a:r>
          </a:p>
          <a:p>
            <a:r>
              <a:rPr lang="pt-BR" dirty="0"/>
              <a:t>Gráficos geram Flash ou </a:t>
            </a:r>
            <a:r>
              <a:rPr lang="pt-BR" dirty="0" err="1"/>
              <a:t>Javascript</a:t>
            </a:r>
            <a:r>
              <a:rPr lang="pt-BR" dirty="0"/>
              <a:t>, utilizando </a:t>
            </a:r>
            <a:r>
              <a:rPr lang="pt-BR" i="1" dirty="0" err="1"/>
              <a:t>Highcharts</a:t>
            </a:r>
            <a:endParaRPr lang="pt-BR" i="1" dirty="0"/>
          </a:p>
          <a:p>
            <a:r>
              <a:rPr lang="pt-BR" dirty="0"/>
              <a:t>Mediante estrutura definida, é gerada uma instrução SQL para busca dos dados</a:t>
            </a:r>
          </a:p>
          <a:p>
            <a:r>
              <a:rPr lang="pt-BR" dirty="0"/>
              <a:t>Gráficos</a:t>
            </a:r>
          </a:p>
          <a:p>
            <a:pPr lvl="1"/>
            <a:r>
              <a:rPr lang="pt-BR" dirty="0"/>
              <a:t>Pizza</a:t>
            </a:r>
          </a:p>
          <a:p>
            <a:pPr lvl="1"/>
            <a:r>
              <a:rPr lang="pt-BR" dirty="0"/>
              <a:t>Barras</a:t>
            </a:r>
          </a:p>
          <a:p>
            <a:pPr lvl="1"/>
            <a:r>
              <a:rPr lang="pt-BR" dirty="0"/>
              <a:t>Linha</a:t>
            </a:r>
          </a:p>
          <a:p>
            <a:pPr lvl="1"/>
            <a:r>
              <a:rPr lang="pt-BR" dirty="0"/>
              <a:t>E outros...</a:t>
            </a:r>
          </a:p>
          <a:p>
            <a:r>
              <a:rPr lang="pt-BR" dirty="0"/>
              <a:t>Troca em tempo de execução da visualização dos gráficos</a:t>
            </a:r>
          </a:p>
        </p:txBody>
      </p:sp>
    </p:spTree>
    <p:extLst>
      <p:ext uri="{BB962C8B-B14F-4D97-AF65-F5344CB8AC3E}">
        <p14:creationId xmlns:p14="http://schemas.microsoft.com/office/powerpoint/2010/main" val="420285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28D3-6452-4688-B4FB-579182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dirty="0" err="1"/>
              <a:t>SDTs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66BEB-88A2-4EDA-9128-5F8ED2B2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Structured Data </a:t>
            </a:r>
            <a:r>
              <a:rPr lang="pt-BR" sz="2400" i="1" dirty="0" err="1"/>
              <a:t>Types</a:t>
            </a:r>
            <a:r>
              <a:rPr lang="pt-BR" sz="2400" i="1" dirty="0"/>
              <a:t>,</a:t>
            </a:r>
            <a:r>
              <a:rPr lang="pt-BR" sz="2400" dirty="0"/>
              <a:t> ou Tipos de Dados Estruturados</a:t>
            </a:r>
          </a:p>
          <a:p>
            <a:r>
              <a:rPr lang="pt-BR" sz="2400" dirty="0"/>
              <a:t>Similar ao </a:t>
            </a:r>
            <a:r>
              <a:rPr lang="pt-BR" sz="2400" i="1" dirty="0" err="1"/>
              <a:t>struct</a:t>
            </a:r>
            <a:r>
              <a:rPr lang="pt-BR" sz="2400" dirty="0"/>
              <a:t> do C++</a:t>
            </a:r>
          </a:p>
          <a:p>
            <a:r>
              <a:rPr lang="pt-BR" sz="2400" dirty="0"/>
              <a:t>Fácil manipulação de listas</a:t>
            </a:r>
          </a:p>
          <a:p>
            <a:r>
              <a:rPr lang="pt-BR" sz="2400" dirty="0"/>
              <a:t>Permite geração fácil de dados em formato JSON e XML</a:t>
            </a:r>
          </a:p>
        </p:txBody>
      </p:sp>
    </p:spTree>
    <p:extLst>
      <p:ext uri="{BB962C8B-B14F-4D97-AF65-F5344CB8AC3E}">
        <p14:creationId xmlns:p14="http://schemas.microsoft.com/office/powerpoint/2010/main" val="386235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F7B264-F456-4C98-926D-C90778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2" y="1701018"/>
            <a:ext cx="7073965" cy="3455963"/>
          </a:xfrm>
        </p:spPr>
        <p:txBody>
          <a:bodyPr>
            <a:normAutofit/>
          </a:bodyPr>
          <a:lstStyle/>
          <a:p>
            <a:r>
              <a:rPr lang="pt-BR" sz="9600" dirty="0"/>
              <a:t>Vamos à prática?</a:t>
            </a:r>
          </a:p>
        </p:txBody>
      </p:sp>
    </p:spTree>
    <p:extLst>
      <p:ext uri="{BB962C8B-B14F-4D97-AF65-F5344CB8AC3E}">
        <p14:creationId xmlns:p14="http://schemas.microsoft.com/office/powerpoint/2010/main" val="35845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9B528-177C-4731-ABA9-0FFF4B18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produtos da </a:t>
            </a:r>
            <a:r>
              <a:rPr lang="pt-BR" dirty="0" err="1"/>
              <a:t>ARTech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D51DC-CCF4-4F16-AA86-BB66E8FE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GXTest</a:t>
            </a:r>
            <a:endParaRPr lang="pt-BR" sz="2800" dirty="0"/>
          </a:p>
          <a:p>
            <a:r>
              <a:rPr lang="pt-BR" sz="2800" dirty="0" err="1"/>
              <a:t>GXServer</a:t>
            </a:r>
            <a:endParaRPr lang="pt-BR" sz="2800" dirty="0"/>
          </a:p>
          <a:p>
            <a:r>
              <a:rPr lang="pt-BR" sz="2800" dirty="0" err="1"/>
              <a:t>GXQuery</a:t>
            </a:r>
            <a:endParaRPr lang="pt-BR" sz="2800" dirty="0"/>
          </a:p>
          <a:p>
            <a:r>
              <a:rPr lang="pt-BR" sz="2800" dirty="0" err="1"/>
              <a:t>GXPortal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158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E25B56-59AE-49BA-8F5D-AACC2FA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290A4-8C1F-435F-B181-D343CB2A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Responsividade: GeneXus e </a:t>
            </a:r>
            <a:r>
              <a:rPr lang="pt-BR" sz="2400" dirty="0" err="1"/>
              <a:t>Bootstrap</a:t>
            </a:r>
            <a:endParaRPr lang="pt-BR" sz="2400" dirty="0"/>
          </a:p>
          <a:p>
            <a:r>
              <a:rPr lang="pt-BR" sz="2400" dirty="0"/>
              <a:t>Segurança</a:t>
            </a:r>
          </a:p>
          <a:p>
            <a:pPr lvl="1"/>
            <a:r>
              <a:rPr lang="pt-BR" sz="2000" dirty="0"/>
              <a:t>SQL </a:t>
            </a:r>
            <a:r>
              <a:rPr lang="pt-BR" sz="2000" dirty="0" err="1"/>
              <a:t>Injection</a:t>
            </a:r>
            <a:r>
              <a:rPr lang="pt-BR" sz="2000" dirty="0"/>
              <a:t>: Consultas parametrizadas</a:t>
            </a:r>
          </a:p>
          <a:p>
            <a:pPr lvl="1"/>
            <a:r>
              <a:rPr lang="pt-BR" sz="2000" dirty="0"/>
              <a:t>Checagem de modificação de dados somente leitura</a:t>
            </a:r>
          </a:p>
          <a:p>
            <a:pPr lvl="1"/>
            <a:r>
              <a:rPr lang="pt-BR" sz="2000" dirty="0"/>
              <a:t>Criptografia de parâmetros das </a:t>
            </a:r>
            <a:r>
              <a:rPr lang="pt-BR" sz="2000" dirty="0" err="1"/>
              <a:t>URLs</a:t>
            </a:r>
            <a:r>
              <a:rPr lang="pt-BR" sz="2000" dirty="0"/>
              <a:t> da aplicação</a:t>
            </a:r>
          </a:p>
          <a:p>
            <a:r>
              <a:rPr lang="pt-BR" sz="2400" dirty="0"/>
              <a:t>Eventos </a:t>
            </a:r>
            <a:r>
              <a:rPr lang="pt-BR" sz="2400" i="1" dirty="0" err="1"/>
              <a:t>client-side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/>
              <a:t>server-</a:t>
            </a:r>
            <a:r>
              <a:rPr lang="pt-BR" sz="2400" i="1" dirty="0" err="1"/>
              <a:t>side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88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case de desenvolvimento de software baseada em conhecimento</a:t>
            </a:r>
          </a:p>
          <a:p>
            <a:r>
              <a:rPr lang="pt-BR" dirty="0"/>
              <a:t>“Gerador de código”</a:t>
            </a:r>
          </a:p>
          <a:p>
            <a:r>
              <a:rPr lang="pt-BR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SQL Server, PostgreSQL, </a:t>
            </a:r>
            <a:r>
              <a:rPr lang="pt-BR" dirty="0" err="1"/>
              <a:t>Informix</a:t>
            </a:r>
            <a:r>
              <a:rPr lang="pt-BR" dirty="0"/>
              <a:t>, Oracle, MySQL, entre outros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  <a:p>
            <a:pPr lvl="1"/>
            <a:r>
              <a:rPr lang="pt-BR" dirty="0"/>
              <a:t>Definição do conhecimento através dos objetos GeneXus</a:t>
            </a:r>
          </a:p>
          <a:p>
            <a:pPr lvl="1"/>
            <a:r>
              <a:rPr lang="pt-BR" dirty="0"/>
              <a:t>Especificação</a:t>
            </a:r>
          </a:p>
          <a:p>
            <a:pPr lvl="1"/>
            <a:r>
              <a:rPr lang="pt-BR" dirty="0"/>
              <a:t>Análise de impacto e alteração do banco de dados</a:t>
            </a:r>
          </a:p>
          <a:p>
            <a:pPr lvl="1"/>
            <a:r>
              <a:rPr lang="pt-BR" dirty="0"/>
              <a:t>Geração</a:t>
            </a:r>
          </a:p>
          <a:p>
            <a:pPr lvl="1"/>
            <a:r>
              <a:rPr lang="pt-BR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E4EF-947B-401E-9836-9830058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gerais para os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7BE43-BC2F-49B9-AC2E-FA7FC31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408808"/>
          </a:xfrm>
        </p:spPr>
        <p:txBody>
          <a:bodyPr/>
          <a:lstStyle/>
          <a:p>
            <a:r>
              <a:rPr lang="pt-BR" dirty="0"/>
              <a:t>Comum a diversos tipos de objetos: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Rules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Documentation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Regra “</a:t>
            </a:r>
            <a:r>
              <a:rPr lang="pt-BR" dirty="0" err="1"/>
              <a:t>Parm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No caso de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Procedures</a:t>
            </a:r>
            <a:r>
              <a:rPr lang="pt-BR" dirty="0"/>
              <a:t>, a aba “</a:t>
            </a:r>
            <a:r>
              <a:rPr lang="pt-BR" dirty="0" err="1"/>
              <a:t>Conditions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Em transações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2"/>
            <a:r>
              <a:rPr lang="pt-BR" dirty="0"/>
              <a:t>Habilitação de campos</a:t>
            </a:r>
          </a:p>
          <a:p>
            <a:pPr lvl="2"/>
            <a:r>
              <a:rPr lang="pt-BR" dirty="0"/>
              <a:t>Regra “Prompt”</a:t>
            </a:r>
          </a:p>
          <a:p>
            <a:pPr lvl="1"/>
            <a:r>
              <a:rPr lang="pt-BR" dirty="0"/>
              <a:t>Definição de variáveis baseadas em domínios</a:t>
            </a:r>
          </a:p>
        </p:txBody>
      </p:sp>
    </p:spTree>
    <p:extLst>
      <p:ext uri="{BB962C8B-B14F-4D97-AF65-F5344CB8AC3E}">
        <p14:creationId xmlns:p14="http://schemas.microsoft.com/office/powerpoint/2010/main" val="317798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4568-DC25-4AF8-8975-317FCABB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EF424-CF7E-43E9-AA5B-362A0FC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647347"/>
          </a:xfrm>
        </p:spPr>
        <p:txBody>
          <a:bodyPr>
            <a:normAutofit fontScale="92500"/>
          </a:bodyPr>
          <a:lstStyle/>
          <a:p>
            <a:r>
              <a:rPr lang="pt-BR" dirty="0"/>
              <a:t>Um atributo é composto basicamente por nome, descrição, tipo de dados e se aceita nulo ou não</a:t>
            </a:r>
          </a:p>
          <a:p>
            <a:pPr lvl="1"/>
            <a:r>
              <a:rPr lang="pt-BR" dirty="0"/>
              <a:t>Outras definições</a:t>
            </a:r>
          </a:p>
          <a:p>
            <a:pPr lvl="2"/>
            <a:r>
              <a:rPr lang="pt-BR" dirty="0"/>
              <a:t>Tipo de controle</a:t>
            </a:r>
          </a:p>
          <a:p>
            <a:pPr lvl="2"/>
            <a:r>
              <a:rPr lang="pt-BR" dirty="0"/>
              <a:t>Máscara</a:t>
            </a:r>
          </a:p>
          <a:p>
            <a:pPr lvl="2"/>
            <a:r>
              <a:rPr lang="pt-BR" dirty="0"/>
              <a:t>Aparência (Tamanho, fonte, cores)</a:t>
            </a:r>
          </a:p>
          <a:p>
            <a:r>
              <a:rPr lang="pt-BR" dirty="0"/>
              <a:t>Um domínio é um conjunto de definições que podem ser comuns a atributos/variáveis</a:t>
            </a:r>
          </a:p>
          <a:p>
            <a:pPr lvl="1"/>
            <a:r>
              <a:rPr lang="pt-BR" dirty="0"/>
              <a:t>Tipo de dados</a:t>
            </a:r>
          </a:p>
          <a:p>
            <a:pPr lvl="1"/>
            <a:r>
              <a:rPr lang="pt-BR" dirty="0"/>
              <a:t>Tipo de controle</a:t>
            </a:r>
          </a:p>
          <a:p>
            <a:pPr lvl="1"/>
            <a:r>
              <a:rPr lang="pt-BR" dirty="0"/>
              <a:t>Máscara</a:t>
            </a:r>
          </a:p>
          <a:p>
            <a:pPr lvl="1"/>
            <a:r>
              <a:rPr lang="pt-BR" dirty="0"/>
              <a:t>Aparência (Tamanho, fonte, cores)</a:t>
            </a:r>
          </a:p>
          <a:p>
            <a:pPr lvl="1"/>
            <a:r>
              <a:rPr lang="pt-BR" dirty="0"/>
              <a:t>Toda a definição feita em um domínio é aplicada nos atributos baseados nesse domínio. Quando a definição muda, o GeneXus reaplica em todos os atributos baseados!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5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623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Como funciona o GeneXus?</vt:lpstr>
      <vt:lpstr>Objetos GeneXus</vt:lpstr>
      <vt:lpstr>Definições gerais para os objetos</vt:lpstr>
      <vt:lpstr>Objetos GeneXus: Transações</vt:lpstr>
      <vt:lpstr>Atributos e Domínios</vt:lpstr>
      <vt:lpstr>Objetos GeneXus: Web Panels</vt:lpstr>
      <vt:lpstr>Objetos: Procedures</vt:lpstr>
      <vt:lpstr>Objetos: Imagens e Temas</vt:lpstr>
      <vt:lpstr>Objetos: Gráficos</vt:lpstr>
      <vt:lpstr>Objetos: SDTs</vt:lpstr>
      <vt:lpstr>Vamos à prática?</vt:lpstr>
      <vt:lpstr>Outros produtos da ARTech</vt:lpstr>
      <vt:lpstr>Outros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35</cp:revision>
  <dcterms:created xsi:type="dcterms:W3CDTF">2019-05-13T20:48:58Z</dcterms:created>
  <dcterms:modified xsi:type="dcterms:W3CDTF">2019-05-15T21:23:14Z</dcterms:modified>
</cp:coreProperties>
</file>