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Raleway"/>
      <p:regular r:id="rId62"/>
      <p:bold r:id="rId63"/>
      <p:italic r:id="rId64"/>
      <p:boldItalic r:id="rId65"/>
    </p:embeddedFont>
    <p:embeddedFont>
      <p:font typeface="Montserrat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aleway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aleway-italic.fntdata"/><Relationship Id="rId63" Type="http://schemas.openxmlformats.org/officeDocument/2006/relationships/font" Target="fonts/Raleway-bold.fntdata"/><Relationship Id="rId22" Type="http://schemas.openxmlformats.org/officeDocument/2006/relationships/slide" Target="slides/slide17.xml"/><Relationship Id="rId66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65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68" Type="http://schemas.openxmlformats.org/officeDocument/2006/relationships/font" Target="fonts/Montserrat-italic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Montserrat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0c24895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0c24895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0c24895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0c24895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0c248958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0c248958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0c248958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0c248958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0c248958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0c248958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c248958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0c248958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0c248958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0c248958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0c248958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0c248958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0c248958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0c248958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0c248958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0c248958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ea055b9d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ea055b9d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0c248958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0c248958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0c248958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0c248958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0c248958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0c248958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0c248958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20c248958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0c248958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0c248958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0c248958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0c248958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0c248958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0c248958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0c248958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0c248958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0c248958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0c248958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0c248958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0c248958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ea055b9d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ea055b9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0c248958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0c248958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0c248958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0c248958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0c248958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0c248958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0c2489586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0c2489586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0c248958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0c248958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0c248958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0c248958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0c248958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0c248958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0c248958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20c248958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20c248958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20c248958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20c2489586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20c248958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ea055b9d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ea055b9d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20c248958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20c248958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20c248958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20c248958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20c248958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20c248958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20c2489586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20c248958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20c2489586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20c2489586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20c2489586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20c2489586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20c2489586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20c248958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20c248958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20c248958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20c2489586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20c2489586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20c2489586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20c2489586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ea055b9d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ea055b9d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20c2489586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20c2489586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20c2489586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20c2489586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20c2489586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20c2489586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20c2489586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20c2489586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20c2489586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20c2489586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20c2489586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20c2489586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20c2489586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20c2489586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ea055b9d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ea055b9d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ea055b9d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ea055b9d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ea055b9d7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ea055b9d7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ea055b9d7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ea055b9d7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00975" y="1452500"/>
            <a:ext cx="8520600" cy="10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Repaso I1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00975" y="2614975"/>
            <a:ext cx="85206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SelectionSort, InsertionSort y Correctitud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-10725" y="4713300"/>
            <a:ext cx="47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Cris Berríos - crisberrios@uc.cl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247200" y="1167850"/>
            <a:ext cx="432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arenR"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Demuestra que este algoritmo es correcto, es decir, que termina y efectivamente retorna lo que queremos que retorne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375" y="833175"/>
            <a:ext cx="4610683" cy="37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407200" y="2212675"/>
            <a:ext cx="432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Finitud: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Tenemos dos casos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247200" y="1167850"/>
            <a:ext cx="432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arenR"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Demuestra que este algoritmo es correcto, es decir, que termina y efectivamente retorna lo que queremos que retorne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375" y="833175"/>
            <a:ext cx="4610683" cy="37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407200" y="2212675"/>
            <a:ext cx="4324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Finitud: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Tenemos dos casos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rabicParenR"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 elegir m, este es el elemento que buscamos, y el algoritmo termina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247200" y="1167850"/>
            <a:ext cx="432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arenR"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Demuestra que este algoritmo es correcto, es decir, que termina y efectivamente retorna lo que queremos que retorne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375" y="833175"/>
            <a:ext cx="4610683" cy="37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407200" y="2212675"/>
            <a:ext cx="4324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Finitud: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Tenemos dos casos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rabicParenR"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 elegir m, este es el elemento que buscamos, y el algoritmo termina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rabicParenR"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hace un llamado recursivo, con la mitad del arreglo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247200" y="1167850"/>
            <a:ext cx="432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arenR"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Demuestra que este algoritmo es correcto, es decir, que termina y efectivamente retorna lo que queremos que retorne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375" y="833175"/>
            <a:ext cx="4610683" cy="37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407200" y="2212675"/>
            <a:ext cx="4324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Finitud: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 se hace un llamado recursivo, el tamaño del arreglo disminuye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247200" y="1167850"/>
            <a:ext cx="432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arenR"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Demuestra que este algoritmo es correcto, es decir, que termina y efectivamente retorna lo que queremos que retorne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375" y="833175"/>
            <a:ext cx="4610683" cy="37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407200" y="2212675"/>
            <a:ext cx="4324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Finitud: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 se hace un llamado recursivo, el tamaño del arreglo disminuye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 se sigue repitiendo el caso 2), el tamaño del arreglo disminuye hasta que no tenga elementos, y se retorna -1.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247200" y="1167850"/>
            <a:ext cx="432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arenR"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Demuestra que este algoritmo es correcto, es decir, que termina y efectivamente retorna lo que queremos que retorne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375" y="833175"/>
            <a:ext cx="4610683" cy="37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407200" y="2060275"/>
            <a:ext cx="432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Correctitud: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247200" y="1167850"/>
            <a:ext cx="432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arenR"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Demuestra que este algoritmo es correcto, es decir, que termina y efectivamente retorna lo que queremos que retorne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375" y="833175"/>
            <a:ext cx="4610683" cy="37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407200" y="2060275"/>
            <a:ext cx="4324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Correctitud: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BI: caso con largo de A = 1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47200" y="1167850"/>
            <a:ext cx="432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arenR"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Demuestra que este algoritmo es correcto, es decir, que termina y efectivamente retorna lo que queremos que retorne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375" y="833175"/>
            <a:ext cx="4610683" cy="37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/>
        </p:nvSpPr>
        <p:spPr>
          <a:xfrm>
            <a:off x="407200" y="2060275"/>
            <a:ext cx="4324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Correctitud: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BI: caso con largo de A = 1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HI: suponemos que el algoritmo es correcto para un largo de A &lt; 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247200" y="1167850"/>
            <a:ext cx="432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arenR"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Demuestra que este algoritmo es correcto, es decir, que termina y efectivamente retorna lo que queremos que retorne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375" y="833175"/>
            <a:ext cx="4610683" cy="37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0"/>
          <p:cNvSpPr txBox="1"/>
          <p:nvPr/>
        </p:nvSpPr>
        <p:spPr>
          <a:xfrm>
            <a:off x="407200" y="2060275"/>
            <a:ext cx="4324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Correctitud: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BI: caso con largo de A = 1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HI: suponemos que el algoritmo es correcto para un largo de A &lt; 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TI: tenemos un arreglo A de largo 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247200" y="1167850"/>
            <a:ext cx="432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lphaLcParenR"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Demuestra que este algoritmo es correcto, es decir, que termina y efectivamente retorna lo que queremos que retorne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375" y="833175"/>
            <a:ext cx="4610683" cy="37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/>
        </p:nvSpPr>
        <p:spPr>
          <a:xfrm>
            <a:off x="407200" y="2060275"/>
            <a:ext cx="4324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Correctitud: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BI: caso con largo de A = 1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HI: suponemos que el algoritmo es correcto para un largo de A &lt; 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TI: tenemos un arreglo A de largo 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rabicParenR"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A[m] es el elemento, se retorna A[m]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rabicParenR"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hace un llamado recursivo, con un arreglo de largo menor a n, se aplica HI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07200" y="5679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Cuando un algoritmo es correcto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Correctitud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247200" y="1167850"/>
            <a:ext cx="432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b) 	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Plantea la recurrencia de tiempo T(n) que toma el algoritmo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375" y="833175"/>
            <a:ext cx="4610683" cy="37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 txBox="1"/>
          <p:nvPr/>
        </p:nvSpPr>
        <p:spPr>
          <a:xfrm>
            <a:off x="407200" y="2060275"/>
            <a:ext cx="43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3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247200" y="1167850"/>
            <a:ext cx="432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b) 	Plantea la recurrencia de tiempo T(n) que toma el algoritmo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375" y="833175"/>
            <a:ext cx="4610683" cy="37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3"/>
          <p:cNvSpPr txBox="1"/>
          <p:nvPr/>
        </p:nvSpPr>
        <p:spPr>
          <a:xfrm>
            <a:off x="407200" y="2060275"/>
            <a:ext cx="43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50" y="2460475"/>
            <a:ext cx="4187899" cy="101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4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247200" y="1167850"/>
            <a:ext cx="7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c)	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Obtén la complejidad de este algoritmo en notación O, a partir de la recurrencia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407200" y="2060275"/>
            <a:ext cx="43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925" y="1880700"/>
            <a:ext cx="4187899" cy="101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0" name="Google Shape;270;p35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247200" y="1167850"/>
            <a:ext cx="7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c)	Obtén la complejidad de este algoritmo en notación O, a partir de la recurrencia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407200" y="3326875"/>
            <a:ext cx="75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Las operaciones “piso” o “techo” son muy molestas, cómo nos las sacamos de encima?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4" name="Google Shape;2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925" y="1880700"/>
            <a:ext cx="4187899" cy="101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0" name="Google Shape;280;p36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6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2" name="Google Shape;282;p36"/>
          <p:cNvSpPr txBox="1"/>
          <p:nvPr/>
        </p:nvSpPr>
        <p:spPr>
          <a:xfrm>
            <a:off x="247200" y="1167850"/>
            <a:ext cx="7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c)	Obtén la complejidad de este algoritmo en notación O, a partir de la recurrencia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3" name="Google Shape;283;p36"/>
          <p:cNvSpPr txBox="1"/>
          <p:nvPr/>
        </p:nvSpPr>
        <p:spPr>
          <a:xfrm>
            <a:off x="407200" y="3326875"/>
            <a:ext cx="754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Las operaciones “piso” o “techo” son muy molestas, cómo nos las sacamos de encima?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Potencias de 2!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4" name="Google Shape;2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925" y="1880700"/>
            <a:ext cx="4187899" cy="101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0" name="Google Shape;290;p37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7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247200" y="1167850"/>
            <a:ext cx="7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c)	Obtén la complejidad de este algoritmo en notación O, a partir de la recurrencia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3" name="Google Shape;293;p37"/>
          <p:cNvSpPr txBox="1"/>
          <p:nvPr/>
        </p:nvSpPr>
        <p:spPr>
          <a:xfrm>
            <a:off x="407200" y="3326875"/>
            <a:ext cx="754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Las operaciones “piso” o “techo” son muy molestas, cómo nos las sacamos de encima?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Potencias de 2!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Acotaremos por arriba nuestro T(n), para poder utilizar potencias de 2 y eliminar el techo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925" y="1880700"/>
            <a:ext cx="4187899" cy="101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2" name="Google Shape;302;p38"/>
          <p:cNvSpPr txBox="1"/>
          <p:nvPr/>
        </p:nvSpPr>
        <p:spPr>
          <a:xfrm>
            <a:off x="247200" y="1167850"/>
            <a:ext cx="7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c)	Obtén la complejidad de este algoritmo en notación O, a partir de la recurrencia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407200" y="3326875"/>
            <a:ext cx="75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4" name="Google Shape;3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413" y="3326869"/>
            <a:ext cx="4690918" cy="10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925" y="1880700"/>
            <a:ext cx="4187899" cy="101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1" name="Google Shape;311;p39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9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3" name="Google Shape;313;p39"/>
          <p:cNvSpPr txBox="1"/>
          <p:nvPr/>
        </p:nvSpPr>
        <p:spPr>
          <a:xfrm>
            <a:off x="247200" y="1167850"/>
            <a:ext cx="7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c)	Obtén la complejidad de este algoritmo en notación O, a partir de la recurrencia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4" name="Google Shape;314;p39"/>
          <p:cNvSpPr txBox="1"/>
          <p:nvPr/>
        </p:nvSpPr>
        <p:spPr>
          <a:xfrm>
            <a:off x="407200" y="1781575"/>
            <a:ext cx="754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Tomaremos un 2^k tal que n ≤ 2^k &lt; 2n, donde tendremos que T’(n) ≤ T’(2^k)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0" name="Google Shape;320;p40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0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2" name="Google Shape;322;p40"/>
          <p:cNvSpPr txBox="1"/>
          <p:nvPr/>
        </p:nvSpPr>
        <p:spPr>
          <a:xfrm>
            <a:off x="247200" y="1167850"/>
            <a:ext cx="7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c)	Obtén la complejidad de este algoritmo en notación O, a partir de la recurrencia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3" name="Google Shape;323;p40"/>
          <p:cNvSpPr txBox="1"/>
          <p:nvPr/>
        </p:nvSpPr>
        <p:spPr>
          <a:xfrm>
            <a:off x="407200" y="1781575"/>
            <a:ext cx="754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Tomaremos un 2^k tal que n ≤ 2^k &lt; 2n, donde tendremos que T’(n) ≤ T’(2^k)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4" name="Google Shape;3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500" y="2259924"/>
            <a:ext cx="3336375" cy="5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1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2" name="Google Shape;332;p41"/>
          <p:cNvSpPr txBox="1"/>
          <p:nvPr/>
        </p:nvSpPr>
        <p:spPr>
          <a:xfrm>
            <a:off x="247200" y="1167850"/>
            <a:ext cx="7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c)	Obtén la complejidad de este algoritmo en notación O, a partir de la recurrencia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407200" y="1781575"/>
            <a:ext cx="754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Tomaremos un 2^k tal que n ≤ 2^k &lt; 2n, donde tendremos que T’(n) ≤ T’(2^k)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34" name="Google Shape;3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500" y="2259924"/>
            <a:ext cx="3336375" cy="5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313" y="2826400"/>
            <a:ext cx="4238943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407200" y="5679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Cuando un algoritmo es correcto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684725" y="1749025"/>
            <a:ext cx="6534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●"/>
            </a:pPr>
            <a:r>
              <a:rPr lang="es" sz="2300">
                <a:latin typeface="Raleway"/>
                <a:ea typeface="Raleway"/>
                <a:cs typeface="Raleway"/>
                <a:sym typeface="Raleway"/>
              </a:rPr>
              <a:t>Termina en un </a:t>
            </a:r>
            <a:r>
              <a:rPr lang="es" sz="2300">
                <a:latin typeface="Raleway"/>
                <a:ea typeface="Raleway"/>
                <a:cs typeface="Raleway"/>
                <a:sym typeface="Raleway"/>
              </a:rPr>
              <a:t>número</a:t>
            </a:r>
            <a:r>
              <a:rPr lang="es" sz="2300">
                <a:latin typeface="Raleway"/>
                <a:ea typeface="Raleway"/>
                <a:cs typeface="Raleway"/>
                <a:sym typeface="Raleway"/>
              </a:rPr>
              <a:t> finito de pasos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Correctitud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1" name="Google Shape;341;p42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2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3" name="Google Shape;343;p42"/>
          <p:cNvSpPr txBox="1"/>
          <p:nvPr/>
        </p:nvSpPr>
        <p:spPr>
          <a:xfrm>
            <a:off x="247200" y="1167850"/>
            <a:ext cx="7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c)	Obtén la complejidad de este algoritmo en notación O, a partir de la recurrencia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4" name="Google Shape;344;p42"/>
          <p:cNvSpPr txBox="1"/>
          <p:nvPr/>
        </p:nvSpPr>
        <p:spPr>
          <a:xfrm>
            <a:off x="407200" y="1781575"/>
            <a:ext cx="754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Tomaremos un 2^k tal que n ≤ 2^k &lt; 2n, donde tendremos que T’(n) ≤ T’(2^k)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5" name="Google Shape;3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500" y="2259924"/>
            <a:ext cx="3336375" cy="5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313" y="2826400"/>
            <a:ext cx="4238943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5137" y="4070089"/>
            <a:ext cx="3615092" cy="5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3" name="Google Shape;353;p43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3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5" name="Google Shape;355;p43"/>
          <p:cNvSpPr txBox="1"/>
          <p:nvPr/>
        </p:nvSpPr>
        <p:spPr>
          <a:xfrm>
            <a:off x="247200" y="1167850"/>
            <a:ext cx="7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c)	Obtén la complejidad de este algoritmo en notación O, a partir de la recurrencia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43"/>
          <p:cNvSpPr txBox="1"/>
          <p:nvPr/>
        </p:nvSpPr>
        <p:spPr>
          <a:xfrm>
            <a:off x="407200" y="1781575"/>
            <a:ext cx="754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7" name="Google Shape;3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87" y="1804389"/>
            <a:ext cx="3615092" cy="5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3" name="Google Shape;363;p44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4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5" name="Google Shape;365;p44"/>
          <p:cNvSpPr txBox="1"/>
          <p:nvPr/>
        </p:nvSpPr>
        <p:spPr>
          <a:xfrm>
            <a:off x="247200" y="1167850"/>
            <a:ext cx="7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c)	Obtén la complejidad de este algoritmo en notación O, a partir de la recurrencia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6" name="Google Shape;366;p44"/>
          <p:cNvSpPr txBox="1"/>
          <p:nvPr/>
        </p:nvSpPr>
        <p:spPr>
          <a:xfrm>
            <a:off x="448350" y="2541763"/>
            <a:ext cx="7547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 si k = i: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67" name="Google Shape;3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87" y="1804389"/>
            <a:ext cx="3615092" cy="5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3" name="Google Shape;373;p45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5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5" name="Google Shape;375;p45"/>
          <p:cNvSpPr txBox="1"/>
          <p:nvPr/>
        </p:nvSpPr>
        <p:spPr>
          <a:xfrm>
            <a:off x="247200" y="1167850"/>
            <a:ext cx="7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c)	Obtén la complejidad de este algoritmo en notación O, a partir de la recurrencia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448350" y="2541763"/>
            <a:ext cx="7547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 si k = i: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77" name="Google Shape;3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87" y="1804389"/>
            <a:ext cx="3615092" cy="5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8825" y="3047570"/>
            <a:ext cx="3246148" cy="5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4" name="Google Shape;384;p46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6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6" name="Google Shape;386;p46"/>
          <p:cNvSpPr txBox="1"/>
          <p:nvPr/>
        </p:nvSpPr>
        <p:spPr>
          <a:xfrm>
            <a:off x="247200" y="1167850"/>
            <a:ext cx="7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c)	Obtén la complejidad de este algoritmo en notación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 partir de la recurrencia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7" name="Google Shape;387;p46"/>
          <p:cNvSpPr txBox="1"/>
          <p:nvPr/>
        </p:nvSpPr>
        <p:spPr>
          <a:xfrm>
            <a:off x="448350" y="2541763"/>
            <a:ext cx="7547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 si </a:t>
            </a:r>
            <a:r>
              <a:rPr lang="es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= i</a:t>
            </a:r>
            <a:r>
              <a:rPr lang="es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88" name="Google Shape;3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87" y="1804389"/>
            <a:ext cx="3615092" cy="5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8825" y="3047570"/>
            <a:ext cx="3246148" cy="5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075" y="3880850"/>
            <a:ext cx="1580497" cy="5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6974" y="3898736"/>
            <a:ext cx="1508400" cy="587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69625" y="3896188"/>
            <a:ext cx="2330726" cy="5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8" name="Google Shape;398;p47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7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0" name="Google Shape;400;p47"/>
          <p:cNvSpPr txBox="1"/>
          <p:nvPr/>
        </p:nvSpPr>
        <p:spPr>
          <a:xfrm>
            <a:off x="247200" y="1167850"/>
            <a:ext cx="7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c)	Obtén la complejidad de este algoritmo en notación O, a partir de la recurrencia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1" name="Google Shape;401;p47"/>
          <p:cNvSpPr txBox="1"/>
          <p:nvPr/>
        </p:nvSpPr>
        <p:spPr>
          <a:xfrm>
            <a:off x="448350" y="1705363"/>
            <a:ext cx="754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Recordando que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02" name="Google Shape;40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527" y="2072602"/>
            <a:ext cx="3408946" cy="5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7"/>
          <p:cNvSpPr txBox="1"/>
          <p:nvPr/>
        </p:nvSpPr>
        <p:spPr>
          <a:xfrm>
            <a:off x="491500" y="2611913"/>
            <a:ext cx="754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 con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04" name="Google Shape;40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2575" y="2922274"/>
            <a:ext cx="3408950" cy="56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8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0" name="Google Shape;410;p48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8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2" name="Google Shape;412;p48"/>
          <p:cNvSpPr txBox="1"/>
          <p:nvPr/>
        </p:nvSpPr>
        <p:spPr>
          <a:xfrm>
            <a:off x="247200" y="1167850"/>
            <a:ext cx="7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c)	Obtén la complejidad de este algoritmo en notación O, a partir de la recurrencia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3" name="Google Shape;413;p48"/>
          <p:cNvSpPr txBox="1"/>
          <p:nvPr/>
        </p:nvSpPr>
        <p:spPr>
          <a:xfrm>
            <a:off x="448350" y="1705363"/>
            <a:ext cx="754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Recordando que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14" name="Google Shape;4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527" y="2072602"/>
            <a:ext cx="3408946" cy="5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8"/>
          <p:cNvSpPr txBox="1"/>
          <p:nvPr/>
        </p:nvSpPr>
        <p:spPr>
          <a:xfrm>
            <a:off x="491500" y="2611913"/>
            <a:ext cx="754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 con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16" name="Google Shape;41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2575" y="2922274"/>
            <a:ext cx="3408950" cy="565303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8"/>
          <p:cNvSpPr txBox="1"/>
          <p:nvPr/>
        </p:nvSpPr>
        <p:spPr>
          <a:xfrm>
            <a:off x="491500" y="3472113"/>
            <a:ext cx="754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Tenemos que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18" name="Google Shape;41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1325" y="3882195"/>
            <a:ext cx="1988746" cy="5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8600" y="3811388"/>
            <a:ext cx="990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2 - I1-2021-1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5" name="Google Shape;425;p49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9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2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7" name="Google Shape;427;p49"/>
          <p:cNvSpPr txBox="1"/>
          <p:nvPr/>
        </p:nvSpPr>
        <p:spPr>
          <a:xfrm>
            <a:off x="247200" y="1167850"/>
            <a:ext cx="7949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pesar que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es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O(n*log(n))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insertionSort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es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O(n^2)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en la práctica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insertionSort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funciona mejor para problemas pequeños.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Sea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la cantidad de elementos en una secuencia por ordenar, y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un valor a determinar con  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≤ n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. Considera una modificación de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llamada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mergeInserSort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 la que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n/k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sublistas de largo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son ordenadas con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insertionSort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 luego unidas usando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0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2 - I1-2021-1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3" name="Google Shape;433;p50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0"/>
          <p:cNvSpPr txBox="1"/>
          <p:nvPr/>
        </p:nvSpPr>
        <p:spPr>
          <a:xfrm>
            <a:off x="7514075" y="4713300"/>
            <a:ext cx="150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2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5" name="Google Shape;435;p50"/>
          <p:cNvSpPr txBox="1"/>
          <p:nvPr/>
        </p:nvSpPr>
        <p:spPr>
          <a:xfrm>
            <a:off x="247200" y="863050"/>
            <a:ext cx="794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a) 	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Muestra que con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insertionSort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pueden ordenar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n/k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sublistas, cada de largo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obteniendo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n/k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sublistas ordenadas,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O(nk)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en el peor caso.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1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2 - I1-2021-1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1" name="Google Shape;441;p51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1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2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3" name="Google Shape;443;p51"/>
          <p:cNvSpPr txBox="1"/>
          <p:nvPr/>
        </p:nvSpPr>
        <p:spPr>
          <a:xfrm>
            <a:off x="247200" y="863050"/>
            <a:ext cx="7949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a) 	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Muestra que con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insertionSort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pueden ordenar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n/k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sublistas, cada de largo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obteniendo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n/k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sublistas ordenadas,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O(nk)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en el peor caso.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Sabemos que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insertionSort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toma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O(n^2)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 arreglos de largo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407200" y="5679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Cuando un algoritmo es correcto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684725" y="1749025"/>
            <a:ext cx="6534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</a:pPr>
            <a:r>
              <a:rPr lang="es" sz="2200">
                <a:latin typeface="Raleway"/>
                <a:ea typeface="Raleway"/>
                <a:cs typeface="Raleway"/>
                <a:sym typeface="Raleway"/>
              </a:rPr>
              <a:t>Termina en un número finito de pasos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</a:pPr>
            <a:r>
              <a:rPr lang="es" sz="2200">
                <a:latin typeface="Raleway"/>
                <a:ea typeface="Raleway"/>
                <a:cs typeface="Raleway"/>
                <a:sym typeface="Raleway"/>
              </a:rPr>
              <a:t>Para todo input valido, Cumple su propósito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Correctitud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2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2 - I1-2021-1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9" name="Google Shape;449;p52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2"/>
          <p:cNvSpPr txBox="1"/>
          <p:nvPr/>
        </p:nvSpPr>
        <p:spPr>
          <a:xfrm>
            <a:off x="7514075" y="4713300"/>
            <a:ext cx="150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2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1" name="Google Shape;451;p52"/>
          <p:cNvSpPr txBox="1"/>
          <p:nvPr/>
        </p:nvSpPr>
        <p:spPr>
          <a:xfrm>
            <a:off x="247200" y="863050"/>
            <a:ext cx="794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a) 	Muestra que con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insertionSort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pueden ordenar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n/k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sublistas, cada de largo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obteniendo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n/k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sublistas ordenadas,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O(nk)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en el peor caso.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Sabemos que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insertionSort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toma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O(n^2)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 arreglos de largo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Luego en un arreglo de largo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toma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O(k^2)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3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2 - I1-2021-1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7" name="Google Shape;457;p53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 txBox="1"/>
          <p:nvPr/>
        </p:nvSpPr>
        <p:spPr>
          <a:xfrm>
            <a:off x="7514075" y="4713300"/>
            <a:ext cx="150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2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9" name="Google Shape;459;p53"/>
          <p:cNvSpPr txBox="1"/>
          <p:nvPr/>
        </p:nvSpPr>
        <p:spPr>
          <a:xfrm>
            <a:off x="247200" y="863050"/>
            <a:ext cx="79494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a) 	Muestra que con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insertionSort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pueden ordenar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n/k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sublistas, cada de largo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obteniendo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n/k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sublistas ordenadas,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O(nk)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en el peor caso.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Sabemos que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insertionSort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toma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O(n^2)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 arreglos de largo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Luego en un arreglo de largo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toma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O(k^2)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Como tenemos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n/k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sub listas, correr todos los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insertionSort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nos tomaría tiempo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60" name="Google Shape;46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596" y="3346296"/>
            <a:ext cx="3761625" cy="6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4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2 - I1-2021-1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6" name="Google Shape;466;p54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4"/>
          <p:cNvSpPr txBox="1"/>
          <p:nvPr/>
        </p:nvSpPr>
        <p:spPr>
          <a:xfrm>
            <a:off x="7514075" y="4713300"/>
            <a:ext cx="150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2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8" name="Google Shape;468;p54"/>
          <p:cNvSpPr txBox="1"/>
          <p:nvPr/>
        </p:nvSpPr>
        <p:spPr>
          <a:xfrm>
            <a:off x="247200" y="863050"/>
            <a:ext cx="794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b) 	Muestra cómo se pueden mezclar las sublistas ordenadas, obteniendo finalmente una sola lista ordenada,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 log(n/k))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en el peor caso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5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2 - I1-2021-1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4" name="Google Shape;474;p55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5"/>
          <p:cNvSpPr txBox="1"/>
          <p:nvPr/>
        </p:nvSpPr>
        <p:spPr>
          <a:xfrm>
            <a:off x="7514075" y="4713300"/>
            <a:ext cx="150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2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6" name="Google Shape;476;p55"/>
          <p:cNvSpPr txBox="1"/>
          <p:nvPr/>
        </p:nvSpPr>
        <p:spPr>
          <a:xfrm>
            <a:off x="247200" y="863050"/>
            <a:ext cx="7949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b) 	Muestra cómo se pueden mezclar las sublistas ordenadas, obteniendo finalmente una sola lista ordenada,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 log(n/k))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en el peor caso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Podemos juntar las sublistas de a pares, y correr el algoritmo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conocido, que corre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O(2k)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el largo de cada lista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6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2 - I1-2021-1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2" name="Google Shape;482;p56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6"/>
          <p:cNvSpPr txBox="1"/>
          <p:nvPr/>
        </p:nvSpPr>
        <p:spPr>
          <a:xfrm>
            <a:off x="7514075" y="4713300"/>
            <a:ext cx="150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2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4" name="Google Shape;484;p56"/>
          <p:cNvSpPr txBox="1"/>
          <p:nvPr/>
        </p:nvSpPr>
        <p:spPr>
          <a:xfrm>
            <a:off x="247200" y="863050"/>
            <a:ext cx="7949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b) 	Muestra cómo se pueden mezclar las sublistas ordenadas, obteniendo finalmente una sola lista ordenada,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 log(n/k))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en el peor caso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Podemos juntar las sublistas de a pares, y correr el algoritmo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conocido, que corre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O(2k)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el largo de cada lista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 las juntamos de a pares, vamos a tener que correr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una cantidad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n/2k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de listas, por lo que la complejidad queda en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7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2 - I1-2021-1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0" name="Google Shape;490;p57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7"/>
          <p:cNvSpPr txBox="1"/>
          <p:nvPr/>
        </p:nvSpPr>
        <p:spPr>
          <a:xfrm>
            <a:off x="7514075" y="4713300"/>
            <a:ext cx="150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2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2" name="Google Shape;492;p57"/>
          <p:cNvSpPr txBox="1"/>
          <p:nvPr/>
        </p:nvSpPr>
        <p:spPr>
          <a:xfrm>
            <a:off x="247200" y="863050"/>
            <a:ext cx="7949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b) 	Muestra cómo se pueden mezclar las sublistas ordenadas, obteniendo finalmente una sola lista ordenada,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 log(n/k))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en el peor caso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Podemos juntar las sublistas de a pares, y correr el algoritmo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conocido, que corre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O(2k)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el largo de cada lista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 las juntamos de a pares, vamos a tener que correr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una cantidad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n/2k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de listas, por lo que la complejidad queda en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Ahora, repetimos el proceso, que va a tener nuevamente complejidad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O(n)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8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2 - I1-2021-1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8" name="Google Shape;498;p58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8"/>
          <p:cNvSpPr txBox="1"/>
          <p:nvPr/>
        </p:nvSpPr>
        <p:spPr>
          <a:xfrm>
            <a:off x="7514075" y="4713300"/>
            <a:ext cx="150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2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0" name="Google Shape;500;p58"/>
          <p:cNvSpPr txBox="1"/>
          <p:nvPr/>
        </p:nvSpPr>
        <p:spPr>
          <a:xfrm>
            <a:off x="247200" y="863050"/>
            <a:ext cx="7949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b) 	Muestra cómo se pueden mezclar las sublistas ordenadas, obteniendo finalmente una sola lista ordenada,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 log(n/k))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en el peor caso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Podemos juntar las sublistas de a pares, y correr el algoritmo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conocido, que corre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O(2k)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el largo de cada lista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 las juntamos de a pares, vamos a tener que correr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una cantidad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n/2k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de listas, por lo que la complejidad queda en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Ahora, repetimos el proceso, que va a tener nuevamente complejidad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O(n)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Cuántas veces se repite el proceso?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9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2 - I1-2021-1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6" name="Google Shape;506;p59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9"/>
          <p:cNvSpPr txBox="1"/>
          <p:nvPr/>
        </p:nvSpPr>
        <p:spPr>
          <a:xfrm>
            <a:off x="7514075" y="4713300"/>
            <a:ext cx="150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2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8" name="Google Shape;508;p59"/>
          <p:cNvSpPr txBox="1"/>
          <p:nvPr/>
        </p:nvSpPr>
        <p:spPr>
          <a:xfrm>
            <a:off x="247200" y="863050"/>
            <a:ext cx="7949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b) 	Muestra cómo se pueden mezclar las sublistas ordenadas, obteniendo finalmente una sola lista ordenada,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 log(n/k))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en el peor caso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Podemos juntar las sublistas de a pares, y correr el algoritmo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conocido, que corre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O(2k)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el largo de cada lista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 las juntamos de a pares, vamos a tener que correr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una cantidad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n/2k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de listas, por lo que la complejidad queda en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Ahora, repetimos el proceso, que va a tener nuevamente complejidad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O(n)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Cuántas veces se repite el proceso? Se repite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log2(n/k)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veces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0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2 - I1-2021-1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4" name="Google Shape;514;p60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60"/>
          <p:cNvSpPr txBox="1"/>
          <p:nvPr/>
        </p:nvSpPr>
        <p:spPr>
          <a:xfrm>
            <a:off x="7514075" y="4713300"/>
            <a:ext cx="150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2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6" name="Google Shape;516;p60"/>
          <p:cNvSpPr txBox="1"/>
          <p:nvPr/>
        </p:nvSpPr>
        <p:spPr>
          <a:xfrm>
            <a:off x="247200" y="863050"/>
            <a:ext cx="7949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b) 	Muestra cómo se pueden mezclar las sublistas ordenadas, obteniendo finalmente una sola lista ordenada,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 log(n/k))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en el peor caso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Podemos juntar las sublistas de a pares, y correr el algoritmo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conocido, que corre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O(2k)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el largo de cada lista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 las juntamos de a pares, vamos a tener que correr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una cantidad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n/2k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de listas, por lo que la complejidad queda en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Ahora, repetimos el proceso, que va a tener nuevamente complejidad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O(n)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Cuántas veces se repite el proceso? Se repite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log2(n/k)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veces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17" name="Google Shape;51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275" y="3963225"/>
            <a:ext cx="2525775" cy="6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1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2 - I1-2021-1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3" name="Google Shape;523;p61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1"/>
          <p:cNvSpPr txBox="1"/>
          <p:nvPr/>
        </p:nvSpPr>
        <p:spPr>
          <a:xfrm>
            <a:off x="7514075" y="4713300"/>
            <a:ext cx="150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2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5" name="Google Shape;525;p61"/>
          <p:cNvSpPr txBox="1"/>
          <p:nvPr/>
        </p:nvSpPr>
        <p:spPr>
          <a:xfrm>
            <a:off x="247200" y="863050"/>
            <a:ext cx="7949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c) 	Dado que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mergeInserSort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corre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O(nk + n log(n/k))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 el peor caso, ¿cuál es el valor máximo de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en función de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(en notación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para el cual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mergeInserSort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corre en el mismo tiempo que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normal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Hint: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log(log(n))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es despreciable, relativo a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log(n)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para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suficientemente grande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07200" y="5679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Cuando un algoritmo es correcto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85800" y="1350175"/>
            <a:ext cx="7597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Raleway"/>
                <a:ea typeface="Raleway"/>
                <a:cs typeface="Raleway"/>
                <a:sym typeface="Raleway"/>
              </a:rPr>
              <a:t>Un buen método para demostrar correctitud en un algoritmo es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Raleway"/>
                <a:ea typeface="Raleway"/>
                <a:cs typeface="Raleway"/>
                <a:sym typeface="Raleway"/>
              </a:rPr>
              <a:t>utilizar inducción matemática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es" sz="1900">
                <a:latin typeface="Raleway"/>
                <a:ea typeface="Raleway"/>
                <a:cs typeface="Raleway"/>
                <a:sym typeface="Raleway"/>
              </a:rPr>
              <a:t>Esto se debe a que en teoría debemos probar el algoritmo para cualquier input valido posible.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Raleway"/>
                <a:ea typeface="Raleway"/>
                <a:cs typeface="Raleway"/>
                <a:sym typeface="Raleway"/>
              </a:rPr>
              <a:t>Y esto es precisamente lo que la inducción nos permite hacer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Correctitud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2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2 - I1-2021-1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1" name="Google Shape;531;p62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62"/>
          <p:cNvSpPr txBox="1"/>
          <p:nvPr/>
        </p:nvSpPr>
        <p:spPr>
          <a:xfrm>
            <a:off x="7514075" y="4713300"/>
            <a:ext cx="150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2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3" name="Google Shape;533;p62"/>
          <p:cNvSpPr txBox="1"/>
          <p:nvPr/>
        </p:nvSpPr>
        <p:spPr>
          <a:xfrm>
            <a:off x="247200" y="863050"/>
            <a:ext cx="7949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c) 	Dado que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mergeInserSort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corre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O(nk + n log(n/k))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 el peor caso, ¿cuál es el valor máximo de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en función de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(en notación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para el cual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mergeInserSort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corre en el mismo tiempo que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normal?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Hint: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log(log(n))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es despreciable, relativo a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log(n)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para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suficientemente grande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Vemos que si tomamos un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O(1)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entonces cumplimos con lo pedido: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Pero, podemos hacerlo mejor todavía?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34" name="Google Shape;53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500" y="2665875"/>
            <a:ext cx="5786790" cy="5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3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2 - I1-2021-1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0" name="Google Shape;540;p63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63"/>
          <p:cNvSpPr txBox="1"/>
          <p:nvPr/>
        </p:nvSpPr>
        <p:spPr>
          <a:xfrm>
            <a:off x="7514075" y="4713300"/>
            <a:ext cx="150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2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2" name="Google Shape;542;p63"/>
          <p:cNvSpPr txBox="1"/>
          <p:nvPr/>
        </p:nvSpPr>
        <p:spPr>
          <a:xfrm>
            <a:off x="247200" y="863050"/>
            <a:ext cx="7949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c) 	Dado que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mergeInserSort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corre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O(nk + n log(n/k))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 el peor caso, ¿cuál es el valor máximo de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en función de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(en notación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para el cual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mergeInserSort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corre en el mismo tiempo que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normal?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Hint: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log(log(n))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es despreciable, relativo a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log(n)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para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suficientemente grande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Aprovechando el Hint, podemos probar con un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O(log(n))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4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2 - I1-2021-1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8" name="Google Shape;548;p64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4"/>
          <p:cNvSpPr txBox="1"/>
          <p:nvPr/>
        </p:nvSpPr>
        <p:spPr>
          <a:xfrm>
            <a:off x="7514075" y="4713300"/>
            <a:ext cx="150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2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0" name="Google Shape;550;p64"/>
          <p:cNvSpPr txBox="1"/>
          <p:nvPr/>
        </p:nvSpPr>
        <p:spPr>
          <a:xfrm>
            <a:off x="247200" y="863050"/>
            <a:ext cx="7949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c) 	Dado que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mergeInserSort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corre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O(nk + n log(n/k))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 el peor caso, ¿cuál es el valor máximo de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en función de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(en notación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para el cual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mergeInserSort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corre en el mismo tiempo que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normal?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Hint: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log(log(n))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es despreciable, relativo a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log(n)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para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suficientemente grande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Aprovechando el Hint, podemos probar con un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O(log(n))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51" name="Google Shape;55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75" y="2551375"/>
            <a:ext cx="7548524" cy="6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5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2 - I1-2021-1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7" name="Google Shape;557;p65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5"/>
          <p:cNvSpPr txBox="1"/>
          <p:nvPr/>
        </p:nvSpPr>
        <p:spPr>
          <a:xfrm>
            <a:off x="7514075" y="4713300"/>
            <a:ext cx="150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2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9" name="Google Shape;559;p65"/>
          <p:cNvSpPr txBox="1"/>
          <p:nvPr/>
        </p:nvSpPr>
        <p:spPr>
          <a:xfrm>
            <a:off x="247200" y="863050"/>
            <a:ext cx="7949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c) 	Dado que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mergeInserSort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corre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O(nk + n log(n/k))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 el peor caso, ¿cuál es el valor máximo de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en función de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(en notación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para el cual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mergeInserSort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corre en el mismo tiempo que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normal?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Hint: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log(log(n))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es despreciable, relativo a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log(n)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para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suficientemente grande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Aprovechando el Hint, podemos probar con un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O(log(n))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60" name="Google Shape;56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675" y="3116225"/>
            <a:ext cx="5726923" cy="5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075" y="2551375"/>
            <a:ext cx="7548524" cy="6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2600" y="3581312"/>
            <a:ext cx="4679138" cy="6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6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2 - I1-2021-1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8" name="Google Shape;568;p66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66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Correctitud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0" name="Google Shape;570;p66"/>
          <p:cNvSpPr txBox="1"/>
          <p:nvPr/>
        </p:nvSpPr>
        <p:spPr>
          <a:xfrm>
            <a:off x="247200" y="863050"/>
            <a:ext cx="7949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c) 	Dado que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mergeInserSort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corre en tiempo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O(nk + n log(n/k))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 el peor caso, ¿cuál es el valor máximo de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en función de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(en notación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para el cual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mergeInserSort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corre en el mismo tiempo que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mergeSort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normal?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Hint: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log(log(n))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es despreciable, relativo a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log(n)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para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suficientemente grande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Aprovechando el Hint, podemos probar con un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 </a:t>
            </a: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O(log(n))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71" name="Google Shape;57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675" y="3116225"/>
            <a:ext cx="5726923" cy="5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075" y="2551375"/>
            <a:ext cx="7548524" cy="6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2600" y="3581312"/>
            <a:ext cx="4679138" cy="60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9675" y="4118450"/>
            <a:ext cx="2087800" cy="626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7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3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0" name="Google Shape;580;p67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67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3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2" name="Google Shape;582;p67"/>
          <p:cNvSpPr txBox="1"/>
          <p:nvPr/>
        </p:nvSpPr>
        <p:spPr>
          <a:xfrm>
            <a:off x="247200" y="863050"/>
            <a:ext cx="6980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Juan no le gustan los nuevos smartphone, y prefiere los celulares antiguos con botones para cada letra, que requieren apretar un botón múltiples veces para llegar escribir una letra.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acaba de mudar a un nuevo país, y se dió cuenta que en este nuevo lenguaje, el teclado de su celular no es el más eficiente. Por lo que quiere crear un nuevo teclado.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Considerando que el alfabeto usado tiene N letras, Juan analiza un texto, y le asigna la frecuencia a cada una de las N letras. A partir de esto, decide crear su nuevo teclado.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83" name="Google Shape;583;p67"/>
          <p:cNvPicPr preferRelativeResize="0"/>
          <p:nvPr/>
        </p:nvPicPr>
        <p:blipFill rotWithShape="1">
          <a:blip r:embed="rId3">
            <a:alphaModFix/>
          </a:blip>
          <a:srcRect b="0" l="35590" r="35272" t="0"/>
          <a:stretch/>
        </p:blipFill>
        <p:spPr>
          <a:xfrm>
            <a:off x="7612949" y="863050"/>
            <a:ext cx="1310649" cy="25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8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3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9" name="Google Shape;589;p68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68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3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1" name="Google Shape;591;p68"/>
          <p:cNvSpPr txBox="1"/>
          <p:nvPr/>
        </p:nvSpPr>
        <p:spPr>
          <a:xfrm>
            <a:off x="247200" y="863050"/>
            <a:ext cx="6980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Describa un algoritmo, que reciba el número N de letras, un arreglo de largo N con la frecuencia de cada letra, luego una cantidad K de botones, y por último un arreglo de largo K donde indica cuántas letras puede aceptar cada botón.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Tu algoritmo debe retornar un número, que corresponda a la menor cantidad de veces que se debe presionar los botones, para poder escribir el texto. 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92" name="Google Shape;592;p68"/>
          <p:cNvPicPr preferRelativeResize="0"/>
          <p:nvPr/>
        </p:nvPicPr>
        <p:blipFill rotWithShape="1">
          <a:blip r:embed="rId3">
            <a:alphaModFix/>
          </a:blip>
          <a:srcRect b="0" l="35590" r="35272" t="0"/>
          <a:stretch/>
        </p:blipFill>
        <p:spPr>
          <a:xfrm>
            <a:off x="7612949" y="863050"/>
            <a:ext cx="1310649" cy="25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Recordatorio </a:t>
            </a: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Inducción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Correctitud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685800" y="1197775"/>
            <a:ext cx="78843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es" sz="1900">
                <a:latin typeface="Raleway"/>
                <a:ea typeface="Raleway"/>
                <a:cs typeface="Raleway"/>
                <a:sym typeface="Raleway"/>
              </a:rPr>
              <a:t>Sea S(n) = ∑</a:t>
            </a:r>
            <a:r>
              <a:rPr baseline="30000" lang="es" sz="1900"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s" sz="19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 sz="1300">
                <a:latin typeface="Montserrat"/>
                <a:ea typeface="Montserrat"/>
                <a:cs typeface="Montserrat"/>
                <a:sym typeface="Montserrat"/>
              </a:rPr>
              <a:t>i, </a:t>
            </a:r>
            <a:r>
              <a:rPr lang="es" sz="1900">
                <a:latin typeface="Raleway"/>
                <a:ea typeface="Raleway"/>
                <a:cs typeface="Raleway"/>
                <a:sym typeface="Raleway"/>
              </a:rPr>
              <a:t>Esto es, la suma de todos los naturales hasta n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es" sz="1900">
                <a:latin typeface="Raleway"/>
                <a:ea typeface="Raleway"/>
                <a:cs typeface="Raleway"/>
                <a:sym typeface="Raleway"/>
              </a:rPr>
              <a:t>Definimos nuestro</a:t>
            </a:r>
            <a:r>
              <a:rPr i="1" lang="es" sz="1900">
                <a:latin typeface="Raleway"/>
                <a:ea typeface="Raleway"/>
                <a:cs typeface="Raleway"/>
                <a:sym typeface="Raleway"/>
              </a:rPr>
              <a:t> “algoritmo” </a:t>
            </a:r>
            <a:r>
              <a:rPr lang="es" sz="1900">
                <a:latin typeface="Raleway"/>
                <a:ea typeface="Raleway"/>
                <a:cs typeface="Raleway"/>
                <a:sym typeface="Raleway"/>
              </a:rPr>
              <a:t>Como una forma </a:t>
            </a:r>
            <a:r>
              <a:rPr lang="es" sz="1900">
                <a:latin typeface="Raleway"/>
                <a:ea typeface="Raleway"/>
                <a:cs typeface="Raleway"/>
                <a:sym typeface="Raleway"/>
              </a:rPr>
              <a:t>mecánica</a:t>
            </a:r>
            <a:r>
              <a:rPr lang="es" sz="1900">
                <a:latin typeface="Raleway"/>
                <a:ea typeface="Raleway"/>
                <a:cs typeface="Raleway"/>
                <a:sym typeface="Raleway"/>
              </a:rPr>
              <a:t> y eficiente de llegar al valor buscado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138" y="2920975"/>
            <a:ext cx="2577725" cy="7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49125" y="4102775"/>
            <a:ext cx="3717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¿Es nuestro algoritmo correcto?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Recordatorio Inducción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Correctitud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685800" y="1045375"/>
            <a:ext cx="75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s" sz="1700">
                <a:latin typeface="Raleway"/>
                <a:ea typeface="Raleway"/>
                <a:cs typeface="Raleway"/>
                <a:sym typeface="Raleway"/>
              </a:rPr>
              <a:t>Base Inductiva (BI): 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07200" y="1491775"/>
            <a:ext cx="815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aleway"/>
                <a:ea typeface="Raleway"/>
                <a:cs typeface="Raleway"/>
                <a:sym typeface="Raleway"/>
              </a:rPr>
              <a:t>Para la base inductiva hemos de </a:t>
            </a:r>
            <a:r>
              <a:rPr lang="es" sz="15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mostrar </a:t>
            </a:r>
            <a:r>
              <a:rPr lang="es" sz="1500">
                <a:latin typeface="Raleway"/>
                <a:ea typeface="Raleway"/>
                <a:cs typeface="Raleway"/>
                <a:sym typeface="Raleway"/>
              </a:rPr>
              <a:t>que al aplicar el algoritmo sobre el primer elemento </a:t>
            </a:r>
            <a:r>
              <a:rPr lang="es" sz="1500">
                <a:latin typeface="Raleway"/>
                <a:ea typeface="Raleway"/>
                <a:cs typeface="Raleway"/>
                <a:sym typeface="Raleway"/>
              </a:rPr>
              <a:t>válido</a:t>
            </a:r>
            <a:r>
              <a:rPr lang="es" sz="1500">
                <a:latin typeface="Raleway"/>
                <a:ea typeface="Raleway"/>
                <a:cs typeface="Raleway"/>
                <a:sym typeface="Raleway"/>
              </a:rPr>
              <a:t>, entonces el output es correcto.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&lt;math xmlns=&quot;http://www.w3.org/1998/Math/MathML&quot;&gt;&lt;mi&gt;F&lt;/mi&gt;&lt;mfenced&gt;&lt;mn&gt;1&lt;/mn&gt;&lt;/mfenced&gt;&lt;mo&gt;=&lt;/mo&gt;&lt;mi&gt;S&lt;/mi&gt;&lt;mfenced&gt;&lt;mn&gt;1&lt;/mn&gt;&lt;/mfenced&gt;&lt;mo&gt;&amp;#xA0;&lt;/mo&gt;&lt;mo&gt;&amp;#x21D2;&lt;/mo&gt;&lt;mfrac&gt;&lt;mrow&gt;&lt;mn&gt;1&lt;/mn&gt;&lt;mfenced&gt;&lt;mn&gt;2&lt;/mn&gt;&lt;/mfenced&gt;&lt;mo&gt;&amp;#xA0;&lt;/mo&gt;&lt;/mrow&gt;&lt;mn&gt;1&lt;/mn&gt;&lt;/mfrac&gt;&lt;mo&gt;=&lt;/mo&gt;&lt;mn&gt;1&lt;/mn&gt;&lt;/math&gt;" id="108" name="Google Shape;108;p19" title="F open parentheses 1 close parentheses equals S open parentheses 1 close parentheses space rightwards double arrow fraction numerator 1 open parentheses 2 close parentheses space over denominator 1 end fraction equals 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225" y="2214472"/>
            <a:ext cx="3249540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685750" y="2937175"/>
            <a:ext cx="75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s" sz="1700">
                <a:latin typeface="Raleway"/>
                <a:ea typeface="Raleway"/>
                <a:cs typeface="Raleway"/>
                <a:sym typeface="Raleway"/>
              </a:rPr>
              <a:t>Hipotesis de </a:t>
            </a:r>
            <a:r>
              <a:rPr lang="es" sz="1700">
                <a:latin typeface="Raleway"/>
                <a:ea typeface="Raleway"/>
                <a:cs typeface="Raleway"/>
                <a:sym typeface="Raleway"/>
              </a:rPr>
              <a:t>Induccion (HI): 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07250" y="3324700"/>
            <a:ext cx="8154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latin typeface="Raleway"/>
                <a:ea typeface="Raleway"/>
                <a:cs typeface="Raleway"/>
                <a:sym typeface="Raleway"/>
              </a:rPr>
              <a:t>En la hipótesis inductiva hemos de </a:t>
            </a:r>
            <a:r>
              <a:rPr lang="es" sz="15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declarar </a:t>
            </a:r>
            <a:r>
              <a:rPr lang="es" sz="1500">
                <a:latin typeface="Raleway"/>
                <a:ea typeface="Raleway"/>
                <a:cs typeface="Raleway"/>
                <a:sym typeface="Raleway"/>
              </a:rPr>
              <a:t>nuestra hipótesis, para posteriormente utilizarla de forma inductiva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&lt;math xmlns=&quot;http://www.w3.org/1998/Math/MathML&quot;&gt;&lt;mi&gt;F&lt;/mi&gt;&lt;mfenced&gt;&lt;mi&gt;n&lt;/mi&gt;&lt;/mfenced&gt;&lt;mo&gt;=&lt;/mo&gt;&lt;mfrac&gt;&lt;mrow&gt;&lt;mi&gt;n&lt;/mi&gt;&lt;mfenced&gt;&lt;mrow&gt;&lt;mi&gt;n&lt;/mi&gt;&lt;mo&gt;+&lt;/mo&gt;&lt;mn&gt;1&lt;/mn&gt;&lt;/mrow&gt;&lt;/mfenced&gt;&lt;/mrow&gt;&lt;mn&gt;2&lt;/mn&gt;&lt;/mfrac&gt;&lt;mo&gt;=&lt;/mo&gt;&lt;mi&gt;S&lt;/mi&gt;&lt;mfenced&gt;&lt;mi&gt;n&lt;/mi&gt;&lt;/mfenced&gt;&lt;mo&gt;=&lt;/mo&gt;&lt;mstyle displaystyle=&quot;false&quot;&gt;&lt;munderover&gt;&lt;mo&gt;&amp;#x2211;&lt;/mo&gt;&lt;mrow&gt;&lt;mi&gt;i&lt;/mi&gt;&lt;mo&gt;=&lt;/mo&gt;&lt;mn&gt;0&lt;/mn&gt;&lt;/mrow&gt;&lt;mi&gt;n&lt;/mi&gt;&lt;/munderover&gt;&lt;/mstyle&gt;&lt;mi&gt;i&lt;/mi&gt;&lt;/math&gt;" id="111" name="Google Shape;111;p19" title="F open parentheses n close parentheses equals fraction numerator n open parentheses n plus 1 close parentheses over denominator 2 end fraction equals S open parentheses n close parentheses equals begin inline style sum from i equals 0 to n of end style i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4200" y="4101278"/>
            <a:ext cx="2995587" cy="4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Recordatorio Inducción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Correctitud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685800" y="1045375"/>
            <a:ext cx="75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s" sz="1700">
                <a:latin typeface="Raleway"/>
                <a:ea typeface="Raleway"/>
                <a:cs typeface="Raleway"/>
                <a:sym typeface="Raleway"/>
              </a:rPr>
              <a:t>Tesis </a:t>
            </a:r>
            <a:r>
              <a:rPr lang="es" sz="1700">
                <a:latin typeface="Raleway"/>
                <a:ea typeface="Raleway"/>
                <a:cs typeface="Raleway"/>
                <a:sym typeface="Raleway"/>
              </a:rPr>
              <a:t>Inductiva (TI): 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07200" y="1451150"/>
            <a:ext cx="83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En este paso hemos de demostrar que </a:t>
            </a:r>
            <a:r>
              <a:rPr lang="es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si F(n) se cumple, entonces F(n+1)</a:t>
            </a:r>
            <a:r>
              <a:rPr lang="es">
                <a:latin typeface="Raleway"/>
                <a:ea typeface="Raleway"/>
                <a:cs typeface="Raleway"/>
                <a:sym typeface="Raleway"/>
              </a:rPr>
              <a:t> también ha de cumplirse (F(n) → F(n+ 1) 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146" y="2126900"/>
            <a:ext cx="6080978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150" y="2802647"/>
            <a:ext cx="5754749" cy="12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373800" y="4144763"/>
            <a:ext cx="83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Por </a:t>
            </a:r>
            <a:r>
              <a:rPr lang="es">
                <a:latin typeface="Raleway"/>
                <a:ea typeface="Raleway"/>
                <a:cs typeface="Raleway"/>
                <a:sym typeface="Raleway"/>
              </a:rPr>
              <a:t>Inducción</a:t>
            </a:r>
            <a:r>
              <a:rPr lang="es">
                <a:latin typeface="Raleway"/>
                <a:ea typeface="Raleway"/>
                <a:cs typeface="Raleway"/>
                <a:sym typeface="Raleway"/>
              </a:rPr>
              <a:t>, F(n) es Correcto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407200" y="415525"/>
            <a:ext cx="550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Raleway"/>
                <a:ea typeface="Raleway"/>
                <a:cs typeface="Raleway"/>
                <a:sym typeface="Raleway"/>
              </a:rPr>
              <a:t>Pregunta 1 - I1-2019-2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10725" y="4744800"/>
            <a:ext cx="9154800" cy="398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7514075" y="4713300"/>
            <a:ext cx="15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Pregunta 1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247300" y="991625"/>
            <a:ext cx="800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El siguiente algoritmo retorna el índice de un elemento x en el arreglo ordenado A de n datos, entre los índices i y f. Si el elemento no está en A[i,f], entonces retorna -1.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50" y="1759625"/>
            <a:ext cx="3445740" cy="28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4266275" y="2145100"/>
            <a:ext cx="4756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lphaLcParenR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Demuestra que este algoritmo es correcto, es decir, que termina y efectivamente retorna lo que queremos que retorne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lphaLcParenR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Plantea la recurrencia de tiempo T(n) que toma el algoritmo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lphaLcParenR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Obtén la complejidad de este algoritmo en notación O, a partir de la recurrencia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