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PT Sans Narrow"/>
      <p:regular r:id="rId65"/>
      <p:bold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41DD34-7710-43C4-9E66-03BF5C7C2B76}">
  <a:tblStyle styleId="{DE41DD34-7710-43C4-9E66-03BF5C7C2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TSansNarrow-bold.fntdata"/><Relationship Id="rId21" Type="http://schemas.openxmlformats.org/officeDocument/2006/relationships/slide" Target="slides/slide15.xml"/><Relationship Id="rId65" Type="http://schemas.openxmlformats.org/officeDocument/2006/relationships/font" Target="fonts/PTSansNarrow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-bold.fntdata"/><Relationship Id="rId23" Type="http://schemas.openxmlformats.org/officeDocument/2006/relationships/slide" Target="slides/slide17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e91069c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e91069c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e91069c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e91069c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1e91069c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1e91069c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1e91069c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1e91069c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1e91069c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1e91069c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1e91069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1e91069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1e91069c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1e91069c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1e91069c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1e91069c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1e91069c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1e91069c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1e91069c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1e91069c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9106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9106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1e91069c9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1e91069c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1e91069c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1e91069c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e91069c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e91069c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1e91069c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1e91069c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1e91069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1e91069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1e91069c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1e91069c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1e91069c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1e91069c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1e91069c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1e91069c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1e91069c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1e91069c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1e91069c9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1e91069c9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e91069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e91069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f1e91069c9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f1e91069c9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f1e91069c9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f1e91069c9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f1e91069c9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f1e91069c9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1e91069c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1e91069c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1e91069c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1e91069c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1e91069c9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1e91069c9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1ee0e56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1ee0e56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1e91069c9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1e91069c9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1e91069c9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1e91069c9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1e91069c9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1e91069c9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e91069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e91069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f1e91069c9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f1e91069c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f1e91069c9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f1e91069c9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1e91069c9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1e91069c9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1e91069c9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f1e91069c9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1e91069c9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1e91069c9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f1e91069c9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f1e91069c9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f1e91069c9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f1e91069c9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1e91069c9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f1e91069c9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f1e91069c9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f1e91069c9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1e91069c9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1e91069c9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e91069c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e91069c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1e91069c9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1e91069c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1ee0e56d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1ee0e56d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f1ee0e56d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f1ee0e56d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26ff7afe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26ff7afe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26ff7afe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26ff7afe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f1ee0e56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f1ee0e56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f1ee0e56d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f1ee0e56d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f1ee0e56d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f1ee0e56d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f1787ad8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f1787ad8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e91069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e91069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e91069c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e91069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e91069c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e91069c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e91069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e91069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6: Hash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571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Appel matamalaappels@uc.cl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51825" y="168175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de Hash</a:t>
            </a:r>
            <a:endParaRPr/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2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2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22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2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2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225700" y="81515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Calcular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índice a partir de la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51825" y="168175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Hash</a:t>
            </a:r>
            <a:endParaRPr/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3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3" name="Google Shape;213;p23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3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3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4" name="Google Shape;224;p23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3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3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225700" y="81515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Calcular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índice a partir de la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62725" y="1629825"/>
            <a:ext cx="37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Definimos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una función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 :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 →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{0, 1, ..., m-1}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151825" y="168175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Hash</a:t>
            </a:r>
            <a:endParaRPr/>
          </a:p>
        </p:txBody>
      </p:sp>
      <p:graphicFrame>
        <p:nvGraphicFramePr>
          <p:cNvPr id="235" name="Google Shape;235;p24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24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7" name="Google Shape;237;p24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24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4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8" name="Google Shape;248;p24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4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225700" y="81515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Calcular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índice a partir de la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462725" y="1629825"/>
            <a:ext cx="37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Definimos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una función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 :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 →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{0, 1, ..., m-1}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319725" y="2699400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151825" y="168175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Hash</a:t>
            </a:r>
            <a:endParaRPr/>
          </a:p>
        </p:txBody>
      </p:sp>
      <p:graphicFrame>
        <p:nvGraphicFramePr>
          <p:cNvPr id="260" name="Google Shape;260;p25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25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25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5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225700" y="81515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Calcular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índice a partir de la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462725" y="1629825"/>
            <a:ext cx="37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Definimos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una función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 :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 →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{0, 1, ..., m-1}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319725" y="2699400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2595275" y="3300500"/>
            <a:ext cx="7335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1419875" y="3747500"/>
            <a:ext cx="1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422825" y="32273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151825" y="168175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Hash</a:t>
            </a:r>
            <a:endParaRPr/>
          </a:p>
        </p:txBody>
      </p:sp>
      <p:graphicFrame>
        <p:nvGraphicFramePr>
          <p:cNvPr id="288" name="Google Shape;288;p26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26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0" name="Google Shape;290;p26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26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9" name="Google Shape;299;p26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6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1" name="Google Shape;301;p26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6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6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225700" y="81515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Calcular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índice a partir de la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462725" y="1629825"/>
            <a:ext cx="37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Definimos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una función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 :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 →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{0, 1, ..., m-1}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319725" y="2699400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2595275" y="3300500"/>
            <a:ext cx="7335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1419875" y="3747500"/>
            <a:ext cx="1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3422825" y="32273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h(k)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4982375" y="2327125"/>
            <a:ext cx="7335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4252325" y="3300500"/>
            <a:ext cx="807300" cy="253800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4457963" y="2807525"/>
            <a:ext cx="1089300" cy="253800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7738750" y="22539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151825" y="168175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¿Colisiones?</a:t>
            </a:r>
            <a:endParaRPr/>
          </a:p>
        </p:txBody>
      </p:sp>
      <p:graphicFrame>
        <p:nvGraphicFramePr>
          <p:cNvPr id="320" name="Google Shape;320;p27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27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2" name="Google Shape;322;p27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3" name="Google Shape;323;p27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1" name="Google Shape;331;p27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7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3" name="Google Shape;333;p27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7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7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4997550" y="2231638"/>
            <a:ext cx="6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51825" y="168175"/>
            <a:ext cx="342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Insertemos la clave k</a:t>
            </a:r>
            <a:endParaRPr/>
          </a:p>
        </p:txBody>
      </p:sp>
      <p:graphicFrame>
        <p:nvGraphicFramePr>
          <p:cNvPr id="347" name="Google Shape;347;p28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28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49" name="Google Shape;349;p28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28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8" name="Google Shape;358;p28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8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0" name="Google Shape;360;p28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8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h(k)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4997550" y="2231638"/>
            <a:ext cx="6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37929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51825" y="168175"/>
            <a:ext cx="4098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Insertamos información</a:t>
            </a:r>
            <a:endParaRPr/>
          </a:p>
        </p:txBody>
      </p:sp>
      <p:graphicFrame>
        <p:nvGraphicFramePr>
          <p:cNvPr id="375" name="Google Shape;375;p29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29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7" name="Google Shape;377;p29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8" name="Google Shape;378;p29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6" name="Google Shape;386;p29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9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8" name="Google Shape;388;p29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9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h(k)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37929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9"/>
          <p:cNvCxnSpPr/>
          <p:nvPr/>
        </p:nvCxnSpPr>
        <p:spPr>
          <a:xfrm>
            <a:off x="5225775" y="2452150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9"/>
          <p:cNvSpPr txBox="1"/>
          <p:nvPr/>
        </p:nvSpPr>
        <p:spPr>
          <a:xfrm>
            <a:off x="6367150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151825" y="168175"/>
            <a:ext cx="368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Insertemos la clave j</a:t>
            </a:r>
            <a:endParaRPr/>
          </a:p>
        </p:txBody>
      </p:sp>
      <p:graphicFrame>
        <p:nvGraphicFramePr>
          <p:cNvPr id="404" name="Google Shape;404;p30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p30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6" name="Google Shape;406;p30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7" name="Google Shape;407;p30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5" name="Google Shape;415;p30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0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7" name="Google Shape;417;p30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0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h(j)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5" name="Google Shape;425;p30"/>
          <p:cNvCxnSpPr/>
          <p:nvPr/>
        </p:nvCxnSpPr>
        <p:spPr>
          <a:xfrm>
            <a:off x="5225775" y="2452150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0"/>
          <p:cNvSpPr txBox="1"/>
          <p:nvPr/>
        </p:nvSpPr>
        <p:spPr>
          <a:xfrm>
            <a:off x="6367150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151825" y="168175"/>
            <a:ext cx="368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Insertemos la clave j</a:t>
            </a:r>
            <a:endParaRPr/>
          </a:p>
        </p:txBody>
      </p:sp>
      <p:graphicFrame>
        <p:nvGraphicFramePr>
          <p:cNvPr id="432" name="Google Shape;432;p31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31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34" name="Google Shape;434;p31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31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3" name="Google Shape;443;p31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1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5" name="Google Shape;445;p31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1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h(j)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3" name="Google Shape;453;p31"/>
          <p:cNvCxnSpPr/>
          <p:nvPr/>
        </p:nvCxnSpPr>
        <p:spPr>
          <a:xfrm>
            <a:off x="5225775" y="2452150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1"/>
          <p:cNvSpPr txBox="1"/>
          <p:nvPr/>
        </p:nvSpPr>
        <p:spPr>
          <a:xfrm>
            <a:off x="6367150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38079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251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Repaso de Hash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Problemas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>
            <p:ph type="title"/>
          </p:nvPr>
        </p:nvSpPr>
        <p:spPr>
          <a:xfrm>
            <a:off x="151825" y="168175"/>
            <a:ext cx="368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Insertemos la clave j</a:t>
            </a:r>
            <a:endParaRPr/>
          </a:p>
        </p:txBody>
      </p:sp>
      <p:graphicFrame>
        <p:nvGraphicFramePr>
          <p:cNvPr id="461" name="Google Shape;461;p32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32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63" name="Google Shape;463;p32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32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32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2" name="Google Shape;472;p32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32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4" name="Google Shape;474;p32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2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h(j)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2" name="Google Shape;482;p32"/>
          <p:cNvCxnSpPr/>
          <p:nvPr/>
        </p:nvCxnSpPr>
        <p:spPr>
          <a:xfrm>
            <a:off x="5225775" y="2452150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2"/>
          <p:cNvSpPr txBox="1"/>
          <p:nvPr/>
        </p:nvSpPr>
        <p:spPr>
          <a:xfrm>
            <a:off x="6367150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38079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 txBox="1"/>
          <p:nvPr>
            <p:ph type="title"/>
          </p:nvPr>
        </p:nvSpPr>
        <p:spPr>
          <a:xfrm rot="-1113427">
            <a:off x="3654637" y="2309161"/>
            <a:ext cx="1779734" cy="7073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¡Ocupado!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>
            <p:ph type="title"/>
          </p:nvPr>
        </p:nvSpPr>
        <p:spPr>
          <a:xfrm>
            <a:off x="151825" y="168175"/>
            <a:ext cx="368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Insertemos la clave j</a:t>
            </a:r>
            <a:endParaRPr/>
          </a:p>
        </p:txBody>
      </p:sp>
      <p:graphicFrame>
        <p:nvGraphicFramePr>
          <p:cNvPr id="491" name="Google Shape;491;p33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2" name="Google Shape;492;p33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93" name="Google Shape;493;p33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p33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3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33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2" name="Google Shape;502;p33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3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4" name="Google Shape;504;p33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3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33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h(j)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33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2" name="Google Shape;512;p33"/>
          <p:cNvCxnSpPr/>
          <p:nvPr/>
        </p:nvCxnSpPr>
        <p:spPr>
          <a:xfrm>
            <a:off x="5225775" y="2452150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33"/>
          <p:cNvSpPr txBox="1"/>
          <p:nvPr/>
        </p:nvSpPr>
        <p:spPr>
          <a:xfrm>
            <a:off x="6367150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38079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 txBox="1"/>
          <p:nvPr>
            <p:ph type="title"/>
          </p:nvPr>
        </p:nvSpPr>
        <p:spPr>
          <a:xfrm rot="-1113427">
            <a:off x="3654637" y="2309161"/>
            <a:ext cx="1779734" cy="7073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¡Ocupado!</a:t>
            </a:r>
            <a:endParaRPr/>
          </a:p>
        </p:txBody>
      </p:sp>
      <p:sp>
        <p:nvSpPr>
          <p:cNvPr id="516" name="Google Shape;516;p33"/>
          <p:cNvSpPr txBox="1"/>
          <p:nvPr>
            <p:ph type="title"/>
          </p:nvPr>
        </p:nvSpPr>
        <p:spPr>
          <a:xfrm rot="1090">
            <a:off x="5660670" y="4280125"/>
            <a:ext cx="5679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40"/>
              <a:t>Solución: Encadenamiento</a:t>
            </a:r>
            <a:endParaRPr sz="274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"/>
          <p:cNvSpPr txBox="1"/>
          <p:nvPr>
            <p:ph type="title"/>
          </p:nvPr>
        </p:nvSpPr>
        <p:spPr>
          <a:xfrm>
            <a:off x="151825" y="168175"/>
            <a:ext cx="368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</p:txBody>
      </p:sp>
      <p:graphicFrame>
        <p:nvGraphicFramePr>
          <p:cNvPr id="522" name="Google Shape;522;p34"/>
          <p:cNvGraphicFramePr/>
          <p:nvPr/>
        </p:nvGraphicFramePr>
        <p:xfrm>
          <a:off x="48153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3" name="Google Shape;523;p34"/>
          <p:cNvSpPr txBox="1"/>
          <p:nvPr/>
        </p:nvSpPr>
        <p:spPr>
          <a:xfrm>
            <a:off x="44035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24" name="Google Shape;524;p34"/>
          <p:cNvGraphicFramePr/>
          <p:nvPr/>
        </p:nvGraphicFramePr>
        <p:xfrm>
          <a:off x="48153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p34"/>
          <p:cNvSpPr txBox="1"/>
          <p:nvPr/>
        </p:nvSpPr>
        <p:spPr>
          <a:xfrm>
            <a:off x="41408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44035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34"/>
          <p:cNvSpPr txBox="1"/>
          <p:nvPr/>
        </p:nvSpPr>
        <p:spPr>
          <a:xfrm>
            <a:off x="44035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p34"/>
          <p:cNvSpPr txBox="1"/>
          <p:nvPr/>
        </p:nvSpPr>
        <p:spPr>
          <a:xfrm>
            <a:off x="44035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44035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34"/>
          <p:cNvSpPr txBox="1"/>
          <p:nvPr/>
        </p:nvSpPr>
        <p:spPr>
          <a:xfrm>
            <a:off x="50779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50779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50309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3" name="Google Shape;533;p34"/>
          <p:cNvCxnSpPr/>
          <p:nvPr/>
        </p:nvCxnSpPr>
        <p:spPr>
          <a:xfrm>
            <a:off x="52293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4"/>
          <p:cNvSpPr txBox="1"/>
          <p:nvPr/>
        </p:nvSpPr>
        <p:spPr>
          <a:xfrm>
            <a:off x="63671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5" name="Google Shape;535;p34"/>
          <p:cNvCxnSpPr/>
          <p:nvPr/>
        </p:nvCxnSpPr>
        <p:spPr>
          <a:xfrm>
            <a:off x="52293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4"/>
          <p:cNvSpPr txBox="1"/>
          <p:nvPr/>
        </p:nvSpPr>
        <p:spPr>
          <a:xfrm>
            <a:off x="50309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50309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51550" y="1668863"/>
            <a:ext cx="2181492" cy="157032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Dominio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 claves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23601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 txBox="1"/>
          <p:nvPr/>
        </p:nvSpPr>
        <p:spPr>
          <a:xfrm>
            <a:off x="1203600" y="24540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2985663" y="225392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h(j)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983000" y="2634925"/>
            <a:ext cx="3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3" name="Google Shape;543;p34"/>
          <p:cNvCxnSpPr/>
          <p:nvPr/>
        </p:nvCxnSpPr>
        <p:spPr>
          <a:xfrm>
            <a:off x="5225775" y="2452150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4"/>
          <p:cNvSpPr txBox="1"/>
          <p:nvPr/>
        </p:nvSpPr>
        <p:spPr>
          <a:xfrm>
            <a:off x="6367150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3807975" y="2327125"/>
            <a:ext cx="5454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34"/>
          <p:cNvCxnSpPr/>
          <p:nvPr/>
        </p:nvCxnSpPr>
        <p:spPr>
          <a:xfrm>
            <a:off x="7136550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34"/>
          <p:cNvSpPr txBox="1"/>
          <p:nvPr/>
        </p:nvSpPr>
        <p:spPr>
          <a:xfrm>
            <a:off x="8317675" y="22520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Hash?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de Hashing</a:t>
            </a:r>
            <a:endParaRPr/>
          </a:p>
        </p:txBody>
      </p:sp>
      <p:sp>
        <p:nvSpPr>
          <p:cNvPr id="558" name="Google Shape;55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Almacenar grandes cantidades de información (imágenes, encriptación, integridad de archivos)</a:t>
            </a:r>
            <a:endParaRPr/>
          </a:p>
        </p:txBody>
      </p:sp>
      <p:pic>
        <p:nvPicPr>
          <p:cNvPr id="559" name="Google Shape;5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950" y="2256125"/>
            <a:ext cx="4340101" cy="21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de Hashing</a:t>
            </a:r>
            <a:endParaRPr/>
          </a:p>
        </p:txBody>
      </p:sp>
      <p:sp>
        <p:nvSpPr>
          <p:cNvPr id="565" name="Google Shape;56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Almacenar grandes cantidades de información (imágenes, encriptación, integridad de archivos)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Buscar</a:t>
            </a:r>
            <a:r>
              <a:rPr lang="es"/>
              <a:t> el dato con clave </a:t>
            </a:r>
            <a:r>
              <a:rPr i="1" lang="es"/>
              <a:t>k</a:t>
            </a:r>
            <a:r>
              <a:rPr lang="es"/>
              <a:t> en </a:t>
            </a:r>
            <a:r>
              <a:rPr b="1" lang="es"/>
              <a:t>O(1)</a:t>
            </a:r>
            <a:r>
              <a:rPr lang="es"/>
              <a:t> promedio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cuenta...</a:t>
            </a:r>
            <a:endParaRPr/>
          </a:p>
        </p:txBody>
      </p:sp>
      <p:sp>
        <p:nvSpPr>
          <p:cNvPr id="571" name="Google Shape;57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cuenta...</a:t>
            </a:r>
            <a:endParaRPr/>
          </a:p>
        </p:txBody>
      </p:sp>
      <p:sp>
        <p:nvSpPr>
          <p:cNvPr id="577" name="Google Shape;577;p39"/>
          <p:cNvSpPr txBox="1"/>
          <p:nvPr>
            <p:ph idx="1" type="body"/>
          </p:nvPr>
        </p:nvSpPr>
        <p:spPr>
          <a:xfrm>
            <a:off x="448975" y="1238100"/>
            <a:ext cx="42111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</p:txBody>
      </p:sp>
      <p:graphicFrame>
        <p:nvGraphicFramePr>
          <p:cNvPr id="578" name="Google Shape;578;p39"/>
          <p:cNvGraphicFramePr/>
          <p:nvPr/>
        </p:nvGraphicFramePr>
        <p:xfrm>
          <a:off x="1157700" y="19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39"/>
          <p:cNvSpPr txBox="1"/>
          <p:nvPr/>
        </p:nvSpPr>
        <p:spPr>
          <a:xfrm>
            <a:off x="745900" y="19702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80" name="Google Shape;580;p39"/>
          <p:cNvGraphicFramePr/>
          <p:nvPr/>
        </p:nvGraphicFramePr>
        <p:xfrm>
          <a:off x="1157700" y="45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39"/>
          <p:cNvSpPr txBox="1"/>
          <p:nvPr/>
        </p:nvSpPr>
        <p:spPr>
          <a:xfrm>
            <a:off x="483250" y="453787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745900" y="35493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745900" y="23759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9"/>
          <p:cNvSpPr txBox="1"/>
          <p:nvPr/>
        </p:nvSpPr>
        <p:spPr>
          <a:xfrm>
            <a:off x="745900" y="27597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745900" y="31683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1420350" y="38266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39"/>
          <p:cNvSpPr txBox="1"/>
          <p:nvPr/>
        </p:nvSpPr>
        <p:spPr>
          <a:xfrm>
            <a:off x="1420350" y="1579500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39"/>
          <p:cNvSpPr txBox="1"/>
          <p:nvPr/>
        </p:nvSpPr>
        <p:spPr>
          <a:xfrm>
            <a:off x="1373325" y="23451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9" name="Google Shape;589;p39"/>
          <p:cNvCxnSpPr/>
          <p:nvPr/>
        </p:nvCxnSpPr>
        <p:spPr>
          <a:xfrm flipH="1" rot="10800000">
            <a:off x="1571775" y="2181525"/>
            <a:ext cx="6285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39"/>
          <p:cNvSpPr txBox="1"/>
          <p:nvPr/>
        </p:nvSpPr>
        <p:spPr>
          <a:xfrm>
            <a:off x="2264300" y="1956938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1" name="Google Shape;591;p39"/>
          <p:cNvCxnSpPr/>
          <p:nvPr/>
        </p:nvCxnSpPr>
        <p:spPr>
          <a:xfrm flipH="1" rot="10800000">
            <a:off x="1571775" y="3704925"/>
            <a:ext cx="600300" cy="1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39"/>
          <p:cNvSpPr txBox="1"/>
          <p:nvPr/>
        </p:nvSpPr>
        <p:spPr>
          <a:xfrm>
            <a:off x="1373325" y="27261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39"/>
          <p:cNvSpPr txBox="1"/>
          <p:nvPr/>
        </p:nvSpPr>
        <p:spPr>
          <a:xfrm>
            <a:off x="1373325" y="4507125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4" name="Google Shape;594;p39"/>
          <p:cNvCxnSpPr/>
          <p:nvPr/>
        </p:nvCxnSpPr>
        <p:spPr>
          <a:xfrm flipH="1" rot="10800000">
            <a:off x="1568175" y="3356950"/>
            <a:ext cx="603900" cy="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39"/>
          <p:cNvSpPr txBox="1"/>
          <p:nvPr/>
        </p:nvSpPr>
        <p:spPr>
          <a:xfrm>
            <a:off x="2190438" y="31616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39"/>
          <p:cNvCxnSpPr/>
          <p:nvPr/>
        </p:nvCxnSpPr>
        <p:spPr>
          <a:xfrm flipH="1" rot="10800000">
            <a:off x="2989975" y="3360700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39"/>
          <p:cNvSpPr txBox="1"/>
          <p:nvPr/>
        </p:nvSpPr>
        <p:spPr>
          <a:xfrm>
            <a:off x="3515925" y="3161675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8" name="Google Shape;598;p39"/>
          <p:cNvCxnSpPr/>
          <p:nvPr/>
        </p:nvCxnSpPr>
        <p:spPr>
          <a:xfrm flipH="1" rot="10800000">
            <a:off x="5370925" y="3367375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9"/>
          <p:cNvCxnSpPr/>
          <p:nvPr/>
        </p:nvCxnSpPr>
        <p:spPr>
          <a:xfrm flipH="1" rot="10800000">
            <a:off x="4227175" y="3360700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9"/>
          <p:cNvSpPr txBox="1"/>
          <p:nvPr/>
        </p:nvSpPr>
        <p:spPr>
          <a:xfrm>
            <a:off x="4660100" y="31616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1" name="Google Shape;601;p39"/>
          <p:cNvCxnSpPr/>
          <p:nvPr/>
        </p:nvCxnSpPr>
        <p:spPr>
          <a:xfrm flipH="1" rot="10800000">
            <a:off x="6400075" y="3367375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39"/>
          <p:cNvSpPr txBox="1"/>
          <p:nvPr/>
        </p:nvSpPr>
        <p:spPr>
          <a:xfrm>
            <a:off x="5903850" y="3168325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9"/>
          <p:cNvSpPr txBox="1"/>
          <p:nvPr/>
        </p:nvSpPr>
        <p:spPr>
          <a:xfrm>
            <a:off x="6947525" y="3161650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cuenta...</a:t>
            </a:r>
            <a:endParaRPr/>
          </a:p>
        </p:txBody>
      </p:sp>
      <p:sp>
        <p:nvSpPr>
          <p:cNvPr id="609" name="Google Shape;609;p40"/>
          <p:cNvSpPr txBox="1"/>
          <p:nvPr>
            <p:ph idx="1" type="body"/>
          </p:nvPr>
        </p:nvSpPr>
        <p:spPr>
          <a:xfrm>
            <a:off x="448975" y="1238100"/>
            <a:ext cx="5098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7480" lvl="0" marL="457200" rtl="0" algn="l">
              <a:spcBef>
                <a:spcPts val="0"/>
              </a:spcBef>
              <a:spcAft>
                <a:spcPts val="0"/>
              </a:spcAft>
              <a:buSzPts val="2187"/>
              <a:buChar char="-"/>
            </a:pPr>
            <a:r>
              <a:rPr b="1" lang="es" sz="2187"/>
              <a:t>Uniformidad</a:t>
            </a:r>
            <a:r>
              <a:rPr lang="es" sz="2187"/>
              <a:t> (encadenamiento)</a:t>
            </a:r>
            <a:endParaRPr sz="2187"/>
          </a:p>
        </p:txBody>
      </p:sp>
      <p:graphicFrame>
        <p:nvGraphicFramePr>
          <p:cNvPr id="610" name="Google Shape;610;p40"/>
          <p:cNvGraphicFramePr/>
          <p:nvPr/>
        </p:nvGraphicFramePr>
        <p:xfrm>
          <a:off x="1157700" y="19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40"/>
          <p:cNvSpPr txBox="1"/>
          <p:nvPr/>
        </p:nvSpPr>
        <p:spPr>
          <a:xfrm>
            <a:off x="745900" y="19702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12" name="Google Shape;612;p40"/>
          <p:cNvGraphicFramePr/>
          <p:nvPr/>
        </p:nvGraphicFramePr>
        <p:xfrm>
          <a:off x="1157700" y="45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40"/>
          <p:cNvSpPr txBox="1"/>
          <p:nvPr/>
        </p:nvSpPr>
        <p:spPr>
          <a:xfrm>
            <a:off x="483250" y="4537875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40"/>
          <p:cNvSpPr txBox="1"/>
          <p:nvPr/>
        </p:nvSpPr>
        <p:spPr>
          <a:xfrm>
            <a:off x="745900" y="35493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40"/>
          <p:cNvSpPr txBox="1"/>
          <p:nvPr/>
        </p:nvSpPr>
        <p:spPr>
          <a:xfrm>
            <a:off x="745900" y="23759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40"/>
          <p:cNvSpPr txBox="1"/>
          <p:nvPr/>
        </p:nvSpPr>
        <p:spPr>
          <a:xfrm>
            <a:off x="745900" y="27597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40"/>
          <p:cNvSpPr txBox="1"/>
          <p:nvPr/>
        </p:nvSpPr>
        <p:spPr>
          <a:xfrm>
            <a:off x="745900" y="31683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40"/>
          <p:cNvSpPr txBox="1"/>
          <p:nvPr/>
        </p:nvSpPr>
        <p:spPr>
          <a:xfrm>
            <a:off x="1420350" y="38266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40"/>
          <p:cNvSpPr txBox="1"/>
          <p:nvPr/>
        </p:nvSpPr>
        <p:spPr>
          <a:xfrm>
            <a:off x="1420350" y="1579500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1373325" y="23451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1" name="Google Shape;621;p40"/>
          <p:cNvCxnSpPr/>
          <p:nvPr/>
        </p:nvCxnSpPr>
        <p:spPr>
          <a:xfrm flipH="1" rot="10800000">
            <a:off x="1571775" y="2181525"/>
            <a:ext cx="6285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40"/>
          <p:cNvSpPr txBox="1"/>
          <p:nvPr/>
        </p:nvSpPr>
        <p:spPr>
          <a:xfrm>
            <a:off x="2264300" y="1956938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3" name="Google Shape;623;p40"/>
          <p:cNvCxnSpPr/>
          <p:nvPr/>
        </p:nvCxnSpPr>
        <p:spPr>
          <a:xfrm flipH="1" rot="10800000">
            <a:off x="1571775" y="3704925"/>
            <a:ext cx="600300" cy="1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0"/>
          <p:cNvSpPr txBox="1"/>
          <p:nvPr/>
        </p:nvSpPr>
        <p:spPr>
          <a:xfrm>
            <a:off x="1373325" y="27261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40"/>
          <p:cNvSpPr txBox="1"/>
          <p:nvPr/>
        </p:nvSpPr>
        <p:spPr>
          <a:xfrm>
            <a:off x="1373325" y="4507125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6" name="Google Shape;626;p40"/>
          <p:cNvCxnSpPr/>
          <p:nvPr/>
        </p:nvCxnSpPr>
        <p:spPr>
          <a:xfrm flipH="1" rot="10800000">
            <a:off x="1568175" y="3356950"/>
            <a:ext cx="603900" cy="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40"/>
          <p:cNvSpPr txBox="1"/>
          <p:nvPr/>
        </p:nvSpPr>
        <p:spPr>
          <a:xfrm>
            <a:off x="2190438" y="31616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8" name="Google Shape;628;p40"/>
          <p:cNvCxnSpPr/>
          <p:nvPr/>
        </p:nvCxnSpPr>
        <p:spPr>
          <a:xfrm flipH="1" rot="10800000">
            <a:off x="2989975" y="3360700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0"/>
          <p:cNvSpPr txBox="1"/>
          <p:nvPr/>
        </p:nvSpPr>
        <p:spPr>
          <a:xfrm>
            <a:off x="3515925" y="3161675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0" name="Google Shape;630;p40"/>
          <p:cNvCxnSpPr/>
          <p:nvPr/>
        </p:nvCxnSpPr>
        <p:spPr>
          <a:xfrm flipH="1" rot="10800000">
            <a:off x="5370925" y="3367375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0"/>
          <p:cNvCxnSpPr/>
          <p:nvPr/>
        </p:nvCxnSpPr>
        <p:spPr>
          <a:xfrm flipH="1" rot="10800000">
            <a:off x="4227175" y="3360700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40"/>
          <p:cNvSpPr txBox="1"/>
          <p:nvPr/>
        </p:nvSpPr>
        <p:spPr>
          <a:xfrm>
            <a:off x="4660100" y="31616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3" name="Google Shape;633;p40"/>
          <p:cNvCxnSpPr/>
          <p:nvPr/>
        </p:nvCxnSpPr>
        <p:spPr>
          <a:xfrm flipH="1" rot="10800000">
            <a:off x="6400075" y="3367375"/>
            <a:ext cx="432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40"/>
          <p:cNvSpPr txBox="1"/>
          <p:nvPr/>
        </p:nvSpPr>
        <p:spPr>
          <a:xfrm>
            <a:off x="5903850" y="3168325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6947525" y="3161650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Data 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40"/>
          <p:cNvSpPr txBox="1"/>
          <p:nvPr>
            <p:ph type="title"/>
          </p:nvPr>
        </p:nvSpPr>
        <p:spPr>
          <a:xfrm rot="-1353680">
            <a:off x="6659276" y="3592183"/>
            <a:ext cx="2394232" cy="7075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¿O(1)?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cuenta...</a:t>
            </a:r>
            <a:endParaRPr/>
          </a:p>
        </p:txBody>
      </p:sp>
      <p:sp>
        <p:nvSpPr>
          <p:cNvPr id="642" name="Google Shape;642;p41"/>
          <p:cNvSpPr txBox="1"/>
          <p:nvPr>
            <p:ph idx="1" type="body"/>
          </p:nvPr>
        </p:nvSpPr>
        <p:spPr>
          <a:xfrm>
            <a:off x="477175" y="1318975"/>
            <a:ext cx="74967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</a:t>
            </a:r>
            <a:r>
              <a:rPr lang="es"/>
              <a:t> (encadenamiento)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Hash?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cuenta...</a:t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477175" y="1318975"/>
            <a:ext cx="74967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Tamaño de la tabla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en cuenta...</a:t>
            </a:r>
            <a:endParaRPr/>
          </a:p>
        </p:txBody>
      </p:sp>
      <p:sp>
        <p:nvSpPr>
          <p:cNvPr id="654" name="Google Shape;654;p43"/>
          <p:cNvSpPr txBox="1"/>
          <p:nvPr>
            <p:ph idx="1" type="body"/>
          </p:nvPr>
        </p:nvSpPr>
        <p:spPr>
          <a:xfrm>
            <a:off x="477175" y="1318975"/>
            <a:ext cx="53997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Tamaño</a:t>
            </a:r>
            <a:endParaRPr/>
          </a:p>
        </p:txBody>
      </p:sp>
      <p:sp>
        <p:nvSpPr>
          <p:cNvPr id="655" name="Google Shape;655;p43"/>
          <p:cNvSpPr txBox="1"/>
          <p:nvPr>
            <p:ph type="title"/>
          </p:nvPr>
        </p:nvSpPr>
        <p:spPr>
          <a:xfrm>
            <a:off x="2048700" y="2263950"/>
            <a:ext cx="5046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</a:t>
            </a:r>
            <a:r>
              <a:rPr i="1" lang="es"/>
              <a:t>Trade off</a:t>
            </a:r>
            <a:r>
              <a:rPr lang="es"/>
              <a:t>  tamaño-eficiencia!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Trade off tamaño-eficiencia</a:t>
            </a:r>
            <a:endParaRPr/>
          </a:p>
        </p:txBody>
      </p:sp>
      <p:sp>
        <p:nvSpPr>
          <p:cNvPr id="661" name="Google Shape;661;p44"/>
          <p:cNvSpPr txBox="1"/>
          <p:nvPr>
            <p:ph idx="1" type="body"/>
          </p:nvPr>
        </p:nvSpPr>
        <p:spPr>
          <a:xfrm>
            <a:off x="477175" y="1318975"/>
            <a:ext cx="53997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Tamaño de la tabla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Trade off tamaño-eficiencia</a:t>
            </a:r>
            <a:endParaRPr/>
          </a:p>
        </p:txBody>
      </p:sp>
      <p:sp>
        <p:nvSpPr>
          <p:cNvPr id="667" name="Google Shape;667;p45"/>
          <p:cNvSpPr txBox="1"/>
          <p:nvPr>
            <p:ph idx="1" type="body"/>
          </p:nvPr>
        </p:nvSpPr>
        <p:spPr>
          <a:xfrm>
            <a:off x="477175" y="1318975"/>
            <a:ext cx="53997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Tamaño de la tabla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Colisiones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Trade off tamaño-eficiencia</a:t>
            </a:r>
            <a:endParaRPr/>
          </a:p>
        </p:txBody>
      </p:sp>
      <p:sp>
        <p:nvSpPr>
          <p:cNvPr id="673" name="Google Shape;673;p46"/>
          <p:cNvSpPr txBox="1"/>
          <p:nvPr>
            <p:ph idx="1" type="body"/>
          </p:nvPr>
        </p:nvSpPr>
        <p:spPr>
          <a:xfrm>
            <a:off x="477175" y="1318975"/>
            <a:ext cx="53997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Uniformidad (encadenamiento)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Tamaño de la tabla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Colisiones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Rapidez de cálculo de la función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50" y="1566763"/>
            <a:ext cx="21336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181" y="1533425"/>
            <a:ext cx="20383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7"/>
          <p:cNvSpPr/>
          <p:nvPr/>
        </p:nvSpPr>
        <p:spPr>
          <a:xfrm>
            <a:off x="2722650" y="1550550"/>
            <a:ext cx="2070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691" name="Google Shape;691;p49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el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9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698" name="Google Shape;698;p50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0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0"/>
          <p:cNvSpPr txBox="1"/>
          <p:nvPr/>
        </p:nvSpPr>
        <p:spPr>
          <a:xfrm>
            <a:off x="481100" y="263187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06" name="Google Shape;706;p51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1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1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15125" y="2218050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Hash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58225" y="299020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Asociar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un valor con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14" name="Google Shape;714;p52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2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2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52"/>
          <p:cNvSpPr txBox="1"/>
          <p:nvPr>
            <p:ph idx="1" type="body"/>
          </p:nvPr>
        </p:nvSpPr>
        <p:spPr>
          <a:xfrm>
            <a:off x="504775" y="2953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23" name="Google Shape;723;p53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3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3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53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Tomando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el largo de la lista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ligada podemos insertar al inicio en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búsqueda en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eliminación en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es doblemente ligada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Ventajas: Fácil de implementar, inserción y eliminación eficiente.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Desventajas: Búsqueda ineficiente.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32" name="Google Shape;732;p54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4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4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54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41" name="Google Shape;741;p55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5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5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4" name="Google Shape;744;p55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50" name="Google Shape;750;p56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6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3" name="Google Shape;753;p56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Búsqueda: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Tomando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la cantidad de objetos del árbol, podemos insertar, eliminar y buscar en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O(log n)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promedio, o peor caso con un árbol balanceado.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Ventajas: Complejidad no varía, evitamos sorpresas.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Desventajas: Implementación no tan simple.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59" name="Google Shape;759;p57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7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7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57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Búsqueda: 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Complejidad.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68" name="Google Shape;768;p58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8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8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58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Búsqueda: 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Complejidad.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77" name="Google Shape;777;p59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9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9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59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Búsqueda: 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Complejidad.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???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86" name="Google Shape;786;p60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0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0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60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Búsqueda: 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Complejidad.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Hash por cada celda, podemos buscar e insertar en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O(1).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Ventajas: Complejidad constante.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Desventajas: Implementación.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795" name="Google Shape;795;p61"/>
          <p:cNvSpPr txBox="1"/>
          <p:nvPr>
            <p:ph idx="1" type="body"/>
          </p:nvPr>
        </p:nvSpPr>
        <p:spPr>
          <a:xfrm>
            <a:off x="434725" y="1421550"/>
            <a:ext cx="53997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que las colisiones se resuelven mediante encadenamiento: ¿Con qué estructuras podrías implementar encadenamiento?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1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Encadenamiento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1"/>
          <p:cNvSpPr txBox="1"/>
          <p:nvPr/>
        </p:nvSpPr>
        <p:spPr>
          <a:xfrm>
            <a:off x="434725" y="2143725"/>
            <a:ext cx="553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Indica tres estructuras de datos fundamentalmente diferentes para implementar este "encadenamiento". Explica de manera breve y precisa las ventajas y desventajas principales de cada una.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61"/>
          <p:cNvSpPr txBox="1"/>
          <p:nvPr>
            <p:ph idx="1" type="body"/>
          </p:nvPr>
        </p:nvSpPr>
        <p:spPr>
          <a:xfrm>
            <a:off x="504775" y="2953550"/>
            <a:ext cx="7624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ligada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Implementación, Inserción, eliminación.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Búsqueda.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 Binario de Búsqueda: 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Complejidad.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Hash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uscar e insertar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15125" y="2218050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Hash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58225" y="2990200"/>
            <a:ext cx="37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Asociar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un valor con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el valor asociado a una clave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P2</a:t>
            </a:r>
            <a:endParaRPr/>
          </a:p>
        </p:txBody>
      </p:sp>
      <p:sp>
        <p:nvSpPr>
          <p:cNvPr id="804" name="Google Shape;804;p62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hashes te van a salvar para entrevistas de </a:t>
            </a:r>
            <a:r>
              <a:rPr lang="es"/>
              <a:t>código</a:t>
            </a:r>
            <a:r>
              <a:rPr lang="es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311700" y="1194750"/>
            <a:ext cx="868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Dado un array de int llamado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nums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y un int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, retorna el índice de 2 números que al sumarlos da como resultado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target.</a:t>
            </a:r>
            <a:endParaRPr>
              <a:solidFill>
                <a:srgbClr val="00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6" name="Google Shape;8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7425"/>
            <a:ext cx="7520779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P2</a:t>
            </a:r>
            <a:endParaRPr/>
          </a:p>
        </p:txBody>
      </p:sp>
      <p:sp>
        <p:nvSpPr>
          <p:cNvPr id="812" name="Google Shape;812;p63"/>
          <p:cNvSpPr txBox="1"/>
          <p:nvPr>
            <p:ph idx="1" type="body"/>
          </p:nvPr>
        </p:nvSpPr>
        <p:spPr>
          <a:xfrm>
            <a:off x="993550" y="488725"/>
            <a:ext cx="8291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hashes te van a salvar para entrevistas de código!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 txBox="1"/>
          <p:nvPr/>
        </p:nvSpPr>
        <p:spPr>
          <a:xfrm>
            <a:off x="311700" y="1194750"/>
            <a:ext cx="868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Dado un arry de int llamado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nums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y un int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, retorna el índice de 2 números que al sumarlos da como resultado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target.</a:t>
            </a:r>
            <a:endParaRPr>
              <a:solidFill>
                <a:srgbClr val="00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4" name="Google Shape;8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" y="1956675"/>
            <a:ext cx="7520779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3"/>
          <p:cNvSpPr txBox="1"/>
          <p:nvPr/>
        </p:nvSpPr>
        <p:spPr>
          <a:xfrm>
            <a:off x="506250" y="2865375"/>
            <a:ext cx="16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Solución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6" name="Google Shape;81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300" y="3466875"/>
            <a:ext cx="43243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63"/>
          <p:cNvSpPr txBox="1"/>
          <p:nvPr/>
        </p:nvSpPr>
        <p:spPr>
          <a:xfrm>
            <a:off x="6574500" y="3715875"/>
            <a:ext cx="22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Cuál es su complejidad? ¿Alguna mejora?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P2</a:t>
            </a:r>
            <a:endParaRPr/>
          </a:p>
        </p:txBody>
      </p:sp>
      <p:sp>
        <p:nvSpPr>
          <p:cNvPr id="823" name="Google Shape;823;p64"/>
          <p:cNvSpPr txBox="1"/>
          <p:nvPr/>
        </p:nvSpPr>
        <p:spPr>
          <a:xfrm>
            <a:off x="1071075" y="490925"/>
            <a:ext cx="64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Dado un arry de int llamado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nums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y un int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, retorna el índice de 2 números que al sumarlos da como resultado </a:t>
            </a:r>
            <a:r>
              <a:rPr lang="es">
                <a:solidFill>
                  <a:srgbClr val="0000FF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target.</a:t>
            </a:r>
            <a:endParaRPr>
              <a:solidFill>
                <a:srgbClr val="00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4" name="Google Shape;8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217550"/>
            <a:ext cx="7520779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4"/>
          <p:cNvSpPr txBox="1"/>
          <p:nvPr/>
        </p:nvSpPr>
        <p:spPr>
          <a:xfrm>
            <a:off x="506250" y="2109550"/>
            <a:ext cx="2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Solucion con hash: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64"/>
          <p:cNvSpPr txBox="1"/>
          <p:nvPr/>
        </p:nvSpPr>
        <p:spPr>
          <a:xfrm>
            <a:off x="6574500" y="3078000"/>
            <a:ext cx="22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Saving the day with hashing.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lineal run time O(n)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7" name="Google Shape;82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38" y="2694338"/>
            <a:ext cx="57054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4" name="Google Shape;8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38" y="609275"/>
            <a:ext cx="5776525" cy="39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76225"/>
            <a:ext cx="65151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7"/>
          <p:cNvSpPr txBox="1"/>
          <p:nvPr>
            <p:ph type="title"/>
          </p:nvPr>
        </p:nvSpPr>
        <p:spPr>
          <a:xfrm>
            <a:off x="311700" y="445025"/>
            <a:ext cx="896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P3</a:t>
            </a:r>
            <a:endParaRPr/>
          </a:p>
        </p:txBody>
      </p:sp>
      <p:pic>
        <p:nvPicPr>
          <p:cNvPr id="847" name="Google Shape;84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75" y="445025"/>
            <a:ext cx="8261025" cy="19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P3</a:t>
            </a:r>
            <a:endParaRPr/>
          </a:p>
        </p:txBody>
      </p:sp>
      <p:sp>
        <p:nvSpPr>
          <p:cNvPr id="853" name="Google Shape;853;p68"/>
          <p:cNvSpPr txBox="1"/>
          <p:nvPr/>
        </p:nvSpPr>
        <p:spPr>
          <a:xfrm>
            <a:off x="1071075" y="490925"/>
            <a:ext cx="6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Votos Estudiantes</a:t>
            </a:r>
            <a:endParaRPr>
              <a:solidFill>
                <a:srgbClr val="00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68"/>
          <p:cNvSpPr txBox="1"/>
          <p:nvPr/>
        </p:nvSpPr>
        <p:spPr>
          <a:xfrm>
            <a:off x="660400" y="2033963"/>
            <a:ext cx="2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68"/>
          <p:cNvSpPr txBox="1"/>
          <p:nvPr/>
        </p:nvSpPr>
        <p:spPr>
          <a:xfrm>
            <a:off x="6574500" y="3078000"/>
            <a:ext cx="22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6" name="Google Shape;85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1220625"/>
            <a:ext cx="90011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P4</a:t>
            </a:r>
            <a:endParaRPr/>
          </a:p>
        </p:txBody>
      </p:sp>
      <p:sp>
        <p:nvSpPr>
          <p:cNvPr id="862" name="Google Shape;862;p69"/>
          <p:cNvSpPr txBox="1"/>
          <p:nvPr/>
        </p:nvSpPr>
        <p:spPr>
          <a:xfrm>
            <a:off x="1071075" y="490925"/>
            <a:ext cx="78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tenemos un array de arrays (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routes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) representando recorridos de buses, donde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routes[i]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representa el camino que toma el bus i, dado un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, retornar el menor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de buses a tomar, en caso de no poder completar el recorrido retornar -1. </a:t>
            </a:r>
            <a:endParaRPr>
              <a:solidFill>
                <a:srgbClr val="00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3" name="Google Shape;86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1463425"/>
            <a:ext cx="62198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P4</a:t>
            </a:r>
            <a:endParaRPr/>
          </a:p>
        </p:txBody>
      </p:sp>
      <p:sp>
        <p:nvSpPr>
          <p:cNvPr id="869" name="Google Shape;869;p70"/>
          <p:cNvSpPr txBox="1"/>
          <p:nvPr/>
        </p:nvSpPr>
        <p:spPr>
          <a:xfrm>
            <a:off x="1071075" y="490925"/>
            <a:ext cx="78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Bus Routes.</a:t>
            </a:r>
            <a:endParaRPr>
              <a:solidFill>
                <a:srgbClr val="00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0" name="Google Shape;870;p70"/>
          <p:cNvSpPr txBox="1"/>
          <p:nvPr/>
        </p:nvSpPr>
        <p:spPr>
          <a:xfrm>
            <a:off x="1042150" y="1602450"/>
            <a:ext cx="74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Routes = { {0,1,2}, {0,3,4}, {2,5,6}, {4,7,6}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125" y="2218050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Hash</a:t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8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8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68575" y="2977400"/>
            <a:ext cx="123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 [k] =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 [k] !=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15125" y="2218050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Hash</a:t>
            </a:r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68575" y="2977400"/>
            <a:ext cx="123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 [k] =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 [k] !=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85125" y="3035125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no está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585125" y="3316100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15125" y="2218050"/>
            <a:ext cx="30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Hash</a:t>
            </a:r>
            <a:endParaRPr/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6186900" y="10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5775100" y="10558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6186900" y="37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{DE41DD34-7710-43C4-9E66-03BF5C7C2B76}</a:tableStyleId>
              </a:tblPr>
              <a:tblGrid>
                <a:gridCol w="807300"/>
              </a:tblGrid>
              <a:tr h="1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0"/>
          <p:cNvSpPr txBox="1"/>
          <p:nvPr/>
        </p:nvSpPr>
        <p:spPr>
          <a:xfrm>
            <a:off x="5512450" y="374160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775100" y="2634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775100" y="1461500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775100" y="184537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775100" y="2253925"/>
            <a:ext cx="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449550" y="2912288"/>
            <a:ext cx="2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449550" y="5986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6402525" y="1430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6600975" y="1278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>
            <a:off x="7738750" y="105582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6600975" y="24540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6600975" y="2802825"/>
            <a:ext cx="105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6402525" y="1811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402525" y="3716750"/>
            <a:ext cx="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68575" y="2977400"/>
            <a:ext cx="123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 [k] =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 [k] !=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585125" y="3035125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no está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585125" y="3316100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585125" y="3545000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está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Hash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50" y="2862163"/>
            <a:ext cx="21336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181" y="2828825"/>
            <a:ext cx="20383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2722650" y="2845950"/>
            <a:ext cx="2070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