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7" r:id="rId2"/>
    <p:sldId id="258" r:id="rId3"/>
    <p:sldId id="260" r:id="rId4"/>
    <p:sldId id="261" r:id="rId5"/>
    <p:sldId id="262" r:id="rId6"/>
    <p:sldId id="266" r:id="rId7"/>
    <p:sldId id="263" r:id="rId8"/>
    <p:sldId id="259" r:id="rId9"/>
    <p:sldId id="264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9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92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96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16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3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441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7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58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306659F-D9F4-4F85-8A9E-2E92006A2704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194FB-C5AF-408E-9BFC-9C08555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29" y="294198"/>
            <a:ext cx="10747513" cy="1852654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Monitoramento de temperatura para a </a:t>
            </a:r>
            <a:r>
              <a:rPr lang="pt-BR" sz="4800" dirty="0">
                <a:solidFill>
                  <a:srgbClr val="6F493C"/>
                </a:solidFill>
              </a:rPr>
              <a:t>conservação</a:t>
            </a:r>
            <a:r>
              <a:rPr lang="pt-BR" sz="4800" dirty="0"/>
              <a:t> de grãos</a:t>
            </a:r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44BD9C67-56B8-4D03-920A-A07E6039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5" y="2891651"/>
            <a:ext cx="2537694" cy="347924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Allan  Martins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Amanda Biagi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Bruno Almeida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Daniele Oliveira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Ítalo Ferreira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Matheus Custódio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5512DB5E-A33D-494B-9733-AD6578A2F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48" y="2460351"/>
            <a:ext cx="3910546" cy="3910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Espaço Reservado para Conteúdo 22">
            <a:extLst>
              <a:ext uri="{FF2B5EF4-FFF2-40B4-BE49-F238E27FC236}">
                <a16:creationId xmlns:a16="http://schemas.microsoft.com/office/drawing/2014/main" id="{2809CD67-53DA-4687-BC72-3F65BAF3D5BB}"/>
              </a:ext>
            </a:extLst>
          </p:cNvPr>
          <p:cNvSpPr txBox="1">
            <a:spLocks/>
          </p:cNvSpPr>
          <p:nvPr/>
        </p:nvSpPr>
        <p:spPr>
          <a:xfrm>
            <a:off x="3149776" y="2863808"/>
            <a:ext cx="1813164" cy="33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01192108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01192048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01192003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01192014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01192080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01192121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6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E4129-065B-40D1-85EA-78A04148695A}"/>
              </a:ext>
            </a:extLst>
          </p:cNvPr>
          <p:cNvSpPr txBox="1">
            <a:spLocks/>
          </p:cNvSpPr>
          <p:nvPr/>
        </p:nvSpPr>
        <p:spPr>
          <a:xfrm>
            <a:off x="808383" y="0"/>
            <a:ext cx="10522225" cy="12192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B768B-E29C-4DFE-8E5F-A0D431F3641E}"/>
              </a:ext>
            </a:extLst>
          </p:cNvPr>
          <p:cNvSpPr txBox="1">
            <a:spLocks/>
          </p:cNvSpPr>
          <p:nvPr/>
        </p:nvSpPr>
        <p:spPr>
          <a:xfrm>
            <a:off x="477079" y="1537253"/>
            <a:ext cx="5618921" cy="5320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https://canalrural.uol.com.br/conteudo-patrocinado-campanha/pesquisa-aponta-medidas-para-reduzir-perda-de-graos-no-transporte/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https://www.sna.agr.br/armazenamento-inadequado-de-graos-pode-provocar-15-de-perdas/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https://jornal.usp.br/ciencias/ciencias-agrarias/pesquisa-quantifica-perdas-logisticas-de-soja-e-milho-no-brasil/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https://www.embrapa.br/busca-de-noticias/-/noticia/3860638/armazenamento-inadequado-de-graos-resulta-em-cerca-de-15-de-perdas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https://blog.aegro.com.br/secagem-e-armazenamento-de-graos/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https://www.terra.com.br/economia/brasil-rural/controle-de-temperatura-reduz-perdas-na-armazenagem-de-graos,199340f8e3e9e310VgnVCM3000009acceb0aRCRD.html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http://trevisan.ind.br/blog/a-importancia-da-exportacao-de-graos-para-o-pais/62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dirty="0"/>
              <a:t>https://www.grupocultivar.com.br/artigos/a-economia-dos-graos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392BDB-A244-4A0D-85D6-0FCDA5D40375}"/>
              </a:ext>
            </a:extLst>
          </p:cNvPr>
          <p:cNvSpPr txBox="1">
            <a:spLocks/>
          </p:cNvSpPr>
          <p:nvPr/>
        </p:nvSpPr>
        <p:spPr>
          <a:xfrm>
            <a:off x="6096000" y="1537253"/>
            <a:ext cx="5234609" cy="4996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https://www.terra.com.br/vida-e-estilo/culinaria/conheca-20-maneiras-diferentes-para-usar-o-cafe-em-casa,bb58e68918d47310VgnCLD100000bbcceb0aRCRD.html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https://www.osagaz.com.br/cafe-mil-utilidades/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http://ruralcentro.uol.com.br/noticias/sou-agro-as-mil-e-uma-utilidades-da-soja-44842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https://www.agrolink.com.br/noticias/soja--o-brilho-do-grao-de-mil-e-uma-utilidades_148113.html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https://blog.ruralvende.com.br/os-5-principais-produtos-agricolas-no-brasil/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https://mundoeducacao.bol.uol.com.br/geografia/agropecuaria-no-brasil-principais-produtos.htm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pt-BR" sz="1600" dirty="0"/>
              <a:t>https://super.abril.com.br/blog/oraculo/quais-sao-os-alimentos-mais-consumidos-no-brasil/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1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777DA-6CE6-44E6-8758-2CF70583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0"/>
            <a:ext cx="10522225" cy="1219200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E1703-6BAC-47B0-A5DB-BAA77F38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2" y="1484243"/>
            <a:ext cx="5035825" cy="506233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O Brasil atualmente ocupa a terceira posição no quesito de exportação de produtos agrícolas;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>
                <a:solidFill>
                  <a:schemeClr val="accent1"/>
                </a:solidFill>
              </a:rPr>
              <a:t>Soja</a:t>
            </a:r>
            <a:r>
              <a:rPr lang="pt-BR" dirty="0">
                <a:solidFill>
                  <a:schemeClr val="accent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ocupa a primeira posição com cerca de 115 milhões de toneladas;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>
                <a:solidFill>
                  <a:schemeClr val="accent1"/>
                </a:solidFill>
              </a:rPr>
              <a:t>Cana – de – açúcar: </a:t>
            </a:r>
            <a:r>
              <a:rPr lang="pt-BR" dirty="0">
                <a:solidFill>
                  <a:schemeClr val="tx1"/>
                </a:solidFill>
              </a:rPr>
              <a:t>ocupa a segunda posição e muito utilizada no etanol;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>
                <a:solidFill>
                  <a:schemeClr val="accent1"/>
                </a:solidFill>
              </a:rPr>
              <a:t>Café: </a:t>
            </a:r>
            <a:r>
              <a:rPr lang="pt-BR" dirty="0">
                <a:solidFill>
                  <a:schemeClr val="tx1"/>
                </a:solidFill>
              </a:rPr>
              <a:t>além de ser o produto mais consumido no mercado interno, está no terceiro lugar das exportações.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63FC3D-279B-46A6-939B-2BDBE40D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1887">
            <a:off x="3010315" y="4452869"/>
            <a:ext cx="857250" cy="857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317B6D-090A-4A4F-A450-5BB0803E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9965">
            <a:off x="98871" y="5570814"/>
            <a:ext cx="1153981" cy="115398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6BA2E20-58D2-4CF5-A8E5-A0975DD1A98D}"/>
              </a:ext>
            </a:extLst>
          </p:cNvPr>
          <p:cNvSpPr txBox="1">
            <a:spLocks/>
          </p:cNvSpPr>
          <p:nvPr/>
        </p:nvSpPr>
        <p:spPr>
          <a:xfrm>
            <a:off x="5976730" y="2076995"/>
            <a:ext cx="5035825" cy="4469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200" b="1" dirty="0">
                <a:solidFill>
                  <a:schemeClr val="accent1"/>
                </a:solidFill>
              </a:rPr>
              <a:t>Café: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sz="2200" dirty="0">
                <a:solidFill>
                  <a:schemeClr val="tx1"/>
                </a:solidFill>
              </a:rPr>
              <a:t>dessa vez ocupando a primeira posição é consumido diariamente por grande parcela da população;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200" b="1" dirty="0">
                <a:solidFill>
                  <a:schemeClr val="accent1"/>
                </a:solidFill>
              </a:rPr>
              <a:t>Feijão</a:t>
            </a:r>
            <a:r>
              <a:rPr lang="pt-BR" sz="2200" b="1" dirty="0">
                <a:solidFill>
                  <a:schemeClr val="tx1"/>
                </a:solidFill>
              </a:rPr>
              <a:t>: e</a:t>
            </a:r>
            <a:r>
              <a:rPr lang="pt-BR" sz="2200" dirty="0">
                <a:solidFill>
                  <a:schemeClr val="tx1"/>
                </a:solidFill>
              </a:rPr>
              <a:t>ste junto ao terceiro fazem parte do típico prato brasileiro, consumido em todo território nacional;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200" b="1" dirty="0">
                <a:solidFill>
                  <a:schemeClr val="accent1"/>
                </a:solidFill>
              </a:rPr>
              <a:t>Arroz: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sz="2200" b="1" dirty="0">
                <a:solidFill>
                  <a:schemeClr val="tx1"/>
                </a:solidFill>
              </a:rPr>
              <a:t>e</a:t>
            </a:r>
            <a:r>
              <a:rPr lang="pt-BR" sz="2200" dirty="0">
                <a:solidFill>
                  <a:schemeClr val="tx1"/>
                </a:solidFill>
              </a:rPr>
              <a:t>ste junto ao segundo fazem parte do típico prato brasileiro, consumido em todo território nacional.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22A690-5A02-4774-AABD-562148FB5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91" y="5828004"/>
            <a:ext cx="983614" cy="9836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117AB0-9E15-4FDD-9785-AAA96EA8C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6" y="3090090"/>
            <a:ext cx="684143" cy="6841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03C9E8A-B02A-4D59-965E-08D4C62F5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54" y="0"/>
            <a:ext cx="1517375" cy="151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5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3B933-9502-47FF-A73B-914CA818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57" y="1868556"/>
            <a:ext cx="5192373" cy="49894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Perde-se cerca de 14% da produção no transporte;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Um dos processos mais importantes é o armazenamento, uma vez que é a fase que mais se perde grãos, cerca de 67,2% </a:t>
            </a:r>
            <a:r>
              <a:rPr lang="pt-BR" b="1" dirty="0">
                <a:solidFill>
                  <a:schemeClr val="tx1"/>
                </a:solidFill>
              </a:rPr>
              <a:t>anual;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As causas podem ser: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insetos-praga;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fungos;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microtoxinas;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Roedores;</a:t>
            </a:r>
          </a:p>
          <a:p>
            <a:pPr lvl="1" algn="just"/>
            <a:r>
              <a:rPr lang="pt-BR" dirty="0">
                <a:solidFill>
                  <a:schemeClr val="tx1"/>
                </a:solidFill>
              </a:rPr>
              <a:t>Animais domésticos;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84A981-6E35-458E-81FF-8DECD651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0"/>
            <a:ext cx="10522225" cy="1219200"/>
          </a:xfrm>
        </p:spPr>
        <p:txBody>
          <a:bodyPr/>
          <a:lstStyle/>
          <a:p>
            <a:r>
              <a:rPr lang="pt-BR" dirty="0"/>
              <a:t>Problematização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DE0826-7586-40BA-8D70-820F55CE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424070"/>
            <a:ext cx="993913" cy="9939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Chave Esquerda 8">
            <a:extLst>
              <a:ext uri="{FF2B5EF4-FFF2-40B4-BE49-F238E27FC236}">
                <a16:creationId xmlns:a16="http://schemas.microsoft.com/office/drawing/2014/main" id="{F513B841-4D03-4513-ADB0-41B370EC4401}"/>
              </a:ext>
            </a:extLst>
          </p:cNvPr>
          <p:cNvSpPr/>
          <p:nvPr/>
        </p:nvSpPr>
        <p:spPr>
          <a:xfrm>
            <a:off x="930132" y="5360503"/>
            <a:ext cx="203156" cy="609601"/>
          </a:xfrm>
          <a:prstGeom prst="leftBrace">
            <a:avLst>
              <a:gd name="adj1" fmla="val 8333"/>
              <a:gd name="adj2" fmla="val 54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0A6FC4-7114-4CCE-90CF-DFBFE78BFFAA}"/>
              </a:ext>
            </a:extLst>
          </p:cNvPr>
          <p:cNvSpPr txBox="1"/>
          <p:nvPr/>
        </p:nvSpPr>
        <p:spPr>
          <a:xfrm>
            <a:off x="369100" y="5480637"/>
            <a:ext cx="67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15%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BB2BEE-9D82-421A-AB65-0C42C265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21" y="3030124"/>
            <a:ext cx="1316589" cy="1316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25B3D9-B1D7-4B66-A777-D95573D6C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14" y="4797284"/>
            <a:ext cx="914400" cy="9144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BB9B50E-E64B-464F-9245-6AC39A1E2716}"/>
              </a:ext>
            </a:extLst>
          </p:cNvPr>
          <p:cNvSpPr txBox="1">
            <a:spLocks/>
          </p:cNvSpPr>
          <p:nvPr/>
        </p:nvSpPr>
        <p:spPr>
          <a:xfrm>
            <a:off x="6278112" y="1868556"/>
            <a:ext cx="5192373" cy="498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3077A32-B5A2-4E83-9BCD-51CBFF417975}"/>
              </a:ext>
            </a:extLst>
          </p:cNvPr>
          <p:cNvSpPr txBox="1">
            <a:spLocks/>
          </p:cNvSpPr>
          <p:nvPr/>
        </p:nvSpPr>
        <p:spPr>
          <a:xfrm>
            <a:off x="5926637" y="1868556"/>
            <a:ext cx="5192373" cy="498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9F07816-7C82-4231-8CAE-B52B0773121B}"/>
              </a:ext>
            </a:extLst>
          </p:cNvPr>
          <p:cNvSpPr txBox="1">
            <a:spLocks/>
          </p:cNvSpPr>
          <p:nvPr/>
        </p:nvSpPr>
        <p:spPr>
          <a:xfrm>
            <a:off x="6718852" y="2464905"/>
            <a:ext cx="3485322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A causa desses problemas é a temperatura e a umidade;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Quando você diminui a temperatura de algum produto ele dura mais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D2B90-FAA6-477E-89ED-25C0867F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671" y="2809461"/>
            <a:ext cx="4529328" cy="39272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Este tipo de problema afeta desde o produtor, até o consumidor final.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45A19A9-D1ED-437C-A8C9-860B6646FF92}"/>
              </a:ext>
            </a:extLst>
          </p:cNvPr>
          <p:cNvSpPr txBox="1">
            <a:spLocks/>
          </p:cNvSpPr>
          <p:nvPr/>
        </p:nvSpPr>
        <p:spPr>
          <a:xfrm>
            <a:off x="6274907" y="121272"/>
            <a:ext cx="4823790" cy="2370137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dirty="0"/>
              <a:t>Quem sofre mais sofre?</a:t>
            </a:r>
          </a:p>
          <a:p>
            <a:pPr lvl="0"/>
            <a:r>
              <a:rPr lang="pt-BR" sz="3600" dirty="0"/>
              <a:t>Quem é o principal afetado?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0178BE-140A-4828-B50C-57228483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456" y="4042295"/>
            <a:ext cx="1106556" cy="110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47A1980-3860-4F9B-A29E-C0BFAF08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6467">
            <a:off x="8475963" y="4374872"/>
            <a:ext cx="1106556" cy="110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52219A1-EBD3-4321-BD14-02C0E63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3901">
            <a:off x="7145177" y="4487769"/>
            <a:ext cx="1106556" cy="110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ECB174D-24E8-4B69-AFD7-098AC88B1699}"/>
              </a:ext>
            </a:extLst>
          </p:cNvPr>
          <p:cNvSpPr txBox="1">
            <a:spLocks/>
          </p:cNvSpPr>
          <p:nvPr/>
        </p:nvSpPr>
        <p:spPr>
          <a:xfrm>
            <a:off x="846606" y="2769494"/>
            <a:ext cx="5521065" cy="144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O problema está na má qualidade de armazenamento de grãos que causa deterioração deles e a proliferação de Insetos-praga, fungos e microtoxinas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B639213-255A-4976-B652-40AEFF6B0CF5}"/>
              </a:ext>
            </a:extLst>
          </p:cNvPr>
          <p:cNvSpPr txBox="1">
            <a:spLocks/>
          </p:cNvSpPr>
          <p:nvPr/>
        </p:nvSpPr>
        <p:spPr>
          <a:xfrm>
            <a:off x="748749" y="121272"/>
            <a:ext cx="4823790" cy="2370137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3600" dirty="0"/>
              <a:t>Onde está o problema?</a:t>
            </a:r>
          </a:p>
          <a:p>
            <a:pPr lvl="0"/>
            <a:r>
              <a:rPr lang="pt-BR" sz="3600" dirty="0"/>
              <a:t>Qual o problema?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E65B92-3CEE-43FD-8DD6-80F6EA8F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791162"/>
            <a:ext cx="1030356" cy="10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66B21-5752-4AB4-83E1-A7408081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074" y="2668074"/>
            <a:ext cx="3919728" cy="248478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Sim, afeta e muito, pois o desperdício de alimentos é maciço;</a:t>
            </a:r>
          </a:p>
          <a:p>
            <a:r>
              <a:rPr lang="pt-BR" dirty="0">
                <a:solidFill>
                  <a:schemeClr val="tx1"/>
                </a:solidFill>
              </a:rPr>
              <a:t>A também o fato de que as pessoas de outros países tem o costume de comprar produtos sustentáveis.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423D20C-B184-4825-8BA3-A14D382D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903"/>
            <a:ext cx="4996069" cy="1736036"/>
          </a:xfrm>
        </p:spPr>
        <p:txBody>
          <a:bodyPr>
            <a:normAutofit/>
          </a:bodyPr>
          <a:lstStyle/>
          <a:p>
            <a:pPr lvl="0"/>
            <a:r>
              <a:rPr lang="pt-BR" sz="4200" dirty="0"/>
              <a:t>Afeta a sustentabilidade?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23C4F9-924B-423B-B99C-286AF602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13" y="66269"/>
            <a:ext cx="1075912" cy="1075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1C8640E-D09B-4C4D-B2C7-62C5FCAD295A}"/>
              </a:ext>
            </a:extLst>
          </p:cNvPr>
          <p:cNvSpPr txBox="1">
            <a:spLocks/>
          </p:cNvSpPr>
          <p:nvPr/>
        </p:nvSpPr>
        <p:spPr>
          <a:xfrm>
            <a:off x="936137" y="-511363"/>
            <a:ext cx="4823790" cy="2370137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sz="4200" dirty="0"/>
              <a:t>Quanto custa esse problema?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15C00B-4199-4464-950C-BCADE1906662}"/>
              </a:ext>
            </a:extLst>
          </p:cNvPr>
          <p:cNvSpPr txBox="1">
            <a:spLocks/>
          </p:cNvSpPr>
          <p:nvPr/>
        </p:nvSpPr>
        <p:spPr>
          <a:xfrm>
            <a:off x="936137" y="2437237"/>
            <a:ext cx="4823790" cy="392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Foram produzidos </a:t>
            </a:r>
            <a:r>
              <a:rPr lang="pt-BR" dirty="0" smtClean="0">
                <a:solidFill>
                  <a:schemeClr val="tx1"/>
                </a:solidFill>
              </a:rPr>
              <a:t>em maio de </a:t>
            </a:r>
            <a:r>
              <a:rPr lang="pt-BR" dirty="0">
                <a:solidFill>
                  <a:schemeClr val="tx1"/>
                </a:solidFill>
              </a:rPr>
              <a:t>2018 cerca de </a:t>
            </a:r>
            <a:r>
              <a:rPr lang="pt-BR" dirty="0" smtClean="0">
                <a:solidFill>
                  <a:schemeClr val="tx1"/>
                </a:solidFill>
              </a:rPr>
              <a:t>15.800 </a:t>
            </a:r>
            <a:r>
              <a:rPr lang="pt-BR" dirty="0">
                <a:solidFill>
                  <a:schemeClr val="tx1"/>
                </a:solidFill>
              </a:rPr>
              <a:t>milhões de toneladas de soja, cada </a:t>
            </a:r>
            <a:r>
              <a:rPr lang="pt-BR" dirty="0" smtClean="0">
                <a:solidFill>
                  <a:schemeClr val="tx1"/>
                </a:solidFill>
              </a:rPr>
              <a:t>tonelada </a:t>
            </a:r>
            <a:r>
              <a:rPr lang="pt-BR" dirty="0">
                <a:solidFill>
                  <a:schemeClr val="tx1"/>
                </a:solidFill>
              </a:rPr>
              <a:t>vendida </a:t>
            </a:r>
            <a:r>
              <a:rPr lang="pt-BR" dirty="0" smtClean="0">
                <a:solidFill>
                  <a:schemeClr val="tx1"/>
                </a:solidFill>
              </a:rPr>
              <a:t>em média foi de R$290,00</a:t>
            </a:r>
            <a:r>
              <a:rPr lang="pt-BR" dirty="0">
                <a:solidFill>
                  <a:schemeClr val="tx1"/>
                </a:solidFill>
              </a:rPr>
              <a:t>, ou seja:</a:t>
            </a:r>
          </a:p>
          <a:p>
            <a:r>
              <a:rPr lang="pt-BR" dirty="0">
                <a:solidFill>
                  <a:schemeClr val="tx1"/>
                </a:solidFill>
              </a:rPr>
              <a:t>1t = R$290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15.800.000t </a:t>
            </a:r>
            <a:r>
              <a:rPr lang="pt-BR" dirty="0">
                <a:solidFill>
                  <a:schemeClr val="tx1"/>
                </a:solidFill>
              </a:rPr>
              <a:t>*</a:t>
            </a:r>
            <a:r>
              <a:rPr lang="pt-BR" dirty="0" smtClean="0">
                <a:solidFill>
                  <a:schemeClr val="tx1"/>
                </a:solidFill>
              </a:rPr>
              <a:t> 5,6% = 884.000t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884.000* </a:t>
            </a:r>
            <a:r>
              <a:rPr lang="pt-BR" dirty="0">
                <a:solidFill>
                  <a:schemeClr val="tx1"/>
                </a:solidFill>
              </a:rPr>
              <a:t>R$290 = </a:t>
            </a:r>
            <a:r>
              <a:rPr lang="pt-BR" dirty="0" smtClean="0">
                <a:solidFill>
                  <a:schemeClr val="tx1"/>
                </a:solidFill>
              </a:rPr>
              <a:t>R$256.360.000‬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A8AE29F-4C3B-428A-A397-E410293F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67" y="5190375"/>
            <a:ext cx="1063091" cy="10630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54598C-3F9D-4B5D-9CE7-3327D2D14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5990">
            <a:off x="2213503" y="5119482"/>
            <a:ext cx="1063091" cy="10630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1F7128D-0C5E-4A6C-B760-00CF0C96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188">
            <a:off x="3222603" y="5233705"/>
            <a:ext cx="1063091" cy="10630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0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FE472D-027B-4FD4-B034-AB2EB2514E9D}"/>
              </a:ext>
            </a:extLst>
          </p:cNvPr>
          <p:cNvSpPr txBox="1">
            <a:spLocks/>
          </p:cNvSpPr>
          <p:nvPr/>
        </p:nvSpPr>
        <p:spPr>
          <a:xfrm>
            <a:off x="6629172" y="439276"/>
            <a:ext cx="4996069" cy="1736036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2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3AAAAD0-86F3-47BD-A206-8F39E42E5BD2}"/>
              </a:ext>
            </a:extLst>
          </p:cNvPr>
          <p:cNvSpPr txBox="1">
            <a:spLocks/>
          </p:cNvSpPr>
          <p:nvPr/>
        </p:nvSpPr>
        <p:spPr>
          <a:xfrm>
            <a:off x="1656522" y="439276"/>
            <a:ext cx="8839201" cy="2164601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/>
              <a:t>Já existe alguma tecnologia /  </a:t>
            </a:r>
          </a:p>
          <a:p>
            <a:pPr algn="just"/>
            <a:r>
              <a:rPr lang="pt-BR" dirty="0"/>
              <a:t>Demanda para resolver</a:t>
            </a:r>
          </a:p>
          <a:p>
            <a:pPr lvl="0" algn="just"/>
            <a:r>
              <a:rPr lang="pt-BR" dirty="0"/>
              <a:t>resolva o problema?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87CF9D-3B00-4027-8340-6C1A18DFBD76}"/>
              </a:ext>
            </a:extLst>
          </p:cNvPr>
          <p:cNvSpPr txBox="1">
            <a:spLocks/>
          </p:cNvSpPr>
          <p:nvPr/>
        </p:nvSpPr>
        <p:spPr>
          <a:xfrm>
            <a:off x="3746653" y="3298788"/>
            <a:ext cx="7894579" cy="109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Não, apenas a técnica da secagem.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E7A4907-A64E-4E1A-A616-16C9E7A3C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22" y="4453013"/>
            <a:ext cx="952500" cy="9525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389661-F43F-405D-9703-86DC9B8FD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76" y="4929263"/>
            <a:ext cx="952500" cy="9525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72111CE-2E54-4C1C-80E9-23E82749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15" y="4119223"/>
            <a:ext cx="952500" cy="9525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A8C4B92-9D2D-4814-8360-72483657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22" y="4742904"/>
            <a:ext cx="952500" cy="9525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6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AF350-0A2B-45C5-914B-2B57AFC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Pensando no grande prejuízo que a perda desses grãos causa foi tivemos a ideia de fazer uma solução </a:t>
            </a:r>
            <a:r>
              <a:rPr lang="pt-BR" dirty="0" err="1"/>
              <a:t>IoT</a:t>
            </a:r>
            <a:r>
              <a:rPr lang="pt-BR" dirty="0"/>
              <a:t> que utiliza o sensor de umidade e temperatura para fazer o monitoramento das mesmas e caso alguma ultrapasse os limites extrapolados a solução irá fazer a regulagem.</a:t>
            </a:r>
          </a:p>
          <a:p>
            <a:r>
              <a:rPr lang="pt-BR" dirty="0"/>
              <a:t>Resultados: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Diminuição na perda de grãos;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Aumento na qualidade dos produtos;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Mais renda;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E219DCB-9EEB-47EA-81B3-675E596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0"/>
            <a:ext cx="10522225" cy="12192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180CF4-8110-4C9D-9302-F2B3BFC10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08" y="66606"/>
            <a:ext cx="1222513" cy="12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007D0F-8A03-49AA-9C3F-463EF78F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6" y="604963"/>
            <a:ext cx="1397000" cy="1397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0AC8D5D-671E-4C81-BE4D-D420DA00D61A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2057636" y="1303463"/>
            <a:ext cx="595555" cy="464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8DA7A197-BBB7-41F5-AE96-94ED21148DAA}"/>
              </a:ext>
            </a:extLst>
          </p:cNvPr>
          <p:cNvSpPr/>
          <p:nvPr/>
        </p:nvSpPr>
        <p:spPr>
          <a:xfrm>
            <a:off x="2653191" y="568191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86401B-7BC0-486E-84EE-1D88C53E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2" y="2190301"/>
            <a:ext cx="833349" cy="7112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BC0C526-183D-463B-BC4F-C210385B536B}"/>
              </a:ext>
            </a:extLst>
          </p:cNvPr>
          <p:cNvSpPr/>
          <p:nvPr/>
        </p:nvSpPr>
        <p:spPr>
          <a:xfrm>
            <a:off x="5811150" y="122835"/>
            <a:ext cx="2133600" cy="2229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EA88B4E-3855-4496-A30D-0EC992643C7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040791" y="1516383"/>
            <a:ext cx="832227" cy="25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07693673-CDAA-49A2-9BFC-A01D2D57C340}"/>
              </a:ext>
            </a:extLst>
          </p:cNvPr>
          <p:cNvSpPr/>
          <p:nvPr/>
        </p:nvSpPr>
        <p:spPr>
          <a:xfrm>
            <a:off x="8670790" y="344102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602592-FE3A-4A9A-AE88-6E7B51945B9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44750" y="1237577"/>
            <a:ext cx="726040" cy="30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FC4A348-8B0C-445C-8B31-E4734DAEC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44" y="613695"/>
            <a:ext cx="1861113" cy="186111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C094613-60FC-4B42-998B-8E6F307E038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9864590" y="2744402"/>
            <a:ext cx="158017" cy="899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00511F5-BC92-4A7F-83CD-E94C7E4084A8}"/>
              </a:ext>
            </a:extLst>
          </p:cNvPr>
          <p:cNvSpPr/>
          <p:nvPr/>
        </p:nvSpPr>
        <p:spPr>
          <a:xfrm>
            <a:off x="8828807" y="3643641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0A82509-895D-48B2-A2B2-25D629E51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15" y="891467"/>
            <a:ext cx="1178402" cy="11784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6128359-80D7-4B01-BDA2-D2F503706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17" y="1033467"/>
            <a:ext cx="1007034" cy="1007034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AE57F9AF-CB4C-449C-8700-671C2B5DF5B3}"/>
              </a:ext>
            </a:extLst>
          </p:cNvPr>
          <p:cNvSpPr/>
          <p:nvPr/>
        </p:nvSpPr>
        <p:spPr>
          <a:xfrm>
            <a:off x="5831862" y="3540722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68CF50A-2996-4D63-BADA-BDAC95E34D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103" y="4347542"/>
            <a:ext cx="942271" cy="942271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4328AF58-3CC9-453B-96FC-1BEAE71B5D34}"/>
              </a:ext>
            </a:extLst>
          </p:cNvPr>
          <p:cNvSpPr/>
          <p:nvPr/>
        </p:nvSpPr>
        <p:spPr>
          <a:xfrm>
            <a:off x="3285232" y="3786485"/>
            <a:ext cx="2121128" cy="2314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5A131A4-38A7-4E28-B12B-187D70AEFDFF}"/>
              </a:ext>
            </a:extLst>
          </p:cNvPr>
          <p:cNvCxnSpPr>
            <a:stCxn id="17" idx="2"/>
            <a:endCxn id="19" idx="6"/>
          </p:cNvCxnSpPr>
          <p:nvPr/>
        </p:nvCxnSpPr>
        <p:spPr>
          <a:xfrm flipH="1">
            <a:off x="5406360" y="4740872"/>
            <a:ext cx="425502" cy="203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3DA9A9A-ED5D-498E-856A-5970A177BDE7}"/>
              </a:ext>
            </a:extLst>
          </p:cNvPr>
          <p:cNvSpPr/>
          <p:nvPr/>
        </p:nvSpPr>
        <p:spPr>
          <a:xfrm>
            <a:off x="569112" y="3582582"/>
            <a:ext cx="2077522" cy="2159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55E49AE-0250-416C-8313-29B93FA68E9D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2646634" y="4662550"/>
            <a:ext cx="638598" cy="28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59D0ACBB-C184-411D-B8EF-ACC589F15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3" y="711051"/>
            <a:ext cx="1155860" cy="115586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59A4B64-2E43-4D39-B26E-5900A9A33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49" y="665397"/>
            <a:ext cx="762000" cy="762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7676944-B2E5-4A44-8E82-5BB46F34A2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18" y="3988854"/>
            <a:ext cx="1300959" cy="130095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97FDE9E-2494-4E48-902B-7409F27C3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98" y="4067136"/>
            <a:ext cx="1144394" cy="114439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24D3A28-DCF0-4E40-92D7-86FAA0567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49" y="4389195"/>
            <a:ext cx="806272" cy="80627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CE71E62-9EFB-41C0-A09F-6E6DBC90FA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87" y="4397166"/>
            <a:ext cx="786132" cy="786132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CF2B74C-BD0A-47D9-833D-BAD030F04B60}"/>
              </a:ext>
            </a:extLst>
          </p:cNvPr>
          <p:cNvCxnSpPr>
            <a:stCxn id="14" idx="2"/>
            <a:endCxn id="17" idx="6"/>
          </p:cNvCxnSpPr>
          <p:nvPr/>
        </p:nvCxnSpPr>
        <p:spPr>
          <a:xfrm flipH="1" flipV="1">
            <a:off x="8219462" y="4740872"/>
            <a:ext cx="609345" cy="102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F2472FE0-2D66-47BD-A7F9-7BC273B0B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03" y="4921867"/>
            <a:ext cx="914400" cy="9144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22E4236-0779-42E3-A5E5-0BC1F044DB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58" y="4034659"/>
            <a:ext cx="983614" cy="98361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FEC6621-96A5-4124-B2BD-D06D507323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4072">
            <a:off x="4339115" y="4266801"/>
            <a:ext cx="1153981" cy="115398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5D4212A-C597-46FD-B8A4-37DE23F7BE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2" y="3989723"/>
            <a:ext cx="1416467" cy="1416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1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D712-F938-45B8-AEAA-CF5664B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89AA3-75C0-4BD2-A393-3A6AC312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CCEB78-A85C-4C58-9ED6-1C4FAF48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8" b="5105"/>
          <a:stretch/>
        </p:blipFill>
        <p:spPr>
          <a:xfrm>
            <a:off x="23812" y="-13064"/>
            <a:ext cx="12144375" cy="68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ibir">
  <a:themeElements>
    <a:clrScheme name="Personalizada 18">
      <a:dk1>
        <a:srgbClr val="000000"/>
      </a:dk1>
      <a:lt1>
        <a:srgbClr val="FFFFFF"/>
      </a:lt1>
      <a:dk2>
        <a:srgbClr val="453D2B"/>
      </a:dk2>
      <a:lt2>
        <a:srgbClr val="FFFFFF"/>
      </a:lt2>
      <a:accent1>
        <a:srgbClr val="6F493C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676</TotalTime>
  <Words>508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Exibir</vt:lpstr>
      <vt:lpstr>Monitoramento de temperatura para a conservação de grãos</vt:lpstr>
      <vt:lpstr>Contextualização</vt:lpstr>
      <vt:lpstr>Problematização</vt:lpstr>
      <vt:lpstr>Apresentação do PowerPoint</vt:lpstr>
      <vt:lpstr>Afeta a sustentabilidade?</vt:lpstr>
      <vt:lpstr>Apresentação do PowerPoint</vt:lpstr>
      <vt:lpstr>Objetivo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46</cp:revision>
  <dcterms:created xsi:type="dcterms:W3CDTF">2019-08-30T17:23:32Z</dcterms:created>
  <dcterms:modified xsi:type="dcterms:W3CDTF">2019-09-02T18:27:02Z</dcterms:modified>
</cp:coreProperties>
</file>