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B63E-B617-4D48-829F-8F2601A79FE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0113B9-D5F7-4963-BB41-3776926247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2DA-4788-461D-87B8-A81A458CF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2EEC-11F5-4F07-BC86-D46E236FE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Carpentry @ UCSB</a:t>
            </a:r>
          </a:p>
          <a:p>
            <a:r>
              <a:rPr lang="en-US" cap="none" dirty="0"/>
              <a:t>November 5, 2024</a:t>
            </a:r>
          </a:p>
        </p:txBody>
      </p:sp>
    </p:spTree>
    <p:extLst>
      <p:ext uri="{BB962C8B-B14F-4D97-AF65-F5344CB8AC3E}">
        <p14:creationId xmlns:p14="http://schemas.microsoft.com/office/powerpoint/2010/main" val="383047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– Nested tree structure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115AC92-3D32-4569-BEA7-A9CD0174F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22" y="1846263"/>
            <a:ext cx="3895882" cy="40227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1C9492-E029-4B0C-AE04-340492C12131}"/>
              </a:ext>
            </a:extLst>
          </p:cNvPr>
          <p:cNvSpPr/>
          <p:nvPr/>
        </p:nvSpPr>
        <p:spPr>
          <a:xfrm>
            <a:off x="4795003" y="5868988"/>
            <a:ext cx="2601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12529"/>
                </a:solidFill>
                <a:latin typeface="Mulish"/>
              </a:rPr>
              <a:t>Source: Wikipedia. Author: Birger Eriksson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922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– Tags and attributes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"https://carpentries.org/past_workshops/"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0062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 non-comprehensive list of elements:</a:t>
            </a:r>
          </a:p>
          <a:p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</a:t>
            </a:r>
            <a:r>
              <a:rPr lang="en-US" sz="1800" dirty="0" err="1"/>
              <a:t>hmtl</a:t>
            </a:r>
            <a:r>
              <a:rPr lang="en-US" sz="1800" dirty="0"/>
              <a:t>&gt;...&lt;/html&gt; The root element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&lt;head&gt;...&lt;/head&gt; Contains metadata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&lt;body&gt;...&lt;/body&gt; The content that is going to be displayed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&lt;h1&gt;...&lt;/h1&gt;, &lt;h2&gt;...&lt;/h2&gt; Headers of level 1, 2, …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&lt;p&gt;...&lt;/p&gt; A paragraph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=""&gt;...&lt;/a&gt; Creates a hyperlink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="" alt=""&gt; </a:t>
            </a:r>
            <a:r>
              <a:rPr lang="en-US" sz="1800" dirty="0" err="1"/>
              <a:t>Embedds</a:t>
            </a:r>
            <a:r>
              <a:rPr lang="en-US" sz="1800" dirty="0"/>
              <a:t> an image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&lt;table&gt;...&lt;/table&gt;, &lt;</a:t>
            </a:r>
            <a:r>
              <a:rPr lang="en-US" sz="1800" dirty="0" err="1"/>
              <a:t>th</a:t>
            </a:r>
            <a:r>
              <a:rPr lang="en-US" sz="1800" dirty="0"/>
              <a:t>&gt;...&lt;/</a:t>
            </a:r>
            <a:r>
              <a:rPr lang="en-US" sz="1800" dirty="0" err="1"/>
              <a:t>th</a:t>
            </a:r>
            <a:r>
              <a:rPr lang="en-US" sz="1800" dirty="0"/>
              <a:t>&gt;, &lt;tr&gt;...&lt;/tr&gt;, &lt;td&gt;...&lt;/td&gt; Defines a table, with its  header, rows and data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&lt;div&gt;...&lt;/div&gt; Is used to group sections of HTML content.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&lt;script&gt;...&lt;/script&gt; Embeds or references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207941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– Tags and attributes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"https://carpentries.org/past_workshops/"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00626" cy="4023360"/>
          </a:xfrm>
        </p:spPr>
        <p:txBody>
          <a:bodyPr>
            <a:normAutofit/>
          </a:bodyPr>
          <a:lstStyle/>
          <a:p>
            <a:r>
              <a:rPr lang="en-US" sz="1800" dirty="0"/>
              <a:t>Other useful global (that any element can have) attributes:</a:t>
            </a:r>
          </a:p>
          <a:p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id="" Assigns a unique identifier to an element, which cannot be repeated in the entire HTML document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title="" Provides extra information, displayed as a tooltip when the user hovers over the element.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class="" Is used to apply a similar styling to multiple elements at once.</a:t>
            </a:r>
          </a:p>
        </p:txBody>
      </p:sp>
    </p:spTree>
    <p:extLst>
      <p:ext uri="{BB962C8B-B14F-4D97-AF65-F5344CB8AC3E}">
        <p14:creationId xmlns:p14="http://schemas.microsoft.com/office/powerpoint/2010/main" val="5124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4E4-9933-4DF9-B3C7-49CE95E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D1FAD-2E02-4737-857C-E11067AC1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cap="none" dirty="0"/>
              <a:t>Workshop website</a:t>
            </a:r>
          </a:p>
          <a:p>
            <a:r>
              <a:rPr lang="en-US" cap="none" dirty="0"/>
              <a:t>https://ucsbcarpentry.github.io/workshop/2024/11/05/ucsb-webscraping.html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0E7E63-88FA-4663-AC7E-3CECB969E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9" y="2797175"/>
            <a:ext cx="2857500" cy="28575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083310-67C4-48DF-9926-A4A77A047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cap="none" dirty="0"/>
              <a:t>Pre-workshop survey</a:t>
            </a:r>
          </a:p>
          <a:p>
            <a:endParaRPr lang="en-US" b="1" cap="non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15B5E4-9E0B-4D30-8D29-CBDCF9EFCC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2797175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47053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3AE828-1830-4703-8B36-2C92F9EE6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F95FB94-7BF5-49E8-8492-A5372680F62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&lt;!DOCTYPE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 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Sample web 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h1 Header #1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This is a paragraph tag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h2 Sub-header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A new paragraph, now in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sub-header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h1 Header #2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one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794D"/>
                </a:solidFill>
                <a:effectLst/>
                <a:latin typeface="inherit"/>
              </a:rPr>
              <a:t>"https://carpentries.org/"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The Carpentries 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inherit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794D"/>
                </a:solidFill>
                <a:effectLst/>
                <a:latin typeface="inherit"/>
              </a:rPr>
              <a:t>"https://carpentries.org/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0794D"/>
                </a:solidFill>
                <a:effectLst/>
                <a:latin typeface="inherit"/>
              </a:rPr>
              <a:t>past_workshops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794D"/>
                </a:solidFill>
                <a:effectLst/>
                <a:latin typeface="inherit"/>
              </a:rPr>
              <a:t>/"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past workshops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A5"/>
                </a:solidFill>
                <a:effectLst/>
                <a:latin typeface="inherit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D0000"/>
                </a:solidFill>
                <a:effectLst/>
                <a:latin typeface="inherit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</a:t>
            </a:r>
          </a:p>
        </p:txBody>
      </p:sp>
      <p:pic>
        <p:nvPicPr>
          <p:cNvPr id="1026" name="Picture 2" descr="Screenshot of a simple website with the previews HTML">
            <a:extLst>
              <a:ext uri="{FF2B5EF4-FFF2-40B4-BE49-F238E27FC236}">
                <a16:creationId xmlns:a16="http://schemas.microsoft.com/office/drawing/2014/main" id="{B1A2AEFC-BA54-41DC-9C2F-ACA507357B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644998"/>
            <a:ext cx="4937125" cy="2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a href</a:t>
            </a:r>
            <a:r>
              <a:rPr lang="en-US" altLang="en-US" sz="120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a href</a:t>
            </a:r>
            <a:r>
              <a:rPr lang="en-US" altLang="en-US" sz="120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>
                <a:solidFill>
                  <a:srgbClr val="20794D"/>
                </a:solidFill>
                <a:latin typeface="inherit"/>
              </a:rPr>
              <a:t>"https://carpentries.org/past_workshops/"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37FFC-7D6B-4CEC-8DEE-DB62CC65F035}"/>
              </a:ext>
            </a:extLst>
          </p:cNvPr>
          <p:cNvSpPr/>
          <p:nvPr/>
        </p:nvSpPr>
        <p:spPr>
          <a:xfrm>
            <a:off x="6218238" y="1998667"/>
            <a:ext cx="493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Mulish"/>
              </a:rPr>
              <a:t>All websites have a Hypertext Markup Language (HTML) document behind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- Elements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</a:t>
            </a:r>
            <a:r>
              <a:rPr lang="en-US" altLang="en-US" sz="1200" dirty="0" err="1">
                <a:solidFill>
                  <a:srgbClr val="20794D"/>
                </a:solidFill>
                <a:latin typeface="inherit"/>
              </a:rPr>
              <a:t>past_workshops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HTML document is composed of elements</a:t>
            </a:r>
          </a:p>
          <a:p>
            <a:r>
              <a:rPr lang="en-US" dirty="0"/>
              <a:t>Most elements can be identified as they have an opening &lt;tag&gt; and a closing &lt;/tag&gt;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70B03-9DA6-446E-846C-E3B504F510BF}"/>
              </a:ext>
            </a:extLst>
          </p:cNvPr>
          <p:cNvGrpSpPr/>
          <p:nvPr/>
        </p:nvGrpSpPr>
        <p:grpSpPr>
          <a:xfrm>
            <a:off x="1097280" y="2623329"/>
            <a:ext cx="7312784" cy="905630"/>
            <a:chOff x="1097280" y="2623329"/>
            <a:chExt cx="7312784" cy="9056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9CED00-2FA6-4316-B939-B568648FEB81}"/>
                </a:ext>
              </a:extLst>
            </p:cNvPr>
            <p:cNvSpPr/>
            <p:nvPr/>
          </p:nvSpPr>
          <p:spPr>
            <a:xfrm>
              <a:off x="1097280" y="2623329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146B400-0D3E-45A0-8EFF-67DEAFE1B6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289424" y="2762250"/>
              <a:ext cx="2948509" cy="6459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EF004-EA70-407E-8285-7ACB602B9C59}"/>
                </a:ext>
              </a:extLst>
            </p:cNvPr>
            <p:cNvSpPr/>
            <p:nvPr/>
          </p:nvSpPr>
          <p:spPr>
            <a:xfrm>
              <a:off x="6237933" y="3287420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title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06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- Elements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</a:t>
            </a:r>
            <a:r>
              <a:rPr lang="en-US" altLang="en-US" sz="1200" dirty="0" err="1">
                <a:solidFill>
                  <a:srgbClr val="20794D"/>
                </a:solidFill>
                <a:latin typeface="inherit"/>
              </a:rPr>
              <a:t>past_workshops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HTML document is composed of elements</a:t>
            </a:r>
          </a:p>
          <a:p>
            <a:r>
              <a:rPr lang="en-US" dirty="0"/>
              <a:t>Most elements can be identified as they have an opening &lt;tag&gt; and a closing &lt;/tag&gt;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CED00-2FA6-4316-B939-B568648FEB81}"/>
              </a:ext>
            </a:extLst>
          </p:cNvPr>
          <p:cNvSpPr/>
          <p:nvPr/>
        </p:nvSpPr>
        <p:spPr>
          <a:xfrm>
            <a:off x="1097280" y="2623329"/>
            <a:ext cx="2172131" cy="241539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4BBAFD-DB59-4D0D-973B-721A1C232987}"/>
              </a:ext>
            </a:extLst>
          </p:cNvPr>
          <p:cNvGrpSpPr/>
          <p:nvPr/>
        </p:nvGrpSpPr>
        <p:grpSpPr>
          <a:xfrm>
            <a:off x="3289424" y="2762250"/>
            <a:ext cx="5120640" cy="766709"/>
            <a:chOff x="3289424" y="2762250"/>
            <a:chExt cx="5120640" cy="766709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146B400-0D3E-45A0-8EFF-67DEAFE1B6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289424" y="2762250"/>
              <a:ext cx="2948509" cy="6459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EF004-EA70-407E-8285-7ACB602B9C59}"/>
                </a:ext>
              </a:extLst>
            </p:cNvPr>
            <p:cNvSpPr/>
            <p:nvPr/>
          </p:nvSpPr>
          <p:spPr>
            <a:xfrm>
              <a:off x="6237933" y="3287420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title element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9F64FC-7957-4113-839E-05F231A6E731}"/>
              </a:ext>
            </a:extLst>
          </p:cNvPr>
          <p:cNvGrpSpPr/>
          <p:nvPr/>
        </p:nvGrpSpPr>
        <p:grpSpPr>
          <a:xfrm>
            <a:off x="1117293" y="3347805"/>
            <a:ext cx="7795670" cy="630379"/>
            <a:chOff x="1117293" y="3347805"/>
            <a:chExt cx="7795670" cy="6303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0C40C3-8BC1-4702-A158-34732DA72477}"/>
                </a:ext>
              </a:extLst>
            </p:cNvPr>
            <p:cNvSpPr/>
            <p:nvPr/>
          </p:nvSpPr>
          <p:spPr>
            <a:xfrm>
              <a:off x="1117293" y="3347805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01517C-08F2-4229-8830-F883564D4830}"/>
                </a:ext>
              </a:extLst>
            </p:cNvPr>
            <p:cNvGrpSpPr/>
            <p:nvPr/>
          </p:nvGrpSpPr>
          <p:grpSpPr>
            <a:xfrm>
              <a:off x="3289424" y="3468575"/>
              <a:ext cx="5623539" cy="509609"/>
              <a:chOff x="2632199" y="2564454"/>
              <a:chExt cx="5623539" cy="509609"/>
            </a:xfrm>
          </p:grpSpPr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52594F19-8E22-4C0A-82A6-21BE2F063A0A}"/>
                  </a:ext>
                </a:extLst>
              </p:cNvPr>
              <p:cNvCxnSpPr>
                <a:cxnSpLocks/>
                <a:stCxn id="9" idx="3"/>
                <a:endCxn id="14" idx="1"/>
              </p:cNvCxnSpPr>
              <p:nvPr/>
            </p:nvCxnSpPr>
            <p:spPr>
              <a:xfrm>
                <a:off x="2632199" y="2564454"/>
                <a:ext cx="3451408" cy="388840"/>
              </a:xfrm>
              <a:prstGeom prst="bentConnector3">
                <a:avLst>
                  <a:gd name="adj1" fmla="val 4889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80616-5F28-486B-A048-300A1A41B1F2}"/>
                  </a:ext>
                </a:extLst>
              </p:cNvPr>
              <p:cNvSpPr/>
              <p:nvPr/>
            </p:nvSpPr>
            <p:spPr>
              <a:xfrm>
                <a:off x="6083607" y="2832524"/>
                <a:ext cx="2172131" cy="241539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paragraph element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B6F95-BCCA-4C03-B314-5E35810E220E}"/>
              </a:ext>
            </a:extLst>
          </p:cNvPr>
          <p:cNvGrpSpPr/>
          <p:nvPr/>
        </p:nvGrpSpPr>
        <p:grpSpPr>
          <a:xfrm>
            <a:off x="1117293" y="3904419"/>
            <a:ext cx="8017182" cy="630379"/>
            <a:chOff x="1117293" y="3347805"/>
            <a:chExt cx="8017182" cy="6303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CEEFC2-A14B-42A5-83B9-8BAC4B3641A6}"/>
                </a:ext>
              </a:extLst>
            </p:cNvPr>
            <p:cNvSpPr/>
            <p:nvPr/>
          </p:nvSpPr>
          <p:spPr>
            <a:xfrm>
              <a:off x="1117293" y="3347805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6431F5-606F-4637-9E95-3688DCE2D249}"/>
                </a:ext>
              </a:extLst>
            </p:cNvPr>
            <p:cNvGrpSpPr/>
            <p:nvPr/>
          </p:nvGrpSpPr>
          <p:grpSpPr>
            <a:xfrm>
              <a:off x="3289424" y="3468575"/>
              <a:ext cx="5845051" cy="509609"/>
              <a:chOff x="2632199" y="2564454"/>
              <a:chExt cx="5845051" cy="509609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8545F686-968E-41A6-AEE0-4A005FB9ED91}"/>
                  </a:ext>
                </a:extLst>
              </p:cNvPr>
              <p:cNvCxnSpPr>
                <a:cxnSpLocks/>
                <a:stCxn id="24" idx="3"/>
                <a:endCxn id="27" idx="1"/>
              </p:cNvCxnSpPr>
              <p:nvPr/>
            </p:nvCxnSpPr>
            <p:spPr>
              <a:xfrm>
                <a:off x="2632199" y="2564454"/>
                <a:ext cx="3451408" cy="3888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38DB7F-205B-40C7-87A0-A3C3CA2576B8}"/>
                  </a:ext>
                </a:extLst>
              </p:cNvPr>
              <p:cNvSpPr/>
              <p:nvPr/>
            </p:nvSpPr>
            <p:spPr>
              <a:xfrm>
                <a:off x="6083607" y="2832524"/>
                <a:ext cx="2393643" cy="241539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1 header element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1C611D-E0B3-4539-8DC3-2F65DFA3C558}"/>
              </a:ext>
            </a:extLst>
          </p:cNvPr>
          <p:cNvGrpSpPr/>
          <p:nvPr/>
        </p:nvGrpSpPr>
        <p:grpSpPr>
          <a:xfrm>
            <a:off x="1117293" y="4823293"/>
            <a:ext cx="8017182" cy="630379"/>
            <a:chOff x="1117293" y="3347805"/>
            <a:chExt cx="8017182" cy="630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97B768-BF45-4EF7-8B7C-1084C0C4C89D}"/>
                </a:ext>
              </a:extLst>
            </p:cNvPr>
            <p:cNvSpPr/>
            <p:nvPr/>
          </p:nvSpPr>
          <p:spPr>
            <a:xfrm>
              <a:off x="1117293" y="3347805"/>
              <a:ext cx="4978707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E1E492-33C8-42CD-A537-379F3B6DA021}"/>
                </a:ext>
              </a:extLst>
            </p:cNvPr>
            <p:cNvGrpSpPr/>
            <p:nvPr/>
          </p:nvGrpSpPr>
          <p:grpSpPr>
            <a:xfrm>
              <a:off x="6096000" y="3468575"/>
              <a:ext cx="3038475" cy="509609"/>
              <a:chOff x="5438775" y="2564454"/>
              <a:chExt cx="3038475" cy="509609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683FC8A0-87E0-4CB5-B408-BCC368F91272}"/>
                  </a:ext>
                </a:extLst>
              </p:cNvPr>
              <p:cNvCxnSpPr>
                <a:cxnSpLocks/>
                <a:stCxn id="30" idx="3"/>
                <a:endCxn id="33" idx="1"/>
              </p:cNvCxnSpPr>
              <p:nvPr/>
            </p:nvCxnSpPr>
            <p:spPr>
              <a:xfrm>
                <a:off x="5438775" y="2564454"/>
                <a:ext cx="644832" cy="38884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CA5854-FC67-4E34-AD8E-0BC28B66E7F9}"/>
                  </a:ext>
                </a:extLst>
              </p:cNvPr>
              <p:cNvSpPr/>
              <p:nvPr/>
            </p:nvSpPr>
            <p:spPr>
              <a:xfrm>
                <a:off x="6083607" y="2832524"/>
                <a:ext cx="2393643" cy="241539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hyperlink element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9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– Nested tree structure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</a:t>
            </a:r>
            <a:r>
              <a:rPr lang="en-US" altLang="en-US" sz="1200" dirty="0" err="1">
                <a:solidFill>
                  <a:srgbClr val="20794D"/>
                </a:solidFill>
                <a:latin typeface="inherit"/>
              </a:rPr>
              <a:t>past_workshops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Given than an element can be inside another element, an HTML document has a nested tree structure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70B03-9DA6-446E-846C-E3B504F510BF}"/>
              </a:ext>
            </a:extLst>
          </p:cNvPr>
          <p:cNvGrpSpPr/>
          <p:nvPr/>
        </p:nvGrpSpPr>
        <p:grpSpPr>
          <a:xfrm>
            <a:off x="1097280" y="2623329"/>
            <a:ext cx="7312784" cy="905630"/>
            <a:chOff x="1097280" y="2623329"/>
            <a:chExt cx="7312784" cy="9056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9CED00-2FA6-4316-B939-B568648FEB81}"/>
                </a:ext>
              </a:extLst>
            </p:cNvPr>
            <p:cNvSpPr/>
            <p:nvPr/>
          </p:nvSpPr>
          <p:spPr>
            <a:xfrm>
              <a:off x="1097280" y="2623329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146B400-0D3E-45A0-8EFF-67DEAFE1B6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289424" y="2762250"/>
              <a:ext cx="2948509" cy="6459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EF004-EA70-407E-8285-7ACB602B9C59}"/>
                </a:ext>
              </a:extLst>
            </p:cNvPr>
            <p:cNvSpPr/>
            <p:nvPr/>
          </p:nvSpPr>
          <p:spPr>
            <a:xfrm>
              <a:off x="6237933" y="3287420"/>
              <a:ext cx="2172131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title element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D6B16E-5F29-4085-9534-FC1302197AE3}"/>
              </a:ext>
            </a:extLst>
          </p:cNvPr>
          <p:cNvGrpSpPr/>
          <p:nvPr/>
        </p:nvGrpSpPr>
        <p:grpSpPr>
          <a:xfrm>
            <a:off x="1097280" y="2476500"/>
            <a:ext cx="8151947" cy="1402373"/>
            <a:chOff x="1097280" y="2430305"/>
            <a:chExt cx="8151947" cy="14023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8A1AD9-EA41-4205-AEB1-637D35A91D9E}"/>
                </a:ext>
              </a:extLst>
            </p:cNvPr>
            <p:cNvSpPr/>
            <p:nvPr/>
          </p:nvSpPr>
          <p:spPr>
            <a:xfrm>
              <a:off x="1097280" y="2430305"/>
              <a:ext cx="2172131" cy="571500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C5759F-235A-496F-8798-C2F9FD16E47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3269411" y="2716055"/>
              <a:ext cx="3807685" cy="995854"/>
            </a:xfrm>
            <a:prstGeom prst="bent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D14013-C986-4C0E-9A86-4908BE784DB0}"/>
                </a:ext>
              </a:extLst>
            </p:cNvPr>
            <p:cNvSpPr/>
            <p:nvPr/>
          </p:nvSpPr>
          <p:spPr>
            <a:xfrm>
              <a:off x="7077096" y="3591139"/>
              <a:ext cx="2172131" cy="241539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head element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D441F5-7301-4C19-91D1-A3447CC9766F}"/>
              </a:ext>
            </a:extLst>
          </p:cNvPr>
          <p:cNvGrpSpPr/>
          <p:nvPr/>
        </p:nvGrpSpPr>
        <p:grpSpPr>
          <a:xfrm>
            <a:off x="1036320" y="2276474"/>
            <a:ext cx="8212907" cy="3358351"/>
            <a:chOff x="1097280" y="2322746"/>
            <a:chExt cx="8212907" cy="33583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7D470F-25F6-433F-AC93-8818D6D1C476}"/>
                </a:ext>
              </a:extLst>
            </p:cNvPr>
            <p:cNvSpPr/>
            <p:nvPr/>
          </p:nvSpPr>
          <p:spPr>
            <a:xfrm>
              <a:off x="1097280" y="2322746"/>
              <a:ext cx="5059680" cy="3358351"/>
            </a:xfrm>
            <a:prstGeom prst="rect">
              <a:avLst/>
            </a:prstGeom>
            <a:solidFill>
              <a:srgbClr val="00B050">
                <a:alpha val="5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5AF999E-11C7-4844-9D96-68413DB611A7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156960" y="4001922"/>
              <a:ext cx="981096" cy="556026"/>
            </a:xfrm>
            <a:prstGeom prst="bentConnector3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D517E9-8F27-453E-913E-F899CFEB4811}"/>
                </a:ext>
              </a:extLst>
            </p:cNvPr>
            <p:cNvSpPr/>
            <p:nvPr/>
          </p:nvSpPr>
          <p:spPr>
            <a:xfrm>
              <a:off x="7138056" y="4437178"/>
              <a:ext cx="2172131" cy="241539"/>
            </a:xfrm>
            <a:prstGeom prst="rect">
              <a:avLst/>
            </a:prstGeom>
            <a:solidFill>
              <a:srgbClr val="00B050">
                <a:alpha val="5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html root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- Content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</a:t>
            </a:r>
            <a:r>
              <a:rPr lang="en-US" altLang="en-US" sz="1200" dirty="0" err="1">
                <a:solidFill>
                  <a:srgbClr val="20794D"/>
                </a:solidFill>
                <a:latin typeface="inherit"/>
              </a:rPr>
              <a:t>past_workshops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Everything between the opening and closing tag is called the element’s content. It can be text, or other elements.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70B03-9DA6-446E-846C-E3B504F510BF}"/>
              </a:ext>
            </a:extLst>
          </p:cNvPr>
          <p:cNvGrpSpPr/>
          <p:nvPr/>
        </p:nvGrpSpPr>
        <p:grpSpPr>
          <a:xfrm>
            <a:off x="1392555" y="3615876"/>
            <a:ext cx="8856816" cy="362308"/>
            <a:chOff x="687705" y="1777551"/>
            <a:chExt cx="8856816" cy="362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9CED00-2FA6-4316-B939-B568648FEB81}"/>
                </a:ext>
              </a:extLst>
            </p:cNvPr>
            <p:cNvSpPr/>
            <p:nvPr/>
          </p:nvSpPr>
          <p:spPr>
            <a:xfrm>
              <a:off x="687705" y="1898320"/>
              <a:ext cx="3074670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146B400-0D3E-45A0-8EFF-67DEAFE1B6CE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3762375" y="1898321"/>
              <a:ext cx="2657004" cy="1207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EF004-EA70-407E-8285-7ACB602B9C59}"/>
                </a:ext>
              </a:extLst>
            </p:cNvPr>
            <p:cNvSpPr/>
            <p:nvPr/>
          </p:nvSpPr>
          <p:spPr>
            <a:xfrm>
              <a:off x="6419379" y="1777551"/>
              <a:ext cx="3125142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Content of this &lt;p&gt;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4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E5ECB-2D03-4074-A8BD-8F2CFE7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- Attributes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66C75-5FBC-49AE-AF63-C606BC08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80007"/>
            <a:ext cx="5100627" cy="355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&lt;!DOCTYPE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Sample web 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title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head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is a paragraph tag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h2 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 new paragraph, now in the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sub-header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h1 Header #2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h1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This other paragraph has two hyperlinks,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one to 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The Carpentries homepage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,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and another to the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 </a:t>
            </a:r>
            <a:r>
              <a:rPr lang="en-US" altLang="en-US" sz="1200" dirty="0" err="1">
                <a:solidFill>
                  <a:srgbClr val="007BA5"/>
                </a:solidFill>
                <a:latin typeface="inherit"/>
              </a:rPr>
              <a:t>href</a:t>
            </a:r>
            <a:r>
              <a:rPr lang="en-US" altLang="en-US" sz="1200" dirty="0">
                <a:solidFill>
                  <a:srgbClr val="5E5E5E"/>
                </a:solidFill>
                <a:latin typeface="inherit"/>
              </a:rPr>
              <a:t>=</a:t>
            </a:r>
            <a:r>
              <a:rPr lang="en-US" altLang="en-US" sz="1200" dirty="0">
                <a:solidFill>
                  <a:srgbClr val="20794D"/>
                </a:solidFill>
                <a:latin typeface="inherit"/>
              </a:rPr>
              <a:t>"https://carpentries.org/past_workshops/"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past workshops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a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rgbClr val="212529"/>
                </a:solidFill>
                <a:latin typeface="inherit"/>
              </a:rPr>
              <a:t> page.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p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body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endParaRPr lang="en-US" altLang="en-US" sz="1200" dirty="0">
              <a:solidFill>
                <a:srgbClr val="212529"/>
              </a:solidFill>
              <a:latin typeface="Source Code Pr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&lt;/</a:t>
            </a:r>
            <a:r>
              <a:rPr lang="en-US" altLang="en-US" sz="1200" dirty="0">
                <a:solidFill>
                  <a:srgbClr val="007BA5"/>
                </a:solidFill>
                <a:latin typeface="inherit"/>
              </a:rPr>
              <a:t>html</a:t>
            </a:r>
            <a:r>
              <a:rPr lang="en-US" altLang="en-US" sz="1200" dirty="0">
                <a:solidFill>
                  <a:srgbClr val="AD0000"/>
                </a:solidFill>
                <a:latin typeface="inherit"/>
              </a:rPr>
              <a:t>&gt;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C59-5B0B-4CC5-82CD-9E8F5E034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behavior or appearance of an element can be modified using attributes. Attributes are defined inside opening tags in the form of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&lt;tag </a:t>
            </a:r>
            <a:r>
              <a:rPr lang="en-US" sz="1800" dirty="0" err="1">
                <a:latin typeface="Consolas" panose="020B0609020204030204" pitchFamily="49" charset="0"/>
              </a:rPr>
              <a:t>attribute_name</a:t>
            </a:r>
            <a:r>
              <a:rPr lang="en-US" sz="1800" dirty="0">
                <a:latin typeface="Consolas" panose="020B0609020204030204" pitchFamily="49" charset="0"/>
              </a:rPr>
              <a:t>=“</a:t>
            </a:r>
            <a:r>
              <a:rPr lang="en-US" sz="1800" dirty="0" err="1">
                <a:latin typeface="Consolas" panose="020B0609020204030204" pitchFamily="49" charset="0"/>
              </a:rPr>
              <a:t>attribute_vale</a:t>
            </a:r>
            <a:r>
              <a:rPr lang="en-US" sz="1800" dirty="0">
                <a:latin typeface="Consolas" panose="020B0609020204030204" pitchFamily="49" charset="0"/>
              </a:rPr>
              <a:t>&gt;”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70B03-9DA6-446E-846C-E3B504F510BF}"/>
              </a:ext>
            </a:extLst>
          </p:cNvPr>
          <p:cNvGrpSpPr/>
          <p:nvPr/>
        </p:nvGrpSpPr>
        <p:grpSpPr>
          <a:xfrm>
            <a:off x="1802130" y="3615876"/>
            <a:ext cx="8447241" cy="1087317"/>
            <a:chOff x="1097280" y="1777551"/>
            <a:chExt cx="8447241" cy="10873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9CED00-2FA6-4316-B939-B568648FEB81}"/>
                </a:ext>
              </a:extLst>
            </p:cNvPr>
            <p:cNvSpPr/>
            <p:nvPr/>
          </p:nvSpPr>
          <p:spPr>
            <a:xfrm>
              <a:off x="1097280" y="2623329"/>
              <a:ext cx="1922145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146B400-0D3E-45A0-8EFF-67DEAFE1B6CE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3019425" y="1898321"/>
              <a:ext cx="3399954" cy="8457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EF004-EA70-407E-8285-7ACB602B9C59}"/>
                </a:ext>
              </a:extLst>
            </p:cNvPr>
            <p:cNvSpPr/>
            <p:nvPr/>
          </p:nvSpPr>
          <p:spPr>
            <a:xfrm>
              <a:off x="6419379" y="1777551"/>
              <a:ext cx="3125142" cy="241539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href</a:t>
              </a:r>
              <a:r>
                <a:rPr lang="en-US" dirty="0">
                  <a:solidFill>
                    <a:schemeClr val="tx1"/>
                  </a:solidFill>
                </a:rPr>
                <a:t> attribute inside &lt;a&gt;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48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1760</Words>
  <Application>Microsoft Office PowerPoint</Application>
  <PresentationFormat>Widescreen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inherit</vt:lpstr>
      <vt:lpstr>Mulish</vt:lpstr>
      <vt:lpstr>Source Code Pro</vt:lpstr>
      <vt:lpstr>Retrospect</vt:lpstr>
      <vt:lpstr>Web Scraping with Python</vt:lpstr>
      <vt:lpstr>Before we start</vt:lpstr>
      <vt:lpstr>A simple website</vt:lpstr>
      <vt:lpstr>A simple website</vt:lpstr>
      <vt:lpstr>HTML structure - Elements</vt:lpstr>
      <vt:lpstr>HTML structure - Elements</vt:lpstr>
      <vt:lpstr>HTML structure – Nested tree structure</vt:lpstr>
      <vt:lpstr>HTML structure - Content</vt:lpstr>
      <vt:lpstr>HTML structure - Attributes</vt:lpstr>
      <vt:lpstr>HTML structure – Nested tree structure</vt:lpstr>
      <vt:lpstr>HTML structure – Tags and attributes</vt:lpstr>
      <vt:lpstr>HTML structure – Tags and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Jose Nino Muriel</dc:creator>
  <cp:lastModifiedBy>Jose Nino Muriel</cp:lastModifiedBy>
  <cp:revision>9</cp:revision>
  <dcterms:created xsi:type="dcterms:W3CDTF">2024-11-04T23:51:11Z</dcterms:created>
  <dcterms:modified xsi:type="dcterms:W3CDTF">2024-11-05T00:59:09Z</dcterms:modified>
</cp:coreProperties>
</file>