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73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1469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335F0-2002-4F1D-9C5E-CEBB0B0CEF31}" type="datetimeFigureOut">
              <a:rPr lang="es-PE" smtClean="0"/>
              <a:t>4/11/2021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531A-0BAE-4383-A499-BB11BD8CB97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062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D924-01D6-4A57-BED6-50F1B99331DA}" type="datetime1">
              <a:rPr lang="es-PE" smtClean="0"/>
              <a:t>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86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25C76-9CEB-4F7B-BA3F-FDF503A8BC6C}" type="datetime1">
              <a:rPr lang="es-PE" smtClean="0"/>
              <a:t>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785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331EF-98CD-47A9-962C-F20CE82E2396}" type="datetime1">
              <a:rPr lang="es-PE" smtClean="0"/>
              <a:t>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84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9D8-6D7E-4C39-A85C-0955A5616ECA}" type="datetime1">
              <a:rPr lang="es-PE" smtClean="0"/>
              <a:t>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939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FDED6-56AB-40A2-B90B-7EE3E3837F4A}" type="datetime1">
              <a:rPr lang="es-PE" smtClean="0"/>
              <a:t>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321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2CD5D-094C-4C9F-965F-F59DAE825D51}" type="datetime1">
              <a:rPr lang="es-PE" smtClean="0"/>
              <a:t>4/11/2021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01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4A653-3549-4EB4-9AC1-1F0BEC15F876}" type="datetime1">
              <a:rPr lang="es-PE" smtClean="0"/>
              <a:t>4/11/2021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633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3F15-9B93-4773-BB8A-4B3876E14F54}" type="datetime1">
              <a:rPr lang="es-PE" smtClean="0"/>
              <a:t>4/11/2021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356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1CC1-35AD-4FBD-966F-1D2143EBDB64}" type="datetime1">
              <a:rPr lang="es-PE" smtClean="0"/>
              <a:t>4/11/2021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411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3DFD-371D-4D03-BACB-873A942A38FD}" type="datetime1">
              <a:rPr lang="es-PE" smtClean="0"/>
              <a:t>4/11/2021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079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159C-956B-40C6-96D7-C10BDBC945F3}" type="datetime1">
              <a:rPr lang="es-PE" smtClean="0"/>
              <a:t>4/11/2021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5068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A39DB-841D-4C7F-8837-23F863FB99F2}" type="datetime1">
              <a:rPr lang="es-PE" smtClean="0"/>
              <a:t>4/11/2021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226C-014B-4090-A310-4047EBC4FC5B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857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B27730-CE53-4FAC-80CF-A33B8965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892" y="2687280"/>
            <a:ext cx="9590354" cy="45314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17398-4083-4A5C-8150-110CDB32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24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6441978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Implementación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10</a:t>
            </a:fld>
            <a:endParaRPr lang="es-P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1849-EB01-41AD-8C5B-F4C68601C9F3}"/>
              </a:ext>
            </a:extLst>
          </p:cNvPr>
          <p:cNvSpPr txBox="1"/>
          <p:nvPr/>
        </p:nvSpPr>
        <p:spPr>
          <a:xfrm>
            <a:off x="1359408" y="2081214"/>
            <a:ext cx="14697456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b="1" noProof="1"/>
              <a:t>Se adjunta los siguientes archivos para la 4ta parte del proyecto:</a:t>
            </a:r>
          </a:p>
          <a:p>
            <a:endParaRPr lang="es-PE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1"/>
              <a:t>Archivo SQL que cuenta con las secciones: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noProof="1"/>
              <a:t>Creación de base de datos y tablas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noProof="1"/>
              <a:t>Carga de datos manuales usando INSERT INTO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noProof="1"/>
              <a:t>15 consultas sobre los datos en la base de datos creada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1"/>
              <a:t>Ficheros con datos cargados a la base de datos usando “Tabla Data Import Wizard”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noProof="1"/>
          </a:p>
          <a:p>
            <a:r>
              <a:rPr lang="es-PE" noProof="1"/>
              <a:t>A continuación se detallan las 15 consultas creadas para el proyecto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b="1" noProof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E" b="1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noProof="1"/>
          </a:p>
        </p:txBody>
      </p:sp>
    </p:spTree>
    <p:extLst>
      <p:ext uri="{BB962C8B-B14F-4D97-AF65-F5344CB8AC3E}">
        <p14:creationId xmlns:p14="http://schemas.microsoft.com/office/powerpoint/2010/main" val="408251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6441978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Implementación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11</a:t>
            </a:fld>
            <a:endParaRPr lang="es-P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1849-EB01-41AD-8C5B-F4C68601C9F3}"/>
              </a:ext>
            </a:extLst>
          </p:cNvPr>
          <p:cNvSpPr txBox="1"/>
          <p:nvPr/>
        </p:nvSpPr>
        <p:spPr>
          <a:xfrm>
            <a:off x="1359408" y="2081214"/>
            <a:ext cx="146974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#1: Busca identificar cuantas descargas se realizaron por mes y ordenar los resultados por orden descendiente  </a:t>
            </a:r>
          </a:p>
          <a:p>
            <a:endParaRPr lang="es-PE" noProof="1"/>
          </a:p>
          <a:p>
            <a:r>
              <a:rPr lang="es-PE" noProof="1"/>
              <a:t>select year(fecha_descarga), month(fecha_descarga), count(*)</a:t>
            </a:r>
          </a:p>
          <a:p>
            <a:r>
              <a:rPr lang="es-PE" noProof="1"/>
              <a:t>from joseobrien.descarga</a:t>
            </a:r>
          </a:p>
          <a:p>
            <a:r>
              <a:rPr lang="es-PE" noProof="1"/>
              <a:t>group by year(fecha_descarga), month(fecha_descarga)</a:t>
            </a:r>
          </a:p>
          <a:p>
            <a:r>
              <a:rPr lang="es-PE" noProof="1"/>
              <a:t>order by count(*) desc;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39ECF-0092-4C25-935A-DDDC2E319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69" y="4437910"/>
            <a:ext cx="41148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7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6441978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Implementación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12</a:t>
            </a:fld>
            <a:endParaRPr lang="es-P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1849-EB01-41AD-8C5B-F4C68601C9F3}"/>
              </a:ext>
            </a:extLst>
          </p:cNvPr>
          <p:cNvSpPr txBox="1"/>
          <p:nvPr/>
        </p:nvSpPr>
        <p:spPr>
          <a:xfrm>
            <a:off x="1359408" y="2081214"/>
            <a:ext cx="146974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#2: Busca identificar el país de los usuarios que más aplicaciones se han descargado y ordernar los resultados en orden descendiente</a:t>
            </a:r>
          </a:p>
          <a:p>
            <a:endParaRPr lang="es-PE" noProof="1"/>
          </a:p>
          <a:p>
            <a:r>
              <a:rPr lang="es-PE" noProof="1"/>
              <a:t>select paisU as pais, count(paisU) as cantidadDescargas</a:t>
            </a:r>
          </a:p>
          <a:p>
            <a:r>
              <a:rPr lang="es-PE" noProof="1"/>
              <a:t>from joseobrien.usuario as u inner join joseobrien.descarga as d on u.numero_cuenta=d.idUsuario</a:t>
            </a:r>
          </a:p>
          <a:p>
            <a:r>
              <a:rPr lang="es-PE" noProof="1"/>
              <a:t>group by país</a:t>
            </a:r>
          </a:p>
          <a:p>
            <a:r>
              <a:rPr lang="es-PE" noProof="1"/>
              <a:t>order by count(paisU) desc;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6D499-78AA-44DF-98E1-C52A5F5D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819" y="4055745"/>
            <a:ext cx="2476500" cy="1552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8A2629-9F16-4E66-A61D-A8869B2193AC}"/>
              </a:ext>
            </a:extLst>
          </p:cNvPr>
          <p:cNvSpPr txBox="1"/>
          <p:nvPr/>
        </p:nvSpPr>
        <p:spPr>
          <a:xfrm>
            <a:off x="1359408" y="5763155"/>
            <a:ext cx="146974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#3: Busca identificar la puntuación promedia de todas las apps y ordenar los resultados por orden descendiente  </a:t>
            </a:r>
          </a:p>
          <a:p>
            <a:endParaRPr lang="es-PE" noProof="1"/>
          </a:p>
          <a:p>
            <a:r>
              <a:rPr lang="es-PE" noProof="1"/>
              <a:t>select idNombreApp as App, avg (puntuacion) as Puntuación</a:t>
            </a:r>
          </a:p>
          <a:p>
            <a:r>
              <a:rPr lang="es-PE" noProof="1"/>
              <a:t>from joseobrien.descarga</a:t>
            </a:r>
          </a:p>
          <a:p>
            <a:r>
              <a:rPr lang="es-PE" noProof="1"/>
              <a:t>group by idNombreApp</a:t>
            </a:r>
          </a:p>
          <a:p>
            <a:r>
              <a:rPr lang="es-PE" noProof="1"/>
              <a:t>order by avg (puntuacion) desc;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53684B-173E-40FA-9F8C-3029252FD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881" y="7658339"/>
            <a:ext cx="1860455" cy="20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1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6441978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Implementación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13</a:t>
            </a:fld>
            <a:endParaRPr lang="es-P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1849-EB01-41AD-8C5B-F4C68601C9F3}"/>
              </a:ext>
            </a:extLst>
          </p:cNvPr>
          <p:cNvSpPr txBox="1"/>
          <p:nvPr/>
        </p:nvSpPr>
        <p:spPr>
          <a:xfrm>
            <a:off x="1359408" y="2081214"/>
            <a:ext cx="146974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#4: Busca identificar las tiendas de apps que tienen apps con más de 10 descargas y ordenar los resultados por orden descendiente  </a:t>
            </a:r>
          </a:p>
          <a:p>
            <a:endParaRPr lang="es-PE" noProof="1"/>
          </a:p>
          <a:p>
            <a:r>
              <a:rPr lang="es-PE" noProof="1"/>
              <a:t>select idTienda as Tienda, count(idTienda) as Descargas</a:t>
            </a:r>
          </a:p>
          <a:p>
            <a:r>
              <a:rPr lang="es-PE" noProof="1"/>
              <a:t>from joseobrien.contiene as c inner join joseobrien.descarga as d on c.idApp=d.idNombreApp</a:t>
            </a:r>
          </a:p>
          <a:p>
            <a:r>
              <a:rPr lang="es-PE" noProof="1"/>
              <a:t>group by idTiendahaving count(idTienda) &gt; 10</a:t>
            </a:r>
          </a:p>
          <a:p>
            <a:r>
              <a:rPr lang="es-PE" noProof="1"/>
              <a:t>order by count(idTienda) desc;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A2629-9F16-4E66-A61D-A8869B2193AC}"/>
              </a:ext>
            </a:extLst>
          </p:cNvPr>
          <p:cNvSpPr txBox="1"/>
          <p:nvPr/>
        </p:nvSpPr>
        <p:spPr>
          <a:xfrm>
            <a:off x="1359408" y="5763155"/>
            <a:ext cx="1469745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#5: Busca identificar el app con mayor nivel de ventas (número de descargas multiplicado por precio unitario)  </a:t>
            </a:r>
          </a:p>
          <a:p>
            <a:endParaRPr lang="es-PE" noProof="1"/>
          </a:p>
          <a:p>
            <a:r>
              <a:rPr lang="es-PE" noProof="1"/>
              <a:t>create view ventasPorApp asselect idNombreApp as App, (count(idNombreApp) * precio) Ventas</a:t>
            </a:r>
          </a:p>
          <a:p>
            <a:r>
              <a:rPr lang="es-PE" noProof="1"/>
              <a:t>from joseobrien.descarga as d inner join joseobrien.app as a on d.idNombreApp=a.nombreA</a:t>
            </a:r>
          </a:p>
          <a:p>
            <a:r>
              <a:rPr lang="es-PE" noProof="1"/>
              <a:t>group by idNombreApp;</a:t>
            </a:r>
          </a:p>
          <a:p>
            <a:endParaRPr lang="es-PE" noProof="1"/>
          </a:p>
          <a:p>
            <a:r>
              <a:rPr lang="es-PE" noProof="1"/>
              <a:t>select * from ventasPorApp order by Ventas desc limit 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39A32-ED6D-4747-AE01-9DFE63FE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719" y="4134097"/>
            <a:ext cx="255270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538CB-D57B-4202-B43E-18B6FC20C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482" y="8094979"/>
            <a:ext cx="1781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08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6441978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Implementación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14</a:t>
            </a:fld>
            <a:endParaRPr lang="es-P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1849-EB01-41AD-8C5B-F4C68601C9F3}"/>
              </a:ext>
            </a:extLst>
          </p:cNvPr>
          <p:cNvSpPr txBox="1"/>
          <p:nvPr/>
        </p:nvSpPr>
        <p:spPr>
          <a:xfrm>
            <a:off x="1359408" y="2081214"/>
            <a:ext cx="1469745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#6: Busca identificar los usuarios que descargaron apps en dispositivos que no sean móviles dado que no tienen registrados sus teléfonos, así como el número de descargas correspondientes  </a:t>
            </a:r>
          </a:p>
          <a:p>
            <a:endParaRPr lang="es-PE" noProof="1"/>
          </a:p>
          <a:p>
            <a:r>
              <a:rPr lang="es-PE" noProof="1"/>
              <a:t>select nombreU as Usuario, count(idNombreApp) as Descargas</a:t>
            </a:r>
          </a:p>
          <a:p>
            <a:r>
              <a:rPr lang="es-PE" noProof="1"/>
              <a:t>from joseobrien.usuario as u inner join joseobrien.descarga as d on u.numero_cuenta=d.idUsuario</a:t>
            </a:r>
          </a:p>
          <a:p>
            <a:r>
              <a:rPr lang="es-PE" noProof="1"/>
              <a:t>where telefonoU is null</a:t>
            </a:r>
          </a:p>
          <a:p>
            <a:r>
              <a:rPr lang="es-PE" noProof="1"/>
              <a:t>group by nombreU</a:t>
            </a:r>
          </a:p>
          <a:p>
            <a:r>
              <a:rPr lang="es-PE" noProof="1"/>
              <a:t>order by Usuario;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A2629-9F16-4E66-A61D-A8869B2193AC}"/>
              </a:ext>
            </a:extLst>
          </p:cNvPr>
          <p:cNvSpPr txBox="1"/>
          <p:nvPr/>
        </p:nvSpPr>
        <p:spPr>
          <a:xfrm>
            <a:off x="1359408" y="5763155"/>
            <a:ext cx="14697456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#7: Busca generar un trigger que ponga en mayúscula el nombre y apellido de empleados en la tabla "empleado“</a:t>
            </a:r>
          </a:p>
          <a:p>
            <a:endParaRPr lang="es-PE" noProof="1"/>
          </a:p>
          <a:p>
            <a:r>
              <a:rPr lang="es-PE" noProof="1"/>
              <a:t>drop trigger if exists nuevo_empleado;</a:t>
            </a:r>
          </a:p>
          <a:p>
            <a:r>
              <a:rPr lang="es-PE" noProof="1"/>
              <a:t>create trigger nuevo_empleadobefore insert on joseobrien.empleado</a:t>
            </a:r>
          </a:p>
          <a:p>
            <a:r>
              <a:rPr lang="es-PE" noProof="1"/>
              <a:t>for each rowset </a:t>
            </a:r>
          </a:p>
          <a:p>
            <a:r>
              <a:rPr lang="es-PE" noProof="1"/>
              <a:t>new.nombreE = upper (new.nombreE);</a:t>
            </a:r>
          </a:p>
          <a:p>
            <a:endParaRPr lang="es-PE" noProof="1"/>
          </a:p>
          <a:p>
            <a:r>
              <a:rPr lang="en-US" noProof="1"/>
              <a:t>INSERT INTO empleado VALUES ('11111111', 'jose obrien', 'Villavicencio', '1219', '15071', 'jobrien@somosapps.com', 999999991);</a:t>
            </a:r>
            <a:endParaRPr lang="es-PE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8823C-2361-46BC-B92E-AD604D18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294" y="4577261"/>
            <a:ext cx="2495550" cy="981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412A23-E88A-4B4F-A620-B685963B8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85"/>
          <a:stretch/>
        </p:blipFill>
        <p:spPr>
          <a:xfrm>
            <a:off x="4766469" y="8255889"/>
            <a:ext cx="8077200" cy="14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6441978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Implementación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15</a:t>
            </a:fld>
            <a:endParaRPr lang="es-P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1849-EB01-41AD-8C5B-F4C68601C9F3}"/>
              </a:ext>
            </a:extLst>
          </p:cNvPr>
          <p:cNvSpPr txBox="1"/>
          <p:nvPr/>
        </p:nvSpPr>
        <p:spPr>
          <a:xfrm>
            <a:off x="1359408" y="2081214"/>
            <a:ext cx="1469745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#8: Busca identificar el app con mayor tiempo de desarrollo  </a:t>
            </a:r>
          </a:p>
          <a:p>
            <a:r>
              <a:rPr lang="es-PE" noProof="1"/>
              <a:t>select nombreA as App, datediff (fecha_fin, fecha_inicio) + 1 as Tiempo_desarrollo</a:t>
            </a:r>
          </a:p>
          <a:p>
            <a:r>
              <a:rPr lang="es-PE" noProof="1"/>
              <a:t>from joseobrien.app</a:t>
            </a:r>
          </a:p>
          <a:p>
            <a:r>
              <a:rPr lang="es-PE" noProof="1"/>
              <a:t>order by Tiempo_desarrollo desc limit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A2629-9F16-4E66-A61D-A8869B2193AC}"/>
              </a:ext>
            </a:extLst>
          </p:cNvPr>
          <p:cNvSpPr txBox="1"/>
          <p:nvPr/>
        </p:nvSpPr>
        <p:spPr>
          <a:xfrm>
            <a:off x="1359408" y="4812179"/>
            <a:ext cx="146974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#9: Busca identificar empleados que hayan trabajando para más de 1 una empresa de servicios y el nombre de sus empresas anteriores </a:t>
            </a:r>
          </a:p>
          <a:p>
            <a:endParaRPr lang="es-PE" noProof="1"/>
          </a:p>
          <a:p>
            <a:r>
              <a:rPr lang="es-PE" noProof="1"/>
              <a:t>select idTrabajador as Empleado, nombreE as Nombre, idEmpleador as Empresa</a:t>
            </a:r>
          </a:p>
          <a:p>
            <a:r>
              <a:rPr lang="es-PE" noProof="1"/>
              <a:t>from joseobrien.trabaja as t inner join joseobrien.empleado as e on t.idTrabajador=e.dni</a:t>
            </a:r>
          </a:p>
          <a:p>
            <a:r>
              <a:rPr lang="es-PE" noProof="1"/>
              <a:t>where fecha_egreso is not null</a:t>
            </a:r>
          </a:p>
          <a:p>
            <a:r>
              <a:rPr lang="es-PE" noProof="1"/>
              <a:t>order by Nombre;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E5A8C-9E15-4677-B054-6D4BD61F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731" y="3710168"/>
            <a:ext cx="2352675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9F7B88-9905-418B-9CBA-FBE43A38F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430" y="6992241"/>
            <a:ext cx="3343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6441978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Implementación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16</a:t>
            </a:fld>
            <a:endParaRPr lang="es-P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1849-EB01-41AD-8C5B-F4C68601C9F3}"/>
              </a:ext>
            </a:extLst>
          </p:cNvPr>
          <p:cNvSpPr txBox="1"/>
          <p:nvPr/>
        </p:nvSpPr>
        <p:spPr>
          <a:xfrm>
            <a:off x="1359408" y="2081214"/>
            <a:ext cx="14697456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#10: Busca identificar el promedio de apps que cada empleado dirige</a:t>
            </a:r>
          </a:p>
          <a:p>
            <a:endParaRPr lang="es-PE" noProof="1"/>
          </a:p>
          <a:p>
            <a:r>
              <a:rPr lang="es-PE" noProof="1"/>
              <a:t>select count(distinct(nombreA)) / count(distinct(idDirigente)) as promedioAppsDirigidas</a:t>
            </a:r>
          </a:p>
          <a:p>
            <a:r>
              <a:rPr lang="es-PE" noProof="1"/>
              <a:t>from joseobrien.app</a:t>
            </a:r>
          </a:p>
          <a:p>
            <a:r>
              <a:rPr lang="es-PE" noProof="1"/>
              <a:t>order by idDirigente;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A2629-9F16-4E66-A61D-A8869B2193AC}"/>
              </a:ext>
            </a:extLst>
          </p:cNvPr>
          <p:cNvSpPr txBox="1"/>
          <p:nvPr/>
        </p:nvSpPr>
        <p:spPr>
          <a:xfrm>
            <a:off x="1359408" y="5177939"/>
            <a:ext cx="1469745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#11: Busca identificar el país con la mayor cantidad de usuarios que descargan apps</a:t>
            </a:r>
          </a:p>
          <a:p>
            <a:endParaRPr lang="es-PE" noProof="1"/>
          </a:p>
          <a:p>
            <a:r>
              <a:rPr lang="es-PE" noProof="1"/>
              <a:t>select paisU, cantidadDescargas from</a:t>
            </a:r>
          </a:p>
          <a:p>
            <a:r>
              <a:rPr lang="es-PE" noProof="1"/>
              <a:t>(</a:t>
            </a:r>
          </a:p>
          <a:p>
            <a:r>
              <a:rPr lang="es-PE" noProof="1"/>
              <a:t>	select count(*) as cantidadDescargas, paisU     </a:t>
            </a:r>
          </a:p>
          <a:p>
            <a:r>
              <a:rPr lang="es-PE" noProof="1"/>
              <a:t>	from joseobrien.usuario     </a:t>
            </a:r>
          </a:p>
          <a:p>
            <a:r>
              <a:rPr lang="es-PE" noProof="1"/>
              <a:t>	group by paisU</a:t>
            </a:r>
          </a:p>
          <a:p>
            <a:r>
              <a:rPr lang="es-PE" noProof="1"/>
              <a:t>) tmp</a:t>
            </a:r>
          </a:p>
          <a:p>
            <a:r>
              <a:rPr lang="es-PE" noProof="1"/>
              <a:t>order by cantidadDescargas desc limit 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8EC3B-D46F-4473-96B3-6F3E66FB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856" y="4142845"/>
            <a:ext cx="1876425" cy="714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3C05CE-9FE8-4FB7-848E-187652A39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405" y="8309038"/>
            <a:ext cx="22193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85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6441978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Implementación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17</a:t>
            </a:fld>
            <a:endParaRPr lang="es-P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1849-EB01-41AD-8C5B-F4C68601C9F3}"/>
              </a:ext>
            </a:extLst>
          </p:cNvPr>
          <p:cNvSpPr txBox="1"/>
          <p:nvPr/>
        </p:nvSpPr>
        <p:spPr>
          <a:xfrm>
            <a:off x="1359408" y="2081214"/>
            <a:ext cx="1469745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#12: Busca identificar el país con el menor nivel de ventas de app</a:t>
            </a:r>
          </a:p>
          <a:p>
            <a:endParaRPr lang="es-PE" noProof="1"/>
          </a:p>
          <a:p>
            <a:r>
              <a:rPr lang="es-PE" noProof="1"/>
              <a:t>sselect paisU as pais, sum(precio) as ventas</a:t>
            </a:r>
          </a:p>
          <a:p>
            <a:r>
              <a:rPr lang="es-PE" noProof="1"/>
              <a:t>from joseobrien.usuario as u inner join joseobrien.descarga as d on u.numero_cuenta=d.idUsuario</a:t>
            </a:r>
          </a:p>
          <a:p>
            <a:r>
              <a:rPr lang="es-PE" noProof="1"/>
              <a:t>inner join joseobrien.app as a on d.idNombreApp=a.nombreA</a:t>
            </a:r>
          </a:p>
          <a:p>
            <a:r>
              <a:rPr lang="es-PE" noProof="1"/>
              <a:t>group by paísU</a:t>
            </a:r>
          </a:p>
          <a:p>
            <a:r>
              <a:rPr lang="es-PE" noProof="1"/>
              <a:t>order by ventas limit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A2629-9F16-4E66-A61D-A8869B2193AC}"/>
              </a:ext>
            </a:extLst>
          </p:cNvPr>
          <p:cNvSpPr txBox="1"/>
          <p:nvPr/>
        </p:nvSpPr>
        <p:spPr>
          <a:xfrm>
            <a:off x="1359408" y="5671715"/>
            <a:ext cx="146974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#13: Busca identificar las apps que tienen más de una categoría asignadas</a:t>
            </a:r>
          </a:p>
          <a:p>
            <a:endParaRPr lang="es-PE" noProof="1"/>
          </a:p>
          <a:p>
            <a:r>
              <a:rPr lang="es-PE" noProof="1"/>
              <a:t>select idNombreAppCategoria as App, count(idNombreAppCategoria) as cantidadCategorias</a:t>
            </a:r>
          </a:p>
          <a:p>
            <a:r>
              <a:rPr lang="es-PE" noProof="1"/>
              <a:t>from joseobrien.app_categoría</a:t>
            </a:r>
          </a:p>
          <a:p>
            <a:r>
              <a:rPr lang="es-PE" noProof="1"/>
              <a:t>group by idNombreAppCategoria</a:t>
            </a:r>
          </a:p>
          <a:p>
            <a:r>
              <a:rPr lang="es-PE" noProof="1"/>
              <a:t>having cantidadCategorias &gt; 1;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97B718-BCA2-4C96-A5C7-AA215F43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256" y="4431220"/>
            <a:ext cx="1571625" cy="714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855FF-DD46-44AC-86AD-AD7925BB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943" y="7705020"/>
            <a:ext cx="27622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6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6441978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Implementación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18</a:t>
            </a:fld>
            <a:endParaRPr lang="es-P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61849-EB01-41AD-8C5B-F4C68601C9F3}"/>
              </a:ext>
            </a:extLst>
          </p:cNvPr>
          <p:cNvSpPr txBox="1"/>
          <p:nvPr/>
        </p:nvSpPr>
        <p:spPr>
          <a:xfrm>
            <a:off x="1359408" y="2081214"/>
            <a:ext cx="14697456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#14: Busca identificar las tiendas que cuentan con la app con la mejor puntuación promedia </a:t>
            </a:r>
          </a:p>
          <a:p>
            <a:endParaRPr lang="es-PE" noProof="1"/>
          </a:p>
          <a:p>
            <a:r>
              <a:rPr lang="es-PE" noProof="1"/>
              <a:t>select idTienda as Tienda</a:t>
            </a:r>
          </a:p>
          <a:p>
            <a:r>
              <a:rPr lang="es-PE" noProof="1"/>
              <a:t>from joseobrien.contiene</a:t>
            </a:r>
          </a:p>
          <a:p>
            <a:r>
              <a:rPr lang="es-PE" noProof="1"/>
              <a:t>where idApp = (</a:t>
            </a:r>
          </a:p>
          <a:p>
            <a:r>
              <a:rPr lang="es-PE" noProof="1"/>
              <a:t>	select idNombreApp as App</a:t>
            </a:r>
          </a:p>
          <a:p>
            <a:r>
              <a:rPr lang="es-PE" noProof="1"/>
              <a:t>	from joseobrien.descarga</a:t>
            </a:r>
          </a:p>
          <a:p>
            <a:r>
              <a:rPr lang="es-PE" noProof="1"/>
              <a:t>	group by App</a:t>
            </a:r>
          </a:p>
          <a:p>
            <a:r>
              <a:rPr lang="es-PE" noProof="1"/>
              <a:t>	order by avg (puntuacion) desc limit 1);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C7A816-382A-4D0A-A196-2DA13C0B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56" y="4907851"/>
            <a:ext cx="17240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3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6441978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Implementación SQL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19</a:t>
            </a:fld>
            <a:endParaRPr lang="es-P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A2629-9F16-4E66-A61D-A8869B2193AC}"/>
              </a:ext>
            </a:extLst>
          </p:cNvPr>
          <p:cNvSpPr txBox="1"/>
          <p:nvPr/>
        </p:nvSpPr>
        <p:spPr>
          <a:xfrm>
            <a:off x="1359408" y="2081214"/>
            <a:ext cx="14697456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noProof="1"/>
              <a:t>-- Consulta #15: Busca identificar a los usuarios que tienen un promedio más de 1 y menos de 5 y ordernar los resultados por orden descendiente </a:t>
            </a:r>
          </a:p>
          <a:p>
            <a:endParaRPr lang="es-PE" noProof="1"/>
          </a:p>
          <a:p>
            <a:r>
              <a:rPr lang="es-PE" noProof="1"/>
              <a:t>select nombreU as Usuario, avg (puntuacion) as Promedio</a:t>
            </a:r>
          </a:p>
          <a:p>
            <a:r>
              <a:rPr lang="es-PE" noProof="1"/>
              <a:t>from joseobrien.usuario as u inner join joseobrien.descarga as d on u.numero_cuenta=d.idUsuario</a:t>
            </a:r>
          </a:p>
          <a:p>
            <a:r>
              <a:rPr lang="es-PE" noProof="1"/>
              <a:t>group by nombreU</a:t>
            </a:r>
          </a:p>
          <a:p>
            <a:r>
              <a:rPr lang="es-PE" noProof="1"/>
              <a:t>having Promedio &lt; 5 and Promedio &gt; 1</a:t>
            </a:r>
          </a:p>
          <a:p>
            <a:r>
              <a:rPr lang="es-PE" noProof="1"/>
              <a:t>order by Promedio desc;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A571F-FD2B-4948-954D-94C5B20B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361" y="4608682"/>
            <a:ext cx="24955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5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5915025" cy="787045"/>
          </a:xfrm>
        </p:spPr>
        <p:txBody>
          <a:bodyPr>
            <a:normAutofit fontScale="90000"/>
          </a:bodyPr>
          <a:lstStyle/>
          <a:p>
            <a:r>
              <a:rPr lang="es-PE" dirty="0"/>
              <a:t>Diseño conceptual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4650A-733A-4EF3-9D66-E5A0F8D50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16" r="22113" b="7259"/>
          <a:stretch/>
        </p:blipFill>
        <p:spPr>
          <a:xfrm>
            <a:off x="1275761" y="2100262"/>
            <a:ext cx="15058616" cy="72783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A3821-0CBD-4866-8DE6-F1E58F9C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928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5915025" cy="787045"/>
          </a:xfrm>
        </p:spPr>
        <p:txBody>
          <a:bodyPr>
            <a:normAutofit fontScale="90000"/>
          </a:bodyPr>
          <a:lstStyle/>
          <a:p>
            <a:r>
              <a:rPr lang="es-PE" dirty="0"/>
              <a:t>Diseño conceptual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4650A-733A-4EF3-9D66-E5A0F8D500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16" r="52801" b="46595"/>
          <a:stretch/>
        </p:blipFill>
        <p:spPr>
          <a:xfrm>
            <a:off x="1275761" y="2100263"/>
            <a:ext cx="9125539" cy="30003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16A728-0BF8-45D6-AA44-3A765230F023}"/>
              </a:ext>
            </a:extLst>
          </p:cNvPr>
          <p:cNvSpPr/>
          <p:nvPr/>
        </p:nvSpPr>
        <p:spPr>
          <a:xfrm>
            <a:off x="7058025" y="4443413"/>
            <a:ext cx="2071688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ED603-2400-418B-B5F7-0899D5DA7311}"/>
              </a:ext>
            </a:extLst>
          </p:cNvPr>
          <p:cNvSpPr/>
          <p:nvPr/>
        </p:nvSpPr>
        <p:spPr>
          <a:xfrm>
            <a:off x="8610599" y="3950496"/>
            <a:ext cx="2071688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AA71CCD-18C6-4F72-BAE3-0891C4CAE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91890"/>
              </p:ext>
            </p:extLst>
          </p:nvPr>
        </p:nvGraphicFramePr>
        <p:xfrm>
          <a:off x="1720585" y="5722142"/>
          <a:ext cx="14208265" cy="36937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1653">
                  <a:extLst>
                    <a:ext uri="{9D8B030D-6E8A-4147-A177-3AD203B41FA5}">
                      <a16:colId xmlns:a16="http://schemas.microsoft.com/office/drawing/2014/main" val="2464855305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3953084935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1112091202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4137899243"/>
                    </a:ext>
                  </a:extLst>
                </a:gridCol>
                <a:gridCol w="2841653">
                  <a:extLst>
                    <a:ext uri="{9D8B030D-6E8A-4147-A177-3AD203B41FA5}">
                      <a16:colId xmlns:a16="http://schemas.microsoft.com/office/drawing/2014/main" val="1220861383"/>
                    </a:ext>
                  </a:extLst>
                </a:gridCol>
              </a:tblGrid>
              <a:tr h="340969">
                <a:tc>
                  <a:txBody>
                    <a:bodyPr/>
                    <a:lstStyle/>
                    <a:p>
                      <a:r>
                        <a:rPr lang="es-PE" sz="1600" dirty="0"/>
                        <a:t>Entidad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Atributos relacionados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Tipo de atributo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Dominio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Cardinalidades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42823"/>
                  </a:ext>
                </a:extLst>
              </a:tr>
              <a:tr h="327311">
                <a:tc rowSpan="3">
                  <a:txBody>
                    <a:bodyPr/>
                    <a:lstStyle/>
                    <a:p>
                      <a:r>
                        <a:rPr lang="es-PE" sz="1600" dirty="0"/>
                        <a:t>Tienda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NombreT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Clave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Nombres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s-PE" sz="1600" dirty="0"/>
                        <a:t>(1,N)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475732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Empresa_gestora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Simple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Empresas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762969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Página_webT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Simple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URLs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613100"/>
                  </a:ext>
                </a:extLst>
              </a:tr>
              <a:tr h="327311">
                <a:tc rowSpan="7">
                  <a:txBody>
                    <a:bodyPr/>
                    <a:lstStyle/>
                    <a:p>
                      <a:r>
                        <a:rPr lang="es-PE" sz="1600" dirty="0"/>
                        <a:t>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NombreA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Clave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Nombres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s-PE" sz="1600" dirty="0"/>
                        <a:t>(1,N)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10907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CódigoA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  <a:endParaRPr kumimoji="0" lang="es-P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Códigos alfanuméricos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626427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Categoría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Multivariado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Categorías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830409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Espacio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  <a:endParaRPr kumimoji="0" lang="es-P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Números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135030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Precio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  <a:endParaRPr kumimoji="0" lang="es-P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Decimales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255378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Fecha_inicio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  <a:endParaRPr kumimoji="0" lang="es-P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821952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Fecha_fin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9676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4676AE6-F388-4875-BDBA-2F07B676CFD0}"/>
              </a:ext>
            </a:extLst>
          </p:cNvPr>
          <p:cNvSpPr/>
          <p:nvPr/>
        </p:nvSpPr>
        <p:spPr>
          <a:xfrm>
            <a:off x="4918871" y="4538663"/>
            <a:ext cx="1253330" cy="414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solidFill>
                  <a:srgbClr val="FF0000"/>
                </a:solidFill>
              </a:rPr>
              <a:t>N:N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68AAC6-6BD6-4567-BB90-8CBAB435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82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5915025" cy="787045"/>
          </a:xfrm>
        </p:spPr>
        <p:txBody>
          <a:bodyPr>
            <a:normAutofit fontScale="90000"/>
          </a:bodyPr>
          <a:lstStyle/>
          <a:p>
            <a:r>
              <a:rPr lang="es-PE" dirty="0"/>
              <a:t>Diseño conceptual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AA71CCD-18C6-4F72-BAE3-0891C4CAE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11571"/>
              </p:ext>
            </p:extLst>
          </p:nvPr>
        </p:nvGraphicFramePr>
        <p:xfrm>
          <a:off x="1720585" y="5722142"/>
          <a:ext cx="14710040" cy="235264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42008">
                  <a:extLst>
                    <a:ext uri="{9D8B030D-6E8A-4147-A177-3AD203B41FA5}">
                      <a16:colId xmlns:a16="http://schemas.microsoft.com/office/drawing/2014/main" val="2464855305"/>
                    </a:ext>
                  </a:extLst>
                </a:gridCol>
                <a:gridCol w="2942008">
                  <a:extLst>
                    <a:ext uri="{9D8B030D-6E8A-4147-A177-3AD203B41FA5}">
                      <a16:colId xmlns:a16="http://schemas.microsoft.com/office/drawing/2014/main" val="3953084935"/>
                    </a:ext>
                  </a:extLst>
                </a:gridCol>
                <a:gridCol w="2942008">
                  <a:extLst>
                    <a:ext uri="{9D8B030D-6E8A-4147-A177-3AD203B41FA5}">
                      <a16:colId xmlns:a16="http://schemas.microsoft.com/office/drawing/2014/main" val="1112091202"/>
                    </a:ext>
                  </a:extLst>
                </a:gridCol>
                <a:gridCol w="2942008">
                  <a:extLst>
                    <a:ext uri="{9D8B030D-6E8A-4147-A177-3AD203B41FA5}">
                      <a16:colId xmlns:a16="http://schemas.microsoft.com/office/drawing/2014/main" val="4137899243"/>
                    </a:ext>
                  </a:extLst>
                </a:gridCol>
                <a:gridCol w="2942008">
                  <a:extLst>
                    <a:ext uri="{9D8B030D-6E8A-4147-A177-3AD203B41FA5}">
                      <a16:colId xmlns:a16="http://schemas.microsoft.com/office/drawing/2014/main" val="1220861383"/>
                    </a:ext>
                  </a:extLst>
                </a:gridCol>
              </a:tblGrid>
              <a:tr h="340969">
                <a:tc>
                  <a:txBody>
                    <a:bodyPr/>
                    <a:lstStyle/>
                    <a:p>
                      <a:r>
                        <a:rPr lang="es-PE" sz="1600" dirty="0"/>
                        <a:t>Entidad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Atributos relacionados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Tipo de atributo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Dominio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Cardinalidades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42823"/>
                  </a:ext>
                </a:extLst>
              </a:tr>
              <a:tr h="327311">
                <a:tc>
                  <a:txBody>
                    <a:bodyPr/>
                    <a:lstStyle/>
                    <a:p>
                      <a:r>
                        <a:rPr lang="es-PE" sz="1600" dirty="0"/>
                        <a:t>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Detalle en página anterior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(1,N)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475732"/>
                  </a:ext>
                </a:extLst>
              </a:tr>
              <a:tr h="327311">
                <a:tc rowSpan="5">
                  <a:txBody>
                    <a:bodyPr/>
                    <a:lstStyle/>
                    <a:p>
                      <a:r>
                        <a:rPr lang="es-PE" sz="1600" dirty="0" err="1"/>
                        <a:t>Empresa_servicios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NombreES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Clave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Nombres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r>
                        <a:rPr lang="es-PE" sz="1600" dirty="0"/>
                        <a:t>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10907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País_impuestos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  <a:endParaRPr kumimoji="0" lang="es-P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Países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626427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Año_creación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Años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830409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Email_empresa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  <a:endParaRPr kumimoji="0" lang="es-P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Empresas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135030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Página_webES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  <a:endParaRPr kumimoji="0" lang="es-P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URLs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255378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4676AE6-F388-4875-BDBA-2F07B676CFD0}"/>
              </a:ext>
            </a:extLst>
          </p:cNvPr>
          <p:cNvSpPr/>
          <p:nvPr/>
        </p:nvSpPr>
        <p:spPr>
          <a:xfrm>
            <a:off x="6479134" y="4486280"/>
            <a:ext cx="1253330" cy="414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solidFill>
                  <a:srgbClr val="FF0000"/>
                </a:solidFill>
              </a:rPr>
              <a:t>N:1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794D2-F292-4DEF-B737-9D7ACFF94A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01" t="25816" r="22113" b="51763"/>
          <a:stretch/>
        </p:blipFill>
        <p:spPr>
          <a:xfrm>
            <a:off x="1275761" y="2100262"/>
            <a:ext cx="11133727" cy="24384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16A728-0BF8-45D6-AA44-3A765230F023}"/>
              </a:ext>
            </a:extLst>
          </p:cNvPr>
          <p:cNvSpPr/>
          <p:nvPr/>
        </p:nvSpPr>
        <p:spPr>
          <a:xfrm>
            <a:off x="1128713" y="3833815"/>
            <a:ext cx="2286000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ED603-2400-418B-B5F7-0899D5DA7311}"/>
              </a:ext>
            </a:extLst>
          </p:cNvPr>
          <p:cNvSpPr/>
          <p:nvPr/>
        </p:nvSpPr>
        <p:spPr>
          <a:xfrm>
            <a:off x="9366251" y="4424364"/>
            <a:ext cx="2071688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5EAF6F-B412-425E-81C0-96FAC30262DB}"/>
              </a:ext>
            </a:extLst>
          </p:cNvPr>
          <p:cNvSpPr/>
          <p:nvPr/>
        </p:nvSpPr>
        <p:spPr>
          <a:xfrm>
            <a:off x="2559347" y="4452941"/>
            <a:ext cx="2286000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2BDFE-45D5-49BF-8793-85B4EF33AC99}"/>
              </a:ext>
            </a:extLst>
          </p:cNvPr>
          <p:cNvSpPr/>
          <p:nvPr/>
        </p:nvSpPr>
        <p:spPr>
          <a:xfrm>
            <a:off x="287432" y="3586165"/>
            <a:ext cx="2286000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7A30-357A-486E-99A0-591D8731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4118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5915025" cy="787045"/>
          </a:xfrm>
        </p:spPr>
        <p:txBody>
          <a:bodyPr>
            <a:normAutofit fontScale="90000"/>
          </a:bodyPr>
          <a:lstStyle/>
          <a:p>
            <a:r>
              <a:rPr lang="es-PE" dirty="0"/>
              <a:t>Diseño conceptual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AA71CCD-18C6-4F72-BAE3-0891C4CAE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34694"/>
              </p:ext>
            </p:extLst>
          </p:nvPr>
        </p:nvGraphicFramePr>
        <p:xfrm>
          <a:off x="6704602" y="3324227"/>
          <a:ext cx="9629775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25955">
                  <a:extLst>
                    <a:ext uri="{9D8B030D-6E8A-4147-A177-3AD203B41FA5}">
                      <a16:colId xmlns:a16="http://schemas.microsoft.com/office/drawing/2014/main" val="2464855305"/>
                    </a:ext>
                  </a:extLst>
                </a:gridCol>
                <a:gridCol w="1925955">
                  <a:extLst>
                    <a:ext uri="{9D8B030D-6E8A-4147-A177-3AD203B41FA5}">
                      <a16:colId xmlns:a16="http://schemas.microsoft.com/office/drawing/2014/main" val="3953084935"/>
                    </a:ext>
                  </a:extLst>
                </a:gridCol>
                <a:gridCol w="1925955">
                  <a:extLst>
                    <a:ext uri="{9D8B030D-6E8A-4147-A177-3AD203B41FA5}">
                      <a16:colId xmlns:a16="http://schemas.microsoft.com/office/drawing/2014/main" val="1112091202"/>
                    </a:ext>
                  </a:extLst>
                </a:gridCol>
                <a:gridCol w="1925955">
                  <a:extLst>
                    <a:ext uri="{9D8B030D-6E8A-4147-A177-3AD203B41FA5}">
                      <a16:colId xmlns:a16="http://schemas.microsoft.com/office/drawing/2014/main" val="4137899243"/>
                    </a:ext>
                  </a:extLst>
                </a:gridCol>
                <a:gridCol w="1925955">
                  <a:extLst>
                    <a:ext uri="{9D8B030D-6E8A-4147-A177-3AD203B41FA5}">
                      <a16:colId xmlns:a16="http://schemas.microsoft.com/office/drawing/2014/main" val="1220861383"/>
                    </a:ext>
                  </a:extLst>
                </a:gridCol>
              </a:tblGrid>
              <a:tr h="340969">
                <a:tc>
                  <a:txBody>
                    <a:bodyPr/>
                    <a:lstStyle/>
                    <a:p>
                      <a:r>
                        <a:rPr lang="es-PE" sz="1600" dirty="0"/>
                        <a:t>Entidad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Atributos relacionados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Tipo de atributo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Dominio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Cardinalidades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42823"/>
                  </a:ext>
                </a:extLst>
              </a:tr>
              <a:tr h="327311"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600" dirty="0" err="1"/>
                        <a:t>Empresa_servicios</a:t>
                      </a:r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Detalle en página anterior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(1,N)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475732"/>
                  </a:ext>
                </a:extLst>
              </a:tr>
              <a:tr h="327311">
                <a:tc rowSpan="3">
                  <a:txBody>
                    <a:bodyPr/>
                    <a:lstStyle/>
                    <a:p>
                      <a:r>
                        <a:rPr lang="es-PE" sz="1600" dirty="0"/>
                        <a:t>Empleado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DNI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Clave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Números enteros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s-PE" sz="1600" dirty="0"/>
                        <a:t>(1,N)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10907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NombreE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  <a:endParaRPr kumimoji="0" lang="es-P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Nombres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626427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err="1"/>
                        <a:t>DirecciónE</a:t>
                      </a:r>
                      <a:r>
                        <a:rPr lang="es-PE" sz="1600" b="1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 err="1"/>
                        <a:t>CalleE</a:t>
                      </a:r>
                      <a:endParaRPr lang="es-PE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 err="1"/>
                        <a:t>NúmeroE</a:t>
                      </a:r>
                      <a:endParaRPr lang="es-PE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 err="1"/>
                        <a:t>Código_postalE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Compuesto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Calles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Números enteros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Números enteros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8304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916A728-0BF8-45D6-AA44-3A765230F023}"/>
              </a:ext>
            </a:extLst>
          </p:cNvPr>
          <p:cNvSpPr/>
          <p:nvPr/>
        </p:nvSpPr>
        <p:spPr>
          <a:xfrm>
            <a:off x="1128713" y="3833815"/>
            <a:ext cx="2286000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5EAF6F-B412-425E-81C0-96FAC30262DB}"/>
              </a:ext>
            </a:extLst>
          </p:cNvPr>
          <p:cNvSpPr/>
          <p:nvPr/>
        </p:nvSpPr>
        <p:spPr>
          <a:xfrm>
            <a:off x="2559347" y="4452941"/>
            <a:ext cx="2286000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2BDFE-45D5-49BF-8793-85B4EF33AC99}"/>
              </a:ext>
            </a:extLst>
          </p:cNvPr>
          <p:cNvSpPr/>
          <p:nvPr/>
        </p:nvSpPr>
        <p:spPr>
          <a:xfrm>
            <a:off x="287432" y="3586165"/>
            <a:ext cx="2286000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ACC7CE-7F23-4EDA-835D-C27AC50EA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07" t="25816" r="22113" b="7259"/>
          <a:stretch/>
        </p:blipFill>
        <p:spPr>
          <a:xfrm>
            <a:off x="1275761" y="2100263"/>
            <a:ext cx="4732927" cy="7278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4676AE6-F388-4875-BDBA-2F07B676CFD0}"/>
              </a:ext>
            </a:extLst>
          </p:cNvPr>
          <p:cNvSpPr/>
          <p:nvPr/>
        </p:nvSpPr>
        <p:spPr>
          <a:xfrm>
            <a:off x="4416518" y="5238753"/>
            <a:ext cx="927007" cy="414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solidFill>
                  <a:srgbClr val="FF0000"/>
                </a:solidFill>
              </a:rPr>
              <a:t>N:N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ED603-2400-418B-B5F7-0899D5DA7311}"/>
              </a:ext>
            </a:extLst>
          </p:cNvPr>
          <p:cNvSpPr/>
          <p:nvPr/>
        </p:nvSpPr>
        <p:spPr>
          <a:xfrm>
            <a:off x="722726" y="3838584"/>
            <a:ext cx="2285999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FA29DD-7431-4CD5-BF27-89E5401564BA}"/>
              </a:ext>
            </a:extLst>
          </p:cNvPr>
          <p:cNvSpPr/>
          <p:nvPr/>
        </p:nvSpPr>
        <p:spPr>
          <a:xfrm>
            <a:off x="722725" y="6629394"/>
            <a:ext cx="2285999" cy="366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C8CB6DCC-1721-49AD-98D0-E30DB7938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83046"/>
              </p:ext>
            </p:extLst>
          </p:nvPr>
        </p:nvGraphicFramePr>
        <p:xfrm>
          <a:off x="6704601" y="6812753"/>
          <a:ext cx="9629776" cy="101152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07444">
                  <a:extLst>
                    <a:ext uri="{9D8B030D-6E8A-4147-A177-3AD203B41FA5}">
                      <a16:colId xmlns:a16="http://schemas.microsoft.com/office/drawing/2014/main" val="2464855305"/>
                    </a:ext>
                  </a:extLst>
                </a:gridCol>
                <a:gridCol w="2407444">
                  <a:extLst>
                    <a:ext uri="{9D8B030D-6E8A-4147-A177-3AD203B41FA5}">
                      <a16:colId xmlns:a16="http://schemas.microsoft.com/office/drawing/2014/main" val="3953084935"/>
                    </a:ext>
                  </a:extLst>
                </a:gridCol>
                <a:gridCol w="2407444">
                  <a:extLst>
                    <a:ext uri="{9D8B030D-6E8A-4147-A177-3AD203B41FA5}">
                      <a16:colId xmlns:a16="http://schemas.microsoft.com/office/drawing/2014/main" val="1112091202"/>
                    </a:ext>
                  </a:extLst>
                </a:gridCol>
                <a:gridCol w="2407444">
                  <a:extLst>
                    <a:ext uri="{9D8B030D-6E8A-4147-A177-3AD203B41FA5}">
                      <a16:colId xmlns:a16="http://schemas.microsoft.com/office/drawing/2014/main" val="4137899243"/>
                    </a:ext>
                  </a:extLst>
                </a:gridCol>
              </a:tblGrid>
              <a:tr h="340969">
                <a:tc>
                  <a:txBody>
                    <a:bodyPr/>
                    <a:lstStyle/>
                    <a:p>
                      <a:r>
                        <a:rPr lang="es-PE" sz="1600" dirty="0"/>
                        <a:t>Relación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Atributos relacionados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Tipo de atributo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Dominio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42823"/>
                  </a:ext>
                </a:extLst>
              </a:tr>
              <a:tr h="327311">
                <a:tc rowSpan="2">
                  <a:txBody>
                    <a:bodyPr/>
                    <a:lstStyle/>
                    <a:p>
                      <a:r>
                        <a:rPr lang="es-PE" sz="1600" dirty="0"/>
                        <a:t>Trabaja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Fecha_ingreso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Simple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10907"/>
                  </a:ext>
                </a:extLst>
              </a:tr>
              <a:tr h="32731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Fecha_egreso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6264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1B48E-BA24-4037-99AB-196093B4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69206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B1492B-7BA9-444B-B2F3-27512605B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04" t="25816" r="22113" b="7259"/>
          <a:stretch/>
        </p:blipFill>
        <p:spPr>
          <a:xfrm>
            <a:off x="1275761" y="2100262"/>
            <a:ext cx="10862264" cy="727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5915025" cy="787045"/>
          </a:xfrm>
        </p:spPr>
        <p:txBody>
          <a:bodyPr>
            <a:normAutofit fontScale="90000"/>
          </a:bodyPr>
          <a:lstStyle/>
          <a:p>
            <a:r>
              <a:rPr lang="es-PE" dirty="0"/>
              <a:t>Diseño conceptual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676AE6-F388-4875-BDBA-2F07B676CFD0}"/>
              </a:ext>
            </a:extLst>
          </p:cNvPr>
          <p:cNvSpPr/>
          <p:nvPr/>
        </p:nvSpPr>
        <p:spPr>
          <a:xfrm>
            <a:off x="4918871" y="4538663"/>
            <a:ext cx="1253330" cy="414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solidFill>
                  <a:srgbClr val="FF0000"/>
                </a:solidFill>
              </a:rPr>
              <a:t>N:N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16A728-0BF8-45D6-AA44-3A765230F023}"/>
              </a:ext>
            </a:extLst>
          </p:cNvPr>
          <p:cNvSpPr/>
          <p:nvPr/>
        </p:nvSpPr>
        <p:spPr>
          <a:xfrm>
            <a:off x="182765" y="3767139"/>
            <a:ext cx="2789036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391A0-26D2-4ED8-AABB-5B83C4CBE640}"/>
              </a:ext>
            </a:extLst>
          </p:cNvPr>
          <p:cNvSpPr/>
          <p:nvPr/>
        </p:nvSpPr>
        <p:spPr>
          <a:xfrm>
            <a:off x="2595559" y="3892154"/>
            <a:ext cx="552451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2BD6F6-06EF-464C-B52C-D82F299EDF7E}"/>
              </a:ext>
            </a:extLst>
          </p:cNvPr>
          <p:cNvSpPr/>
          <p:nvPr/>
        </p:nvSpPr>
        <p:spPr>
          <a:xfrm>
            <a:off x="1071563" y="4456508"/>
            <a:ext cx="2471737" cy="3349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AE033-E2C8-4054-8B6B-B1DBA8F511B4}"/>
              </a:ext>
            </a:extLst>
          </p:cNvPr>
          <p:cNvSpPr/>
          <p:nvPr/>
        </p:nvSpPr>
        <p:spPr>
          <a:xfrm>
            <a:off x="1577283" y="5739427"/>
            <a:ext cx="2471737" cy="3349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BDFCAC-77F3-4A4A-94DE-04E48F8A3E68}"/>
              </a:ext>
            </a:extLst>
          </p:cNvPr>
          <p:cNvSpPr/>
          <p:nvPr/>
        </p:nvSpPr>
        <p:spPr>
          <a:xfrm>
            <a:off x="4429705" y="4018952"/>
            <a:ext cx="6200195" cy="2324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72CE4F-BF57-4799-BDD1-DDF65518D8E4}"/>
              </a:ext>
            </a:extLst>
          </p:cNvPr>
          <p:cNvSpPr/>
          <p:nvPr/>
        </p:nvSpPr>
        <p:spPr>
          <a:xfrm>
            <a:off x="6172201" y="2100262"/>
            <a:ext cx="6200195" cy="2954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7E78F2-3C87-470C-8FAD-08BB62C94408}"/>
              </a:ext>
            </a:extLst>
          </p:cNvPr>
          <p:cNvSpPr/>
          <p:nvPr/>
        </p:nvSpPr>
        <p:spPr>
          <a:xfrm>
            <a:off x="7529802" y="6102546"/>
            <a:ext cx="2929516" cy="406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AA71CCD-18C6-4F72-BAE3-0891C4CAE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91384"/>
              </p:ext>
            </p:extLst>
          </p:nvPr>
        </p:nvGraphicFramePr>
        <p:xfrm>
          <a:off x="7340752" y="2400080"/>
          <a:ext cx="9693715" cy="180615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38743">
                  <a:extLst>
                    <a:ext uri="{9D8B030D-6E8A-4147-A177-3AD203B41FA5}">
                      <a16:colId xmlns:a16="http://schemas.microsoft.com/office/drawing/2014/main" val="2464855305"/>
                    </a:ext>
                  </a:extLst>
                </a:gridCol>
                <a:gridCol w="1938743">
                  <a:extLst>
                    <a:ext uri="{9D8B030D-6E8A-4147-A177-3AD203B41FA5}">
                      <a16:colId xmlns:a16="http://schemas.microsoft.com/office/drawing/2014/main" val="3953084935"/>
                    </a:ext>
                  </a:extLst>
                </a:gridCol>
                <a:gridCol w="1938743">
                  <a:extLst>
                    <a:ext uri="{9D8B030D-6E8A-4147-A177-3AD203B41FA5}">
                      <a16:colId xmlns:a16="http://schemas.microsoft.com/office/drawing/2014/main" val="1112091202"/>
                    </a:ext>
                  </a:extLst>
                </a:gridCol>
                <a:gridCol w="1938743">
                  <a:extLst>
                    <a:ext uri="{9D8B030D-6E8A-4147-A177-3AD203B41FA5}">
                      <a16:colId xmlns:a16="http://schemas.microsoft.com/office/drawing/2014/main" val="4137899243"/>
                    </a:ext>
                  </a:extLst>
                </a:gridCol>
                <a:gridCol w="1938743">
                  <a:extLst>
                    <a:ext uri="{9D8B030D-6E8A-4147-A177-3AD203B41FA5}">
                      <a16:colId xmlns:a16="http://schemas.microsoft.com/office/drawing/2014/main" val="1220861383"/>
                    </a:ext>
                  </a:extLst>
                </a:gridCol>
              </a:tblGrid>
              <a:tr h="837001">
                <a:tc>
                  <a:txBody>
                    <a:bodyPr/>
                    <a:lstStyle/>
                    <a:p>
                      <a:r>
                        <a:rPr lang="es-PE" sz="1600" dirty="0"/>
                        <a:t>Entidad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Atributos relacionados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Tipo de atributo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Dominio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Cardinalidades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42823"/>
                  </a:ext>
                </a:extLst>
              </a:tr>
              <a:tr h="484579">
                <a:tc>
                  <a:txBody>
                    <a:bodyPr/>
                    <a:lstStyle/>
                    <a:p>
                      <a:r>
                        <a:rPr lang="es-PE" sz="1600" dirty="0"/>
                        <a:t>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Detalle en página 3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(1,N)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475732"/>
                  </a:ext>
                </a:extLst>
              </a:tr>
              <a:tr h="484579">
                <a:tc>
                  <a:txBody>
                    <a:bodyPr/>
                    <a:lstStyle/>
                    <a:p>
                      <a:r>
                        <a:rPr lang="es-PE" sz="1600" dirty="0"/>
                        <a:t>Empleado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Detalle en página anterior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s-PE" sz="1600" dirty="0"/>
                        <a:t>Clave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r>
                        <a:rPr lang="es-PE" sz="1600" dirty="0"/>
                        <a:t>Nombres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(1,1)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1090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FAC0-7F0F-4110-9653-14DA7682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6</a:t>
            </a:fld>
            <a:endParaRPr lang="es-P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ABDA5-DDCF-41F0-A7DE-B9FAFA4EA287}"/>
              </a:ext>
            </a:extLst>
          </p:cNvPr>
          <p:cNvSpPr/>
          <p:nvPr/>
        </p:nvSpPr>
        <p:spPr>
          <a:xfrm>
            <a:off x="4398900" y="5848966"/>
            <a:ext cx="927007" cy="414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solidFill>
                  <a:srgbClr val="FF0000"/>
                </a:solidFill>
              </a:rPr>
              <a:t>N:1</a:t>
            </a:r>
          </a:p>
        </p:txBody>
      </p:sp>
    </p:spTree>
    <p:extLst>
      <p:ext uri="{BB962C8B-B14F-4D97-AF65-F5344CB8AC3E}">
        <p14:creationId xmlns:p14="http://schemas.microsoft.com/office/powerpoint/2010/main" val="244042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F086D7-B6EB-4C06-BB89-8645E04A1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816" r="52682" b="7259"/>
          <a:stretch/>
        </p:blipFill>
        <p:spPr>
          <a:xfrm>
            <a:off x="1275761" y="2100262"/>
            <a:ext cx="9148399" cy="727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5915025" cy="787045"/>
          </a:xfrm>
        </p:spPr>
        <p:txBody>
          <a:bodyPr>
            <a:normAutofit fontScale="90000"/>
          </a:bodyPr>
          <a:lstStyle/>
          <a:p>
            <a:r>
              <a:rPr lang="es-PE" dirty="0"/>
              <a:t>Diseño conceptual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BED603-2400-418B-B5F7-0899D5DA7311}"/>
              </a:ext>
            </a:extLst>
          </p:cNvPr>
          <p:cNvSpPr/>
          <p:nvPr/>
        </p:nvSpPr>
        <p:spPr>
          <a:xfrm>
            <a:off x="8607612" y="3907636"/>
            <a:ext cx="2071688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F7A30-357A-486E-99A0-591D8731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7</a:t>
            </a:fld>
            <a:endParaRPr lang="es-P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6E320E-7EC6-4AF9-A897-0AA13DE3B5ED}"/>
              </a:ext>
            </a:extLst>
          </p:cNvPr>
          <p:cNvSpPr/>
          <p:nvPr/>
        </p:nvSpPr>
        <p:spPr>
          <a:xfrm>
            <a:off x="8101584" y="4455424"/>
            <a:ext cx="2907792" cy="309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3B846B-1158-4413-B7DD-11BE96DF6411}"/>
              </a:ext>
            </a:extLst>
          </p:cNvPr>
          <p:cNvSpPr/>
          <p:nvPr/>
        </p:nvSpPr>
        <p:spPr>
          <a:xfrm>
            <a:off x="7700928" y="4486280"/>
            <a:ext cx="2907792" cy="785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CD3631-AF1B-4512-BB83-47ED2C247975}"/>
              </a:ext>
            </a:extLst>
          </p:cNvPr>
          <p:cNvSpPr/>
          <p:nvPr/>
        </p:nvSpPr>
        <p:spPr>
          <a:xfrm>
            <a:off x="1020620" y="2755016"/>
            <a:ext cx="4465779" cy="2383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CAF01D-B7BB-473D-B47D-5CF1FF2CFCF8}"/>
              </a:ext>
            </a:extLst>
          </p:cNvPr>
          <p:cNvSpPr/>
          <p:nvPr/>
        </p:nvSpPr>
        <p:spPr>
          <a:xfrm>
            <a:off x="4935882" y="3761044"/>
            <a:ext cx="2071688" cy="119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F8B7F7-9EBC-4ABF-B126-BB067B7A3E73}"/>
              </a:ext>
            </a:extLst>
          </p:cNvPr>
          <p:cNvSpPr/>
          <p:nvPr/>
        </p:nvSpPr>
        <p:spPr>
          <a:xfrm>
            <a:off x="6291071" y="3844580"/>
            <a:ext cx="1034257" cy="471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AA71CCD-18C6-4F72-BAE3-0891C4CAE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658325"/>
              </p:ext>
            </p:extLst>
          </p:nvPr>
        </p:nvGraphicFramePr>
        <p:xfrm>
          <a:off x="9110037" y="4054109"/>
          <a:ext cx="7923850" cy="3962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84770">
                  <a:extLst>
                    <a:ext uri="{9D8B030D-6E8A-4147-A177-3AD203B41FA5}">
                      <a16:colId xmlns:a16="http://schemas.microsoft.com/office/drawing/2014/main" val="2464855305"/>
                    </a:ext>
                  </a:extLst>
                </a:gridCol>
                <a:gridCol w="1584770">
                  <a:extLst>
                    <a:ext uri="{9D8B030D-6E8A-4147-A177-3AD203B41FA5}">
                      <a16:colId xmlns:a16="http://schemas.microsoft.com/office/drawing/2014/main" val="3953084935"/>
                    </a:ext>
                  </a:extLst>
                </a:gridCol>
                <a:gridCol w="1584770">
                  <a:extLst>
                    <a:ext uri="{9D8B030D-6E8A-4147-A177-3AD203B41FA5}">
                      <a16:colId xmlns:a16="http://schemas.microsoft.com/office/drawing/2014/main" val="1112091202"/>
                    </a:ext>
                  </a:extLst>
                </a:gridCol>
                <a:gridCol w="1584770">
                  <a:extLst>
                    <a:ext uri="{9D8B030D-6E8A-4147-A177-3AD203B41FA5}">
                      <a16:colId xmlns:a16="http://schemas.microsoft.com/office/drawing/2014/main" val="4137899243"/>
                    </a:ext>
                  </a:extLst>
                </a:gridCol>
                <a:gridCol w="1584770">
                  <a:extLst>
                    <a:ext uri="{9D8B030D-6E8A-4147-A177-3AD203B41FA5}">
                      <a16:colId xmlns:a16="http://schemas.microsoft.com/office/drawing/2014/main" val="1220861383"/>
                    </a:ext>
                  </a:extLst>
                </a:gridCol>
              </a:tblGrid>
              <a:tr h="385581">
                <a:tc>
                  <a:txBody>
                    <a:bodyPr/>
                    <a:lstStyle/>
                    <a:p>
                      <a:r>
                        <a:rPr lang="es-PE" sz="1600" dirty="0"/>
                        <a:t>Entidad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Atributos relacionados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Tipo de atributo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Dominio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Cardinalidades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42823"/>
                  </a:ext>
                </a:extLst>
              </a:tr>
              <a:tr h="223231">
                <a:tc>
                  <a:txBody>
                    <a:bodyPr/>
                    <a:lstStyle/>
                    <a:p>
                      <a:r>
                        <a:rPr lang="es-PE" sz="1600" dirty="0"/>
                        <a:t>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Detalle en página anterior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(0,N)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475732"/>
                  </a:ext>
                </a:extLst>
              </a:tr>
              <a:tr h="223231">
                <a:tc rowSpan="4">
                  <a:txBody>
                    <a:bodyPr/>
                    <a:lstStyle/>
                    <a:p>
                      <a:r>
                        <a:rPr lang="es-PE" sz="1600" dirty="0"/>
                        <a:t>Usuario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Número_cuenta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Clave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Nombres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PE" sz="1600" dirty="0"/>
                        <a:t>(0,N)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10907"/>
                  </a:ext>
                </a:extLst>
              </a:tr>
              <a:tr h="22323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NombreU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Países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626427"/>
                  </a:ext>
                </a:extLst>
              </a:tr>
              <a:tr h="887601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b="1" dirty="0" err="1"/>
                        <a:t>DirecciónU</a:t>
                      </a:r>
                      <a:r>
                        <a:rPr lang="es-PE" sz="1600" b="1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 err="1"/>
                        <a:t>CalleU</a:t>
                      </a:r>
                      <a:endParaRPr lang="es-PE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 err="1"/>
                        <a:t>NúmeroU</a:t>
                      </a:r>
                      <a:endParaRPr lang="es-PE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 err="1"/>
                        <a:t>CiudadU</a:t>
                      </a:r>
                      <a:endParaRPr lang="es-PE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 err="1"/>
                        <a:t>Código_postalU</a:t>
                      </a:r>
                      <a:endParaRPr lang="es-PE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 err="1"/>
                        <a:t>PaísU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Compuesto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Calles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Números enteros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Ciudades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Números enteros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PE" sz="1600" dirty="0"/>
                        <a:t>Países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830409"/>
                  </a:ext>
                </a:extLst>
              </a:tr>
              <a:tr h="285837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TeléfonoU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  <a:endParaRPr kumimoji="0" lang="es-PE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Números telefónicos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135030"/>
                  </a:ext>
                </a:extLst>
              </a:tr>
            </a:tbl>
          </a:graphicData>
        </a:graphic>
      </p:graphicFrame>
      <p:graphicFrame>
        <p:nvGraphicFramePr>
          <p:cNvPr id="20" name="Table 7">
            <a:extLst>
              <a:ext uri="{FF2B5EF4-FFF2-40B4-BE49-F238E27FC236}">
                <a16:creationId xmlns:a16="http://schemas.microsoft.com/office/drawing/2014/main" id="{AB9A6EEF-F901-4C23-A023-69048B88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18221"/>
              </p:ext>
            </p:extLst>
          </p:nvPr>
        </p:nvGraphicFramePr>
        <p:xfrm>
          <a:off x="5990014" y="8198257"/>
          <a:ext cx="7923852" cy="1584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80963">
                  <a:extLst>
                    <a:ext uri="{9D8B030D-6E8A-4147-A177-3AD203B41FA5}">
                      <a16:colId xmlns:a16="http://schemas.microsoft.com/office/drawing/2014/main" val="2464855305"/>
                    </a:ext>
                  </a:extLst>
                </a:gridCol>
                <a:gridCol w="1980963">
                  <a:extLst>
                    <a:ext uri="{9D8B030D-6E8A-4147-A177-3AD203B41FA5}">
                      <a16:colId xmlns:a16="http://schemas.microsoft.com/office/drawing/2014/main" val="3953084935"/>
                    </a:ext>
                  </a:extLst>
                </a:gridCol>
                <a:gridCol w="1980963">
                  <a:extLst>
                    <a:ext uri="{9D8B030D-6E8A-4147-A177-3AD203B41FA5}">
                      <a16:colId xmlns:a16="http://schemas.microsoft.com/office/drawing/2014/main" val="1112091202"/>
                    </a:ext>
                  </a:extLst>
                </a:gridCol>
                <a:gridCol w="1980963">
                  <a:extLst>
                    <a:ext uri="{9D8B030D-6E8A-4147-A177-3AD203B41FA5}">
                      <a16:colId xmlns:a16="http://schemas.microsoft.com/office/drawing/2014/main" val="4137899243"/>
                    </a:ext>
                  </a:extLst>
                </a:gridCol>
              </a:tblGrid>
              <a:tr h="368501">
                <a:tc>
                  <a:txBody>
                    <a:bodyPr/>
                    <a:lstStyle/>
                    <a:p>
                      <a:r>
                        <a:rPr lang="es-PE" sz="1600" dirty="0"/>
                        <a:t>Relación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Atributos relacionados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Tipo de atributo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Dominio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73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42823"/>
                  </a:ext>
                </a:extLst>
              </a:tr>
              <a:tr h="213343">
                <a:tc rowSpan="3">
                  <a:txBody>
                    <a:bodyPr/>
                    <a:lstStyle/>
                    <a:p>
                      <a:r>
                        <a:rPr lang="es-PE" sz="1600" dirty="0"/>
                        <a:t>Descarga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 err="1"/>
                        <a:t>Fecha_descarga</a:t>
                      </a:r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Clave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Fecha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10907"/>
                  </a:ext>
                </a:extLst>
              </a:tr>
              <a:tr h="213343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Puntuación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Simple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Número entero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626427"/>
                  </a:ext>
                </a:extLst>
              </a:tr>
              <a:tr h="213343">
                <a:tc vMerge="1">
                  <a:txBody>
                    <a:bodyPr/>
                    <a:lstStyle/>
                    <a:p>
                      <a:endParaRPr lang="es-PE" sz="16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Comentario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32075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PE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Multivariado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Texto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87566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4676AE6-F388-4875-BDBA-2F07B676CFD0}"/>
              </a:ext>
            </a:extLst>
          </p:cNvPr>
          <p:cNvSpPr/>
          <p:nvPr/>
        </p:nvSpPr>
        <p:spPr>
          <a:xfrm>
            <a:off x="6046942" y="5161791"/>
            <a:ext cx="1253330" cy="414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800" b="1" dirty="0">
                <a:solidFill>
                  <a:srgbClr val="FF0000"/>
                </a:solidFill>
              </a:rPr>
              <a:t>N:N</a:t>
            </a:r>
          </a:p>
        </p:txBody>
      </p:sp>
    </p:spTree>
    <p:extLst>
      <p:ext uri="{BB962C8B-B14F-4D97-AF65-F5344CB8AC3E}">
        <p14:creationId xmlns:p14="http://schemas.microsoft.com/office/powerpoint/2010/main" val="101049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5915025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Diseño lógico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B706C-2850-4D71-BB2C-812098A9DF34}"/>
              </a:ext>
            </a:extLst>
          </p:cNvPr>
          <p:cNvSpPr txBox="1"/>
          <p:nvPr/>
        </p:nvSpPr>
        <p:spPr>
          <a:xfrm>
            <a:off x="1207009" y="1928814"/>
            <a:ext cx="5915026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b="1" noProof="1"/>
              <a:t>PASO A TABLAS DE LAS ENTIDADES:</a:t>
            </a:r>
          </a:p>
          <a:p>
            <a:endParaRPr lang="es-PE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1"/>
              <a:t>Tienda (</a:t>
            </a:r>
            <a:r>
              <a:rPr lang="es-PE" u="sng" noProof="1"/>
              <a:t>NombreT</a:t>
            </a:r>
            <a:r>
              <a:rPr lang="es-PE" noProof="1"/>
              <a:t>, Empresa_gestora, Página_web)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u="sng" noProof="1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1"/>
              <a:t>App (</a:t>
            </a:r>
            <a:r>
              <a:rPr lang="es-PE" u="sng" noProof="1"/>
              <a:t>NombreA</a:t>
            </a:r>
            <a:r>
              <a:rPr lang="es-PE" noProof="1"/>
              <a:t>, CódigoA, Espacio_memoria, Precio, fecha_inicio, fecha_fin, </a:t>
            </a:r>
            <a:r>
              <a:rPr lang="es-PE" i="1" noProof="1"/>
              <a:t>NombreES*</a:t>
            </a:r>
            <a:r>
              <a:rPr lang="es-PE" noProof="1"/>
              <a:t>, </a:t>
            </a:r>
            <a:r>
              <a:rPr lang="es-PE" i="1" noProof="1"/>
              <a:t>DNI*</a:t>
            </a:r>
            <a:r>
              <a:rPr lang="es-PE" noProof="1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1"/>
              <a:t>Empresa_servicios (</a:t>
            </a:r>
            <a:r>
              <a:rPr lang="es-PE" u="sng" noProof="1"/>
              <a:t>NombreES</a:t>
            </a:r>
            <a:r>
              <a:rPr lang="es-PE" noProof="1"/>
              <a:t>, País_impuestos, Año_creación, EmailES, Página_webES)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noProof="1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1"/>
              <a:t>Empleado (</a:t>
            </a:r>
            <a:r>
              <a:rPr lang="es-PE" u="sng" noProof="1"/>
              <a:t>DNI</a:t>
            </a:r>
            <a:r>
              <a:rPr lang="es-PE" noProof="1"/>
              <a:t>, NombreE, CalleE, NúmeroE, Código_postalE, EmailE, TeléfonoE)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noProof="1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1"/>
              <a:t>Usuario (</a:t>
            </a:r>
            <a:r>
              <a:rPr lang="es-PE" u="sng" noProof="1"/>
              <a:t>Número_cuenta</a:t>
            </a:r>
            <a:r>
              <a:rPr lang="es-PE" noProof="1"/>
              <a:t>, NombreU, CalleU, NúmeroU, CiudadU, Código_postalU, PaísU, TeléfonoU)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noProof="1"/>
          </a:p>
          <a:p>
            <a:r>
              <a:rPr lang="es-PE" noProof="1"/>
              <a:t>* Indica foreign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8</a:t>
            </a:fld>
            <a:endParaRPr lang="es-P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0B8C3-8A01-4A7F-9932-EBFCD8734A53}"/>
              </a:ext>
            </a:extLst>
          </p:cNvPr>
          <p:cNvSpPr txBox="1"/>
          <p:nvPr/>
        </p:nvSpPr>
        <p:spPr>
          <a:xfrm>
            <a:off x="8229600" y="1928814"/>
            <a:ext cx="8028432" cy="70173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PE" b="1" noProof="1"/>
              <a:t>PASO A TABLAS DE LAS RELACIONES:</a:t>
            </a:r>
          </a:p>
          <a:p>
            <a:endParaRPr lang="es-PE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1"/>
              <a:t>Contiene (</a:t>
            </a:r>
            <a:r>
              <a:rPr lang="es-PE" u="sng" noProof="1"/>
              <a:t>NombreT</a:t>
            </a:r>
            <a:r>
              <a:rPr lang="es-PE" noProof="1"/>
              <a:t>, </a:t>
            </a:r>
            <a:r>
              <a:rPr lang="es-PE" u="sng" noProof="1"/>
              <a:t>NombreA</a:t>
            </a:r>
            <a:r>
              <a:rPr lang="es-PE" noProof="1"/>
              <a:t>)</a:t>
            </a:r>
          </a:p>
          <a:p>
            <a:r>
              <a:rPr lang="es-PE" noProof="1"/>
              <a:t>/*Debido a la relación N:N de las entidades “tienda” y “app”, se genera la tabla “contiene” para almacenar las tiendas en las que las distintas apps figuran*/</a:t>
            </a:r>
          </a:p>
          <a:p>
            <a:endParaRPr lang="es-PE" noProof="1"/>
          </a:p>
          <a:p>
            <a:endParaRPr lang="es-PE" noProof="1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1"/>
              <a:t>Trabaja (</a:t>
            </a:r>
            <a:r>
              <a:rPr lang="es-PE" u="sng" noProof="1"/>
              <a:t>NombreES</a:t>
            </a:r>
            <a:r>
              <a:rPr lang="es-PE" noProof="1"/>
              <a:t>, </a:t>
            </a:r>
            <a:r>
              <a:rPr lang="es-PE" u="sng" noProof="1"/>
              <a:t>DNI</a:t>
            </a:r>
            <a:r>
              <a:rPr lang="es-PE" noProof="1"/>
              <a:t>, fecha_ingreso, fecha_egreso)</a:t>
            </a:r>
          </a:p>
          <a:p>
            <a:endParaRPr lang="es-PE" noProof="1">
              <a:highlight>
                <a:srgbClr val="FFFF00"/>
              </a:highlight>
            </a:endParaRPr>
          </a:p>
          <a:p>
            <a:r>
              <a:rPr lang="es-PE" noProof="1"/>
              <a:t>/*Debido a la relación N:N de las entidades “empresa_servicios” y “empleado”, se genera la tabla “trabaja” para almacenar las fechas de ingreso y egreso de los empleados en distintas empresa. Se asume que empleados trabajan solo en una empresa a la vez*/</a:t>
            </a:r>
          </a:p>
          <a:p>
            <a:endParaRPr lang="es-PE" noProof="1">
              <a:highlight>
                <a:srgbClr val="FFFF00"/>
              </a:highlight>
            </a:endParaRPr>
          </a:p>
          <a:p>
            <a:endParaRPr lang="es-PE" noProof="1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1"/>
              <a:t>Descarga (</a:t>
            </a:r>
            <a:r>
              <a:rPr lang="es-PE" u="sng" noProof="1"/>
              <a:t>NombreA</a:t>
            </a:r>
            <a:r>
              <a:rPr lang="es-PE" noProof="1"/>
              <a:t>, </a:t>
            </a:r>
            <a:r>
              <a:rPr lang="es-PE" u="sng" noProof="1"/>
              <a:t>Número</a:t>
            </a:r>
            <a:r>
              <a:rPr lang="es-PE" noProof="1"/>
              <a:t>_</a:t>
            </a:r>
            <a:r>
              <a:rPr lang="es-PE" u="sng" noProof="1"/>
              <a:t>cuenta</a:t>
            </a:r>
            <a:r>
              <a:rPr lang="es-PE" noProof="1"/>
              <a:t>, Fecha_descarga, Puntuación, Comentario)</a:t>
            </a:r>
          </a:p>
          <a:p>
            <a:r>
              <a:rPr lang="es-PE" noProof="1"/>
              <a:t>/*Debido a la relación N:N de las entidades “app” y “usuario”, se genera la tabla “descarga” para almacenar las mútltiples apps que son descargadas por distintos usuarios*/</a:t>
            </a:r>
          </a:p>
          <a:p>
            <a:endParaRPr lang="es-PE" noProof="1"/>
          </a:p>
          <a:p>
            <a:endParaRPr lang="es-PE" noProof="1"/>
          </a:p>
          <a:p>
            <a:endParaRPr lang="es-PE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noProof="1"/>
              <a:t>App_categoría (categoría, nombreA)</a:t>
            </a:r>
          </a:p>
          <a:p>
            <a:r>
              <a:rPr lang="es-PE" noProof="1"/>
              <a:t>/*Debido a que apps pueden tener múltiples categorías, se genera la tabla “app_categoría” para almacenar las apps y sus cateogrías correspondientes*/</a:t>
            </a:r>
          </a:p>
        </p:txBody>
      </p:sp>
    </p:spTree>
    <p:extLst>
      <p:ext uri="{BB962C8B-B14F-4D97-AF65-F5344CB8AC3E}">
        <p14:creationId xmlns:p14="http://schemas.microsoft.com/office/powerpoint/2010/main" val="1888644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32AE-E8E0-45EC-AB4A-3167452D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558" y="527406"/>
            <a:ext cx="5915025" cy="787045"/>
          </a:xfrm>
        </p:spPr>
        <p:txBody>
          <a:bodyPr>
            <a:normAutofit fontScale="90000"/>
          </a:bodyPr>
          <a:lstStyle/>
          <a:p>
            <a:r>
              <a:rPr lang="es-PE" noProof="1"/>
              <a:t>Diseño lógico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14B5E-7ACF-41E8-92C7-9EDFB51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226C-014B-4090-A310-4047EBC4FC5B}" type="slidenum">
              <a:rPr lang="es-PE" smtClean="0"/>
              <a:t>9</a:t>
            </a:fld>
            <a:endParaRPr lang="es-P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A59553-932D-4B7E-828C-7D41465CB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087" y="1700213"/>
            <a:ext cx="13691964" cy="650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90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2340</TotalTime>
  <Words>1671</Words>
  <Application>Microsoft Office PowerPoint</Application>
  <PresentationFormat>Custom</PresentationFormat>
  <Paragraphs>339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Diseño conceptual</vt:lpstr>
      <vt:lpstr>Diseño conceptual</vt:lpstr>
      <vt:lpstr>Diseño conceptual</vt:lpstr>
      <vt:lpstr>Diseño conceptual</vt:lpstr>
      <vt:lpstr>Diseño conceptual</vt:lpstr>
      <vt:lpstr>Diseño conceptual</vt:lpstr>
      <vt:lpstr>Diseño lógico</vt:lpstr>
      <vt:lpstr>Diseño lógico</vt:lpstr>
      <vt:lpstr>Implementación SQL</vt:lpstr>
      <vt:lpstr>Implementación SQL</vt:lpstr>
      <vt:lpstr>Implementación SQL</vt:lpstr>
      <vt:lpstr>Implementación SQL</vt:lpstr>
      <vt:lpstr>Implementación SQL</vt:lpstr>
      <vt:lpstr>Implementación SQL</vt:lpstr>
      <vt:lpstr>Implementación SQL</vt:lpstr>
      <vt:lpstr>Implementación SQL</vt:lpstr>
      <vt:lpstr>Implementación SQL</vt:lpstr>
      <vt:lpstr>Implementación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Obrien Moscoso, Jose</dc:creator>
  <cp:lastModifiedBy>Obrien Moscoso, Jose</cp:lastModifiedBy>
  <cp:revision>31</cp:revision>
  <dcterms:created xsi:type="dcterms:W3CDTF">2021-10-31T22:59:53Z</dcterms:created>
  <dcterms:modified xsi:type="dcterms:W3CDTF">2021-11-04T17:08:22Z</dcterms:modified>
</cp:coreProperties>
</file>