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62" r:id="rId3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86496" autoAdjust="0"/>
  </p:normalViewPr>
  <p:slideViewPr>
    <p:cSldViewPr snapToGrid="0">
      <p:cViewPr varScale="1">
        <p:scale>
          <a:sx n="76" d="100"/>
          <a:sy n="76" d="100"/>
        </p:scale>
        <p:origin x="25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4771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4EB5A-C7A7-4756-A619-38C2466D015C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B422A-5167-47DD-85C2-2ED68384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0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36726-B44C-4517-BE56-3F158D6EA21E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429E9-AD0A-4A01-95FE-91057235B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146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&lt;</a:t>
            </a:r>
            <a:r>
              <a:rPr lang="ko-KR" altLang="en-US" b="1" dirty="0">
                <a:solidFill>
                  <a:srgbClr val="FF0000"/>
                </a:solidFill>
              </a:rPr>
              <a:t>요청사항</a:t>
            </a:r>
            <a:r>
              <a:rPr lang="en-US" altLang="ko-KR" b="1" dirty="0">
                <a:solidFill>
                  <a:srgbClr val="FF0000"/>
                </a:solidFill>
              </a:rPr>
              <a:t>&gt;</a:t>
            </a:r>
          </a:p>
          <a:p>
            <a:endParaRPr lang="en-US" altLang="ko-KR" b="1" baseline="0" dirty="0">
              <a:solidFill>
                <a:srgbClr val="FF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b="1" baseline="0" dirty="0" err="1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내용안</a:t>
            </a:r>
            <a:r>
              <a:rPr lang="ko-KR" altLang="en-US" b="1" baseline="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설명 </a:t>
            </a:r>
            <a:r>
              <a:rPr lang="ko-KR" altLang="en-US" b="1" baseline="0" dirty="0" err="1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참고부탁드리고</a:t>
            </a:r>
            <a:r>
              <a:rPr lang="en-US" altLang="ko-KR" b="1" baseline="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b="1" baseline="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전반적인 디자인 부탁드립니다</a:t>
            </a:r>
            <a:r>
              <a:rPr lang="en-US" altLang="ko-KR" b="1" baseline="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="1" baseline="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격자망 그림도 다른 아이콘으로 대체 부탁드립니다</a:t>
            </a:r>
            <a:r>
              <a:rPr lang="en-US" altLang="ko-KR" b="1" baseline="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endParaRPr lang="en-US" altLang="ko-KR" b="0" baseline="0" dirty="0">
              <a:solidFill>
                <a:srgbClr val="FF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b="0" baseline="0" dirty="0">
              <a:solidFill>
                <a:srgbClr val="FF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9992" y="6465659"/>
            <a:ext cx="4307047" cy="341541"/>
          </a:xfrm>
          <a:prstGeom prst="rect">
            <a:avLst/>
          </a:prstGeom>
        </p:spPr>
        <p:txBody>
          <a:bodyPr/>
          <a:lstStyle/>
          <a:p>
            <a:fld id="{8376432F-BFEA-4194-B394-53E664522E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31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E381-DF62-470F-8C31-6A5828E7D8E7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A784-B8AA-444F-B9B6-CA3B0406A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7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E381-DF62-470F-8C31-6A5828E7D8E7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A784-B8AA-444F-B9B6-CA3B0406A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67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E381-DF62-470F-8C31-6A5828E7D8E7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A784-B8AA-444F-B9B6-CA3B0406A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619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12D8079-EA15-40BA-52BE-DB0ABB050A8A}"/>
              </a:ext>
            </a:extLst>
          </p:cNvPr>
          <p:cNvSpPr/>
          <p:nvPr userDrawn="1"/>
        </p:nvSpPr>
        <p:spPr>
          <a:xfrm>
            <a:off x="0" y="0"/>
            <a:ext cx="12200405" cy="102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3C81613D-0DC4-BDE3-68F2-29EA5756198B}"/>
              </a:ext>
            </a:extLst>
          </p:cNvPr>
          <p:cNvSpPr/>
          <p:nvPr userDrawn="1"/>
        </p:nvSpPr>
        <p:spPr>
          <a:xfrm rot="10800000">
            <a:off x="491484" y="1725"/>
            <a:ext cx="730284" cy="869333"/>
          </a:xfrm>
          <a:prstGeom prst="round2SameRect">
            <a:avLst/>
          </a:prstGeom>
          <a:gradFill flip="none" rotWithShape="1">
            <a:gsLst>
              <a:gs pos="100000">
                <a:srgbClr val="4314A0"/>
              </a:gs>
              <a:gs pos="0">
                <a:srgbClr val="1D73FF"/>
              </a:gs>
              <a:gs pos="44000">
                <a:srgbClr val="0042AC"/>
              </a:gs>
            </a:gsLst>
            <a:lin ang="13500000" scaled="1"/>
            <a:tileRect/>
          </a:gradFill>
          <a:ln>
            <a:noFill/>
          </a:ln>
          <a:effectLst>
            <a:outerShdw dist="76200" algn="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CC94C09F-A6B5-4D3D-88C4-59D13C523646}"/>
              </a:ext>
            </a:extLst>
          </p:cNvPr>
          <p:cNvSpPr txBox="1">
            <a:spLocks/>
          </p:cNvSpPr>
          <p:nvPr userDrawn="1"/>
        </p:nvSpPr>
        <p:spPr>
          <a:xfrm>
            <a:off x="1286845" y="203007"/>
            <a:ext cx="5181600" cy="313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1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OO</a:t>
            </a:r>
            <a:r>
              <a:rPr lang="ko-KR" altLang="en-US" sz="11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사업</a:t>
            </a:r>
            <a:endParaRPr lang="ko-KR" altLang="en-US" sz="110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A1A2B-E088-1DB5-587E-F737BC404BC1}"/>
              </a:ext>
            </a:extLst>
          </p:cNvPr>
          <p:cNvSpPr txBox="1"/>
          <p:nvPr userDrawn="1"/>
        </p:nvSpPr>
        <p:spPr>
          <a:xfrm>
            <a:off x="238124" y="292026"/>
            <a:ext cx="80010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1" u="none" strike="noStrike" kern="1200" cap="none" spc="0" normalizeH="0" baseline="0" noProof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01</a:t>
            </a:r>
            <a:endParaRPr kumimoji="0" lang="ko-KR" altLang="en-US" b="0" i="1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71B9822-7430-F525-1AA3-F1E50DBBC660}"/>
              </a:ext>
            </a:extLst>
          </p:cNvPr>
          <p:cNvCxnSpPr>
            <a:cxnSpLocks/>
          </p:cNvCxnSpPr>
          <p:nvPr userDrawn="1"/>
        </p:nvCxnSpPr>
        <p:spPr>
          <a:xfrm>
            <a:off x="768517" y="271284"/>
            <a:ext cx="2419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9C22ACE3-7C2A-7CEB-68D9-21BDA7BAFE9E}"/>
              </a:ext>
            </a:extLst>
          </p:cNvPr>
          <p:cNvSpPr>
            <a:spLocks/>
          </p:cNvSpPr>
          <p:nvPr userDrawn="1"/>
        </p:nvSpPr>
        <p:spPr>
          <a:xfrm>
            <a:off x="299377" y="1008651"/>
            <a:ext cx="11892112" cy="5849350"/>
          </a:xfrm>
          <a:prstGeom prst="round2SameRect">
            <a:avLst>
              <a:gd name="adj1" fmla="val 3094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74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639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E381-DF62-470F-8C31-6A5828E7D8E7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A784-B8AA-444F-B9B6-CA3B0406A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75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E381-DF62-470F-8C31-6A5828E7D8E7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A784-B8AA-444F-B9B6-CA3B0406A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86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E381-DF62-470F-8C31-6A5828E7D8E7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A784-B8AA-444F-B9B6-CA3B0406A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6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E381-DF62-470F-8C31-6A5828E7D8E7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A784-B8AA-444F-B9B6-CA3B0406A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2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E381-DF62-470F-8C31-6A5828E7D8E7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A784-B8AA-444F-B9B6-CA3B0406A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0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E381-DF62-470F-8C31-6A5828E7D8E7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A784-B8AA-444F-B9B6-CA3B0406A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2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E381-DF62-470F-8C31-6A5828E7D8E7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A784-B8AA-444F-B9B6-CA3B0406A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0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E381-DF62-470F-8C31-6A5828E7D8E7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A784-B8AA-444F-B9B6-CA3B0406A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645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8E381-DF62-470F-8C31-6A5828E7D8E7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AA784-B8AA-444F-B9B6-CA3B0406A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8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텍스트 개체 틀 4">
            <a:extLst>
              <a:ext uri="{FF2B5EF4-FFF2-40B4-BE49-F238E27FC236}">
                <a16:creationId xmlns:a16="http://schemas.microsoft.com/office/drawing/2014/main" id="{BE9EF129-19DF-33E7-7DB1-565AAFCEEB3D}"/>
              </a:ext>
            </a:extLst>
          </p:cNvPr>
          <p:cNvSpPr txBox="1">
            <a:spLocks/>
          </p:cNvSpPr>
          <p:nvPr/>
        </p:nvSpPr>
        <p:spPr>
          <a:xfrm>
            <a:off x="1286845" y="352998"/>
            <a:ext cx="5181600" cy="642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 err="1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02E7A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IaC</a:t>
            </a:r>
            <a:r>
              <a:rPr lang="en-US" altLang="ko-KR" sz="28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02E7A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 UI </a:t>
            </a:r>
            <a:r>
              <a:rPr lang="ko-KR" altLang="en-US" sz="28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02E7A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개발 </a:t>
            </a:r>
            <a:r>
              <a:rPr lang="en-US" altLang="ko-KR" sz="28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02E7A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– </a:t>
            </a:r>
            <a:r>
              <a:rPr lang="ko-KR" altLang="en-US" sz="28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02E7A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선택</a:t>
            </a:r>
            <a:r>
              <a:rPr lang="en-US" altLang="ko-KR" sz="28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02E7A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sz="28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02E7A"/>
              </a:soli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D7E33-999B-D26A-4FB0-E04D624293AD}"/>
              </a:ext>
            </a:extLst>
          </p:cNvPr>
          <p:cNvSpPr txBox="1"/>
          <p:nvPr/>
        </p:nvSpPr>
        <p:spPr>
          <a:xfrm>
            <a:off x="669605" y="1221483"/>
            <a:ext cx="6122388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108000" indent="-108000" defTabSz="892948">
              <a:spcAft>
                <a:spcPts val="300"/>
              </a:spcAft>
              <a:buClr>
                <a:srgbClr val="F46A4E"/>
              </a:buClr>
              <a:buFont typeface="Arial" panose="020B0604020202020204" pitchFamily="34" charset="0"/>
              <a:buChar char="•"/>
              <a:defRPr sz="110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Tahoma" pitchFamily="34" charset="0"/>
              </a:defRPr>
            </a:lvl1pPr>
          </a:lstStyle>
          <a:p>
            <a:r>
              <a:rPr lang="en-US" altLang="ko-KR" sz="1700" dirty="0" err="1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IaC</a:t>
            </a:r>
            <a:r>
              <a:rPr lang="en-US" altLang="ko-KR" sz="17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(Infrastructure </a:t>
            </a:r>
            <a:r>
              <a:rPr lang="en-US" altLang="ko-KR" sz="17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as </a:t>
            </a:r>
            <a:r>
              <a:rPr lang="en-US" altLang="ko-KR" sz="17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Code) UI  </a:t>
            </a:r>
            <a:r>
              <a:rPr lang="ko-KR" altLang="en-US" sz="17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주요 구성요소</a:t>
            </a:r>
            <a:endParaRPr lang="en-US" altLang="ko-KR" sz="17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 ExtraBold" pitchFamily="50" charset="-127"/>
              <a:ea typeface="Pretendard ExtraBold" pitchFamily="50" charset="-127"/>
              <a:cs typeface="Pretendard ExtraBold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67023F-6616-325C-9B40-3839A93B8EFB}"/>
              </a:ext>
            </a:extLst>
          </p:cNvPr>
          <p:cNvSpPr/>
          <p:nvPr/>
        </p:nvSpPr>
        <p:spPr>
          <a:xfrm>
            <a:off x="308292" y="1633688"/>
            <a:ext cx="11892113" cy="648000"/>
          </a:xfrm>
          <a:prstGeom prst="rect">
            <a:avLst/>
          </a:prstGeom>
          <a:solidFill>
            <a:srgbClr val="E4F1F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D76B63-5490-03F8-15F5-801136EEA49A}"/>
              </a:ext>
            </a:extLst>
          </p:cNvPr>
          <p:cNvSpPr txBox="1"/>
          <p:nvPr/>
        </p:nvSpPr>
        <p:spPr>
          <a:xfrm>
            <a:off x="1328716" y="1705966"/>
            <a:ext cx="7621867" cy="4950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lvl="0" indent="0" algn="ctr" defTabSz="914400">
              <a:lnSpc>
                <a:spcPct val="90000"/>
              </a:lnSpc>
              <a:spcBef>
                <a:spcPts val="1000"/>
              </a:spcBef>
              <a:spcAft>
                <a:spcPts val="300"/>
              </a:spcAft>
              <a:buClr>
                <a:srgbClr val="F46A4E"/>
              </a:buClr>
              <a:buFont typeface="Arial" panose="020B0604020202020204" pitchFamily="34" charset="0"/>
              <a:buNone/>
              <a:defRPr sz="1400" ker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defRPr>
            </a:lvl1pPr>
            <a:lvl2pPr marL="457200" defTabSz="914400" latinLnBrk="1">
              <a:defRPr sz="1800"/>
            </a:lvl2pPr>
            <a:lvl3pPr marL="914400" defTabSz="914400" latinLnBrk="1">
              <a:defRPr sz="1800"/>
            </a:lvl3pPr>
            <a:lvl4pPr marL="1371600" defTabSz="914400" latinLnBrk="1">
              <a:defRPr sz="1800"/>
            </a:lvl4pPr>
            <a:lvl5pPr marL="1828800" defTabSz="914400" latinLnBrk="1">
              <a:defRPr sz="1800"/>
            </a:lvl5pPr>
            <a:lvl6pPr marL="2286000" defTabSz="914400" latinLnBrk="1">
              <a:defRPr sz="1800"/>
            </a:lvl6pPr>
            <a:lvl7pPr marL="2743200" defTabSz="914400" latinLnBrk="1">
              <a:defRPr sz="1800"/>
            </a:lvl7pPr>
            <a:lvl8pPr marL="3200400" defTabSz="914400" latinLnBrk="1">
              <a:defRPr sz="1800"/>
            </a:lvl8pPr>
            <a:lvl9pPr marL="3657600" defTabSz="914400" latinLnBrk="1">
              <a:defRPr sz="1800"/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/>
            </a:pPr>
            <a:r>
              <a:rPr lang="ko-KR" altLang="en-US" spc="-20" dirty="0" smtClean="0"/>
              <a:t>코드기반으로 인프라 환경을 정의 하기 위한 화면 도구</a:t>
            </a:r>
            <a:endParaRPr lang="en-US" altLang="ko-KR" spc="-20" dirty="0"/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/>
            </a:pPr>
            <a:r>
              <a:rPr lang="ko-KR" altLang="en-US" spc="-20" dirty="0" smtClean="0"/>
              <a:t>정의된 화면기반으로 </a:t>
            </a:r>
            <a:r>
              <a:rPr lang="en-US" altLang="ko-KR" spc="-20" dirty="0" err="1" smtClean="0"/>
              <a:t>IaC</a:t>
            </a:r>
            <a:r>
              <a:rPr lang="en-US" altLang="ko-KR" spc="-20" dirty="0" smtClean="0"/>
              <a:t> </a:t>
            </a:r>
            <a:r>
              <a:rPr lang="ko-KR" altLang="en-US" spc="-20" dirty="0" smtClean="0"/>
              <a:t>형 코드 생성기</a:t>
            </a:r>
            <a:endParaRPr lang="en-US" altLang="ko-KR" spc="-2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2FB800-E99D-BA04-BB30-2252ED30D513}"/>
              </a:ext>
            </a:extLst>
          </p:cNvPr>
          <p:cNvGrpSpPr/>
          <p:nvPr/>
        </p:nvGrpSpPr>
        <p:grpSpPr>
          <a:xfrm>
            <a:off x="1094635" y="1735888"/>
            <a:ext cx="163977" cy="163977"/>
            <a:chOff x="2165063" y="1848469"/>
            <a:chExt cx="163977" cy="16397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75E86FE-B58C-F4C3-A213-6C4C143DCAC3}"/>
                </a:ext>
              </a:extLst>
            </p:cNvPr>
            <p:cNvSpPr/>
            <p:nvPr/>
          </p:nvSpPr>
          <p:spPr>
            <a:xfrm>
              <a:off x="2165063" y="1848469"/>
              <a:ext cx="163977" cy="163977"/>
            </a:xfrm>
            <a:prstGeom prst="ellipse">
              <a:avLst/>
            </a:prstGeom>
            <a:noFill/>
            <a:ln w="12700" cap="flat" cmpd="sng" algn="ctr">
              <a:solidFill>
                <a:srgbClr val="0455B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+mn-cs"/>
              </a:endParaRPr>
            </a:p>
          </p:txBody>
        </p:sp>
        <p:sp>
          <p:nvSpPr>
            <p:cNvPr id="37" name="자유형: 도형 152">
              <a:extLst>
                <a:ext uri="{FF2B5EF4-FFF2-40B4-BE49-F238E27FC236}">
                  <a16:creationId xmlns:a16="http://schemas.microsoft.com/office/drawing/2014/main" id="{91BB5CBF-A826-84EC-7A48-C104CDAB5F51}"/>
                </a:ext>
              </a:extLst>
            </p:cNvPr>
            <p:cNvSpPr/>
            <p:nvPr/>
          </p:nvSpPr>
          <p:spPr>
            <a:xfrm>
              <a:off x="2207946" y="1851645"/>
              <a:ext cx="117562" cy="117778"/>
            </a:xfrm>
            <a:custGeom>
              <a:avLst/>
              <a:gdLst>
                <a:gd name="connsiteX0" fmla="*/ 419860 w 419859"/>
                <a:gd name="connsiteY0" fmla="*/ 2576 h 420629"/>
                <a:gd name="connsiteX1" fmla="*/ 409765 w 419859"/>
                <a:gd name="connsiteY1" fmla="*/ 14846 h 420629"/>
                <a:gd name="connsiteX2" fmla="*/ 151995 w 419859"/>
                <a:gd name="connsiteY2" fmla="*/ 370352 h 420629"/>
                <a:gd name="connsiteX3" fmla="*/ 137402 w 419859"/>
                <a:gd name="connsiteY3" fmla="*/ 399432 h 420629"/>
                <a:gd name="connsiteX4" fmla="*/ 127434 w 419859"/>
                <a:gd name="connsiteY4" fmla="*/ 412863 h 420629"/>
                <a:gd name="connsiteX5" fmla="*/ 95018 w 419859"/>
                <a:gd name="connsiteY5" fmla="*/ 411089 h 420629"/>
                <a:gd name="connsiteX6" fmla="*/ 84121 w 419859"/>
                <a:gd name="connsiteY6" fmla="*/ 392041 h 420629"/>
                <a:gd name="connsiteX7" fmla="*/ 3385 w 419859"/>
                <a:gd name="connsiteY7" fmla="*/ 201448 h 420629"/>
                <a:gd name="connsiteX8" fmla="*/ 17894 w 419859"/>
                <a:gd name="connsiteY8" fmla="*/ 169369 h 420629"/>
                <a:gd name="connsiteX9" fmla="*/ 42982 w 419859"/>
                <a:gd name="connsiteY9" fmla="*/ 161597 h 420629"/>
                <a:gd name="connsiteX10" fmla="*/ 80446 w 419859"/>
                <a:gd name="connsiteY10" fmla="*/ 179168 h 420629"/>
                <a:gd name="connsiteX11" fmla="*/ 118881 w 419859"/>
                <a:gd name="connsiteY11" fmla="*/ 272659 h 420629"/>
                <a:gd name="connsiteX12" fmla="*/ 417093 w 419859"/>
                <a:gd name="connsiteY12" fmla="*/ 0 h 420629"/>
                <a:gd name="connsiteX13" fmla="*/ 419860 w 419859"/>
                <a:gd name="connsiteY13" fmla="*/ 2576 h 42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9859" h="420629">
                  <a:moveTo>
                    <a:pt x="419860" y="2576"/>
                  </a:moveTo>
                  <a:cubicBezTo>
                    <a:pt x="416502" y="6673"/>
                    <a:pt x="413461" y="11066"/>
                    <a:pt x="409765" y="14846"/>
                  </a:cubicBezTo>
                  <a:cubicBezTo>
                    <a:pt x="306581" y="120839"/>
                    <a:pt x="221305" y="239820"/>
                    <a:pt x="151995" y="370352"/>
                  </a:cubicBezTo>
                  <a:cubicBezTo>
                    <a:pt x="146905" y="379919"/>
                    <a:pt x="142618" y="389929"/>
                    <a:pt x="137402" y="399432"/>
                  </a:cubicBezTo>
                  <a:cubicBezTo>
                    <a:pt x="134741" y="404289"/>
                    <a:pt x="131383" y="408999"/>
                    <a:pt x="127434" y="412863"/>
                  </a:cubicBezTo>
                  <a:cubicBezTo>
                    <a:pt x="116326" y="423739"/>
                    <a:pt x="104584" y="423232"/>
                    <a:pt x="95018" y="411089"/>
                  </a:cubicBezTo>
                  <a:cubicBezTo>
                    <a:pt x="90520" y="405409"/>
                    <a:pt x="86993" y="398735"/>
                    <a:pt x="84121" y="392041"/>
                  </a:cubicBezTo>
                  <a:cubicBezTo>
                    <a:pt x="57068" y="328580"/>
                    <a:pt x="30227" y="265014"/>
                    <a:pt x="3385" y="201448"/>
                  </a:cubicBezTo>
                  <a:cubicBezTo>
                    <a:pt x="-3880" y="184236"/>
                    <a:pt x="365" y="174965"/>
                    <a:pt x="17894" y="169369"/>
                  </a:cubicBezTo>
                  <a:cubicBezTo>
                    <a:pt x="26235" y="166708"/>
                    <a:pt x="34598" y="164132"/>
                    <a:pt x="42982" y="161597"/>
                  </a:cubicBezTo>
                  <a:cubicBezTo>
                    <a:pt x="59898" y="156487"/>
                    <a:pt x="73688" y="162864"/>
                    <a:pt x="80446" y="179168"/>
                  </a:cubicBezTo>
                  <a:cubicBezTo>
                    <a:pt x="93159" y="209874"/>
                    <a:pt x="105725" y="240622"/>
                    <a:pt x="118881" y="272659"/>
                  </a:cubicBezTo>
                  <a:cubicBezTo>
                    <a:pt x="197970" y="158324"/>
                    <a:pt x="291714" y="61581"/>
                    <a:pt x="417093" y="0"/>
                  </a:cubicBezTo>
                  <a:cubicBezTo>
                    <a:pt x="418023" y="866"/>
                    <a:pt x="418952" y="1711"/>
                    <a:pt x="419860" y="2576"/>
                  </a:cubicBezTo>
                  <a:close/>
                </a:path>
              </a:pathLst>
            </a:custGeom>
            <a:solidFill>
              <a:srgbClr val="0455B0"/>
            </a:solidFill>
            <a:ln w="21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563C1EB-3975-B8CF-0E7E-7ADCF29B5F84}"/>
              </a:ext>
            </a:extLst>
          </p:cNvPr>
          <p:cNvGrpSpPr/>
          <p:nvPr/>
        </p:nvGrpSpPr>
        <p:grpSpPr>
          <a:xfrm>
            <a:off x="1094635" y="2002588"/>
            <a:ext cx="163977" cy="163977"/>
            <a:chOff x="2165063" y="1848469"/>
            <a:chExt cx="163977" cy="163977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BB7E200-BF25-FC98-8887-FB65B0655E52}"/>
                </a:ext>
              </a:extLst>
            </p:cNvPr>
            <p:cNvSpPr/>
            <p:nvPr/>
          </p:nvSpPr>
          <p:spPr>
            <a:xfrm>
              <a:off x="2165063" y="1848469"/>
              <a:ext cx="163977" cy="163977"/>
            </a:xfrm>
            <a:prstGeom prst="ellipse">
              <a:avLst/>
            </a:prstGeom>
            <a:noFill/>
            <a:ln w="12700" cap="flat" cmpd="sng" algn="ctr">
              <a:solidFill>
                <a:srgbClr val="0455B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+mn-cs"/>
              </a:endParaRPr>
            </a:p>
          </p:txBody>
        </p:sp>
        <p:sp>
          <p:nvSpPr>
            <p:cNvPr id="41" name="자유형: 도형 152">
              <a:extLst>
                <a:ext uri="{FF2B5EF4-FFF2-40B4-BE49-F238E27FC236}">
                  <a16:creationId xmlns:a16="http://schemas.microsoft.com/office/drawing/2014/main" id="{E09D5D81-373D-170B-4FE0-12F5C8D122AE}"/>
                </a:ext>
              </a:extLst>
            </p:cNvPr>
            <p:cNvSpPr/>
            <p:nvPr/>
          </p:nvSpPr>
          <p:spPr>
            <a:xfrm>
              <a:off x="2207946" y="1851645"/>
              <a:ext cx="117562" cy="117778"/>
            </a:xfrm>
            <a:custGeom>
              <a:avLst/>
              <a:gdLst>
                <a:gd name="connsiteX0" fmla="*/ 419860 w 419859"/>
                <a:gd name="connsiteY0" fmla="*/ 2576 h 420629"/>
                <a:gd name="connsiteX1" fmla="*/ 409765 w 419859"/>
                <a:gd name="connsiteY1" fmla="*/ 14846 h 420629"/>
                <a:gd name="connsiteX2" fmla="*/ 151995 w 419859"/>
                <a:gd name="connsiteY2" fmla="*/ 370352 h 420629"/>
                <a:gd name="connsiteX3" fmla="*/ 137402 w 419859"/>
                <a:gd name="connsiteY3" fmla="*/ 399432 h 420629"/>
                <a:gd name="connsiteX4" fmla="*/ 127434 w 419859"/>
                <a:gd name="connsiteY4" fmla="*/ 412863 h 420629"/>
                <a:gd name="connsiteX5" fmla="*/ 95018 w 419859"/>
                <a:gd name="connsiteY5" fmla="*/ 411089 h 420629"/>
                <a:gd name="connsiteX6" fmla="*/ 84121 w 419859"/>
                <a:gd name="connsiteY6" fmla="*/ 392041 h 420629"/>
                <a:gd name="connsiteX7" fmla="*/ 3385 w 419859"/>
                <a:gd name="connsiteY7" fmla="*/ 201448 h 420629"/>
                <a:gd name="connsiteX8" fmla="*/ 17894 w 419859"/>
                <a:gd name="connsiteY8" fmla="*/ 169369 h 420629"/>
                <a:gd name="connsiteX9" fmla="*/ 42982 w 419859"/>
                <a:gd name="connsiteY9" fmla="*/ 161597 h 420629"/>
                <a:gd name="connsiteX10" fmla="*/ 80446 w 419859"/>
                <a:gd name="connsiteY10" fmla="*/ 179168 h 420629"/>
                <a:gd name="connsiteX11" fmla="*/ 118881 w 419859"/>
                <a:gd name="connsiteY11" fmla="*/ 272659 h 420629"/>
                <a:gd name="connsiteX12" fmla="*/ 417093 w 419859"/>
                <a:gd name="connsiteY12" fmla="*/ 0 h 420629"/>
                <a:gd name="connsiteX13" fmla="*/ 419860 w 419859"/>
                <a:gd name="connsiteY13" fmla="*/ 2576 h 42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9859" h="420629">
                  <a:moveTo>
                    <a:pt x="419860" y="2576"/>
                  </a:moveTo>
                  <a:cubicBezTo>
                    <a:pt x="416502" y="6673"/>
                    <a:pt x="413461" y="11066"/>
                    <a:pt x="409765" y="14846"/>
                  </a:cubicBezTo>
                  <a:cubicBezTo>
                    <a:pt x="306581" y="120839"/>
                    <a:pt x="221305" y="239820"/>
                    <a:pt x="151995" y="370352"/>
                  </a:cubicBezTo>
                  <a:cubicBezTo>
                    <a:pt x="146905" y="379919"/>
                    <a:pt x="142618" y="389929"/>
                    <a:pt x="137402" y="399432"/>
                  </a:cubicBezTo>
                  <a:cubicBezTo>
                    <a:pt x="134741" y="404289"/>
                    <a:pt x="131383" y="408999"/>
                    <a:pt x="127434" y="412863"/>
                  </a:cubicBezTo>
                  <a:cubicBezTo>
                    <a:pt x="116326" y="423739"/>
                    <a:pt x="104584" y="423232"/>
                    <a:pt x="95018" y="411089"/>
                  </a:cubicBezTo>
                  <a:cubicBezTo>
                    <a:pt x="90520" y="405409"/>
                    <a:pt x="86993" y="398735"/>
                    <a:pt x="84121" y="392041"/>
                  </a:cubicBezTo>
                  <a:cubicBezTo>
                    <a:pt x="57068" y="328580"/>
                    <a:pt x="30227" y="265014"/>
                    <a:pt x="3385" y="201448"/>
                  </a:cubicBezTo>
                  <a:cubicBezTo>
                    <a:pt x="-3880" y="184236"/>
                    <a:pt x="365" y="174965"/>
                    <a:pt x="17894" y="169369"/>
                  </a:cubicBezTo>
                  <a:cubicBezTo>
                    <a:pt x="26235" y="166708"/>
                    <a:pt x="34598" y="164132"/>
                    <a:pt x="42982" y="161597"/>
                  </a:cubicBezTo>
                  <a:cubicBezTo>
                    <a:pt x="59898" y="156487"/>
                    <a:pt x="73688" y="162864"/>
                    <a:pt x="80446" y="179168"/>
                  </a:cubicBezTo>
                  <a:cubicBezTo>
                    <a:pt x="93159" y="209874"/>
                    <a:pt x="105725" y="240622"/>
                    <a:pt x="118881" y="272659"/>
                  </a:cubicBezTo>
                  <a:cubicBezTo>
                    <a:pt x="197970" y="158324"/>
                    <a:pt x="291714" y="61581"/>
                    <a:pt x="417093" y="0"/>
                  </a:cubicBezTo>
                  <a:cubicBezTo>
                    <a:pt x="418023" y="866"/>
                    <a:pt x="418952" y="1711"/>
                    <a:pt x="419860" y="2576"/>
                  </a:cubicBezTo>
                  <a:close/>
                </a:path>
              </a:pathLst>
            </a:custGeom>
            <a:solidFill>
              <a:srgbClr val="0455B0"/>
            </a:solidFill>
            <a:ln w="21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9E5DAB8-E79E-8836-2E7E-5A61DDC2478B}"/>
              </a:ext>
            </a:extLst>
          </p:cNvPr>
          <p:cNvSpPr/>
          <p:nvPr/>
        </p:nvSpPr>
        <p:spPr>
          <a:xfrm>
            <a:off x="8451929" y="2694317"/>
            <a:ext cx="3361071" cy="3758023"/>
          </a:xfrm>
          <a:prstGeom prst="rect">
            <a:avLst/>
          </a:prstGeom>
          <a:gradFill>
            <a:gsLst>
              <a:gs pos="0">
                <a:srgbClr val="F8FCFF"/>
              </a:gs>
              <a:gs pos="100000">
                <a:srgbClr val="E4F1FE">
                  <a:alpha val="74902"/>
                </a:srgbClr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70265039-5183-61B3-DFCD-26E07B029771}"/>
              </a:ext>
            </a:extLst>
          </p:cNvPr>
          <p:cNvSpPr/>
          <p:nvPr/>
        </p:nvSpPr>
        <p:spPr>
          <a:xfrm>
            <a:off x="4848317" y="2694317"/>
            <a:ext cx="3361071" cy="3758023"/>
          </a:xfrm>
          <a:prstGeom prst="rect">
            <a:avLst/>
          </a:prstGeom>
          <a:gradFill>
            <a:gsLst>
              <a:gs pos="0">
                <a:srgbClr val="F8FCFF"/>
              </a:gs>
              <a:gs pos="100000">
                <a:srgbClr val="E4F1FE">
                  <a:alpha val="74902"/>
                </a:srgbClr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0A1701BA-7FAD-4533-B293-48192B304317}"/>
              </a:ext>
            </a:extLst>
          </p:cNvPr>
          <p:cNvSpPr/>
          <p:nvPr/>
        </p:nvSpPr>
        <p:spPr>
          <a:xfrm>
            <a:off x="669607" y="2694318"/>
            <a:ext cx="3959667" cy="3758022"/>
          </a:xfrm>
          <a:prstGeom prst="rect">
            <a:avLst/>
          </a:prstGeom>
          <a:gradFill>
            <a:gsLst>
              <a:gs pos="0">
                <a:srgbClr val="F8FCFF"/>
              </a:gs>
              <a:gs pos="100000">
                <a:srgbClr val="E4F1FE">
                  <a:alpha val="74902"/>
                </a:srgbClr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원형: 비어 있음 244">
            <a:extLst>
              <a:ext uri="{FF2B5EF4-FFF2-40B4-BE49-F238E27FC236}">
                <a16:creationId xmlns:a16="http://schemas.microsoft.com/office/drawing/2014/main" id="{94B1E33B-93AD-36A0-850F-18DB4984B3B5}"/>
              </a:ext>
            </a:extLst>
          </p:cNvPr>
          <p:cNvSpPr/>
          <p:nvPr/>
        </p:nvSpPr>
        <p:spPr>
          <a:xfrm>
            <a:off x="644449" y="2435183"/>
            <a:ext cx="109673" cy="109673"/>
          </a:xfrm>
          <a:prstGeom prst="donut">
            <a:avLst>
              <a:gd name="adj" fmla="val 28319"/>
            </a:avLst>
          </a:prstGeom>
          <a:gradFill>
            <a:gsLst>
              <a:gs pos="0">
                <a:srgbClr val="2F9EEF"/>
              </a:gs>
              <a:gs pos="98000">
                <a:srgbClr val="00448B"/>
              </a:gs>
            </a:gsLst>
            <a:lin ang="13200000" scaled="0"/>
          </a:gradFill>
          <a:ln>
            <a:noFill/>
          </a:ln>
          <a:effectLst>
            <a:outerShdw blurRad="50800" dist="12700" dir="5400000" sx="99000" sy="99000" algn="t" rotWithShape="0">
              <a:srgbClr val="2F9EE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1200" cap="none" spc="0" normalizeH="0" baseline="0" noProof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Bebas" panose="020B0606020202050201" pitchFamily="34" charset="0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46" name="AutoShape 60">
            <a:extLst>
              <a:ext uri="{FF2B5EF4-FFF2-40B4-BE49-F238E27FC236}">
                <a16:creationId xmlns:a16="http://schemas.microsoft.com/office/drawing/2014/main" id="{21391C86-8966-D74F-CE4A-64215375A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89" y="2386526"/>
            <a:ext cx="2398176" cy="206908"/>
          </a:xfrm>
          <a:prstGeom prst="roundRect">
            <a:avLst>
              <a:gd name="adj" fmla="val 2489"/>
            </a:avLst>
          </a:prstGeom>
          <a:noFill/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txBody>
          <a:bodyPr lIns="0" tIns="0" rIns="0" bIns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Clr>
                <a:srgbClr val="FF6600"/>
              </a:buClr>
              <a:defRPr/>
            </a:pPr>
            <a:r>
              <a:rPr lang="ko-KR" altLang="en-US" sz="1400" spc="-30" dirty="0" smtClean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0455B0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필요성</a:t>
            </a:r>
            <a:endParaRPr lang="en-US" altLang="ko-KR" sz="1400" spc="-3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0455B0"/>
              </a:solidFill>
              <a:latin typeface="Pretendard SemiBold" pitchFamily="50" charset="-127"/>
              <a:ea typeface="Pretendard SemiBold" pitchFamily="50" charset="-127"/>
              <a:cs typeface="Pretendard SemiBold" pitchFamily="50" charset="-127"/>
            </a:endParaRPr>
          </a:p>
        </p:txBody>
      </p: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4691C22C-7B77-58DC-DFB0-49925A373787}"/>
              </a:ext>
            </a:extLst>
          </p:cNvPr>
          <p:cNvGrpSpPr/>
          <p:nvPr/>
        </p:nvGrpSpPr>
        <p:grpSpPr>
          <a:xfrm>
            <a:off x="4835222" y="2386526"/>
            <a:ext cx="1135733" cy="247706"/>
            <a:chOff x="5206507" y="2097317"/>
            <a:chExt cx="1135733" cy="247706"/>
          </a:xfrm>
        </p:grpSpPr>
        <p:sp>
          <p:nvSpPr>
            <p:cNvPr id="254" name="원형: 비어 있음 253">
              <a:extLst>
                <a:ext uri="{FF2B5EF4-FFF2-40B4-BE49-F238E27FC236}">
                  <a16:creationId xmlns:a16="http://schemas.microsoft.com/office/drawing/2014/main" id="{7C4E9D4F-0FAD-FC0D-A836-D935F056D3E0}"/>
                </a:ext>
              </a:extLst>
            </p:cNvPr>
            <p:cNvSpPr/>
            <p:nvPr/>
          </p:nvSpPr>
          <p:spPr>
            <a:xfrm>
              <a:off x="5206507" y="2145974"/>
              <a:ext cx="109673" cy="109673"/>
            </a:xfrm>
            <a:prstGeom prst="donut">
              <a:avLst>
                <a:gd name="adj" fmla="val 28319"/>
              </a:avLst>
            </a:prstGeom>
            <a:gradFill>
              <a:gsLst>
                <a:gs pos="0">
                  <a:srgbClr val="2F9EEF"/>
                </a:gs>
                <a:gs pos="98000">
                  <a:srgbClr val="00448B"/>
                </a:gs>
              </a:gsLst>
              <a:lin ang="13200000" scaled="0"/>
            </a:gradFill>
            <a:ln>
              <a:noFill/>
            </a:ln>
            <a:effectLst>
              <a:outerShdw blurRad="50800" dist="12700" dir="5400000" sx="99000" sy="99000" algn="t" rotWithShape="0">
                <a:srgbClr val="2F9EE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ebas" panose="020B0606020202050201" pitchFamily="34" charset="0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255" name="AutoShape 60">
              <a:extLst>
                <a:ext uri="{FF2B5EF4-FFF2-40B4-BE49-F238E27FC236}">
                  <a16:creationId xmlns:a16="http://schemas.microsoft.com/office/drawing/2014/main" id="{4DDC6224-24D4-A73D-8120-89CC215DD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647" y="2097317"/>
              <a:ext cx="931593" cy="247706"/>
            </a:xfrm>
            <a:prstGeom prst="roundRect">
              <a:avLst>
                <a:gd name="adj" fmla="val 2489"/>
              </a:avLst>
            </a:prstGeom>
            <a:no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txBody>
            <a:bodyPr lIns="0" tIns="0" rIns="0" bIns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600"/>
                </a:spcAft>
                <a:buClr>
                  <a:srgbClr val="FF6600"/>
                </a:buClr>
                <a:defRPr/>
              </a:pPr>
              <a:r>
                <a:rPr lang="ko-KR" altLang="en-US" sz="1400" spc="-30" dirty="0" smtClean="0">
                  <a:ln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rgbClr val="0455B0"/>
                  </a:solidFill>
                  <a:latin typeface="Pretendard SemiBold" pitchFamily="50" charset="-127"/>
                  <a:ea typeface="Pretendard SemiBold" pitchFamily="50" charset="-127"/>
                  <a:cs typeface="Pretendard SemiBold" pitchFamily="50" charset="-127"/>
                </a:rPr>
                <a:t>활용 범위</a:t>
              </a:r>
              <a:endParaRPr lang="en-US" altLang="ko-KR" sz="1400" spc="-3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0455B0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endParaRPr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68035227-B2AC-D05A-F459-79074C14FDA2}"/>
              </a:ext>
            </a:extLst>
          </p:cNvPr>
          <p:cNvGrpSpPr/>
          <p:nvPr/>
        </p:nvGrpSpPr>
        <p:grpSpPr>
          <a:xfrm>
            <a:off x="669608" y="2681505"/>
            <a:ext cx="3959668" cy="281511"/>
            <a:chOff x="837481" y="2480035"/>
            <a:chExt cx="3609918" cy="281511"/>
          </a:xfrm>
        </p:grpSpPr>
        <p:sp>
          <p:nvSpPr>
            <p:cNvPr id="257" name="사각형: 둥근 위쪽 모서리 2">
              <a:extLst>
                <a:ext uri="{FF2B5EF4-FFF2-40B4-BE49-F238E27FC236}">
                  <a16:creationId xmlns:a16="http://schemas.microsoft.com/office/drawing/2014/main" id="{CAE33A60-152D-94B0-25D8-6E37DB40D8F4}"/>
                </a:ext>
              </a:extLst>
            </p:cNvPr>
            <p:cNvSpPr/>
            <p:nvPr/>
          </p:nvSpPr>
          <p:spPr>
            <a:xfrm rot="10800000">
              <a:off x="837481" y="2480035"/>
              <a:ext cx="3609918" cy="281511"/>
            </a:xfrm>
            <a:prstGeom prst="round2SameRect">
              <a:avLst>
                <a:gd name="adj1" fmla="val 27871"/>
                <a:gd name="adj2" fmla="val 0"/>
              </a:avLst>
            </a:prstGeom>
            <a:gradFill flip="none" rotWithShape="1">
              <a:gsLst>
                <a:gs pos="0">
                  <a:srgbClr val="19549B"/>
                </a:gs>
                <a:gs pos="100000">
                  <a:srgbClr val="0F3461"/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152400" dist="76200" dir="5400000" algn="t" rotWithShape="0">
                <a:srgbClr val="0455B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algn="ctr" latinLnBrk="0"/>
              <a:endParaRPr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DCC28A4C-40F4-8AD4-53EF-40922328DEB8}"/>
                </a:ext>
              </a:extLst>
            </p:cNvPr>
            <p:cNvSpPr txBox="1"/>
            <p:nvPr/>
          </p:nvSpPr>
          <p:spPr>
            <a:xfrm>
              <a:off x="1097876" y="2530632"/>
              <a:ext cx="3003795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marR="0" lvl="0" algn="ctr" defTabSz="467783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 sz="1400" b="1" kern="0">
                  <a:ln>
                    <a:solidFill>
                      <a:srgbClr val="8FD85E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defRPr>
              </a:lvl1pPr>
            </a:lstStyle>
            <a:p>
              <a:pPr latinLnBrk="0">
                <a:defRPr/>
              </a:pPr>
              <a:r>
                <a:rPr lang="ko-KR" altLang="en-US" sz="1200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ysClr val="window" lastClr="FFFFFF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복잡한 인프라 환경의 확대 </a:t>
              </a:r>
              <a:endParaRPr lang="en-US" altLang="ko-KR" sz="12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545FC127-FE1F-38E9-7FBA-3B6A1E33AC3B}"/>
                </a:ext>
              </a:extLst>
            </p:cNvPr>
            <p:cNvGrpSpPr/>
            <p:nvPr/>
          </p:nvGrpSpPr>
          <p:grpSpPr>
            <a:xfrm>
              <a:off x="951287" y="2617242"/>
              <a:ext cx="3270531" cy="0"/>
              <a:chOff x="1586953" y="4949948"/>
              <a:chExt cx="3270531" cy="0"/>
            </a:xfrm>
          </p:grpSpPr>
          <p:cxnSp>
            <p:nvCxnSpPr>
              <p:cNvPr id="263" name="직선 연결선 262">
                <a:extLst>
                  <a:ext uri="{FF2B5EF4-FFF2-40B4-BE49-F238E27FC236}">
                    <a16:creationId xmlns:a16="http://schemas.microsoft.com/office/drawing/2014/main" id="{D581C594-AD73-59B7-B2CF-7C426F7BA7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180" y="4949948"/>
                <a:ext cx="200304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alpha val="9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4" name="직선 연결선 263">
                <a:extLst>
                  <a:ext uri="{FF2B5EF4-FFF2-40B4-BE49-F238E27FC236}">
                    <a16:creationId xmlns:a16="http://schemas.microsoft.com/office/drawing/2014/main" id="{87497E91-99AA-9000-C5B3-B8244F7BD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6953" y="4949948"/>
                <a:ext cx="200304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alpha val="90000"/>
                  </a:sysClr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08D7728D-10C4-8185-55C1-5656DED77278}"/>
              </a:ext>
            </a:extLst>
          </p:cNvPr>
          <p:cNvSpPr txBox="1"/>
          <p:nvPr/>
        </p:nvSpPr>
        <p:spPr>
          <a:xfrm>
            <a:off x="659862" y="3075917"/>
            <a:ext cx="18238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민간</a:t>
            </a:r>
            <a:r>
              <a:rPr lang="en-US" altLang="ko-KR" sz="1000" kern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Bauhaus 93" panose="04030905020B02020C02" pitchFamily="82" charset="0"/>
                <a:ea typeface="Pretendard SemiBold" panose="02000703000000020004" pitchFamily="2" charset="-127"/>
                <a:cs typeface="Pretendard SemiBold" panose="02000703000000020004" pitchFamily="2" charset="-127"/>
              </a:rPr>
              <a:t>/</a:t>
            </a:r>
            <a:r>
              <a:rPr lang="ko-KR" altLang="en-US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공공 클라우드 확대</a:t>
            </a:r>
            <a:endParaRPr lang="ko-KR" altLang="en-US" sz="1000" spc="-3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2A73C2D7-ACB7-B828-6816-74FD5B865353}"/>
              </a:ext>
            </a:extLst>
          </p:cNvPr>
          <p:cNvGrpSpPr/>
          <p:nvPr/>
        </p:nvGrpSpPr>
        <p:grpSpPr>
          <a:xfrm>
            <a:off x="8463598" y="2386526"/>
            <a:ext cx="2445243" cy="247706"/>
            <a:chOff x="5206507" y="2097317"/>
            <a:chExt cx="2445243" cy="247706"/>
          </a:xfrm>
        </p:grpSpPr>
        <p:sp>
          <p:nvSpPr>
            <p:cNvPr id="276" name="원형: 비어 있음 275">
              <a:extLst>
                <a:ext uri="{FF2B5EF4-FFF2-40B4-BE49-F238E27FC236}">
                  <a16:creationId xmlns:a16="http://schemas.microsoft.com/office/drawing/2014/main" id="{95531378-7C3D-BCB1-A3B3-D8B2BF4AD33F}"/>
                </a:ext>
              </a:extLst>
            </p:cNvPr>
            <p:cNvSpPr/>
            <p:nvPr/>
          </p:nvSpPr>
          <p:spPr>
            <a:xfrm>
              <a:off x="5206507" y="2145974"/>
              <a:ext cx="109673" cy="109673"/>
            </a:xfrm>
            <a:prstGeom prst="donut">
              <a:avLst>
                <a:gd name="adj" fmla="val 28319"/>
              </a:avLst>
            </a:prstGeom>
            <a:gradFill>
              <a:gsLst>
                <a:gs pos="0">
                  <a:srgbClr val="2F9EEF"/>
                </a:gs>
                <a:gs pos="98000">
                  <a:srgbClr val="00448B"/>
                </a:gs>
              </a:gsLst>
              <a:lin ang="13200000" scaled="0"/>
            </a:gradFill>
            <a:ln>
              <a:noFill/>
            </a:ln>
            <a:effectLst>
              <a:outerShdw blurRad="50800" dist="12700" dir="5400000" sx="99000" sy="99000" algn="t" rotWithShape="0">
                <a:srgbClr val="2F9EE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ebas" panose="020B0606020202050201" pitchFamily="34" charset="0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277" name="AutoShape 60">
              <a:extLst>
                <a:ext uri="{FF2B5EF4-FFF2-40B4-BE49-F238E27FC236}">
                  <a16:creationId xmlns:a16="http://schemas.microsoft.com/office/drawing/2014/main" id="{39206151-9F18-EA79-E15E-5C51A4313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647" y="2097317"/>
              <a:ext cx="2241103" cy="247706"/>
            </a:xfrm>
            <a:prstGeom prst="roundRect">
              <a:avLst>
                <a:gd name="adj" fmla="val 2489"/>
              </a:avLst>
            </a:prstGeom>
            <a:no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txBody>
            <a:bodyPr lIns="0" tIns="0" rIns="0" bIns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600"/>
                </a:spcAft>
                <a:buClr>
                  <a:srgbClr val="FF6600"/>
                </a:buClr>
                <a:defRPr/>
              </a:pPr>
              <a:r>
                <a:rPr lang="ko-KR" altLang="en-US" sz="1400" spc="-30" dirty="0" smtClean="0">
                  <a:ln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rgbClr val="0455B0"/>
                  </a:solidFill>
                  <a:latin typeface="Pretendard SemiBold" pitchFamily="50" charset="-127"/>
                  <a:ea typeface="Pretendard SemiBold" pitchFamily="50" charset="-127"/>
                  <a:cs typeface="Pretendard SemiBold" pitchFamily="50" charset="-127"/>
                </a:rPr>
                <a:t>시스템 개요</a:t>
              </a:r>
              <a:endParaRPr lang="en-US" altLang="ko-KR" sz="1400" spc="-3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0455B0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endParaRPr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63DC8A55-DBE6-938C-C120-910DB952C167}"/>
              </a:ext>
            </a:extLst>
          </p:cNvPr>
          <p:cNvGrpSpPr/>
          <p:nvPr/>
        </p:nvGrpSpPr>
        <p:grpSpPr>
          <a:xfrm>
            <a:off x="4848317" y="2681505"/>
            <a:ext cx="3361071" cy="281511"/>
            <a:chOff x="4848317" y="2681505"/>
            <a:chExt cx="3361071" cy="281511"/>
          </a:xfrm>
        </p:grpSpPr>
        <p:sp>
          <p:nvSpPr>
            <p:cNvPr id="281" name="사각형: 둥근 위쪽 모서리 2">
              <a:extLst>
                <a:ext uri="{FF2B5EF4-FFF2-40B4-BE49-F238E27FC236}">
                  <a16:creationId xmlns:a16="http://schemas.microsoft.com/office/drawing/2014/main" id="{79DDDD3F-FA82-8EF4-63ED-ACD3E9A5B8E0}"/>
                </a:ext>
              </a:extLst>
            </p:cNvPr>
            <p:cNvSpPr/>
            <p:nvPr/>
          </p:nvSpPr>
          <p:spPr>
            <a:xfrm rot="10800000">
              <a:off x="4848317" y="2681505"/>
              <a:ext cx="3361071" cy="281511"/>
            </a:xfrm>
            <a:prstGeom prst="round2SameRect">
              <a:avLst>
                <a:gd name="adj1" fmla="val 27871"/>
                <a:gd name="adj2" fmla="val 0"/>
              </a:avLst>
            </a:prstGeom>
            <a:gradFill flip="none" rotWithShape="1">
              <a:gsLst>
                <a:gs pos="0">
                  <a:srgbClr val="19549B"/>
                </a:gs>
                <a:gs pos="100000">
                  <a:srgbClr val="0F3461"/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152400" dist="76200" dir="5400000" algn="t" rotWithShape="0">
                <a:srgbClr val="0455B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algn="ctr" latinLnBrk="0"/>
              <a:endParaRPr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E3313061-B21A-91FC-0BC6-262305E8ECD9}"/>
                </a:ext>
              </a:extLst>
            </p:cNvPr>
            <p:cNvSpPr txBox="1"/>
            <p:nvPr/>
          </p:nvSpPr>
          <p:spPr>
            <a:xfrm>
              <a:off x="5130487" y="2732102"/>
              <a:ext cx="2796731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marR="0" lvl="0" algn="ctr" defTabSz="467783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 sz="1400" b="1" kern="0">
                  <a:ln>
                    <a:solidFill>
                      <a:srgbClr val="8FD85E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defRPr>
              </a:lvl1pPr>
            </a:lstStyle>
            <a:p>
              <a:pPr latinLnBrk="0">
                <a:defRPr/>
              </a:pPr>
              <a:r>
                <a:rPr lang="ko-KR" altLang="en-US" sz="1200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ysClr val="window" lastClr="FFFFFF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산업 생태계 플랫폼 내 배포 도구로 활용</a:t>
              </a:r>
              <a:endParaRPr lang="en-US" altLang="ko-KR" sz="12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0EF75733-45F6-89AD-64D5-0029C52F1F46}"/>
                </a:ext>
              </a:extLst>
            </p:cNvPr>
            <p:cNvGrpSpPr/>
            <p:nvPr/>
          </p:nvGrpSpPr>
          <p:grpSpPr>
            <a:xfrm>
              <a:off x="5006313" y="2818712"/>
              <a:ext cx="3045079" cy="0"/>
              <a:chOff x="1586953" y="4949948"/>
              <a:chExt cx="3270531" cy="0"/>
            </a:xfrm>
          </p:grpSpPr>
          <p:cxnSp>
            <p:nvCxnSpPr>
              <p:cNvPr id="289" name="직선 연결선 288">
                <a:extLst>
                  <a:ext uri="{FF2B5EF4-FFF2-40B4-BE49-F238E27FC236}">
                    <a16:creationId xmlns:a16="http://schemas.microsoft.com/office/drawing/2014/main" id="{E493112C-CD82-DC29-68BC-B2F2B92312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180" y="4949948"/>
                <a:ext cx="200304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alpha val="9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0" name="직선 연결선 289">
                <a:extLst>
                  <a:ext uri="{FF2B5EF4-FFF2-40B4-BE49-F238E27FC236}">
                    <a16:creationId xmlns:a16="http://schemas.microsoft.com/office/drawing/2014/main" id="{D509C44A-B0A9-96B6-E513-BE03D3CF2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6953" y="4949948"/>
                <a:ext cx="200304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alpha val="90000"/>
                  </a:sysClr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09CA25C5-5DF0-4A91-F603-4E454749E970}"/>
              </a:ext>
            </a:extLst>
          </p:cNvPr>
          <p:cNvSpPr/>
          <p:nvPr/>
        </p:nvSpPr>
        <p:spPr>
          <a:xfrm rot="5400000">
            <a:off x="2514473" y="2089363"/>
            <a:ext cx="269932" cy="3959667"/>
          </a:xfrm>
          <a:prstGeom prst="rect">
            <a:avLst/>
          </a:prstGeom>
          <a:gradFill>
            <a:gsLst>
              <a:gs pos="0">
                <a:srgbClr val="D6EAFE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51" y="3334123"/>
            <a:ext cx="1110220" cy="576781"/>
          </a:xfrm>
          <a:prstGeom prst="rect">
            <a:avLst/>
          </a:prstGeom>
        </p:spPr>
      </p:pic>
      <p:pic>
        <p:nvPicPr>
          <p:cNvPr id="1032" name="Picture 8" descr="Download The OpenStack Logo - OpenStack is open source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611" y="3402766"/>
            <a:ext cx="909263" cy="49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08D7728D-10C4-8185-55C1-5656DED77278}"/>
              </a:ext>
            </a:extLst>
          </p:cNvPr>
          <p:cNvSpPr txBox="1"/>
          <p:nvPr/>
        </p:nvSpPr>
        <p:spPr>
          <a:xfrm>
            <a:off x="2562504" y="3059187"/>
            <a:ext cx="1766550" cy="247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클라우드 주요 구성요소</a:t>
            </a:r>
            <a:endParaRPr lang="ko-KR" altLang="en-US" sz="1000" spc="-3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038" name="Picture 14" descr="File:Kubernetes-icon-color.svg - Wikitec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90" y="3305179"/>
            <a:ext cx="657017" cy="63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46 Docker Icons - Free in SVG, PNG, ICO - IconScou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021" y="3296185"/>
            <a:ext cx="526143" cy="69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08D7728D-10C4-8185-55C1-5656DED77278}"/>
              </a:ext>
            </a:extLst>
          </p:cNvPr>
          <p:cNvSpPr txBox="1"/>
          <p:nvPr/>
        </p:nvSpPr>
        <p:spPr>
          <a:xfrm>
            <a:off x="1203482" y="4051497"/>
            <a:ext cx="293153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정부</a:t>
            </a:r>
            <a:r>
              <a:rPr lang="en-US" altLang="ko-KR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‘</a:t>
            </a:r>
            <a:r>
              <a:rPr lang="ko-KR" altLang="en-US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국가 클라우드 대전환 및 클라우드 생태계 강화</a:t>
            </a:r>
            <a:r>
              <a:rPr lang="en-US" altLang="ko-KR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‘ </a:t>
            </a:r>
            <a:r>
              <a:rPr lang="ko-KR" altLang="en-US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핵심 목표 지정</a:t>
            </a:r>
            <a:endParaRPr lang="en-US" altLang="ko-KR" sz="1000" kern="0" dirty="0" smtClean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455B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2015</a:t>
            </a:r>
            <a:r>
              <a:rPr lang="ko-KR" altLang="en-US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년 </a:t>
            </a:r>
            <a:r>
              <a:rPr lang="en-US" altLang="ko-KR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9</a:t>
            </a:r>
            <a:r>
              <a:rPr lang="ko-KR" altLang="en-US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월부터 단계별 추진 중</a:t>
            </a:r>
            <a:endParaRPr lang="en-US" altLang="ko-KR" sz="1000" kern="0" dirty="0" smtClean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455B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4</a:t>
            </a:r>
            <a:r>
              <a:rPr lang="ko-KR" altLang="en-US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차산업혁명위원회 </a:t>
            </a:r>
            <a:r>
              <a:rPr lang="en-US" altLang="ko-KR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16</a:t>
            </a:r>
            <a:r>
              <a:rPr lang="ko-KR" altLang="en-US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차 회의 </a:t>
            </a:r>
            <a:r>
              <a:rPr lang="en-US" altLang="ko-KR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– </a:t>
            </a:r>
            <a:r>
              <a:rPr lang="ko-KR" altLang="en-US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첫번째 항목</a:t>
            </a:r>
            <a:r>
              <a:rPr lang="en-US" altLang="ko-KR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: </a:t>
            </a:r>
            <a:r>
              <a:rPr lang="ko-KR" altLang="en-US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공공 부분 클라우드 전면 전환</a:t>
            </a:r>
            <a:endParaRPr lang="en-US" altLang="ko-KR" sz="1000" kern="0" dirty="0" smtClean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455B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8D7728D-10C4-8185-55C1-5656DED77278}"/>
              </a:ext>
            </a:extLst>
          </p:cNvPr>
          <p:cNvSpPr txBox="1"/>
          <p:nvPr/>
        </p:nvSpPr>
        <p:spPr>
          <a:xfrm>
            <a:off x="2712614" y="5210536"/>
            <a:ext cx="17665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복잡한 인프라 구성을 쉽게 관리하기 위한 </a:t>
            </a:r>
            <a:r>
              <a:rPr lang="en-US" altLang="ko-KR" sz="1000" kern="0" dirty="0" err="1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IaC</a:t>
            </a:r>
            <a:r>
              <a:rPr lang="en-US" altLang="ko-KR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기술이 사실상 표준</a:t>
            </a:r>
            <a:endParaRPr lang="en-US" altLang="ko-KR" sz="1000" kern="0" dirty="0" smtClean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455B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오픈소스인 </a:t>
            </a:r>
            <a:r>
              <a:rPr lang="en-US" altLang="ko-KR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Terraform </a:t>
            </a:r>
            <a:r>
              <a:rPr lang="ko-KR" altLang="en-US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기반 </a:t>
            </a:r>
            <a:r>
              <a:rPr lang="en-US" altLang="ko-KR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UI</a:t>
            </a:r>
            <a:r>
              <a:rPr lang="ko-KR" altLang="en-US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를 개발하여 </a:t>
            </a:r>
            <a:r>
              <a:rPr lang="ko-KR" altLang="en-US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클라우드 배포의 필수 도구 개발이 목적</a:t>
            </a:r>
            <a:endParaRPr lang="en-US" altLang="ko-KR" sz="1000" kern="0" dirty="0" smtClean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8D7728D-10C4-8185-55C1-5656DED77278}"/>
              </a:ext>
            </a:extLst>
          </p:cNvPr>
          <p:cNvSpPr txBox="1"/>
          <p:nvPr/>
        </p:nvSpPr>
        <p:spPr>
          <a:xfrm>
            <a:off x="729410" y="6146680"/>
            <a:ext cx="20591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&lt;</a:t>
            </a:r>
            <a:r>
              <a:rPr lang="en-US" altLang="ko-KR" sz="1000" kern="0" dirty="0" err="1" smtClean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Hashcop’s</a:t>
            </a:r>
            <a:r>
              <a:rPr lang="ko-KR" altLang="en-US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000" kern="0" dirty="0" err="1" smtClean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Terrfrom</a:t>
            </a:r>
            <a:r>
              <a:rPr lang="en-US" altLang="ko-KR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개념</a:t>
            </a:r>
            <a:r>
              <a:rPr lang="ko-KR" altLang="en-US" sz="1000" kern="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도</a:t>
            </a:r>
            <a:r>
              <a:rPr lang="en-US" altLang="ko-KR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&gt;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8D7728D-10C4-8185-55C1-5656DED77278}"/>
              </a:ext>
            </a:extLst>
          </p:cNvPr>
          <p:cNvSpPr txBox="1"/>
          <p:nvPr/>
        </p:nvSpPr>
        <p:spPr>
          <a:xfrm>
            <a:off x="5353226" y="4151438"/>
            <a:ext cx="22985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" panose="02000503000000020004" pitchFamily="2" charset="-127"/>
                <a:ea typeface="Pretendard SemiBold" panose="02000703000000020004" pitchFamily="2" charset="-127"/>
                <a:cs typeface="Pretendard" panose="02000503000000020004" pitchFamily="2" charset="-127"/>
              </a:rPr>
              <a:t>정부산하기관 및 지자체 사업 </a:t>
            </a:r>
            <a:endParaRPr lang="en-US" altLang="ko-KR" sz="1000" kern="0" dirty="0" smtClean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455B0"/>
              </a:solidFill>
              <a:latin typeface="Pretendard" panose="02000503000000020004" pitchFamily="2" charset="-127"/>
              <a:ea typeface="Pretendard SemiBold" panose="020007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ko-KR" altLang="en-US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455B0"/>
                </a:solidFill>
                <a:latin typeface="Pretendard" panose="02000503000000020004" pitchFamily="2" charset="-127"/>
                <a:ea typeface="Pretendard SemiBold" panose="02000703000000020004" pitchFamily="2" charset="-127"/>
                <a:cs typeface="Pretendard" panose="02000503000000020004" pitchFamily="2" charset="-127"/>
              </a:rPr>
              <a:t>배포 도구로 활용 위한  </a:t>
            </a:r>
            <a:endParaRPr lang="en-US" altLang="ko-KR" sz="1000" kern="0" dirty="0" smtClean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455B0"/>
              </a:solidFill>
              <a:latin typeface="Pretendard" panose="02000503000000020004" pitchFamily="2" charset="-127"/>
              <a:ea typeface="Pretendard SemiBold" panose="020007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ko-KR" altLang="en-US" sz="1000" kern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" panose="02000503000000020004" pitchFamily="2" charset="-127"/>
                <a:ea typeface="Pretendard SemiBold" panose="02000703000000020004" pitchFamily="2" charset="-127"/>
                <a:cs typeface="Pretendard" panose="02000503000000020004" pitchFamily="2" charset="-127"/>
              </a:rPr>
              <a:t>기본 도구 프로토타입 제공</a:t>
            </a:r>
            <a:endParaRPr lang="en-US" altLang="ko-KR" sz="1000" kern="0" dirty="0" smtClean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" panose="02000503000000020004" pitchFamily="2" charset="-127"/>
              <a:ea typeface="Pretendard SemiBold" panose="020007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69B0478C-47B3-CC40-9D41-7BD116F25F42}"/>
              </a:ext>
            </a:extLst>
          </p:cNvPr>
          <p:cNvSpPr/>
          <p:nvPr/>
        </p:nvSpPr>
        <p:spPr>
          <a:xfrm>
            <a:off x="5106627" y="5325701"/>
            <a:ext cx="2862506" cy="10055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buSzPct val="80000"/>
            </a:pPr>
            <a:endParaRPr lang="ko-KR" altLang="en-US" sz="900" spc="-3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01" name="Rectangle 39">
            <a:extLst>
              <a:ext uri="{FF2B5EF4-FFF2-40B4-BE49-F238E27FC236}">
                <a16:creationId xmlns:a16="http://schemas.microsoft.com/office/drawing/2014/main" id="{7724FDCC-BEAA-2247-AF28-DF42065F8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880" y="5636838"/>
            <a:ext cx="2722454" cy="559127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marL="109538" indent="-109538">
              <a:spcAft>
                <a:spcPts val="200"/>
              </a:spcAft>
              <a:buClr>
                <a:schemeClr val="tx2"/>
              </a:buClr>
              <a:buSzPct val="80000"/>
              <a:buFont typeface="Wingdings 2" pitchFamily="18" charset="2"/>
              <a:buChar char=""/>
              <a:defRPr/>
            </a:pPr>
            <a:r>
              <a:rPr lang="en-US" altLang="ko-KR" sz="1100" spc="-6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HCL(</a:t>
            </a:r>
            <a:r>
              <a:rPr lang="en-US" altLang="ko-KR" sz="1100" spc="-6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Hashcorp</a:t>
            </a:r>
            <a:r>
              <a:rPr lang="en-US" altLang="ko-KR" sz="1100" spc="-6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Configuration Language) </a:t>
            </a:r>
            <a:r>
              <a:rPr lang="ko-KR" altLang="en-US" sz="1100" spc="-6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준수</a:t>
            </a:r>
            <a:endParaRPr lang="en-US" altLang="ko-KR" sz="1100" spc="-6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9538" indent="-109538">
              <a:spcAft>
                <a:spcPts val="200"/>
              </a:spcAft>
              <a:buClr>
                <a:schemeClr val="tx2"/>
              </a:buClr>
              <a:buSzPct val="80000"/>
              <a:buFont typeface="Wingdings 2" pitchFamily="18" charset="2"/>
              <a:buChar char=""/>
              <a:defRPr/>
            </a:pPr>
            <a:r>
              <a:rPr lang="ko-KR" altLang="en-US" sz="1100" spc="-6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 인터페이스 기반  </a:t>
            </a:r>
            <a:r>
              <a:rPr lang="en-US" altLang="ko-KR" sz="1100" spc="-6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StepByStep</a:t>
            </a:r>
            <a:r>
              <a:rPr lang="en-US" altLang="ko-KR" sz="1100" spc="-6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pc="-6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방식</a:t>
            </a:r>
            <a:endParaRPr lang="en-US" altLang="ko-KR" sz="1100" spc="-6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9538" indent="-109538">
              <a:spcAft>
                <a:spcPts val="200"/>
              </a:spcAft>
              <a:buClr>
                <a:schemeClr val="tx2"/>
              </a:buClr>
              <a:buSzPct val="80000"/>
              <a:buFont typeface="Wingdings 2" pitchFamily="18" charset="2"/>
              <a:buChar char=""/>
              <a:defRPr/>
            </a:pPr>
            <a:r>
              <a:rPr lang="en-US" altLang="ko-KR" sz="1100" spc="-6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AWS, GCP, Azure </a:t>
            </a:r>
            <a:r>
              <a:rPr lang="ko-KR" altLang="en-US" sz="1100" spc="-6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pc="-6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특정 플랫폼의 종속성 배제 </a:t>
            </a:r>
            <a:endParaRPr lang="ko-KR" altLang="en-US" sz="1100" spc="-6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F8FE7BA8-222C-4742-97F6-43D4B6D8E184}"/>
              </a:ext>
            </a:extLst>
          </p:cNvPr>
          <p:cNvGrpSpPr/>
          <p:nvPr/>
        </p:nvGrpSpPr>
        <p:grpSpPr>
          <a:xfrm>
            <a:off x="5326258" y="5226852"/>
            <a:ext cx="2364797" cy="305012"/>
            <a:chOff x="5102275" y="1130517"/>
            <a:chExt cx="2174943" cy="259557"/>
          </a:xfrm>
        </p:grpSpPr>
        <p:sp>
          <p:nvSpPr>
            <p:cNvPr id="203" name="직각 삼각형 242">
              <a:extLst>
                <a:ext uri="{FF2B5EF4-FFF2-40B4-BE49-F238E27FC236}">
                  <a16:creationId xmlns:a16="http://schemas.microsoft.com/office/drawing/2014/main" id="{4F1ABB2F-96D5-1148-BA42-8126AC10B5BC}"/>
                </a:ext>
              </a:extLst>
            </p:cNvPr>
            <p:cNvSpPr/>
            <p:nvPr/>
          </p:nvSpPr>
          <p:spPr>
            <a:xfrm>
              <a:off x="7215305" y="1130522"/>
              <a:ext cx="61913" cy="84111"/>
            </a:xfrm>
            <a:prstGeom prst="rtTriangle">
              <a:avLst/>
            </a:prstGeom>
            <a:solidFill>
              <a:srgbClr val="003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각 삼각형 243">
              <a:extLst>
                <a:ext uri="{FF2B5EF4-FFF2-40B4-BE49-F238E27FC236}">
                  <a16:creationId xmlns:a16="http://schemas.microsoft.com/office/drawing/2014/main" id="{498101AD-D037-434C-A26A-F36064877ED6}"/>
                </a:ext>
              </a:extLst>
            </p:cNvPr>
            <p:cNvSpPr/>
            <p:nvPr/>
          </p:nvSpPr>
          <p:spPr>
            <a:xfrm flipH="1">
              <a:off x="5102275" y="1130522"/>
              <a:ext cx="61913" cy="84111"/>
            </a:xfrm>
            <a:prstGeom prst="rtTriangle">
              <a:avLst/>
            </a:prstGeom>
            <a:solidFill>
              <a:srgbClr val="003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양쪽 모서리가 잘린 사각형 204">
              <a:extLst>
                <a:ext uri="{FF2B5EF4-FFF2-40B4-BE49-F238E27FC236}">
                  <a16:creationId xmlns:a16="http://schemas.microsoft.com/office/drawing/2014/main" id="{83F022EF-7959-F142-803D-530A389B0DA0}"/>
                </a:ext>
              </a:extLst>
            </p:cNvPr>
            <p:cNvSpPr/>
            <p:nvPr/>
          </p:nvSpPr>
          <p:spPr>
            <a:xfrm rot="10800000" flipV="1">
              <a:off x="5164478" y="1130517"/>
              <a:ext cx="2053801" cy="259557"/>
            </a:xfrm>
            <a:prstGeom prst="snip2SameRect">
              <a:avLst>
                <a:gd name="adj1" fmla="val 0"/>
                <a:gd name="adj2" fmla="val 19572"/>
              </a:avLst>
            </a:prstGeom>
            <a:solidFill>
              <a:srgbClr val="167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r>
                <a:rPr lang="ko-KR" altLang="en-US" sz="1200" b="1" spc="-12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구현  목표 </a:t>
              </a:r>
              <a:endParaRPr lang="ko-KR" altLang="en-US" sz="1200" b="1" spc="-1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206" name="Picture 503" descr="화살표">
            <a:extLst>
              <a:ext uri="{FF2B5EF4-FFF2-40B4-BE49-F238E27FC236}">
                <a16:creationId xmlns:a16="http://schemas.microsoft.com/office/drawing/2014/main" id="{898790D6-CFE5-E440-99BB-873AA9F7A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120" y="4737291"/>
            <a:ext cx="3058735" cy="48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Picture 503" descr="화살표">
            <a:extLst>
              <a:ext uri="{FF2B5EF4-FFF2-40B4-BE49-F238E27FC236}">
                <a16:creationId xmlns:a16="http://schemas.microsoft.com/office/drawing/2014/main" id="{898790D6-CFE5-E440-99BB-873AA9F7A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077" y="3570092"/>
            <a:ext cx="3058735" cy="48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E071AACD-D9F2-6C46-B4A3-C22D808B09C2}"/>
              </a:ext>
            </a:extLst>
          </p:cNvPr>
          <p:cNvSpPr txBox="1"/>
          <p:nvPr/>
        </p:nvSpPr>
        <p:spPr>
          <a:xfrm>
            <a:off x="6020244" y="4958932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000" dirty="0" smtClean="0"/>
              <a:t>GitHub </a:t>
            </a:r>
            <a:r>
              <a:rPr kumimoji="1" lang="ko-KR" altLang="en-US" sz="1000" dirty="0" smtClean="0"/>
              <a:t>오픈</a:t>
            </a:r>
            <a:endParaRPr kumimoji="1" lang="ko-Kore-KR" altLang="en-US" sz="10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571" y="3107925"/>
            <a:ext cx="394884" cy="394884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E071AACD-D9F2-6C46-B4A3-C22D808B09C2}"/>
              </a:ext>
            </a:extLst>
          </p:cNvPr>
          <p:cNvSpPr txBox="1"/>
          <p:nvPr/>
        </p:nvSpPr>
        <p:spPr>
          <a:xfrm>
            <a:off x="5863687" y="378012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 smtClean="0"/>
              <a:t>관련 플랫폼 활용</a:t>
            </a:r>
            <a:endParaRPr kumimoji="1" lang="ko-Kore-KR" altLang="en-US" sz="10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4348" y="3147724"/>
            <a:ext cx="1447925" cy="160034"/>
          </a:xfrm>
          <a:prstGeom prst="rect">
            <a:avLst/>
          </a:prstGeom>
        </p:spPr>
      </p:pic>
      <p:pic>
        <p:nvPicPr>
          <p:cNvPr id="212" name="그림 21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9458E8C-9DE7-4151-81AA-11A112F65C7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5250" y="3371659"/>
            <a:ext cx="750460" cy="13997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35803" y="3325788"/>
            <a:ext cx="555538" cy="163196"/>
          </a:xfrm>
          <a:prstGeom prst="rect">
            <a:avLst/>
          </a:prstGeom>
        </p:spPr>
      </p:pic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09CA25C5-5DF0-4A91-F603-4E454749E970}"/>
              </a:ext>
            </a:extLst>
          </p:cNvPr>
          <p:cNvSpPr/>
          <p:nvPr/>
        </p:nvSpPr>
        <p:spPr>
          <a:xfrm rot="5400000">
            <a:off x="9309795" y="3949137"/>
            <a:ext cx="1638766" cy="3367644"/>
          </a:xfrm>
          <a:prstGeom prst="rect">
            <a:avLst/>
          </a:prstGeom>
          <a:gradFill>
            <a:gsLst>
              <a:gs pos="0">
                <a:srgbClr val="D6EAFE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895" y="5086204"/>
            <a:ext cx="2056672" cy="1068930"/>
          </a:xfrm>
          <a:prstGeom prst="rect">
            <a:avLst/>
          </a:prstGeom>
        </p:spPr>
      </p:pic>
      <p:grpSp>
        <p:nvGrpSpPr>
          <p:cNvPr id="300" name="그룹 299">
            <a:extLst>
              <a:ext uri="{FF2B5EF4-FFF2-40B4-BE49-F238E27FC236}">
                <a16:creationId xmlns:a16="http://schemas.microsoft.com/office/drawing/2014/main" id="{88E55C06-9549-D823-B00F-1B1356E16A5C}"/>
              </a:ext>
            </a:extLst>
          </p:cNvPr>
          <p:cNvGrpSpPr/>
          <p:nvPr/>
        </p:nvGrpSpPr>
        <p:grpSpPr>
          <a:xfrm>
            <a:off x="8454414" y="2681505"/>
            <a:ext cx="3361071" cy="281511"/>
            <a:chOff x="4848317" y="2681505"/>
            <a:chExt cx="3361071" cy="281511"/>
          </a:xfrm>
        </p:grpSpPr>
        <p:sp>
          <p:nvSpPr>
            <p:cNvPr id="304" name="사각형: 둥근 위쪽 모서리 2">
              <a:extLst>
                <a:ext uri="{FF2B5EF4-FFF2-40B4-BE49-F238E27FC236}">
                  <a16:creationId xmlns:a16="http://schemas.microsoft.com/office/drawing/2014/main" id="{FF3DEAA3-B488-616E-4CF8-B8D03D4E1B5F}"/>
                </a:ext>
              </a:extLst>
            </p:cNvPr>
            <p:cNvSpPr/>
            <p:nvPr/>
          </p:nvSpPr>
          <p:spPr>
            <a:xfrm rot="10800000">
              <a:off x="4848317" y="2681505"/>
              <a:ext cx="3361071" cy="281511"/>
            </a:xfrm>
            <a:prstGeom prst="round2SameRect">
              <a:avLst>
                <a:gd name="adj1" fmla="val 27871"/>
                <a:gd name="adj2" fmla="val 0"/>
              </a:avLst>
            </a:prstGeom>
            <a:gradFill flip="none" rotWithShape="1">
              <a:gsLst>
                <a:gs pos="0">
                  <a:srgbClr val="19549B"/>
                </a:gs>
                <a:gs pos="100000">
                  <a:srgbClr val="0F3461"/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152400" dist="76200" dir="5400000" algn="t" rotWithShape="0">
                <a:srgbClr val="0455B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algn="ctr" latinLnBrk="0"/>
              <a:endParaRPr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9CC8D167-4728-7AA5-5D8E-D3D7F9BD224B}"/>
                </a:ext>
              </a:extLst>
            </p:cNvPr>
            <p:cNvSpPr txBox="1"/>
            <p:nvPr/>
          </p:nvSpPr>
          <p:spPr>
            <a:xfrm>
              <a:off x="5130487" y="2732102"/>
              <a:ext cx="2796731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marR="0" lvl="0" algn="ctr" defTabSz="467783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 sz="1400" b="1" kern="0">
                  <a:ln>
                    <a:solidFill>
                      <a:srgbClr val="8FD85E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defRPr>
              </a:lvl1pPr>
            </a:lstStyle>
            <a:p>
              <a:pPr latinLnBrk="0">
                <a:defRPr/>
              </a:pPr>
              <a:r>
                <a:rPr lang="ko-KR" altLang="en-US" sz="1200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ysClr val="window" lastClr="FFFFFF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코딩없이 쉬운 </a:t>
              </a:r>
              <a:r>
                <a:rPr lang="en-US" altLang="ko-KR" sz="1200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ysClr val="window" lastClr="FFFFFF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UI/UX </a:t>
              </a:r>
              <a:r>
                <a:rPr lang="ko-KR" altLang="en-US" sz="1200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ysClr val="window" lastClr="FFFFFF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통한 인프라 배포</a:t>
              </a:r>
              <a:endParaRPr lang="en-US" altLang="ko-KR" sz="12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grpSp>
          <p:nvGrpSpPr>
            <p:cNvPr id="306" name="그룹 305">
              <a:extLst>
                <a:ext uri="{FF2B5EF4-FFF2-40B4-BE49-F238E27FC236}">
                  <a16:creationId xmlns:a16="http://schemas.microsoft.com/office/drawing/2014/main" id="{2D5B5C14-5718-58D5-9DFC-620AC635523C}"/>
                </a:ext>
              </a:extLst>
            </p:cNvPr>
            <p:cNvGrpSpPr/>
            <p:nvPr/>
          </p:nvGrpSpPr>
          <p:grpSpPr>
            <a:xfrm>
              <a:off x="5006313" y="2818712"/>
              <a:ext cx="3045079" cy="0"/>
              <a:chOff x="1586953" y="4949948"/>
              <a:chExt cx="3270531" cy="0"/>
            </a:xfrm>
          </p:grpSpPr>
          <p:cxnSp>
            <p:nvCxnSpPr>
              <p:cNvPr id="307" name="직선 연결선 306">
                <a:extLst>
                  <a:ext uri="{FF2B5EF4-FFF2-40B4-BE49-F238E27FC236}">
                    <a16:creationId xmlns:a16="http://schemas.microsoft.com/office/drawing/2014/main" id="{CE409A13-DCE6-62F5-1D41-874E86AA0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180" y="4949948"/>
                <a:ext cx="200304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alpha val="9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8" name="직선 연결선 307">
                <a:extLst>
                  <a:ext uri="{FF2B5EF4-FFF2-40B4-BE49-F238E27FC236}">
                    <a16:creationId xmlns:a16="http://schemas.microsoft.com/office/drawing/2014/main" id="{47987B13-BCB5-3FFB-CFC0-EFA82D5A6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6953" y="4949948"/>
                <a:ext cx="200304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alpha val="90000"/>
                  </a:sysClr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218" name="TextBox 217">
            <a:extLst>
              <a:ext uri="{FF2B5EF4-FFF2-40B4-BE49-F238E27FC236}">
                <a16:creationId xmlns:a16="http://schemas.microsoft.com/office/drawing/2014/main" id="{E071AACD-D9F2-6C46-B4A3-C22D808B09C2}"/>
              </a:ext>
            </a:extLst>
          </p:cNvPr>
          <p:cNvSpPr txBox="1"/>
          <p:nvPr/>
        </p:nvSpPr>
        <p:spPr>
          <a:xfrm>
            <a:off x="11092169" y="61551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 smtClean="0">
                <a:solidFill>
                  <a:srgbClr val="FF0000"/>
                </a:solidFill>
              </a:rPr>
              <a:t>예시</a:t>
            </a:r>
            <a:endParaRPr kumimoji="1" lang="ko-Kore-KR" altLang="en-US" sz="1000" dirty="0">
              <a:solidFill>
                <a:srgbClr val="FF00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634314" y="3147724"/>
            <a:ext cx="3115548" cy="1560179"/>
            <a:chOff x="8798906" y="3147724"/>
            <a:chExt cx="3115548" cy="1560179"/>
          </a:xfrm>
        </p:grpSpPr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04234" y="3641006"/>
              <a:ext cx="1110220" cy="576781"/>
            </a:xfrm>
            <a:prstGeom prst="rect">
              <a:avLst/>
            </a:prstGeom>
          </p:spPr>
        </p:pic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09A6BC4C-6319-4A82-6D96-B6A3DE9B42F9}"/>
                </a:ext>
              </a:extLst>
            </p:cNvPr>
            <p:cNvGrpSpPr/>
            <p:nvPr/>
          </p:nvGrpSpPr>
          <p:grpSpPr>
            <a:xfrm>
              <a:off x="8798906" y="3147724"/>
              <a:ext cx="2621489" cy="1560179"/>
              <a:chOff x="7541594" y="4990422"/>
              <a:chExt cx="2739458" cy="1743259"/>
            </a:xfrm>
          </p:grpSpPr>
          <p:sp>
            <p:nvSpPr>
              <p:cNvPr id="115" name="TextBox 343">
                <a:extLst>
                  <a:ext uri="{FF2B5EF4-FFF2-40B4-BE49-F238E27FC236}">
                    <a16:creationId xmlns:a16="http://schemas.microsoft.com/office/drawing/2014/main" id="{7E8EF9C1-4018-4FE3-ACC8-6B0274A5C2D4}"/>
                  </a:ext>
                </a:extLst>
              </p:cNvPr>
              <p:cNvSpPr txBox="1"/>
              <p:nvPr/>
            </p:nvSpPr>
            <p:spPr>
              <a:xfrm>
                <a:off x="8076769" y="6272865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508000"/>
                <a:r>
                  <a:rPr lang="ko-KR" altLang="en-US" sz="600" dirty="0">
                    <a:solidFill>
                      <a:srgbClr val="00AAB4"/>
                    </a:solidFill>
                    <a:latin typeface="맑은 고딕" charset="0"/>
                    <a:ea typeface="맑은 고딕" charset="0"/>
                  </a:rPr>
                  <a:t>로드밸런서</a:t>
                </a:r>
              </a:p>
            </p:txBody>
          </p:sp>
          <p:cxnSp>
            <p:nvCxnSpPr>
              <p:cNvPr id="116" name="도형 519">
                <a:extLst>
                  <a:ext uri="{FF2B5EF4-FFF2-40B4-BE49-F238E27FC236}">
                    <a16:creationId xmlns:a16="http://schemas.microsoft.com/office/drawing/2014/main" id="{A96456B9-E1B4-4B3B-8297-F616E9E73381}"/>
                  </a:ext>
                </a:extLst>
              </p:cNvPr>
              <p:cNvCxnSpPr>
                <a:cxnSpLocks/>
                <a:endCxn id="120" idx="2"/>
              </p:cNvCxnSpPr>
              <p:nvPr/>
            </p:nvCxnSpPr>
            <p:spPr>
              <a:xfrm>
                <a:off x="8146367" y="5465886"/>
                <a:ext cx="136778" cy="390280"/>
              </a:xfrm>
              <a:prstGeom prst="curvedConnector3">
                <a:avLst>
                  <a:gd name="adj1" fmla="val 50000"/>
                </a:avLst>
              </a:prstGeom>
              <a:ln w="12700" cap="flat" cmpd="sng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도형 519">
                <a:extLst>
                  <a:ext uri="{FF2B5EF4-FFF2-40B4-BE49-F238E27FC236}">
                    <a16:creationId xmlns:a16="http://schemas.microsoft.com/office/drawing/2014/main" id="{0CADCD54-F599-4924-AE0C-7309AD74528E}"/>
                  </a:ext>
                </a:extLst>
              </p:cNvPr>
              <p:cNvCxnSpPr>
                <a:cxnSpLocks/>
                <a:endCxn id="120" idx="2"/>
              </p:cNvCxnSpPr>
              <p:nvPr/>
            </p:nvCxnSpPr>
            <p:spPr>
              <a:xfrm flipV="1">
                <a:off x="8146367" y="5856167"/>
                <a:ext cx="136778" cy="411551"/>
              </a:xfrm>
              <a:prstGeom prst="curvedConnector3">
                <a:avLst>
                  <a:gd name="adj1" fmla="val 50000"/>
                </a:avLst>
              </a:prstGeom>
              <a:ln w="12700" cap="flat" cmpd="sng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도형 519">
                <a:extLst>
                  <a:ext uri="{FF2B5EF4-FFF2-40B4-BE49-F238E27FC236}">
                    <a16:creationId xmlns:a16="http://schemas.microsoft.com/office/drawing/2014/main" id="{6B057E38-C6D3-4265-B9DC-295BE63DB8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37958" y="5465886"/>
                <a:ext cx="157613" cy="397935"/>
              </a:xfrm>
              <a:prstGeom prst="curvedConnector3">
                <a:avLst>
                  <a:gd name="adj1" fmla="val 50000"/>
                </a:avLst>
              </a:prstGeom>
              <a:ln w="12700" cap="flat" cmpd="sng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도형 519">
                <a:extLst>
                  <a:ext uri="{FF2B5EF4-FFF2-40B4-BE49-F238E27FC236}">
                    <a16:creationId xmlns:a16="http://schemas.microsoft.com/office/drawing/2014/main" id="{8671D2A3-D4D9-4D2D-BB57-F0CD31ABA9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7958" y="5863822"/>
                <a:ext cx="157613" cy="403895"/>
              </a:xfrm>
              <a:prstGeom prst="curvedConnector3">
                <a:avLst>
                  <a:gd name="adj1" fmla="val 50000"/>
                </a:avLst>
              </a:prstGeom>
              <a:ln w="12700" cap="flat" cmpd="sng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A620655C-DB02-42D4-90FC-8D64675D5763}"/>
                  </a:ext>
                </a:extLst>
              </p:cNvPr>
              <p:cNvSpPr/>
              <p:nvPr/>
            </p:nvSpPr>
            <p:spPr>
              <a:xfrm>
                <a:off x="8283154" y="5777927"/>
                <a:ext cx="146971" cy="156484"/>
              </a:xfrm>
              <a:prstGeom prst="ellipse">
                <a:avLst/>
              </a:prstGeom>
              <a:solidFill>
                <a:srgbClr val="00AAB4"/>
              </a:solidFill>
              <a:ln>
                <a:noFill/>
              </a:ln>
            </p:spPr>
            <p:txBody>
              <a:bodyPr lIns="0" rIns="0" anchor="ctr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ko-KR" altLang="en-US" sz="900" b="1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565C14F3-7F2F-48A3-808A-08058AF39253}"/>
                  </a:ext>
                </a:extLst>
              </p:cNvPr>
              <p:cNvCxnSpPr>
                <a:cxnSpLocks/>
                <a:stCxn id="120" idx="4"/>
                <a:endCxn id="115" idx="0"/>
              </p:cNvCxnSpPr>
              <p:nvPr/>
            </p:nvCxnSpPr>
            <p:spPr>
              <a:xfrm>
                <a:off x="8356858" y="5934411"/>
                <a:ext cx="4830" cy="338456"/>
              </a:xfrm>
              <a:prstGeom prst="line">
                <a:avLst/>
              </a:prstGeom>
              <a:ln>
                <a:solidFill>
                  <a:srgbClr val="00AAB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그림 121">
                <a:extLst>
                  <a:ext uri="{FF2B5EF4-FFF2-40B4-BE49-F238E27FC236}">
                    <a16:creationId xmlns:a16="http://schemas.microsoft.com/office/drawing/2014/main" id="{E1311E44-FA1D-DB35-39B5-4B5BDA595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41594" y="5259187"/>
                <a:ext cx="491498" cy="1474494"/>
              </a:xfrm>
              <a:prstGeom prst="rect">
                <a:avLst/>
              </a:prstGeom>
            </p:spPr>
          </p:pic>
          <p:pic>
            <p:nvPicPr>
              <p:cNvPr id="123" name="그림 122">
                <a:extLst>
                  <a:ext uri="{FF2B5EF4-FFF2-40B4-BE49-F238E27FC236}">
                    <a16:creationId xmlns:a16="http://schemas.microsoft.com/office/drawing/2014/main" id="{F0EE2E1A-E400-F5E1-4791-B758648A6B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85792" y="6408900"/>
                <a:ext cx="195260" cy="175734"/>
              </a:xfrm>
              <a:prstGeom prst="rect">
                <a:avLst/>
              </a:prstGeom>
            </p:spPr>
          </p:pic>
          <p:cxnSp>
            <p:nvCxnSpPr>
              <p:cNvPr id="124" name="도형 519">
                <a:extLst>
                  <a:ext uri="{FF2B5EF4-FFF2-40B4-BE49-F238E27FC236}">
                    <a16:creationId xmlns:a16="http://schemas.microsoft.com/office/drawing/2014/main" id="{A96456B9-E1B4-4B3B-8297-F616E9E73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8561" y="5526526"/>
                <a:ext cx="136778" cy="390280"/>
              </a:xfrm>
              <a:prstGeom prst="curvedConnector3">
                <a:avLst>
                  <a:gd name="adj1" fmla="val 50000"/>
                </a:avLst>
              </a:prstGeom>
              <a:ln w="12700" cap="flat" cmpd="sng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도형 519">
                <a:extLst>
                  <a:ext uri="{FF2B5EF4-FFF2-40B4-BE49-F238E27FC236}">
                    <a16:creationId xmlns:a16="http://schemas.microsoft.com/office/drawing/2014/main" id="{0CADCD54-F599-4924-AE0C-7309AD7452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68561" y="5916807"/>
                <a:ext cx="136778" cy="411551"/>
              </a:xfrm>
              <a:prstGeom prst="curvedConnector3">
                <a:avLst>
                  <a:gd name="adj1" fmla="val 50000"/>
                </a:avLst>
              </a:prstGeom>
              <a:ln w="12700" cap="flat" cmpd="sng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359">
                <a:extLst>
                  <a:ext uri="{FF2B5EF4-FFF2-40B4-BE49-F238E27FC236}">
                    <a16:creationId xmlns:a16="http://schemas.microsoft.com/office/drawing/2014/main" id="{7E8EF9C1-4018-4FE3-ACC8-6B0274A5C2D4}"/>
                  </a:ext>
                </a:extLst>
              </p:cNvPr>
              <p:cNvSpPr txBox="1"/>
              <p:nvPr/>
            </p:nvSpPr>
            <p:spPr>
              <a:xfrm>
                <a:off x="9351283" y="6386275"/>
                <a:ext cx="834555" cy="206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508000"/>
                <a:r>
                  <a:rPr lang="ko-KR" altLang="en-US" sz="600" dirty="0" smtClean="0">
                    <a:solidFill>
                      <a:srgbClr val="00AAB4"/>
                    </a:solidFill>
                    <a:latin typeface="맑은 고딕" charset="0"/>
                    <a:ea typeface="맑은 고딕" charset="0"/>
                  </a:rPr>
                  <a:t>개인 </a:t>
                </a:r>
                <a:r>
                  <a:rPr lang="en-US" altLang="ko-KR" sz="600" dirty="0" smtClean="0">
                    <a:solidFill>
                      <a:srgbClr val="00AAB4"/>
                    </a:solidFill>
                    <a:latin typeface="맑은 고딕" charset="0"/>
                    <a:ea typeface="맑은 고딕" charset="0"/>
                  </a:rPr>
                  <a:t>.TF</a:t>
                </a:r>
                <a:r>
                  <a:rPr lang="ko-KR" altLang="en-US" sz="600" dirty="0" smtClean="0">
                    <a:solidFill>
                      <a:srgbClr val="00AAB4"/>
                    </a:solidFill>
                    <a:latin typeface="맑은 고딕" charset="0"/>
                    <a:ea typeface="맑은 고딕" charset="0"/>
                  </a:rPr>
                  <a:t>파일 배포</a:t>
                </a:r>
                <a:endParaRPr lang="ko-KR" altLang="en-US" sz="600" dirty="0">
                  <a:solidFill>
                    <a:srgbClr val="00AAB4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2FEC8509-F43F-4172-A778-0DE7C8BBE461}"/>
                  </a:ext>
                </a:extLst>
              </p:cNvPr>
              <p:cNvSpPr/>
              <p:nvPr/>
            </p:nvSpPr>
            <p:spPr>
              <a:xfrm>
                <a:off x="8331440" y="4990422"/>
                <a:ext cx="1573900" cy="248780"/>
              </a:xfrm>
              <a:prstGeom prst="rect">
                <a:avLst/>
              </a:prstGeom>
              <a:solidFill>
                <a:srgbClr val="E6E9EC"/>
              </a:solidFill>
              <a:ln>
                <a:noFill/>
              </a:ln>
            </p:spPr>
            <p:txBody>
              <a:bodyPr lIns="0" rIns="0" anchor="ctr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altLang="ko-KR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IaC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 UI</a:t>
                </a:r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클러스터</a:t>
                </a:r>
              </a:p>
            </p:txBody>
          </p:sp>
        </p:grpSp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BD7C6081-B0FE-34A9-D777-DD3ACA686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4776" y="3573254"/>
              <a:ext cx="819458" cy="771893"/>
            </a:xfrm>
            <a:prstGeom prst="rect">
              <a:avLst/>
            </a:prstGeom>
          </p:spPr>
        </p:pic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565C14F3-7F2F-48A3-808A-08058AF39253}"/>
                </a:ext>
              </a:extLst>
            </p:cNvPr>
            <p:cNvCxnSpPr>
              <a:cxnSpLocks/>
              <a:stCxn id="126" idx="1"/>
              <a:endCxn id="128" idx="2"/>
            </p:cNvCxnSpPr>
            <p:nvPr/>
          </p:nvCxnSpPr>
          <p:spPr>
            <a:xfrm flipH="1" flipV="1">
              <a:off x="10394505" y="4345147"/>
              <a:ext cx="136160" cy="144168"/>
            </a:xfrm>
            <a:prstGeom prst="line">
              <a:avLst/>
            </a:prstGeom>
            <a:ln>
              <a:solidFill>
                <a:srgbClr val="00AAB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565C14F3-7F2F-48A3-808A-08058AF39253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 flipV="1">
              <a:off x="11326969" y="4217787"/>
              <a:ext cx="0" cy="179196"/>
            </a:xfrm>
            <a:prstGeom prst="line">
              <a:avLst/>
            </a:prstGeom>
            <a:ln>
              <a:solidFill>
                <a:srgbClr val="00AAB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8522065" y="4912459"/>
            <a:ext cx="3175351" cy="1228976"/>
            <a:chOff x="1854433" y="1245268"/>
            <a:chExt cx="5672431" cy="2514600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BFC453B-1804-4973-A5A1-136B042726A1}"/>
                </a:ext>
              </a:extLst>
            </p:cNvPr>
            <p:cNvSpPr/>
            <p:nvPr/>
          </p:nvSpPr>
          <p:spPr>
            <a:xfrm>
              <a:off x="1854433" y="1245268"/>
              <a:ext cx="4128486" cy="251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B6A76653-87BD-4A87-90D2-A99DD9BA8C8A}"/>
                </a:ext>
              </a:extLst>
            </p:cNvPr>
            <p:cNvSpPr/>
            <p:nvPr/>
          </p:nvSpPr>
          <p:spPr>
            <a:xfrm>
              <a:off x="1926623" y="1347536"/>
              <a:ext cx="3851671" cy="4692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HW </a:t>
              </a:r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0CCCCB0-DD16-4328-BA5D-E3F3522D9ED8}"/>
                </a:ext>
              </a:extLst>
            </p:cNvPr>
            <p:cNvSpPr/>
            <p:nvPr/>
          </p:nvSpPr>
          <p:spPr>
            <a:xfrm>
              <a:off x="5987281" y="1245268"/>
              <a:ext cx="516591" cy="2514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BC65EEC-34CA-47FC-A7C8-41DE79D5B602}"/>
                </a:ext>
              </a:extLst>
            </p:cNvPr>
            <p:cNvSpPr/>
            <p:nvPr/>
          </p:nvSpPr>
          <p:spPr>
            <a:xfrm>
              <a:off x="6503872" y="1245268"/>
              <a:ext cx="516591" cy="2514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2F30412-E2A3-41CA-A98E-A0EC61B56AB8}"/>
                </a:ext>
              </a:extLst>
            </p:cNvPr>
            <p:cNvSpPr/>
            <p:nvPr/>
          </p:nvSpPr>
          <p:spPr>
            <a:xfrm>
              <a:off x="6576063" y="1347536"/>
              <a:ext cx="395469" cy="4692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B730B0C-08A3-4054-81E1-7713CD53C622}"/>
                </a:ext>
              </a:extLst>
            </p:cNvPr>
            <p:cNvSpPr/>
            <p:nvPr/>
          </p:nvSpPr>
          <p:spPr>
            <a:xfrm>
              <a:off x="7010273" y="1245268"/>
              <a:ext cx="516591" cy="2514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8DF600F0-0070-416F-ACB4-D10698BADEF7}"/>
                </a:ext>
              </a:extLst>
            </p:cNvPr>
            <p:cNvSpPr/>
            <p:nvPr/>
          </p:nvSpPr>
          <p:spPr>
            <a:xfrm>
              <a:off x="6059472" y="1347536"/>
              <a:ext cx="395469" cy="4692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S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4FFC4D3D-89FC-41DA-A740-19D3F6A51E17}"/>
                </a:ext>
              </a:extLst>
            </p:cNvPr>
            <p:cNvSpPr/>
            <p:nvPr/>
          </p:nvSpPr>
          <p:spPr>
            <a:xfrm>
              <a:off x="7069662" y="1347536"/>
              <a:ext cx="395469" cy="4692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C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DA620F37-0742-4F46-BD52-178F1DDAAC86}"/>
                </a:ext>
              </a:extLst>
            </p:cNvPr>
            <p:cNvSpPr/>
            <p:nvPr/>
          </p:nvSpPr>
          <p:spPr>
            <a:xfrm>
              <a:off x="2893595" y="1996009"/>
              <a:ext cx="1353552" cy="301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4D2FB9F-A50D-4084-8DAB-2F2D77324F5E}"/>
                </a:ext>
              </a:extLst>
            </p:cNvPr>
            <p:cNvSpPr txBox="1"/>
            <p:nvPr/>
          </p:nvSpPr>
          <p:spPr>
            <a:xfrm>
              <a:off x="1926623" y="1962041"/>
              <a:ext cx="1046191" cy="40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장 비 수</a:t>
              </a:r>
              <a:r>
                <a:rPr lang="en-US" altLang="ko-KR" sz="700" dirty="0"/>
                <a:t> :</a:t>
              </a:r>
              <a:endParaRPr lang="ko-KR" altLang="en-US" sz="7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DF476C1B-6ADF-4F0B-9395-663A76F785BD}"/>
                </a:ext>
              </a:extLst>
            </p:cNvPr>
            <p:cNvSpPr/>
            <p:nvPr/>
          </p:nvSpPr>
          <p:spPr>
            <a:xfrm rot="10800000">
              <a:off x="3920859" y="2023034"/>
              <a:ext cx="281959" cy="25030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88B9330-FCC9-4A50-87E7-EA6ED3B76B75}"/>
                </a:ext>
              </a:extLst>
            </p:cNvPr>
            <p:cNvSpPr txBox="1"/>
            <p:nvPr/>
          </p:nvSpPr>
          <p:spPr>
            <a:xfrm>
              <a:off x="3331867" y="2008207"/>
              <a:ext cx="625642" cy="377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1</a:t>
              </a:r>
              <a:r>
                <a:rPr lang="ko-KR" altLang="en-US" sz="600" dirty="0"/>
                <a:t>개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D885BA4-5BA1-422A-9D4B-FC2656454606}"/>
                </a:ext>
              </a:extLst>
            </p:cNvPr>
            <p:cNvSpPr txBox="1"/>
            <p:nvPr/>
          </p:nvSpPr>
          <p:spPr>
            <a:xfrm>
              <a:off x="1926623" y="2491216"/>
              <a:ext cx="1046191" cy="40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장비사양</a:t>
              </a:r>
              <a:r>
                <a:rPr lang="en-US" altLang="ko-KR" sz="700" dirty="0"/>
                <a:t> :</a:t>
              </a:r>
              <a:endParaRPr lang="ko-KR" altLang="en-US" sz="700" dirty="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245597C2-8F20-44B1-B868-0ACBE3221571}"/>
                </a:ext>
              </a:extLst>
            </p:cNvPr>
            <p:cNvSpPr/>
            <p:nvPr/>
          </p:nvSpPr>
          <p:spPr>
            <a:xfrm>
              <a:off x="2893594" y="2497709"/>
              <a:ext cx="2884699" cy="301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662AA0FD-329B-430C-ACC6-3BF34FA531B5}"/>
                </a:ext>
              </a:extLst>
            </p:cNvPr>
            <p:cNvSpPr/>
            <p:nvPr/>
          </p:nvSpPr>
          <p:spPr>
            <a:xfrm rot="10800000">
              <a:off x="5361490" y="2524734"/>
              <a:ext cx="281959" cy="25030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124F45A-B7EE-4EC0-AEFB-79E5A7706D33}"/>
                </a:ext>
              </a:extLst>
            </p:cNvPr>
            <p:cNvSpPr txBox="1"/>
            <p:nvPr/>
          </p:nvSpPr>
          <p:spPr>
            <a:xfrm>
              <a:off x="2889233" y="2509907"/>
              <a:ext cx="2467896" cy="377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Small (1core+2gMem+20gDisk)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A299D64-E56C-4388-B704-7B0E384B5DEE}"/>
                </a:ext>
              </a:extLst>
            </p:cNvPr>
            <p:cNvSpPr txBox="1"/>
            <p:nvPr/>
          </p:nvSpPr>
          <p:spPr>
            <a:xfrm>
              <a:off x="1926623" y="2979621"/>
              <a:ext cx="1046191" cy="40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운영체제</a:t>
              </a:r>
              <a:r>
                <a:rPr lang="en-US" altLang="ko-KR" sz="700" dirty="0"/>
                <a:t> :</a:t>
              </a:r>
              <a:endParaRPr lang="ko-KR" altLang="en-US" sz="7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2B813FC-F110-4FD7-AA20-AE6297A07DEA}"/>
                </a:ext>
              </a:extLst>
            </p:cNvPr>
            <p:cNvSpPr/>
            <p:nvPr/>
          </p:nvSpPr>
          <p:spPr>
            <a:xfrm>
              <a:off x="2893594" y="2986112"/>
              <a:ext cx="2884699" cy="301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3232CEF7-DEEB-4BE4-B663-01EFF2A16CE7}"/>
                </a:ext>
              </a:extLst>
            </p:cNvPr>
            <p:cNvSpPr/>
            <p:nvPr/>
          </p:nvSpPr>
          <p:spPr>
            <a:xfrm rot="10800000">
              <a:off x="5361490" y="3013137"/>
              <a:ext cx="281959" cy="25030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C428062-02C4-4001-A39F-C07779A4CE52}"/>
                </a:ext>
              </a:extLst>
            </p:cNvPr>
            <p:cNvSpPr txBox="1"/>
            <p:nvPr/>
          </p:nvSpPr>
          <p:spPr>
            <a:xfrm>
              <a:off x="2889233" y="2998310"/>
              <a:ext cx="2467896" cy="377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/>
                <a:t>Ubuntu 20.04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88D8433-7CA2-4378-B18A-5238A2264C77}"/>
                </a:ext>
              </a:extLst>
            </p:cNvPr>
            <p:cNvSpPr txBox="1"/>
            <p:nvPr/>
          </p:nvSpPr>
          <p:spPr>
            <a:xfrm>
              <a:off x="4320630" y="1962041"/>
              <a:ext cx="1046191" cy="40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/>
                <a:t>일괄</a:t>
              </a:r>
              <a:r>
                <a:rPr lang="en-US" altLang="ko-KR" sz="700" dirty="0"/>
                <a:t> </a:t>
              </a:r>
              <a:r>
                <a:rPr lang="ko-KR" altLang="en-US" sz="700" dirty="0"/>
                <a:t>적용</a:t>
              </a:r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674764A-796F-4E07-864F-79679821767D}"/>
                </a:ext>
              </a:extLst>
            </p:cNvPr>
            <p:cNvSpPr/>
            <p:nvPr/>
          </p:nvSpPr>
          <p:spPr>
            <a:xfrm>
              <a:off x="5300220" y="1986310"/>
              <a:ext cx="259238" cy="2592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pic>
          <p:nvPicPr>
            <p:cNvPr id="154" name="Picture 2">
              <a:extLst>
                <a:ext uri="{FF2B5EF4-FFF2-40B4-BE49-F238E27FC236}">
                  <a16:creationId xmlns:a16="http://schemas.microsoft.com/office/drawing/2014/main" id="{67F006F2-A9ED-42B8-BDD9-6175C01938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4" t="22994" r="21070" b="21382"/>
            <a:stretch/>
          </p:blipFill>
          <p:spPr bwMode="auto">
            <a:xfrm>
              <a:off x="5602342" y="1724930"/>
              <a:ext cx="420633" cy="41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타원 8"/>
          <p:cNvSpPr/>
          <p:nvPr/>
        </p:nvSpPr>
        <p:spPr>
          <a:xfrm>
            <a:off x="9699339" y="3570092"/>
            <a:ext cx="940303" cy="82689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165639" y="4417231"/>
            <a:ext cx="12258" cy="509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3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88663" y="1284100"/>
            <a:ext cx="3115548" cy="1560179"/>
            <a:chOff x="1648783" y="1439548"/>
            <a:chExt cx="3115548" cy="1560179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4111" y="1932830"/>
              <a:ext cx="1110220" cy="576781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9A6BC4C-6319-4A82-6D96-B6A3DE9B42F9}"/>
                </a:ext>
              </a:extLst>
            </p:cNvPr>
            <p:cNvGrpSpPr/>
            <p:nvPr/>
          </p:nvGrpSpPr>
          <p:grpSpPr>
            <a:xfrm>
              <a:off x="1648783" y="1439548"/>
              <a:ext cx="2621489" cy="1560179"/>
              <a:chOff x="7541594" y="4990422"/>
              <a:chExt cx="2739458" cy="1743259"/>
            </a:xfrm>
          </p:grpSpPr>
          <p:sp>
            <p:nvSpPr>
              <p:cNvPr id="3" name="TextBox 343">
                <a:extLst>
                  <a:ext uri="{FF2B5EF4-FFF2-40B4-BE49-F238E27FC236}">
                    <a16:creationId xmlns:a16="http://schemas.microsoft.com/office/drawing/2014/main" id="{7E8EF9C1-4018-4FE3-ACC8-6B0274A5C2D4}"/>
                  </a:ext>
                </a:extLst>
              </p:cNvPr>
              <p:cNvSpPr txBox="1"/>
              <p:nvPr/>
            </p:nvSpPr>
            <p:spPr>
              <a:xfrm>
                <a:off x="8076769" y="6272865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508000"/>
                <a:r>
                  <a:rPr lang="ko-KR" altLang="en-US" sz="600" dirty="0">
                    <a:solidFill>
                      <a:srgbClr val="00AAB4"/>
                    </a:solidFill>
                    <a:latin typeface="맑은 고딕" charset="0"/>
                    <a:ea typeface="맑은 고딕" charset="0"/>
                  </a:rPr>
                  <a:t>로드밸런서</a:t>
                </a:r>
              </a:p>
            </p:txBody>
          </p:sp>
          <p:cxnSp>
            <p:nvCxnSpPr>
              <p:cNvPr id="4" name="도형 519">
                <a:extLst>
                  <a:ext uri="{FF2B5EF4-FFF2-40B4-BE49-F238E27FC236}">
                    <a16:creationId xmlns:a16="http://schemas.microsoft.com/office/drawing/2014/main" id="{A96456B9-E1B4-4B3B-8297-F616E9E73381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8146367" y="5465886"/>
                <a:ext cx="136778" cy="390280"/>
              </a:xfrm>
              <a:prstGeom prst="curvedConnector3">
                <a:avLst>
                  <a:gd name="adj1" fmla="val 50000"/>
                </a:avLst>
              </a:prstGeom>
              <a:ln w="12700" cap="flat" cmpd="sng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도형 519">
                <a:extLst>
                  <a:ext uri="{FF2B5EF4-FFF2-40B4-BE49-F238E27FC236}">
                    <a16:creationId xmlns:a16="http://schemas.microsoft.com/office/drawing/2014/main" id="{0CADCD54-F599-4924-AE0C-7309AD74528E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 flipV="1">
                <a:off x="8146367" y="5856167"/>
                <a:ext cx="136778" cy="411551"/>
              </a:xfrm>
              <a:prstGeom prst="curvedConnector3">
                <a:avLst>
                  <a:gd name="adj1" fmla="val 50000"/>
                </a:avLst>
              </a:prstGeom>
              <a:ln w="12700" cap="flat" cmpd="sng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도형 519">
                <a:extLst>
                  <a:ext uri="{FF2B5EF4-FFF2-40B4-BE49-F238E27FC236}">
                    <a16:creationId xmlns:a16="http://schemas.microsoft.com/office/drawing/2014/main" id="{6B057E38-C6D3-4265-B9DC-295BE63DB8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37958" y="5465886"/>
                <a:ext cx="157613" cy="397935"/>
              </a:xfrm>
              <a:prstGeom prst="curvedConnector3">
                <a:avLst>
                  <a:gd name="adj1" fmla="val 50000"/>
                </a:avLst>
              </a:prstGeom>
              <a:ln w="12700" cap="flat" cmpd="sng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도형 519">
                <a:extLst>
                  <a:ext uri="{FF2B5EF4-FFF2-40B4-BE49-F238E27FC236}">
                    <a16:creationId xmlns:a16="http://schemas.microsoft.com/office/drawing/2014/main" id="{8671D2A3-D4D9-4D2D-BB57-F0CD31ABA9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7958" y="5863822"/>
                <a:ext cx="157613" cy="403895"/>
              </a:xfrm>
              <a:prstGeom prst="curvedConnector3">
                <a:avLst>
                  <a:gd name="adj1" fmla="val 50000"/>
                </a:avLst>
              </a:prstGeom>
              <a:ln w="12700" cap="flat" cmpd="sng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620655C-DB02-42D4-90FC-8D64675D5763}"/>
                  </a:ext>
                </a:extLst>
              </p:cNvPr>
              <p:cNvSpPr/>
              <p:nvPr/>
            </p:nvSpPr>
            <p:spPr>
              <a:xfrm>
                <a:off x="8283154" y="5777927"/>
                <a:ext cx="146971" cy="156484"/>
              </a:xfrm>
              <a:prstGeom prst="ellipse">
                <a:avLst/>
              </a:prstGeom>
              <a:solidFill>
                <a:srgbClr val="00AAB4"/>
              </a:solidFill>
              <a:ln>
                <a:noFill/>
              </a:ln>
            </p:spPr>
            <p:txBody>
              <a:bodyPr lIns="0" rIns="0" anchor="ctr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ko-KR" altLang="en-US" sz="900" b="1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565C14F3-7F2F-48A3-808A-08058AF39253}"/>
                  </a:ext>
                </a:extLst>
              </p:cNvPr>
              <p:cNvCxnSpPr>
                <a:cxnSpLocks/>
                <a:stCxn id="8" idx="4"/>
                <a:endCxn id="3" idx="0"/>
              </p:cNvCxnSpPr>
              <p:nvPr/>
            </p:nvCxnSpPr>
            <p:spPr>
              <a:xfrm>
                <a:off x="8356858" y="5934411"/>
                <a:ext cx="4830" cy="338456"/>
              </a:xfrm>
              <a:prstGeom prst="line">
                <a:avLst/>
              </a:prstGeom>
              <a:ln>
                <a:solidFill>
                  <a:srgbClr val="00AAB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E1311E44-FA1D-DB35-39B5-4B5BDA595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1594" y="5259187"/>
                <a:ext cx="491498" cy="1474494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F0EE2E1A-E400-F5E1-4791-B758648A6B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5792" y="6408900"/>
                <a:ext cx="195260" cy="175734"/>
              </a:xfrm>
              <a:prstGeom prst="rect">
                <a:avLst/>
              </a:prstGeom>
            </p:spPr>
          </p:pic>
          <p:cxnSp>
            <p:nvCxnSpPr>
              <p:cNvPr id="17" name="도형 519">
                <a:extLst>
                  <a:ext uri="{FF2B5EF4-FFF2-40B4-BE49-F238E27FC236}">
                    <a16:creationId xmlns:a16="http://schemas.microsoft.com/office/drawing/2014/main" id="{A96456B9-E1B4-4B3B-8297-F616E9E73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8561" y="5526526"/>
                <a:ext cx="136778" cy="390280"/>
              </a:xfrm>
              <a:prstGeom prst="curvedConnector3">
                <a:avLst>
                  <a:gd name="adj1" fmla="val 50000"/>
                </a:avLst>
              </a:prstGeom>
              <a:ln w="12700" cap="flat" cmpd="sng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도형 519">
                <a:extLst>
                  <a:ext uri="{FF2B5EF4-FFF2-40B4-BE49-F238E27FC236}">
                    <a16:creationId xmlns:a16="http://schemas.microsoft.com/office/drawing/2014/main" id="{0CADCD54-F599-4924-AE0C-7309AD7452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68561" y="5916807"/>
                <a:ext cx="136778" cy="411551"/>
              </a:xfrm>
              <a:prstGeom prst="curvedConnector3">
                <a:avLst>
                  <a:gd name="adj1" fmla="val 50000"/>
                </a:avLst>
              </a:prstGeom>
              <a:ln w="12700" cap="flat" cmpd="sng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359">
                <a:extLst>
                  <a:ext uri="{FF2B5EF4-FFF2-40B4-BE49-F238E27FC236}">
                    <a16:creationId xmlns:a16="http://schemas.microsoft.com/office/drawing/2014/main" id="{7E8EF9C1-4018-4FE3-ACC8-6B0274A5C2D4}"/>
                  </a:ext>
                </a:extLst>
              </p:cNvPr>
              <p:cNvSpPr txBox="1"/>
              <p:nvPr/>
            </p:nvSpPr>
            <p:spPr>
              <a:xfrm>
                <a:off x="9445928" y="6386275"/>
                <a:ext cx="645264" cy="206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508000"/>
                <a:r>
                  <a:rPr lang="ko-KR" altLang="en-US" sz="600" dirty="0" smtClean="0">
                    <a:solidFill>
                      <a:srgbClr val="00AAB4"/>
                    </a:solidFill>
                    <a:latin typeface="맑은 고딕" charset="0"/>
                    <a:ea typeface="맑은 고딕" charset="0"/>
                  </a:rPr>
                  <a:t>개인 </a:t>
                </a:r>
                <a:r>
                  <a:rPr lang="en-US" altLang="ko-KR" sz="600" dirty="0" smtClean="0">
                    <a:solidFill>
                      <a:srgbClr val="00AAB4"/>
                    </a:solidFill>
                    <a:latin typeface="맑은 고딕" charset="0"/>
                    <a:ea typeface="맑은 고딕" charset="0"/>
                  </a:rPr>
                  <a:t>.TF</a:t>
                </a:r>
                <a:r>
                  <a:rPr lang="ko-KR" altLang="en-US" sz="600" dirty="0" smtClean="0">
                    <a:solidFill>
                      <a:srgbClr val="00AAB4"/>
                    </a:solidFill>
                    <a:latin typeface="맑은 고딕" charset="0"/>
                    <a:ea typeface="맑은 고딕" charset="0"/>
                  </a:rPr>
                  <a:t>파일</a:t>
                </a:r>
                <a:endParaRPr lang="ko-KR" altLang="en-US" sz="600" dirty="0">
                  <a:solidFill>
                    <a:srgbClr val="00AAB4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FEC8509-F43F-4172-A778-0DE7C8BBE461}"/>
                  </a:ext>
                </a:extLst>
              </p:cNvPr>
              <p:cNvSpPr/>
              <p:nvPr/>
            </p:nvSpPr>
            <p:spPr>
              <a:xfrm>
                <a:off x="8331440" y="4990422"/>
                <a:ext cx="1573900" cy="248780"/>
              </a:xfrm>
              <a:prstGeom prst="rect">
                <a:avLst/>
              </a:prstGeom>
              <a:solidFill>
                <a:srgbClr val="E6E9EC"/>
              </a:solidFill>
              <a:ln>
                <a:noFill/>
              </a:ln>
            </p:spPr>
            <p:txBody>
              <a:bodyPr lIns="0" rIns="0" anchor="ctr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altLang="ko-KR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IaC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 UI</a:t>
                </a:r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클러스터</a:t>
                </a:r>
              </a:p>
            </p:txBody>
          </p:sp>
        </p:grp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D7C6081-B0FE-34A9-D777-DD3ACA686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653" y="1865078"/>
              <a:ext cx="819458" cy="771893"/>
            </a:xfrm>
            <a:prstGeom prst="rect">
              <a:avLst/>
            </a:prstGeom>
          </p:spPr>
        </p:pic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65C14F3-7F2F-48A3-808A-08058AF39253}"/>
                </a:ext>
              </a:extLst>
            </p:cNvPr>
            <p:cNvCxnSpPr>
              <a:cxnSpLocks/>
              <a:stCxn id="19" idx="1"/>
              <a:endCxn id="22" idx="2"/>
            </p:cNvCxnSpPr>
            <p:nvPr/>
          </p:nvCxnSpPr>
          <p:spPr>
            <a:xfrm flipH="1" flipV="1">
              <a:off x="3244382" y="2636971"/>
              <a:ext cx="226730" cy="144168"/>
            </a:xfrm>
            <a:prstGeom prst="line">
              <a:avLst/>
            </a:prstGeom>
            <a:ln>
              <a:solidFill>
                <a:srgbClr val="00AAB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65C14F3-7F2F-48A3-808A-08058AF39253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4176846" y="2509611"/>
              <a:ext cx="0" cy="179196"/>
            </a:xfrm>
            <a:prstGeom prst="line">
              <a:avLst/>
            </a:prstGeom>
            <a:ln>
              <a:solidFill>
                <a:srgbClr val="00AAB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타원 9"/>
          <p:cNvSpPr/>
          <p:nvPr/>
        </p:nvSpPr>
        <p:spPr>
          <a:xfrm>
            <a:off x="1745660" y="1777382"/>
            <a:ext cx="1377640" cy="106689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96512" y="1622428"/>
            <a:ext cx="78821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2023.01 : </a:t>
            </a:r>
            <a:r>
              <a:rPr lang="ko-KR" altLang="en-US" dirty="0" smtClean="0"/>
              <a:t>인프라 이해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kubernetes</a:t>
            </a:r>
            <a:r>
              <a:rPr lang="en-US" altLang="ko-KR" dirty="0" smtClean="0"/>
              <a:t>(k8s)?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?, </a:t>
            </a:r>
            <a:r>
              <a:rPr lang="en-US" altLang="ko-KR" dirty="0" err="1" smtClean="0"/>
              <a:t>hcl</a:t>
            </a:r>
            <a:r>
              <a:rPr lang="en-US" altLang="ko-KR" dirty="0" smtClean="0"/>
              <a:t>? – </a:t>
            </a:r>
            <a:r>
              <a:rPr lang="en-US" altLang="ko-KR" dirty="0" err="1" smtClean="0">
                <a:solidFill>
                  <a:srgbClr val="FF0000"/>
                </a:solidFill>
              </a:rPr>
              <a:t>youtube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활용하여 개념 파악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2023.02 : </a:t>
            </a:r>
            <a:r>
              <a:rPr lang="ko-KR" altLang="en-US" dirty="0" smtClean="0"/>
              <a:t>인프라 설치 및 설정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kubernetes</a:t>
            </a:r>
            <a:r>
              <a:rPr lang="en-US" altLang="ko-KR" dirty="0" smtClean="0"/>
              <a:t>(k8s), </a:t>
            </a:r>
            <a:r>
              <a:rPr lang="ko-KR" altLang="en-US" dirty="0" err="1" smtClean="0"/>
              <a:t>관리툴</a:t>
            </a:r>
            <a:r>
              <a:rPr lang="en-US" altLang="ko-KR" dirty="0" smtClean="0"/>
              <a:t>(rancher), terraform… - </a:t>
            </a:r>
            <a:r>
              <a:rPr lang="ko-KR" altLang="en-US" dirty="0" smtClean="0"/>
              <a:t>멘토 도우미 역할</a:t>
            </a:r>
            <a:endParaRPr lang="en-US" altLang="ko-KR" dirty="0" smtClean="0"/>
          </a:p>
          <a:p>
            <a:r>
              <a:rPr lang="en-US" altLang="ko-KR" dirty="0" smtClean="0"/>
              <a:t>2023.03 : HCL </a:t>
            </a:r>
            <a:r>
              <a:rPr lang="ko-KR" altLang="en-US" dirty="0" smtClean="0"/>
              <a:t>언어 실습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kubernetes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리소스에 대한 화면 단위 객체 정의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(namespace, pod, volume, …)</a:t>
            </a:r>
          </a:p>
          <a:p>
            <a:r>
              <a:rPr lang="en-US" altLang="ko-KR" dirty="0" smtClean="0"/>
              <a:t>2023.04 : step-by-step</a:t>
            </a:r>
            <a:r>
              <a:rPr lang="ko-KR" altLang="en-US" dirty="0" smtClean="0"/>
              <a:t>형 </a:t>
            </a:r>
            <a:r>
              <a:rPr lang="en-US" altLang="ko-KR" dirty="0" smtClean="0"/>
              <a:t>UI/UX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웹기반</a:t>
            </a:r>
            <a:r>
              <a:rPr lang="ko-KR" altLang="en-US" dirty="0" smtClean="0"/>
              <a:t> 익숙한 언어 선택</a:t>
            </a:r>
            <a:endParaRPr lang="en-US" altLang="ko-KR" dirty="0" smtClean="0"/>
          </a:p>
          <a:p>
            <a:r>
              <a:rPr lang="en-US" altLang="ko-KR" dirty="0" smtClean="0"/>
              <a:t>2023.05 : UI/UX </a:t>
            </a:r>
            <a:r>
              <a:rPr lang="ko-KR" altLang="en-US" dirty="0" smtClean="0"/>
              <a:t>안정화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단위 테스트 및 버그 패치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EC8509-F43F-4172-A778-0DE7C8BBE461}"/>
              </a:ext>
            </a:extLst>
          </p:cNvPr>
          <p:cNvSpPr/>
          <p:nvPr/>
        </p:nvSpPr>
        <p:spPr>
          <a:xfrm>
            <a:off x="4111311" y="1281610"/>
            <a:ext cx="1506123" cy="22265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0" rIns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로드맵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6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303</Words>
  <Application>Microsoft Office PowerPoint</Application>
  <PresentationFormat>와이드스크린</PresentationFormat>
  <Paragraphs>62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7" baseType="lpstr">
      <vt:lpstr>Bebas</vt:lpstr>
      <vt:lpstr>KoPubWorld돋움체 Medium</vt:lpstr>
      <vt:lpstr>KoPub돋움체 Bold</vt:lpstr>
      <vt:lpstr>KoPub돋움체 Medium</vt:lpstr>
      <vt:lpstr>Pretendard</vt:lpstr>
      <vt:lpstr>Pretendard ExtraBold</vt:lpstr>
      <vt:lpstr>Pretendard Light</vt:lpstr>
      <vt:lpstr>Pretendard Medium</vt:lpstr>
      <vt:lpstr>Pretendard SemiBold</vt:lpstr>
      <vt:lpstr>나눔스퀘어</vt:lpstr>
      <vt:lpstr>맑은 고딕</vt:lpstr>
      <vt:lpstr>Arial</vt:lpstr>
      <vt:lpstr>Bauhaus 93</vt:lpstr>
      <vt:lpstr>Wingdings 2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User</cp:lastModifiedBy>
  <cp:revision>105</cp:revision>
  <cp:lastPrinted>2022-11-29T07:19:51Z</cp:lastPrinted>
  <dcterms:created xsi:type="dcterms:W3CDTF">2022-11-28T23:47:37Z</dcterms:created>
  <dcterms:modified xsi:type="dcterms:W3CDTF">2022-12-29T06:20:53Z</dcterms:modified>
</cp:coreProperties>
</file>