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4985885e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4985885e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4985885e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4985885e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4985885e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4985885e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4985885e5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4985885e5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304875"/>
            <a:ext cx="8520600" cy="69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solidFill>
                  <a:srgbClr val="09090B"/>
                </a:solidFill>
                <a:highlight>
                  <a:srgbClr val="FAFAFA"/>
                </a:highlight>
              </a:rPr>
              <a:t>GitHub: A Essential Tool for Programmers</a:t>
            </a:r>
            <a:endParaRPr sz="6700"/>
          </a:p>
        </p:txBody>
      </p:sp>
      <p:pic>
        <p:nvPicPr>
          <p:cNvPr id="65" name="Google Shape;65;p13"/>
          <p:cNvPicPr preferRelativeResize="0"/>
          <p:nvPr/>
        </p:nvPicPr>
        <p:blipFill>
          <a:blip r:embed="rId3">
            <a:alphaModFix/>
          </a:blip>
          <a:stretch>
            <a:fillRect/>
          </a:stretch>
        </p:blipFill>
        <p:spPr>
          <a:xfrm>
            <a:off x="3549225" y="1571150"/>
            <a:ext cx="4615075" cy="2597049"/>
          </a:xfrm>
          <a:prstGeom prst="rect">
            <a:avLst/>
          </a:prstGeom>
          <a:noFill/>
          <a:ln>
            <a:noFill/>
          </a:ln>
        </p:spPr>
      </p:pic>
      <p:sp>
        <p:nvSpPr>
          <p:cNvPr id="66" name="Google Shape;66;p13"/>
          <p:cNvSpPr txBox="1"/>
          <p:nvPr/>
        </p:nvSpPr>
        <p:spPr>
          <a:xfrm>
            <a:off x="294825" y="2120450"/>
            <a:ext cx="3254400" cy="18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rPr>
              <a:t>Speakers:</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336550" lvl="0" marL="457200" rtl="0" algn="l">
              <a:spcBef>
                <a:spcPts val="0"/>
              </a:spcBef>
              <a:spcAft>
                <a:spcPts val="0"/>
              </a:spcAft>
              <a:buClr>
                <a:srgbClr val="1F1F1F"/>
              </a:buClr>
              <a:buSzPts val="1700"/>
              <a:buFont typeface="Roboto"/>
              <a:buChar char="●"/>
            </a:pPr>
            <a:r>
              <a:rPr lang="en" sz="1700">
                <a:solidFill>
                  <a:srgbClr val="1F1F1F"/>
                </a:solidFill>
                <a:highlight>
                  <a:srgbClr val="FFFFFF"/>
                </a:highlight>
                <a:latin typeface="Roboto"/>
                <a:ea typeface="Roboto"/>
                <a:cs typeface="Roboto"/>
                <a:sym typeface="Roboto"/>
              </a:rPr>
              <a:t>Andres Reyes</a:t>
            </a:r>
            <a:endParaRPr sz="1700">
              <a:solidFill>
                <a:srgbClr val="1F1F1F"/>
              </a:solidFill>
              <a:highlight>
                <a:srgbClr val="FFFFFF"/>
              </a:highlight>
              <a:latin typeface="Roboto"/>
              <a:ea typeface="Roboto"/>
              <a:cs typeface="Roboto"/>
              <a:sym typeface="Roboto"/>
            </a:endParaRPr>
          </a:p>
          <a:p>
            <a:pPr indent="-336550" lvl="0" marL="457200" rtl="0" algn="l">
              <a:spcBef>
                <a:spcPts val="0"/>
              </a:spcBef>
              <a:spcAft>
                <a:spcPts val="0"/>
              </a:spcAft>
              <a:buClr>
                <a:srgbClr val="1F1F1F"/>
              </a:buClr>
              <a:buSzPts val="1700"/>
              <a:buFont typeface="Roboto"/>
              <a:buChar char="●"/>
            </a:pPr>
            <a:r>
              <a:rPr lang="en" sz="1700">
                <a:solidFill>
                  <a:srgbClr val="1F1F1F"/>
                </a:solidFill>
                <a:highlight>
                  <a:srgbClr val="FFFFFF"/>
                </a:highlight>
                <a:latin typeface="Roboto"/>
                <a:ea typeface="Roboto"/>
                <a:cs typeface="Roboto"/>
                <a:sym typeface="Roboto"/>
              </a:rPr>
              <a:t>Javier Bermudez</a:t>
            </a:r>
            <a:endParaRPr sz="1700">
              <a:solidFill>
                <a:srgbClr val="1F1F1F"/>
              </a:solidFill>
              <a:highlight>
                <a:srgbClr val="FFFFFF"/>
              </a:highlight>
              <a:latin typeface="Roboto"/>
              <a:ea typeface="Roboto"/>
              <a:cs typeface="Roboto"/>
              <a:sym typeface="Roboto"/>
            </a:endParaRPr>
          </a:p>
          <a:p>
            <a:pPr indent="-336550" lvl="0" marL="457200" rtl="0" algn="l">
              <a:spcBef>
                <a:spcPts val="0"/>
              </a:spcBef>
              <a:spcAft>
                <a:spcPts val="0"/>
              </a:spcAft>
              <a:buClr>
                <a:srgbClr val="1F1F1F"/>
              </a:buClr>
              <a:buSzPts val="1700"/>
              <a:buFont typeface="Roboto"/>
              <a:buChar char="●"/>
            </a:pPr>
            <a:r>
              <a:rPr lang="en" sz="1700">
                <a:solidFill>
                  <a:srgbClr val="1F1F1F"/>
                </a:solidFill>
                <a:highlight>
                  <a:srgbClr val="FFFFFF"/>
                </a:highlight>
                <a:latin typeface="Roboto"/>
                <a:ea typeface="Roboto"/>
                <a:cs typeface="Roboto"/>
                <a:sym typeface="Roboto"/>
              </a:rPr>
              <a:t>Jose Ortiz</a:t>
            </a:r>
            <a:endParaRPr sz="1700">
              <a:solidFill>
                <a:srgbClr val="1F1F1F"/>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4432525" y="1144225"/>
            <a:ext cx="4421400" cy="3823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100">
                <a:solidFill>
                  <a:schemeClr val="dk1"/>
                </a:solidFill>
              </a:rPr>
              <a:t>GitHub is a tool that helps programmers work together on software projects. It uses the </a:t>
            </a:r>
            <a:r>
              <a:rPr b="1" lang="en" sz="1100">
                <a:solidFill>
                  <a:schemeClr val="dk1"/>
                </a:solidFill>
              </a:rPr>
              <a:t>Git version control </a:t>
            </a:r>
            <a:r>
              <a:rPr lang="en" sz="1100">
                <a:solidFill>
                  <a:schemeClr val="dk1"/>
                </a:solidFill>
              </a:rPr>
              <a:t>system to keep track of changes and manage the project. It's important for storing, sharing, and collaborating on projects, whether team members are in the same place or working from different locations.</a:t>
            </a:r>
            <a:endParaRPr sz="1100">
              <a:solidFill>
                <a:schemeClr val="dk1"/>
              </a:solidFill>
            </a:endParaRPr>
          </a:p>
          <a:p>
            <a:pPr indent="-298450" lvl="0" marL="457200" rtl="0" algn="just">
              <a:spcBef>
                <a:spcPts val="1200"/>
              </a:spcBef>
              <a:spcAft>
                <a:spcPts val="0"/>
              </a:spcAft>
              <a:buClr>
                <a:schemeClr val="dk1"/>
              </a:buClr>
              <a:buSzPts val="1100"/>
              <a:buAutoNum type="arabicPeriod"/>
            </a:pPr>
            <a:r>
              <a:rPr b="1" lang="en" sz="1100">
                <a:solidFill>
                  <a:schemeClr val="dk1"/>
                </a:solidFill>
              </a:rPr>
              <a:t>Version Control: </a:t>
            </a:r>
            <a:r>
              <a:rPr lang="en" sz="1100">
                <a:solidFill>
                  <a:schemeClr val="dk1"/>
                </a:solidFill>
              </a:rPr>
              <a:t>GitHub provides detailed tracking of code changes. Each modification is saved as a "commit," allowing easy reversion to previous versions or comparison of changes over time.</a:t>
            </a:r>
            <a:endParaRPr sz="1100">
              <a:solidFill>
                <a:schemeClr val="dk1"/>
              </a:solidFill>
            </a:endParaRPr>
          </a:p>
          <a:p>
            <a:pPr indent="-298450" lvl="0" marL="457200" rtl="0" algn="just">
              <a:spcBef>
                <a:spcPts val="0"/>
              </a:spcBef>
              <a:spcAft>
                <a:spcPts val="0"/>
              </a:spcAft>
              <a:buClr>
                <a:schemeClr val="dk1"/>
              </a:buClr>
              <a:buSzPts val="1100"/>
              <a:buAutoNum type="arabicPeriod"/>
            </a:pPr>
            <a:r>
              <a:rPr b="1" lang="en" sz="1100">
                <a:solidFill>
                  <a:schemeClr val="dk1"/>
                </a:solidFill>
              </a:rPr>
              <a:t>Collaboration: </a:t>
            </a:r>
            <a:r>
              <a:rPr lang="en" sz="1100">
                <a:solidFill>
                  <a:schemeClr val="dk1"/>
                </a:solidFill>
              </a:rPr>
              <a:t>GitHub streamlines teamwork with "pull requests," allowing others to review proposed code changes before they're accepted and merged into the main project. It also helps prevent conflicts when multiple developers work on the same code sections.</a:t>
            </a:r>
            <a:endParaRPr sz="1100">
              <a:solidFill>
                <a:schemeClr val="dk1"/>
              </a:solidFill>
            </a:endParaRPr>
          </a:p>
          <a:p>
            <a:pPr indent="-298450" lvl="0" marL="457200" rtl="0" algn="just">
              <a:spcBef>
                <a:spcPts val="0"/>
              </a:spcBef>
              <a:spcAft>
                <a:spcPts val="0"/>
              </a:spcAft>
              <a:buClr>
                <a:schemeClr val="dk1"/>
              </a:buClr>
              <a:buSzPts val="1100"/>
              <a:buAutoNum type="arabicPeriod"/>
            </a:pPr>
            <a:r>
              <a:rPr b="1" lang="en" sz="1100">
                <a:solidFill>
                  <a:schemeClr val="dk1"/>
                </a:solidFill>
              </a:rPr>
              <a:t>Storage and Backup</a:t>
            </a:r>
            <a:r>
              <a:rPr lang="en" sz="1100">
                <a:solidFill>
                  <a:schemeClr val="dk1"/>
                </a:solidFill>
              </a:rPr>
              <a:t>: GitHub acts as a cloud-based repository for code, allowing access and recovery of the code from anywhere with an internet connection.</a:t>
            </a:r>
            <a:endParaRPr/>
          </a:p>
        </p:txBody>
      </p:sp>
      <p:sp>
        <p:nvSpPr>
          <p:cNvPr id="72" name="Google Shape;72;p14"/>
          <p:cNvSpPr txBox="1"/>
          <p:nvPr/>
        </p:nvSpPr>
        <p:spPr>
          <a:xfrm>
            <a:off x="4572000" y="155525"/>
            <a:ext cx="41598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b="1" lang="en" sz="1800">
                <a:solidFill>
                  <a:schemeClr val="dk1"/>
                </a:solidFill>
              </a:rPr>
              <a:t>What is GitHub and how does it benefit programmers?</a:t>
            </a:r>
            <a:endParaRPr b="1" sz="1800">
              <a:solidFill>
                <a:schemeClr val="dk1"/>
              </a:solidFill>
            </a:endParaRPr>
          </a:p>
        </p:txBody>
      </p:sp>
      <p:pic>
        <p:nvPicPr>
          <p:cNvPr id="73" name="Google Shape;73;p14"/>
          <p:cNvPicPr preferRelativeResize="0"/>
          <p:nvPr/>
        </p:nvPicPr>
        <p:blipFill rotWithShape="1">
          <a:blip r:embed="rId3">
            <a:alphaModFix/>
          </a:blip>
          <a:srcRect b="6314" l="20521" r="24548" t="0"/>
          <a:stretch/>
        </p:blipFill>
        <p:spPr>
          <a:xfrm>
            <a:off x="550175" y="1198875"/>
            <a:ext cx="3071400" cy="2697725"/>
          </a:xfrm>
          <a:prstGeom prst="rect">
            <a:avLst/>
          </a:prstGeom>
          <a:noFill/>
          <a:ln>
            <a:noFill/>
          </a:ln>
        </p:spPr>
      </p:pic>
      <p:sp>
        <p:nvSpPr>
          <p:cNvPr id="74" name="Google Shape;74;p14"/>
          <p:cNvSpPr txBox="1"/>
          <p:nvPr/>
        </p:nvSpPr>
        <p:spPr>
          <a:xfrm>
            <a:off x="1358200" y="3321650"/>
            <a:ext cx="17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https://github.com/</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31075" y="445025"/>
            <a:ext cx="3881100" cy="572700"/>
          </a:xfrm>
          <a:prstGeom prst="rect">
            <a:avLst/>
          </a:prstGeom>
        </p:spPr>
        <p:txBody>
          <a:bodyPr anchorCtr="0" anchor="t" bIns="91425" lIns="91425" spcFirstLastPara="1" rIns="91425" wrap="square" tIns="91425">
            <a:normAutofit fontScale="90000"/>
          </a:bodyPr>
          <a:lstStyle/>
          <a:p>
            <a:pPr indent="0" lvl="0" marL="0" marR="0" rtl="0" algn="ctr">
              <a:lnSpc>
                <a:spcPct val="115000"/>
              </a:lnSpc>
              <a:spcBef>
                <a:spcPts val="1400"/>
              </a:spcBef>
              <a:spcAft>
                <a:spcPts val="400"/>
              </a:spcAft>
              <a:buClr>
                <a:schemeClr val="dk1"/>
              </a:buClr>
              <a:buSzPct val="64705"/>
              <a:buFont typeface="Arial"/>
              <a:buNone/>
            </a:pPr>
            <a:r>
              <a:rPr b="1" lang="en" sz="1700">
                <a:solidFill>
                  <a:schemeClr val="dk1"/>
                </a:solidFill>
              </a:rPr>
              <a:t>The importance of version control</a:t>
            </a:r>
            <a:endParaRPr b="1" sz="1700">
              <a:solidFill>
                <a:schemeClr val="dk1"/>
              </a:solidFill>
            </a:endParaRPr>
          </a:p>
        </p:txBody>
      </p:sp>
      <p:sp>
        <p:nvSpPr>
          <p:cNvPr id="80" name="Google Shape;80;p15"/>
          <p:cNvSpPr txBox="1"/>
          <p:nvPr>
            <p:ph idx="1" type="body"/>
          </p:nvPr>
        </p:nvSpPr>
        <p:spPr>
          <a:xfrm>
            <a:off x="4454750" y="959925"/>
            <a:ext cx="4588200" cy="34164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1400"/>
              </a:spcBef>
              <a:spcAft>
                <a:spcPts val="0"/>
              </a:spcAft>
              <a:buNone/>
            </a:pPr>
            <a:r>
              <a:t/>
            </a:r>
            <a:endParaRPr b="1" sz="1300">
              <a:solidFill>
                <a:schemeClr val="dk1"/>
              </a:solidFill>
            </a:endParaRPr>
          </a:p>
          <a:p>
            <a:pPr indent="0" lvl="0" marL="0" rtl="0" algn="just">
              <a:spcBef>
                <a:spcPts val="1200"/>
              </a:spcBef>
              <a:spcAft>
                <a:spcPts val="0"/>
              </a:spcAft>
              <a:buNone/>
            </a:pPr>
            <a:r>
              <a:rPr lang="en" sz="2804">
                <a:solidFill>
                  <a:schemeClr val="dk1"/>
                </a:solidFill>
              </a:rPr>
              <a:t>Version control is crucial because:</a:t>
            </a:r>
            <a:endParaRPr sz="2804">
              <a:solidFill>
                <a:schemeClr val="dk1"/>
              </a:solidFill>
            </a:endParaRPr>
          </a:p>
          <a:p>
            <a:pPr indent="-301291" lvl="0" marL="457200" rtl="0" algn="just">
              <a:spcBef>
                <a:spcPts val="1200"/>
              </a:spcBef>
              <a:spcAft>
                <a:spcPts val="0"/>
              </a:spcAft>
              <a:buClr>
                <a:schemeClr val="dk1"/>
              </a:buClr>
              <a:buSzPct val="100000"/>
              <a:buChar char="●"/>
            </a:pPr>
            <a:r>
              <a:rPr b="1" lang="en" sz="2409">
                <a:solidFill>
                  <a:schemeClr val="dk1"/>
                </a:solidFill>
              </a:rPr>
              <a:t>Prevents data loss</a:t>
            </a:r>
            <a:r>
              <a:rPr lang="en" sz="2409">
                <a:solidFill>
                  <a:schemeClr val="dk1"/>
                </a:solidFill>
              </a:rPr>
              <a:t>: With a version history, you can always recover an earlier version of the code if errors are made or if a new feature doesn't work as expected.</a:t>
            </a:r>
            <a:endParaRPr sz="2409">
              <a:solidFill>
                <a:schemeClr val="dk1"/>
              </a:solidFill>
            </a:endParaRPr>
          </a:p>
          <a:p>
            <a:pPr indent="0" lvl="0" marL="457200" rtl="0" algn="just">
              <a:spcBef>
                <a:spcPts val="1200"/>
              </a:spcBef>
              <a:spcAft>
                <a:spcPts val="0"/>
              </a:spcAft>
              <a:buNone/>
            </a:pPr>
            <a:r>
              <a:t/>
            </a:r>
            <a:endParaRPr sz="2409">
              <a:solidFill>
                <a:schemeClr val="dk1"/>
              </a:solidFill>
            </a:endParaRPr>
          </a:p>
          <a:p>
            <a:pPr indent="-301291" lvl="0" marL="457200" rtl="0" algn="just">
              <a:spcBef>
                <a:spcPts val="1200"/>
              </a:spcBef>
              <a:spcAft>
                <a:spcPts val="0"/>
              </a:spcAft>
              <a:buClr>
                <a:schemeClr val="dk1"/>
              </a:buClr>
              <a:buSzPct val="100000"/>
              <a:buChar char="●"/>
            </a:pPr>
            <a:r>
              <a:rPr b="1" lang="en" sz="2409">
                <a:solidFill>
                  <a:schemeClr val="dk1"/>
                </a:solidFill>
              </a:rPr>
              <a:t>Facilitates collaboration</a:t>
            </a:r>
            <a:r>
              <a:rPr lang="en" sz="2409">
                <a:solidFill>
                  <a:schemeClr val="dk1"/>
                </a:solidFill>
              </a:rPr>
              <a:t>: It allows multiple programmers to work on the same project at the same time without deleting each other's work. Each developer can work in their own development branch and merge changes when ready.</a:t>
            </a:r>
            <a:endParaRPr sz="2409">
              <a:solidFill>
                <a:schemeClr val="dk1"/>
              </a:solidFill>
            </a:endParaRPr>
          </a:p>
          <a:p>
            <a:pPr indent="0" lvl="0" marL="457200" rtl="0" algn="just">
              <a:spcBef>
                <a:spcPts val="1200"/>
              </a:spcBef>
              <a:spcAft>
                <a:spcPts val="0"/>
              </a:spcAft>
              <a:buNone/>
            </a:pPr>
            <a:r>
              <a:t/>
            </a:r>
            <a:endParaRPr sz="2409">
              <a:solidFill>
                <a:schemeClr val="dk1"/>
              </a:solidFill>
            </a:endParaRPr>
          </a:p>
          <a:p>
            <a:pPr indent="-301291" lvl="0" marL="457200" rtl="0" algn="just">
              <a:spcBef>
                <a:spcPts val="1200"/>
              </a:spcBef>
              <a:spcAft>
                <a:spcPts val="0"/>
              </a:spcAft>
              <a:buClr>
                <a:schemeClr val="dk1"/>
              </a:buClr>
              <a:buSzPct val="100000"/>
              <a:buChar char="●"/>
            </a:pPr>
            <a:r>
              <a:rPr b="1" lang="en" sz="2409">
                <a:solidFill>
                  <a:schemeClr val="dk1"/>
                </a:solidFill>
              </a:rPr>
              <a:t>Documentation and tracking: </a:t>
            </a:r>
            <a:r>
              <a:rPr lang="en" sz="2409">
                <a:solidFill>
                  <a:schemeClr val="dk1"/>
                </a:solidFill>
              </a:rPr>
              <a:t>Every change is recorded with a message explaining what was done, so it's easier to follow the project's progress.</a:t>
            </a:r>
            <a:endParaRPr sz="2609">
              <a:solidFill>
                <a:schemeClr val="dk1"/>
              </a:solidFill>
            </a:endParaRPr>
          </a:p>
        </p:txBody>
      </p:sp>
      <p:pic>
        <p:nvPicPr>
          <p:cNvPr id="81" name="Google Shape;81;p15"/>
          <p:cNvPicPr preferRelativeResize="0"/>
          <p:nvPr/>
        </p:nvPicPr>
        <p:blipFill rotWithShape="1">
          <a:blip r:embed="rId3">
            <a:alphaModFix/>
          </a:blip>
          <a:srcRect b="0" l="0" r="0" t="0"/>
          <a:stretch/>
        </p:blipFill>
        <p:spPr>
          <a:xfrm>
            <a:off x="267075" y="1620713"/>
            <a:ext cx="3804150" cy="190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6879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Clr>
                <a:schemeClr val="dk1"/>
              </a:buClr>
              <a:buSzPts val="1100"/>
              <a:buFont typeface="Arial"/>
              <a:buNone/>
            </a:pPr>
            <a:r>
              <a:rPr b="1" lang="en" sz="2600"/>
              <a:t>Ease of use</a:t>
            </a:r>
            <a:endParaRPr sz="4100"/>
          </a:p>
        </p:txBody>
      </p:sp>
      <p:sp>
        <p:nvSpPr>
          <p:cNvPr id="87" name="Google Shape;87;p16"/>
          <p:cNvSpPr txBox="1"/>
          <p:nvPr>
            <p:ph idx="1" type="body"/>
          </p:nvPr>
        </p:nvSpPr>
        <p:spPr>
          <a:xfrm>
            <a:off x="4644675" y="411025"/>
            <a:ext cx="4166400" cy="41886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600">
                <a:solidFill>
                  <a:schemeClr val="dk1"/>
                </a:solidFill>
              </a:rPr>
              <a:t>GitHub is very user-friendly, offering an intuitive web interface that allows us to:</a:t>
            </a:r>
            <a:endParaRPr sz="1600">
              <a:solidFill>
                <a:schemeClr val="dk1"/>
              </a:solidFill>
            </a:endParaRPr>
          </a:p>
          <a:p>
            <a:pPr indent="-330200" lvl="0" marL="457200" rtl="0" algn="just">
              <a:spcBef>
                <a:spcPts val="1200"/>
              </a:spcBef>
              <a:spcAft>
                <a:spcPts val="0"/>
              </a:spcAft>
              <a:buClr>
                <a:schemeClr val="dk1"/>
              </a:buClr>
              <a:buSzPts val="1600"/>
              <a:buChar char="●"/>
            </a:pPr>
            <a:r>
              <a:rPr b="1" lang="en" sz="1600">
                <a:solidFill>
                  <a:schemeClr val="dk1"/>
                </a:solidFill>
              </a:rPr>
              <a:t>Create repositories</a:t>
            </a:r>
            <a:r>
              <a:rPr lang="en" sz="1600">
                <a:solidFill>
                  <a:schemeClr val="dk1"/>
                </a:solidFill>
              </a:rPr>
              <a:t> to store our projects.</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Make commits</a:t>
            </a:r>
            <a:r>
              <a:rPr lang="en" sz="1600">
                <a:solidFill>
                  <a:schemeClr val="dk1"/>
                </a:solidFill>
              </a:rPr>
              <a:t> directly from the browser or from the command line with Git commands.</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View the history</a:t>
            </a:r>
            <a:r>
              <a:rPr lang="en" sz="1600">
                <a:solidFill>
                  <a:schemeClr val="dk1"/>
                </a:solidFill>
              </a:rPr>
              <a:t> of changes and branches in the project.</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Automate tasks</a:t>
            </a:r>
            <a:r>
              <a:rPr lang="en" sz="1600">
                <a:solidFill>
                  <a:schemeClr val="dk1"/>
                </a:solidFill>
              </a:rPr>
              <a:t> through integrations with CI/CD tools (like GitHub Actions), which help us to run automated tests and deployments.</a:t>
            </a:r>
            <a:endParaRPr sz="1600">
              <a:solidFill>
                <a:schemeClr val="dk1"/>
              </a:solidFill>
            </a:endParaRPr>
          </a:p>
          <a:p>
            <a:pPr indent="0" lvl="0" marL="0" rtl="0" algn="l">
              <a:spcBef>
                <a:spcPts val="1200"/>
              </a:spcBef>
              <a:spcAft>
                <a:spcPts val="1200"/>
              </a:spcAft>
              <a:buNone/>
            </a:pPr>
            <a:r>
              <a:t/>
            </a:r>
            <a:endParaRPr/>
          </a:p>
        </p:txBody>
      </p:sp>
      <p:pic>
        <p:nvPicPr>
          <p:cNvPr id="88" name="Google Shape;88;p16"/>
          <p:cNvPicPr preferRelativeResize="0"/>
          <p:nvPr/>
        </p:nvPicPr>
        <p:blipFill rotWithShape="1">
          <a:blip r:embed="rId3">
            <a:alphaModFix/>
          </a:blip>
          <a:srcRect b="0" l="4214" r="12173" t="0"/>
          <a:stretch/>
        </p:blipFill>
        <p:spPr>
          <a:xfrm>
            <a:off x="402575" y="1367650"/>
            <a:ext cx="3255751" cy="1836825"/>
          </a:xfrm>
          <a:prstGeom prst="rect">
            <a:avLst/>
          </a:prstGeom>
          <a:noFill/>
          <a:ln>
            <a:noFill/>
          </a:ln>
          <a:effectLst>
            <a:outerShdw blurRad="57150" rotWithShape="0" algn="bl" dir="5400000" dist="19050">
              <a:srgbClr val="000000">
                <a:alpha val="50000"/>
              </a:srgbClr>
            </a:outerShdw>
          </a:effectLst>
        </p:spPr>
      </p:pic>
      <p:sp>
        <p:nvSpPr>
          <p:cNvPr id="89" name="Google Shape;89;p16"/>
          <p:cNvSpPr txBox="1"/>
          <p:nvPr/>
        </p:nvSpPr>
        <p:spPr>
          <a:xfrm>
            <a:off x="4644675" y="4190725"/>
            <a:ext cx="4312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t>IN CONCLUSION</a:t>
            </a:r>
            <a:endParaRPr b="1" i="1"/>
          </a:p>
          <a:p>
            <a:pPr indent="0" lvl="0" marL="0" rtl="0" algn="ctr">
              <a:spcBef>
                <a:spcPts val="0"/>
              </a:spcBef>
              <a:spcAft>
                <a:spcPts val="0"/>
              </a:spcAft>
              <a:buNone/>
            </a:pPr>
            <a:r>
              <a:rPr lang="en"/>
              <a:t>GitHub is essential for programmers to manage, collaborate, and track code efficiently.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167275" y="18114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990"/>
              <a:buFont typeface="Arial"/>
              <a:buNone/>
            </a:pPr>
            <a:r>
              <a:rPr lang="en" sz="3820"/>
              <a:t>Thank you for </a:t>
            </a:r>
            <a:r>
              <a:rPr lang="en" sz="3820">
                <a:solidFill>
                  <a:schemeClr val="dk2"/>
                </a:solidFill>
              </a:rPr>
              <a:t>your attention.</a:t>
            </a:r>
            <a:endParaRPr sz="47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