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74D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151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C47-5C5C-A2E4-96BF-B7933D61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2E38C-1754-5B5C-208D-41253BFAD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6936-7575-72B2-951D-0C2E9165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18ED-E7E5-FEFB-DDC7-AA4FEA4B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D76C-F9E1-A55C-1525-6858DAA9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8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AF90-6F20-D481-C1A7-B70C4DCB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43DDC-1AC9-DC72-82FB-05269DFF4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AA19-F1CD-7E86-1E9C-B974491D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9AD1-0827-5B81-A615-60166666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FF68-9360-B42D-5A02-2DAD8997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37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CA694-BB79-7051-2C52-6925287C2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7DC8E-2638-1479-208F-77B333E84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9D4F-2FC3-4EE4-DDBF-B1623D35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1744-46A3-0A96-FD86-05E502AD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A8D6-DF0A-6D23-5EFB-D400FA1D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8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F7D6-78CC-B36F-6A59-B9B07420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802E-F811-4915-F49B-A29BD508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F0DD-3F9C-D074-5D48-CB6812FB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79C4-E176-601D-BC62-9E3084D0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AFCE-DD9E-BACB-7F74-FFBC16A7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82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F0E-BA67-6FC2-57C1-DDC17FEA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28FF-17E4-1EF5-46CB-DB3A673B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F3BA-ACCE-E65B-3054-E597B2E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7346-B6C9-DF93-4CD5-3FA816F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202D-15F8-251C-8753-92024F8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9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050A-CB6B-1D7A-26A6-E95B960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0076-19DC-C804-BBA5-F8892A5D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58483-53FF-31DA-BAA5-10FEC64B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155CD-A65B-3161-B4D0-70E8B9CF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B15F-D491-4933-506B-2DFEAEB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2C686-36C6-2190-2FBD-6418C520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EA51-2920-A672-D14A-51051ABE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0651-6279-AEB3-D0F5-6835CAF7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D4202-CABB-E5D9-E5DE-A138A24C2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76388-8F87-AF3E-23F0-DABFFDA6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DB189-ECE2-29D3-E56B-445BA99B9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E01B2-62BD-A440-283A-9A0AAD38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04163-79CF-0E2F-0658-8F81C97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4B1AD-A893-8D60-691E-39C13D33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DF5D-1128-C9B3-8BF6-D8A40D33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32DFF-86B5-E502-EBC1-77F250EE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EAAD-83AD-0C08-1EFD-E4A97F10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6FD3-F3A1-E1D0-220C-22EBFE5E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06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8584-9CBF-90D8-DA53-6E9077C8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F1A52-684B-A425-72DE-A379C5FC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0178-E6A5-7686-60C1-58CF50C5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9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29DD-11B4-9F93-8356-CA081297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673-3471-EECF-D38A-8B6D820E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BB24C-F49D-D828-1C2E-46E40989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D6C84-AE92-B9B9-80B8-A8CABD1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73C1-E351-7513-9BE6-81D60198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8BEC-01F1-3677-A31B-843CE60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99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109F-6BF1-FE30-1F0D-DFEAB78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5A220-11C3-8A0A-F6FB-5B6F7F8ED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2060A-1405-CEA8-F58F-0C86596E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139E7-9FEE-C7DB-3DBB-4B453623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3368-7428-D74E-BE18-63383EB7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5BEE-C9C2-917F-65AD-D91FBC5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4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D7BBC-A7A4-D3A1-7B4C-18C80086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73D7-4967-EDA4-B8E3-64240C59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F776-EFF6-4F9F-3F3E-6BB4A7905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177F-7F4D-4F49-87A5-2589B9516EDE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7F05-AE26-19C9-3FD1-BDA0C0653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F63F1-BF86-085D-8962-B400AE100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2086-E5DA-4EAF-9CA3-DA80B6218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05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4C6C4840-B6F5-09B2-ABC8-07AAF7E197B6}"/>
              </a:ext>
            </a:extLst>
          </p:cNvPr>
          <p:cNvGrpSpPr/>
          <p:nvPr/>
        </p:nvGrpSpPr>
        <p:grpSpPr>
          <a:xfrm>
            <a:off x="1112511" y="436422"/>
            <a:ext cx="10970632" cy="2190999"/>
            <a:chOff x="1106573" y="341414"/>
            <a:chExt cx="10970632" cy="219099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B362A06-C7F2-0F3D-2062-89E06649481D}"/>
                </a:ext>
              </a:extLst>
            </p:cNvPr>
            <p:cNvGrpSpPr/>
            <p:nvPr/>
          </p:nvGrpSpPr>
          <p:grpSpPr>
            <a:xfrm>
              <a:off x="1324728" y="486890"/>
              <a:ext cx="10752477" cy="1900050"/>
              <a:chOff x="1277224" y="486890"/>
              <a:chExt cx="10752477" cy="190005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A5F8C64-7494-D273-5670-CF4D929E4F71}"/>
                  </a:ext>
                </a:extLst>
              </p:cNvPr>
              <p:cNvSpPr/>
              <p:nvPr/>
            </p:nvSpPr>
            <p:spPr>
              <a:xfrm>
                <a:off x="1374958" y="486890"/>
                <a:ext cx="10654743" cy="1900050"/>
              </a:xfrm>
              <a:prstGeom prst="rect">
                <a:avLst/>
              </a:prstGeom>
              <a:solidFill>
                <a:srgbClr val="CCE2F0">
                  <a:alpha val="20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58B256C-C46F-FDB4-5ED1-AF4CDFC40A4B}"/>
                  </a:ext>
                </a:extLst>
              </p:cNvPr>
              <p:cNvGrpSpPr/>
              <p:nvPr/>
            </p:nvGrpSpPr>
            <p:grpSpPr>
              <a:xfrm>
                <a:off x="1277224" y="651989"/>
                <a:ext cx="821634" cy="1088335"/>
                <a:chOff x="270017" y="448234"/>
                <a:chExt cx="821634" cy="1088335"/>
              </a:xfrm>
            </p:grpSpPr>
            <p:pic>
              <p:nvPicPr>
                <p:cNvPr id="6" name="Picture 5" descr="A black background with a black square&#10;&#10;Description automatically generated">
                  <a:extLst>
                    <a:ext uri="{FF2B5EF4-FFF2-40B4-BE49-F238E27FC236}">
                      <a16:creationId xmlns:a16="http://schemas.microsoft.com/office/drawing/2014/main" id="{EEA2CA5F-26AA-946B-617D-C18F289B0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017" y="448234"/>
                  <a:ext cx="821634" cy="462169"/>
                </a:xfrm>
                <a:prstGeom prst="rect">
                  <a:avLst/>
                </a:prstGeom>
              </p:spPr>
            </p:pic>
            <p:pic>
              <p:nvPicPr>
                <p:cNvPr id="8" name="Graphic 7" descr="Database with solid fill">
                  <a:extLst>
                    <a:ext uri="{FF2B5EF4-FFF2-40B4-BE49-F238E27FC236}">
                      <a16:creationId xmlns:a16="http://schemas.microsoft.com/office/drawing/2014/main" id="{106F9981-066C-F4B1-7496-6F594EA5F2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751" y="910403"/>
                  <a:ext cx="626166" cy="626166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82765A-66C6-D22C-2237-3980C8C12BEC}"/>
                  </a:ext>
                </a:extLst>
              </p:cNvPr>
              <p:cNvGrpSpPr/>
              <p:nvPr/>
            </p:nvGrpSpPr>
            <p:grpSpPr>
              <a:xfrm>
                <a:off x="2627632" y="525043"/>
                <a:ext cx="2372900" cy="1804395"/>
                <a:chOff x="1765651" y="451651"/>
                <a:chExt cx="2372900" cy="180439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353CA490-3C5B-B2AC-6C2F-C14B98D3193F}"/>
                    </a:ext>
                  </a:extLst>
                </p:cNvPr>
                <p:cNvSpPr/>
                <p:nvPr/>
              </p:nvSpPr>
              <p:spPr>
                <a:xfrm>
                  <a:off x="1769423" y="451653"/>
                  <a:ext cx="2369128" cy="180439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82981F3-B77B-28EF-4725-8F1FC2DE6A01}"/>
                    </a:ext>
                  </a:extLst>
                </p:cNvPr>
                <p:cNvGrpSpPr/>
                <p:nvPr/>
              </p:nvGrpSpPr>
              <p:grpSpPr>
                <a:xfrm>
                  <a:off x="1886463" y="451652"/>
                  <a:ext cx="1034257" cy="896195"/>
                  <a:chOff x="1920420" y="451652"/>
                  <a:chExt cx="1034257" cy="896195"/>
                </a:xfrm>
              </p:grpSpPr>
              <p:pic>
                <p:nvPicPr>
                  <p:cNvPr id="11" name="Graphic 10" descr="Database with solid fill">
                    <a:extLst>
                      <a:ext uri="{FF2B5EF4-FFF2-40B4-BE49-F238E27FC236}">
                        <a16:creationId xmlns:a16="http://schemas.microsoft.com/office/drawing/2014/main" id="{019C082B-94A0-1274-C393-D25CF3B4C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4465" y="586667"/>
                    <a:ext cx="626166" cy="626166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F475986-D9F7-75FE-3158-F18D2865983E}"/>
                      </a:ext>
                    </a:extLst>
                  </p:cNvPr>
                  <p:cNvSpPr txBox="1"/>
                  <p:nvPr/>
                </p:nvSpPr>
                <p:spPr>
                  <a:xfrm>
                    <a:off x="1920420" y="451652"/>
                    <a:ext cx="103425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365871 Repositories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43BD985-6432-9C1C-E75D-29FD4C65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37626" y="1132403"/>
                    <a:ext cx="5998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JavaScript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E1F6FB7-4F86-9BA4-FDD8-0BA040C99B58}"/>
                    </a:ext>
                  </a:extLst>
                </p:cNvPr>
                <p:cNvGrpSpPr/>
                <p:nvPr/>
              </p:nvGrpSpPr>
              <p:grpSpPr>
                <a:xfrm>
                  <a:off x="3007121" y="451652"/>
                  <a:ext cx="1034257" cy="896195"/>
                  <a:chOff x="1920420" y="451652"/>
                  <a:chExt cx="1034257" cy="896195"/>
                </a:xfrm>
              </p:grpSpPr>
              <p:pic>
                <p:nvPicPr>
                  <p:cNvPr id="16" name="Graphic 15" descr="Database with solid fill">
                    <a:extLst>
                      <a:ext uri="{FF2B5EF4-FFF2-40B4-BE49-F238E27FC236}">
                        <a16:creationId xmlns:a16="http://schemas.microsoft.com/office/drawing/2014/main" id="{5772449D-8960-F3DA-71E3-E0338F1A7E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4465" y="586667"/>
                    <a:ext cx="626166" cy="626166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9E19693-1B74-F897-74BC-3ED9F55319B2}"/>
                      </a:ext>
                    </a:extLst>
                  </p:cNvPr>
                  <p:cNvSpPr txBox="1"/>
                  <p:nvPr/>
                </p:nvSpPr>
                <p:spPr>
                  <a:xfrm>
                    <a:off x="1920420" y="451652"/>
                    <a:ext cx="103425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129294 Repositories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AED5FE9-00AA-1546-38F0-8D8EAFB3FB70}"/>
                      </a:ext>
                    </a:extLst>
                  </p:cNvPr>
                  <p:cNvSpPr txBox="1"/>
                  <p:nvPr/>
                </p:nvSpPr>
                <p:spPr>
                  <a:xfrm>
                    <a:off x="2137626" y="1132403"/>
                    <a:ext cx="623889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TypeScript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59F6AA3-3219-84C2-3ED2-522710698DE7}"/>
                    </a:ext>
                  </a:extLst>
                </p:cNvPr>
                <p:cNvGrpSpPr/>
                <p:nvPr/>
              </p:nvGrpSpPr>
              <p:grpSpPr>
                <a:xfrm>
                  <a:off x="2532360" y="1347847"/>
                  <a:ext cx="982961" cy="908199"/>
                  <a:chOff x="1946067" y="451652"/>
                  <a:chExt cx="982961" cy="908199"/>
                </a:xfrm>
              </p:grpSpPr>
              <p:pic>
                <p:nvPicPr>
                  <p:cNvPr id="20" name="Graphic 19" descr="Database with solid fill">
                    <a:extLst>
                      <a:ext uri="{FF2B5EF4-FFF2-40B4-BE49-F238E27FC236}">
                        <a16:creationId xmlns:a16="http://schemas.microsoft.com/office/drawing/2014/main" id="{5B7AC8E8-A37A-015A-ADCD-D572B79A51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4465" y="586667"/>
                    <a:ext cx="626166" cy="62616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F72F494-9DC0-E7D3-078D-8FF94E47A37E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067" y="451652"/>
                    <a:ext cx="98296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24114 Repositories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92A2CA3-71E0-55F3-A72D-E23F8F0A4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462" y="1144407"/>
                    <a:ext cx="3481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Vue</a:t>
                    </a: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13D1E2-7BFD-30F8-5E6D-5B57FC2086C9}"/>
                    </a:ext>
                  </a:extLst>
                </p:cNvPr>
                <p:cNvSpPr txBox="1"/>
                <p:nvPr/>
              </p:nvSpPr>
              <p:spPr>
                <a:xfrm rot="16200000">
                  <a:off x="1048120" y="1169182"/>
                  <a:ext cx="1804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b="1" dirty="0">
                      <a:solidFill>
                        <a:schemeClr val="accent6"/>
                      </a:solidFill>
                    </a:rPr>
                    <a:t>SAMPLED</a:t>
                  </a:r>
                </a:p>
              </p:txBody>
            </p:sp>
            <p:cxnSp>
              <p:nvCxnSpPr>
                <p:cNvPr id="25" name="Connector: Elbow 24">
                  <a:extLst>
                    <a:ext uri="{FF2B5EF4-FFF2-40B4-BE49-F238E27FC236}">
                      <a16:creationId xmlns:a16="http://schemas.microsoft.com/office/drawing/2014/main" id="{4051888C-4713-782F-29D8-81299C739FF5}"/>
                    </a:ext>
                  </a:extLst>
                </p:cNvPr>
                <p:cNvCxnSpPr>
                  <a:cxnSpLocks/>
                  <a:stCxn id="20" idx="3"/>
                  <a:endCxn id="18" idx="2"/>
                </p:cNvCxnSpPr>
                <p:nvPr/>
              </p:nvCxnSpPr>
              <p:spPr>
                <a:xfrm flipV="1">
                  <a:off x="3336924" y="1347847"/>
                  <a:ext cx="199348" cy="44809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or: Elbow 26">
                  <a:extLst>
                    <a:ext uri="{FF2B5EF4-FFF2-40B4-BE49-F238E27FC236}">
                      <a16:creationId xmlns:a16="http://schemas.microsoft.com/office/drawing/2014/main" id="{F54B2071-57DD-FDB2-3DBF-A018E3FE9ABF}"/>
                    </a:ext>
                  </a:extLst>
                </p:cNvPr>
                <p:cNvCxnSpPr>
                  <a:cxnSpLocks/>
                  <a:stCxn id="20" idx="1"/>
                  <a:endCxn id="13" idx="2"/>
                </p:cNvCxnSpPr>
                <p:nvPr/>
              </p:nvCxnSpPr>
              <p:spPr>
                <a:xfrm rot="10800000">
                  <a:off x="2403592" y="1347847"/>
                  <a:ext cx="307167" cy="44809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D3B91D0-F4DB-C372-57AB-2B0E0D999C5D}"/>
                  </a:ext>
                </a:extLst>
              </p:cNvPr>
              <p:cNvCxnSpPr>
                <a:cxnSpLocks/>
                <a:stCxn id="8" idx="3"/>
                <a:endCxn id="23" idx="0"/>
              </p:cNvCxnSpPr>
              <p:nvPr/>
            </p:nvCxnSpPr>
            <p:spPr>
              <a:xfrm flipV="1">
                <a:off x="2001124" y="1427240"/>
                <a:ext cx="626508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49C5B1-8D47-0A8A-0367-A7B500176651}"/>
                  </a:ext>
                </a:extLst>
              </p:cNvPr>
              <p:cNvSpPr txBox="1"/>
              <p:nvPr/>
            </p:nvSpPr>
            <p:spPr>
              <a:xfrm>
                <a:off x="1944432" y="761274"/>
                <a:ext cx="6832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" dirty="0"/>
                  <a:t>only JavaScript, </a:t>
                </a:r>
              </a:p>
              <a:p>
                <a:r>
                  <a:rPr lang="en-CA" sz="600" dirty="0"/>
                  <a:t>TypeScript,</a:t>
                </a:r>
              </a:p>
              <a:p>
                <a:r>
                  <a:rPr lang="en-CA" sz="600" dirty="0"/>
                  <a:t>and Vue </a:t>
                </a:r>
              </a:p>
              <a:p>
                <a:r>
                  <a:rPr lang="en-CA" sz="600" dirty="0"/>
                  <a:t>Repositories</a:t>
                </a:r>
              </a:p>
              <a:p>
                <a:r>
                  <a:rPr lang="en-CA" sz="600" dirty="0"/>
                  <a:t>(2012-01-01 –</a:t>
                </a:r>
              </a:p>
              <a:p>
                <a:r>
                  <a:rPr lang="en-CA" sz="600" dirty="0"/>
                  <a:t>2023-06-28)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F4C89E-6378-41CD-1AB0-CA2BE7A3ED88}"/>
                  </a:ext>
                </a:extLst>
              </p:cNvPr>
              <p:cNvGrpSpPr/>
              <p:nvPr/>
            </p:nvGrpSpPr>
            <p:grpSpPr>
              <a:xfrm>
                <a:off x="6582901" y="901954"/>
                <a:ext cx="1925644" cy="1038570"/>
                <a:chOff x="1765651" y="451652"/>
                <a:chExt cx="1925644" cy="1038570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AD764688-0097-470B-279B-19E35F6A09CC}"/>
                    </a:ext>
                  </a:extLst>
                </p:cNvPr>
                <p:cNvSpPr/>
                <p:nvPr/>
              </p:nvSpPr>
              <p:spPr>
                <a:xfrm>
                  <a:off x="1769423" y="451653"/>
                  <a:ext cx="1921872" cy="103856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BBC787B8-A50F-74FB-384F-CA0FC14F3A9C}"/>
                    </a:ext>
                  </a:extLst>
                </p:cNvPr>
                <p:cNvGrpSpPr/>
                <p:nvPr/>
              </p:nvGrpSpPr>
              <p:grpSpPr>
                <a:xfrm>
                  <a:off x="2058408" y="451741"/>
                  <a:ext cx="880369" cy="896106"/>
                  <a:chOff x="2092365" y="451741"/>
                  <a:chExt cx="880369" cy="896106"/>
                </a:xfrm>
              </p:grpSpPr>
              <p:pic>
                <p:nvPicPr>
                  <p:cNvPr id="49" name="Graphic 48" descr="Database with solid fill">
                    <a:extLst>
                      <a:ext uri="{FF2B5EF4-FFF2-40B4-BE49-F238E27FC236}">
                        <a16:creationId xmlns:a16="http://schemas.microsoft.com/office/drawing/2014/main" id="{CF90CC3E-B94A-5F36-2F32-A7E634AB72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19467" y="586667"/>
                    <a:ext cx="626166" cy="626166"/>
                  </a:xfrm>
                  <a:prstGeom prst="rect">
                    <a:avLst/>
                  </a:prstGeom>
                </p:spPr>
              </p:pic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1AEEAB2-29FE-FB70-44AD-771F4E9109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365" y="451741"/>
                    <a:ext cx="880369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400 Repositories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FE55B2E-6041-45E3-8DEE-DD47584FAE9D}"/>
                      </a:ext>
                    </a:extLst>
                  </p:cNvPr>
                  <p:cNvSpPr txBox="1"/>
                  <p:nvPr/>
                </p:nvSpPr>
                <p:spPr>
                  <a:xfrm>
                    <a:off x="2232628" y="1132403"/>
                    <a:ext cx="5998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JavaScript</a:t>
                    </a:r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E3246AE-84A4-2617-23C8-A6A124C8720F}"/>
                    </a:ext>
                  </a:extLst>
                </p:cNvPr>
                <p:cNvGrpSpPr/>
                <p:nvPr/>
              </p:nvGrpSpPr>
              <p:grpSpPr>
                <a:xfrm>
                  <a:off x="2810926" y="451652"/>
                  <a:ext cx="880369" cy="896195"/>
                  <a:chOff x="1724225" y="451652"/>
                  <a:chExt cx="880369" cy="896195"/>
                </a:xfrm>
              </p:grpSpPr>
              <p:pic>
                <p:nvPicPr>
                  <p:cNvPr id="46" name="Graphic 45" descr="Database with solid fill">
                    <a:extLst>
                      <a:ext uri="{FF2B5EF4-FFF2-40B4-BE49-F238E27FC236}">
                        <a16:creationId xmlns:a16="http://schemas.microsoft.com/office/drawing/2014/main" id="{B058FFAE-326B-663C-8075-6EC401C691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1326" y="586667"/>
                    <a:ext cx="626166" cy="626166"/>
                  </a:xfrm>
                  <a:prstGeom prst="rect">
                    <a:avLst/>
                  </a:prstGeom>
                </p:spPr>
              </p:pic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1CE18E2-0FFA-4BA2-0484-32E685ACAD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225" y="451652"/>
                    <a:ext cx="880369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400 Repositories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327C7C3-CD62-88E4-367B-3097A3584250}"/>
                      </a:ext>
                    </a:extLst>
                  </p:cNvPr>
                  <p:cNvSpPr txBox="1"/>
                  <p:nvPr/>
                </p:nvSpPr>
                <p:spPr>
                  <a:xfrm>
                    <a:off x="1864487" y="1132403"/>
                    <a:ext cx="623889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TypeScript</a:t>
                    </a:r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0769AE5-67DB-5C84-564E-F9BB8D8937F6}"/>
                    </a:ext>
                  </a:extLst>
                </p:cNvPr>
                <p:cNvSpPr txBox="1"/>
                <p:nvPr/>
              </p:nvSpPr>
              <p:spPr>
                <a:xfrm rot="16200000">
                  <a:off x="1431032" y="786271"/>
                  <a:ext cx="10385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b="1" dirty="0">
                      <a:solidFill>
                        <a:schemeClr val="accent6"/>
                      </a:solidFill>
                    </a:rPr>
                    <a:t>FILTERED</a:t>
                  </a:r>
                </a:p>
              </p:txBody>
            </p:sp>
          </p:grpSp>
          <p:cxnSp>
            <p:nvCxnSpPr>
              <p:cNvPr id="52" name="Connector: Elbow 30">
                <a:extLst>
                  <a:ext uri="{FF2B5EF4-FFF2-40B4-BE49-F238E27FC236}">
                    <a16:creationId xmlns:a16="http://schemas.microsoft.com/office/drawing/2014/main" id="{83AEFEA5-8AED-CB63-F523-216AF81F02ED}"/>
                  </a:ext>
                </a:extLst>
              </p:cNvPr>
              <p:cNvCxnSpPr>
                <a:cxnSpLocks/>
                <a:stCxn id="4" idx="3"/>
                <a:endCxn id="40" idx="0"/>
              </p:cNvCxnSpPr>
              <p:nvPr/>
            </p:nvCxnSpPr>
            <p:spPr>
              <a:xfrm flipV="1">
                <a:off x="5000532" y="1421239"/>
                <a:ext cx="1582369" cy="600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A3062E-C201-C0E3-CAF2-F6B0741ADBA9}"/>
                  </a:ext>
                </a:extLst>
              </p:cNvPr>
              <p:cNvSpPr txBox="1"/>
              <p:nvPr/>
            </p:nvSpPr>
            <p:spPr>
              <a:xfrm>
                <a:off x="4976045" y="945940"/>
                <a:ext cx="16610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" dirty="0"/>
                  <a:t>only repos that:</a:t>
                </a:r>
              </a:p>
              <a:p>
                <a:r>
                  <a:rPr lang="en-CA" sz="600" dirty="0" err="1"/>
                  <a:t>i</a:t>
                </a:r>
                <a:r>
                  <a:rPr lang="en-CA" sz="600" dirty="0"/>
                  <a:t>) Are comparable (e.g., apps, frameworks, libs)</a:t>
                </a:r>
              </a:p>
              <a:p>
                <a:r>
                  <a:rPr lang="en-CA" sz="600" dirty="0"/>
                  <a:t>ii) Have closed bug issues</a:t>
                </a:r>
              </a:p>
              <a:p>
                <a:r>
                  <a:rPr lang="en-CA" sz="600" dirty="0"/>
                  <a:t>ii) Have more than 30 commits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060B5E8-33D2-E273-392A-6DED2164A5BD}"/>
                  </a:ext>
                </a:extLst>
              </p:cNvPr>
              <p:cNvGrpSpPr/>
              <p:nvPr/>
            </p:nvGrpSpPr>
            <p:grpSpPr>
              <a:xfrm>
                <a:off x="9385580" y="640520"/>
                <a:ext cx="2597473" cy="1465511"/>
                <a:chOff x="9023379" y="595041"/>
                <a:chExt cx="2597473" cy="1465511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1F02DAF-6854-BAC3-CE98-3A8BFCAF91FD}"/>
                    </a:ext>
                  </a:extLst>
                </p:cNvPr>
                <p:cNvGrpSpPr/>
                <p:nvPr/>
              </p:nvGrpSpPr>
              <p:grpSpPr>
                <a:xfrm>
                  <a:off x="9023379" y="595041"/>
                  <a:ext cx="2597473" cy="1465511"/>
                  <a:chOff x="1765651" y="24712"/>
                  <a:chExt cx="2597473" cy="1465511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605ECAD8-FCF3-181A-CBA3-EF3274DE6625}"/>
                      </a:ext>
                    </a:extLst>
                  </p:cNvPr>
                  <p:cNvSpPr/>
                  <p:nvPr/>
                </p:nvSpPr>
                <p:spPr>
                  <a:xfrm>
                    <a:off x="1769422" y="94175"/>
                    <a:ext cx="2593702" cy="13960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B8E8C9A-EDF2-BC33-AD2A-B1AA6481273E}"/>
                      </a:ext>
                    </a:extLst>
                  </p:cNvPr>
                  <p:cNvSpPr txBox="1"/>
                  <p:nvPr/>
                </p:nvSpPr>
                <p:spPr>
                  <a:xfrm>
                    <a:off x="2198671" y="1031460"/>
                    <a:ext cx="38023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6"/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2BC5F79-06CE-36F3-2FE4-72B278366AC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17562" y="572801"/>
                    <a:ext cx="14655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b="1" dirty="0">
                        <a:solidFill>
                          <a:schemeClr val="accent6"/>
                        </a:solidFill>
                      </a:rPr>
                      <a:t>PROCESSED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4F9EE04D-1EEC-FDB7-58C4-57CA5EF5B4DE}"/>
                    </a:ext>
                  </a:extLst>
                </p:cNvPr>
                <p:cNvGrpSpPr/>
                <p:nvPr/>
              </p:nvGrpSpPr>
              <p:grpSpPr>
                <a:xfrm>
                  <a:off x="9285451" y="954921"/>
                  <a:ext cx="885415" cy="826291"/>
                  <a:chOff x="9002388" y="896805"/>
                  <a:chExt cx="885415" cy="826291"/>
                </a:xfrm>
              </p:grpSpPr>
              <p:pic>
                <p:nvPicPr>
                  <p:cNvPr id="66" name="Graphic 65" descr="Table outline">
                    <a:extLst>
                      <a:ext uri="{FF2B5EF4-FFF2-40B4-BE49-F238E27FC236}">
                        <a16:creationId xmlns:a16="http://schemas.microsoft.com/office/drawing/2014/main" id="{2D61DA18-50D3-9466-6270-A5CE269964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73653" y="1108946"/>
                    <a:ext cx="614150" cy="614150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Paper outline">
                    <a:extLst>
                      <a:ext uri="{FF2B5EF4-FFF2-40B4-BE49-F238E27FC236}">
                        <a16:creationId xmlns:a16="http://schemas.microsoft.com/office/drawing/2014/main" id="{3F3C1B0D-5252-3D92-95D8-8AFBF26777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02388" y="896805"/>
                    <a:ext cx="632458" cy="63245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7F0CDDC-A253-27FC-8834-B7AD8287C742}"/>
                    </a:ext>
                  </a:extLst>
                </p:cNvPr>
                <p:cNvSpPr txBox="1"/>
                <p:nvPr/>
              </p:nvSpPr>
              <p:spPr>
                <a:xfrm>
                  <a:off x="10118518" y="1039362"/>
                  <a:ext cx="150233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600" dirty="0">
                      <a:solidFill>
                        <a:schemeClr val="bg1"/>
                      </a:solidFill>
                    </a:rPr>
                    <a:t>- Code Smells, Cognitive Complexity, </a:t>
                  </a:r>
                  <a:r>
                    <a:rPr lang="en-CA" sz="600" dirty="0" err="1">
                      <a:solidFill>
                        <a:schemeClr val="bg1"/>
                      </a:solidFill>
                    </a:rPr>
                    <a:t>ncloc</a:t>
                  </a:r>
                  <a:endParaRPr lang="en-CA" sz="600" dirty="0">
                    <a:solidFill>
                      <a:schemeClr val="bg1"/>
                    </a:solidFill>
                  </a:endParaRPr>
                </a:p>
                <a:p>
                  <a:r>
                    <a:rPr lang="en-CA" sz="600" dirty="0">
                      <a:solidFill>
                        <a:schemeClr val="bg1"/>
                      </a:solidFill>
                    </a:rPr>
                    <a:t>- any Type (for TypeScript repositories)</a:t>
                  </a:r>
                </a:p>
                <a:p>
                  <a:r>
                    <a:rPr lang="en-CA" sz="600" dirty="0">
                      <a:solidFill>
                        <a:schemeClr val="bg1"/>
                      </a:solidFill>
                    </a:rPr>
                    <a:t>- Framework used</a:t>
                  </a:r>
                </a:p>
                <a:p>
                  <a:r>
                    <a:rPr lang="en-CA" sz="600" dirty="0">
                      <a:solidFill>
                        <a:schemeClr val="bg1"/>
                      </a:solidFill>
                    </a:rPr>
                    <a:t>- Bug Issues</a:t>
                  </a:r>
                </a:p>
                <a:p>
                  <a:r>
                    <a:rPr lang="en-CA" sz="600" dirty="0">
                      <a:solidFill>
                        <a:schemeClr val="bg1"/>
                      </a:solidFill>
                    </a:rPr>
                    <a:t>- Bug-Fix Commits</a:t>
                  </a:r>
                </a:p>
                <a:p>
                  <a:r>
                    <a:rPr lang="en-CA" sz="600" dirty="0">
                      <a:solidFill>
                        <a:schemeClr val="bg1"/>
                      </a:solidFill>
                    </a:rPr>
                    <a:t>- Metrics (e.g., code smells per LoC) </a:t>
                  </a:r>
                </a:p>
              </p:txBody>
            </p:sp>
          </p:grpSp>
          <p:pic>
            <p:nvPicPr>
              <p:cNvPr id="84" name="Picture 83" descr="A black background with black text&#10;&#10;Description automatically generated">
                <a:extLst>
                  <a:ext uri="{FF2B5EF4-FFF2-40B4-BE49-F238E27FC236}">
                    <a16:creationId xmlns:a16="http://schemas.microsoft.com/office/drawing/2014/main" id="{4CCFA8F6-44E4-9FDD-9FA6-F0F62697E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1477" y="1159717"/>
                <a:ext cx="701547" cy="184328"/>
              </a:xfrm>
              <a:prstGeom prst="rect">
                <a:avLst/>
              </a:prstGeom>
            </p:spPr>
          </p:pic>
          <p:cxnSp>
            <p:nvCxnSpPr>
              <p:cNvPr id="85" name="Connector: Elbow 30">
                <a:extLst>
                  <a:ext uri="{FF2B5EF4-FFF2-40B4-BE49-F238E27FC236}">
                    <a16:creationId xmlns:a16="http://schemas.microsoft.com/office/drawing/2014/main" id="{44CD7430-2DD8-C0E6-8604-06E41495213A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8508545" y="1421240"/>
                <a:ext cx="877035" cy="547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88" descr="A yellow and grey logo&#10;&#10;Description automatically generated">
                <a:extLst>
                  <a:ext uri="{FF2B5EF4-FFF2-40B4-BE49-F238E27FC236}">
                    <a16:creationId xmlns:a16="http://schemas.microsoft.com/office/drawing/2014/main" id="{3945C366-0D01-9E42-7130-52C07F8AB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8192" y="1426708"/>
                <a:ext cx="686245" cy="386013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ADAEB42-6AE2-D4CE-926E-C39B52C6B25E}"/>
                </a:ext>
              </a:extLst>
            </p:cNvPr>
            <p:cNvSpPr txBox="1"/>
            <p:nvPr/>
          </p:nvSpPr>
          <p:spPr>
            <a:xfrm rot="16200000">
              <a:off x="195739" y="1252248"/>
              <a:ext cx="2190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solidFill>
                    <a:schemeClr val="bg1">
                      <a:lumMod val="65000"/>
                    </a:schemeClr>
                  </a:solidFill>
                </a:rPr>
                <a:t>DATA PREPARATION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DFA353-2B35-7FDA-653C-19866AFC4DA8}"/>
              </a:ext>
            </a:extLst>
          </p:cNvPr>
          <p:cNvGrpSpPr/>
          <p:nvPr/>
        </p:nvGrpSpPr>
        <p:grpSpPr>
          <a:xfrm>
            <a:off x="-98772" y="71241"/>
            <a:ext cx="2639359" cy="3137985"/>
            <a:chOff x="-122524" y="71241"/>
            <a:chExt cx="2639359" cy="313798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F66CE5-2346-7D09-F523-2D753732CFF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06" y="144635"/>
              <a:ext cx="12566" cy="3064591"/>
            </a:xfrm>
            <a:prstGeom prst="line">
              <a:avLst/>
            </a:prstGeom>
            <a:ln w="38100">
              <a:solidFill>
                <a:srgbClr val="25274D">
                  <a:alpha val="3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368477-20DC-539D-7677-BB65222C28A6}"/>
                </a:ext>
              </a:extLst>
            </p:cNvPr>
            <p:cNvSpPr txBox="1"/>
            <p:nvPr/>
          </p:nvSpPr>
          <p:spPr>
            <a:xfrm>
              <a:off x="-122524" y="71242"/>
              <a:ext cx="1229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dirty="0">
                  <a:solidFill>
                    <a:schemeClr val="tx2"/>
                  </a:solidFill>
                </a:rPr>
                <a:t>Qualitative </a:t>
              </a:r>
            </a:p>
            <a:p>
              <a:pPr algn="r"/>
              <a:r>
                <a:rPr lang="en-CA" sz="1200" dirty="0">
                  <a:solidFill>
                    <a:schemeClr val="tx2"/>
                  </a:solidFill>
                </a:rPr>
                <a:t>Approach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956AB3-8C41-A3FA-3349-FAFDB8D9D146}"/>
                </a:ext>
              </a:extLst>
            </p:cNvPr>
            <p:cNvSpPr txBox="1"/>
            <p:nvPr/>
          </p:nvSpPr>
          <p:spPr>
            <a:xfrm>
              <a:off x="1111979" y="71241"/>
              <a:ext cx="140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tx2"/>
                  </a:solidFill>
                </a:rPr>
                <a:t>Quantitative </a:t>
              </a:r>
            </a:p>
            <a:p>
              <a:r>
                <a:rPr lang="en-CA" sz="1200" dirty="0">
                  <a:solidFill>
                    <a:schemeClr val="tx2"/>
                  </a:solidFill>
                </a:rPr>
                <a:t>Approach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8C8B0-8C4E-0A7B-0C75-3717B3F8F715}"/>
              </a:ext>
            </a:extLst>
          </p:cNvPr>
          <p:cNvSpPr/>
          <p:nvPr/>
        </p:nvSpPr>
        <p:spPr>
          <a:xfrm>
            <a:off x="4329" y="823781"/>
            <a:ext cx="1015582" cy="424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Literature Review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131A21-0D8E-9CA3-4344-11682EBBCC9B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725923" y="1034836"/>
            <a:ext cx="267610" cy="695216"/>
          </a:xfrm>
          <a:prstGeom prst="bentConnector2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1DD0AB1-DF8B-8F90-5747-9369513FB286}"/>
              </a:ext>
            </a:extLst>
          </p:cNvPr>
          <p:cNvGrpSpPr/>
          <p:nvPr/>
        </p:nvGrpSpPr>
        <p:grpSpPr>
          <a:xfrm>
            <a:off x="6999952" y="2414091"/>
            <a:ext cx="4430048" cy="943704"/>
            <a:chOff x="6999952" y="2467533"/>
            <a:chExt cx="4430048" cy="94370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DE7DF09-01E0-8D62-2555-7281F194567A}"/>
                </a:ext>
              </a:extLst>
            </p:cNvPr>
            <p:cNvSpPr/>
            <p:nvPr/>
          </p:nvSpPr>
          <p:spPr>
            <a:xfrm>
              <a:off x="7322198" y="2616102"/>
              <a:ext cx="4107802" cy="646566"/>
            </a:xfrm>
            <a:prstGeom prst="rect">
              <a:avLst/>
            </a:prstGeom>
            <a:solidFill>
              <a:srgbClr val="CCE2F0">
                <a:alpha val="20000"/>
              </a:srgbClr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FFB69EC-EA9E-09C8-D1A8-6C98FB67C10B}"/>
                </a:ext>
              </a:extLst>
            </p:cNvPr>
            <p:cNvSpPr/>
            <p:nvPr/>
          </p:nvSpPr>
          <p:spPr>
            <a:xfrm>
              <a:off x="7431226" y="2714831"/>
              <a:ext cx="1116158" cy="4248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Hypothesis Tests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65CF897-FB4A-DD2D-6169-AA056266A711}"/>
                </a:ext>
              </a:extLst>
            </p:cNvPr>
            <p:cNvSpPr/>
            <p:nvPr/>
          </p:nvSpPr>
          <p:spPr>
            <a:xfrm>
              <a:off x="8651634" y="2727726"/>
              <a:ext cx="1116158" cy="4248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Correlation</a:t>
              </a:r>
            </a:p>
            <a:p>
              <a:pPr algn="ctr"/>
              <a:r>
                <a:rPr lang="en-CA" sz="1600" dirty="0"/>
                <a:t>Tests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F5BA092-E3BD-92F5-B77A-2EBF2F83538A}"/>
                </a:ext>
              </a:extLst>
            </p:cNvPr>
            <p:cNvSpPr/>
            <p:nvPr/>
          </p:nvSpPr>
          <p:spPr>
            <a:xfrm>
              <a:off x="9872042" y="2724314"/>
              <a:ext cx="1485490" cy="4248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Support Vector Machine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F78DADA-512D-7A78-60EF-97D6618A6348}"/>
                </a:ext>
              </a:extLst>
            </p:cNvPr>
            <p:cNvSpPr txBox="1"/>
            <p:nvPr/>
          </p:nvSpPr>
          <p:spPr>
            <a:xfrm rot="16200000">
              <a:off x="6712766" y="2754719"/>
              <a:ext cx="94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solidFill>
                    <a:schemeClr val="bg1">
                      <a:lumMod val="65000"/>
                    </a:schemeClr>
                  </a:solidFill>
                </a:rPr>
                <a:t>MODEL</a:t>
              </a:r>
            </a:p>
          </p:txBody>
        </p:sp>
      </p:grpSp>
      <p:cxnSp>
        <p:nvCxnSpPr>
          <p:cNvPr id="108" name="Straight Arrow Connector 61">
            <a:extLst>
              <a:ext uri="{FF2B5EF4-FFF2-40B4-BE49-F238E27FC236}">
                <a16:creationId xmlns:a16="http://schemas.microsoft.com/office/drawing/2014/main" id="{0CEE99C2-7BF2-03C5-6E20-735188C6FD69}"/>
              </a:ext>
            </a:extLst>
          </p:cNvPr>
          <p:cNvCxnSpPr>
            <a:cxnSpLocks/>
            <a:stCxn id="90" idx="3"/>
            <a:endCxn id="98" idx="3"/>
          </p:cNvCxnSpPr>
          <p:nvPr/>
        </p:nvCxnSpPr>
        <p:spPr>
          <a:xfrm flipH="1">
            <a:off x="11430000" y="1531923"/>
            <a:ext cx="653143" cy="1354020"/>
          </a:xfrm>
          <a:prstGeom prst="bentConnector3">
            <a:avLst>
              <a:gd name="adj1" fmla="val -8636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F50B71-2A91-2147-0044-E1B1105626A5}"/>
              </a:ext>
            </a:extLst>
          </p:cNvPr>
          <p:cNvSpPr txBox="1"/>
          <p:nvPr/>
        </p:nvSpPr>
        <p:spPr>
          <a:xfrm rot="16200000">
            <a:off x="4914443" y="2689151"/>
            <a:ext cx="7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EVAL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24334CC-1A04-8586-D519-FEE1F2AB6251}"/>
              </a:ext>
            </a:extLst>
          </p:cNvPr>
          <p:cNvGrpSpPr/>
          <p:nvPr/>
        </p:nvGrpSpPr>
        <p:grpSpPr>
          <a:xfrm>
            <a:off x="5431389" y="2565338"/>
            <a:ext cx="1189014" cy="646566"/>
            <a:chOff x="5431389" y="2606904"/>
            <a:chExt cx="1189014" cy="64656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39AFFA-D919-C204-6ADF-587C2280D184}"/>
                </a:ext>
              </a:extLst>
            </p:cNvPr>
            <p:cNvSpPr/>
            <p:nvPr/>
          </p:nvSpPr>
          <p:spPr>
            <a:xfrm>
              <a:off x="5431389" y="2606904"/>
              <a:ext cx="1189014" cy="646566"/>
            </a:xfrm>
            <a:prstGeom prst="rect">
              <a:avLst/>
            </a:prstGeom>
            <a:solidFill>
              <a:srgbClr val="CCE2F0">
                <a:alpha val="20000"/>
              </a:srgbClr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F53FBB-02C0-04A2-485E-1B3E334FDC5B}"/>
                </a:ext>
              </a:extLst>
            </p:cNvPr>
            <p:cNvSpPr/>
            <p:nvPr/>
          </p:nvSpPr>
          <p:spPr>
            <a:xfrm>
              <a:off x="5527963" y="2710542"/>
              <a:ext cx="1020033" cy="4248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Cross-Validation</a:t>
              </a:r>
            </a:p>
          </p:txBody>
        </p:sp>
      </p:grpSp>
      <p:cxnSp>
        <p:nvCxnSpPr>
          <p:cNvPr id="117" name="Straight Arrow Connector 61">
            <a:extLst>
              <a:ext uri="{FF2B5EF4-FFF2-40B4-BE49-F238E27FC236}">
                <a16:creationId xmlns:a16="http://schemas.microsoft.com/office/drawing/2014/main" id="{6910C93C-3361-6CBD-7064-C7B0306A7902}"/>
              </a:ext>
            </a:extLst>
          </p:cNvPr>
          <p:cNvCxnSpPr>
            <a:cxnSpLocks/>
            <a:stCxn id="106" idx="0"/>
            <a:endCxn id="114" idx="3"/>
          </p:cNvCxnSpPr>
          <p:nvPr/>
        </p:nvCxnSpPr>
        <p:spPr>
          <a:xfrm flipH="1">
            <a:off x="6620403" y="2885943"/>
            <a:ext cx="379549" cy="2678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3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CON19">
      <a:dk1>
        <a:srgbClr val="25274D"/>
      </a:dk1>
      <a:lt1>
        <a:sysClr val="window" lastClr="FFFFFF"/>
      </a:lt1>
      <a:dk2>
        <a:srgbClr val="29648A"/>
      </a:dk2>
      <a:lt2>
        <a:srgbClr val="2E9CCA"/>
      </a:lt2>
      <a:accent1>
        <a:srgbClr val="25274D"/>
      </a:accent1>
      <a:accent2>
        <a:srgbClr val="464866"/>
      </a:accent2>
      <a:accent3>
        <a:srgbClr val="AAABB8"/>
      </a:accent3>
      <a:accent4>
        <a:srgbClr val="2E9CCA"/>
      </a:accent4>
      <a:accent5>
        <a:srgbClr val="29648A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Rivera Vera</dc:creator>
  <cp:lastModifiedBy>Felipe Rivera Vera</cp:lastModifiedBy>
  <cp:revision>1</cp:revision>
  <dcterms:created xsi:type="dcterms:W3CDTF">2023-07-30T01:44:43Z</dcterms:created>
  <dcterms:modified xsi:type="dcterms:W3CDTF">2023-07-30T03:22:44Z</dcterms:modified>
</cp:coreProperties>
</file>