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3"/>
  </p:notesMasterIdLst>
  <p:sldIdLst>
    <p:sldId id="290" r:id="rId2"/>
    <p:sldId id="401" r:id="rId3"/>
    <p:sldId id="298"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324" r:id="rId30"/>
    <p:sldId id="325" r:id="rId31"/>
    <p:sldId id="326" r:id="rId32"/>
    <p:sldId id="327" r:id="rId33"/>
    <p:sldId id="328" r:id="rId34"/>
    <p:sldId id="329" r:id="rId35"/>
    <p:sldId id="330" r:id="rId36"/>
    <p:sldId id="331" r:id="rId37"/>
    <p:sldId id="332" r:id="rId38"/>
    <p:sldId id="333" r:id="rId39"/>
    <p:sldId id="334" r:id="rId40"/>
    <p:sldId id="335" r:id="rId41"/>
    <p:sldId id="336" r:id="rId42"/>
    <p:sldId id="337" r:id="rId43"/>
    <p:sldId id="338" r:id="rId44"/>
    <p:sldId id="339" r:id="rId45"/>
    <p:sldId id="340" r:id="rId46"/>
    <p:sldId id="341" r:id="rId47"/>
    <p:sldId id="342" r:id="rId48"/>
    <p:sldId id="343" r:id="rId49"/>
    <p:sldId id="344" r:id="rId50"/>
    <p:sldId id="345" r:id="rId51"/>
    <p:sldId id="346" r:id="rId52"/>
    <p:sldId id="347" r:id="rId53"/>
    <p:sldId id="348" r:id="rId54"/>
    <p:sldId id="349" r:id="rId55"/>
    <p:sldId id="350" r:id="rId56"/>
    <p:sldId id="351" r:id="rId57"/>
    <p:sldId id="352" r:id="rId58"/>
    <p:sldId id="353" r:id="rId59"/>
    <p:sldId id="354" r:id="rId60"/>
    <p:sldId id="355" r:id="rId61"/>
    <p:sldId id="356" r:id="rId62"/>
    <p:sldId id="357" r:id="rId63"/>
    <p:sldId id="358" r:id="rId64"/>
    <p:sldId id="359" r:id="rId65"/>
    <p:sldId id="360" r:id="rId66"/>
    <p:sldId id="361" r:id="rId67"/>
    <p:sldId id="362" r:id="rId68"/>
    <p:sldId id="363" r:id="rId69"/>
    <p:sldId id="364" r:id="rId70"/>
    <p:sldId id="365" r:id="rId71"/>
    <p:sldId id="366" r:id="rId72"/>
    <p:sldId id="367" r:id="rId73"/>
    <p:sldId id="368" r:id="rId74"/>
    <p:sldId id="369" r:id="rId75"/>
    <p:sldId id="370" r:id="rId76"/>
    <p:sldId id="371" r:id="rId77"/>
    <p:sldId id="372" r:id="rId78"/>
    <p:sldId id="373" r:id="rId79"/>
    <p:sldId id="374" r:id="rId80"/>
    <p:sldId id="375" r:id="rId81"/>
    <p:sldId id="376" r:id="rId82"/>
    <p:sldId id="377" r:id="rId83"/>
    <p:sldId id="378" r:id="rId84"/>
    <p:sldId id="379" r:id="rId85"/>
    <p:sldId id="380" r:id="rId86"/>
    <p:sldId id="381" r:id="rId87"/>
    <p:sldId id="382" r:id="rId88"/>
    <p:sldId id="383" r:id="rId89"/>
    <p:sldId id="384" r:id="rId90"/>
    <p:sldId id="385" r:id="rId91"/>
    <p:sldId id="386" r:id="rId92"/>
    <p:sldId id="387" r:id="rId93"/>
    <p:sldId id="388" r:id="rId94"/>
    <p:sldId id="389" r:id="rId95"/>
    <p:sldId id="390" r:id="rId96"/>
    <p:sldId id="391" r:id="rId97"/>
    <p:sldId id="397" r:id="rId98"/>
    <p:sldId id="399" r:id="rId99"/>
    <p:sldId id="396" r:id="rId100"/>
    <p:sldId id="395" r:id="rId101"/>
    <p:sldId id="400" r:id="rId102"/>
  </p:sldIdLst>
  <p:sldSz cx="12192000" cy="6858000"/>
  <p:notesSz cx="6797675" cy="9928225"/>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CD4DCC-2368-4696-BB61-AA4A9C70BB7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s-BO"/>
        </a:p>
      </dgm:t>
    </dgm:pt>
    <dgm:pt modelId="{AF1A3CD7-0D58-4169-931F-0CD182258E5C}">
      <dgm:prSet phldrT="[Texto]"/>
      <dgm:spPr/>
      <dgm:t>
        <a:bodyPr/>
        <a:lstStyle/>
        <a:p>
          <a:r>
            <a:rPr lang="es-BO" dirty="0"/>
            <a:t>DEPARTAMENTO TÉCNICO DE FISCALIZACIÓN</a:t>
          </a:r>
        </a:p>
      </dgm:t>
    </dgm:pt>
    <dgm:pt modelId="{16E816D7-486D-42DB-B2D8-13D1CBF64ACB}" type="parTrans" cxnId="{E9947C29-6F76-45D3-8F34-2CCFA3375861}">
      <dgm:prSet/>
      <dgm:spPr/>
      <dgm:t>
        <a:bodyPr/>
        <a:lstStyle/>
        <a:p>
          <a:endParaRPr lang="es-BO"/>
        </a:p>
      </dgm:t>
    </dgm:pt>
    <dgm:pt modelId="{448E7C33-12C6-429D-B873-DDEE478A3761}" type="sibTrans" cxnId="{E9947C29-6F76-45D3-8F34-2CCFA3375861}">
      <dgm:prSet/>
      <dgm:spPr/>
      <dgm:t>
        <a:bodyPr/>
        <a:lstStyle/>
        <a:p>
          <a:endParaRPr lang="es-BO"/>
        </a:p>
      </dgm:t>
    </dgm:pt>
    <dgm:pt modelId="{2BD8734D-B326-4835-82E1-0B7FD311990A}">
      <dgm:prSet phldrT="[Texto]"/>
      <dgm:spPr/>
      <dgm:t>
        <a:bodyPr/>
        <a:lstStyle/>
        <a:p>
          <a:r>
            <a:rPr lang="es-BO" dirty="0"/>
            <a:t>AREA DE FISCALIZACIÓN ADMINISTRATIVA Y FINANCIERA</a:t>
          </a:r>
        </a:p>
      </dgm:t>
    </dgm:pt>
    <dgm:pt modelId="{8EF67AB2-8907-4F42-98A6-CB0A737F7F16}" type="parTrans" cxnId="{B03534C5-8417-48E2-8928-43ECFDDC4425}">
      <dgm:prSet/>
      <dgm:spPr/>
      <dgm:t>
        <a:bodyPr/>
        <a:lstStyle/>
        <a:p>
          <a:endParaRPr lang="es-BO"/>
        </a:p>
      </dgm:t>
    </dgm:pt>
    <dgm:pt modelId="{2C2A26B9-EDD0-46B3-9B15-68E9A956D4B5}" type="sibTrans" cxnId="{B03534C5-8417-48E2-8928-43ECFDDC4425}">
      <dgm:prSet/>
      <dgm:spPr/>
      <dgm:t>
        <a:bodyPr/>
        <a:lstStyle/>
        <a:p>
          <a:endParaRPr lang="es-BO"/>
        </a:p>
      </dgm:t>
    </dgm:pt>
    <dgm:pt modelId="{C7594EA1-7FE3-4E7C-9CE7-8EE9C8FDEB98}">
      <dgm:prSet phldrT="[Texto]"/>
      <dgm:spPr/>
      <dgm:t>
        <a:bodyPr/>
        <a:lstStyle/>
        <a:p>
          <a:r>
            <a:rPr lang="es-BO" dirty="0"/>
            <a:t>AREA DE ANÁLISIS FINANCIERO</a:t>
          </a:r>
        </a:p>
      </dgm:t>
    </dgm:pt>
    <dgm:pt modelId="{2F2ABE5A-3D5B-4060-8985-87C12DD6884F}" type="sibTrans" cxnId="{141864B1-B441-4D18-B3AB-47BA567C4783}">
      <dgm:prSet/>
      <dgm:spPr/>
      <dgm:t>
        <a:bodyPr/>
        <a:lstStyle/>
        <a:p>
          <a:endParaRPr lang="es-BO"/>
        </a:p>
      </dgm:t>
    </dgm:pt>
    <dgm:pt modelId="{533FFD64-6468-4EC2-98C9-ED946BF3961B}" type="parTrans" cxnId="{141864B1-B441-4D18-B3AB-47BA567C4783}">
      <dgm:prSet/>
      <dgm:spPr/>
      <dgm:t>
        <a:bodyPr/>
        <a:lstStyle/>
        <a:p>
          <a:endParaRPr lang="es-BO"/>
        </a:p>
      </dgm:t>
    </dgm:pt>
    <dgm:pt modelId="{EAEC540F-C4D2-4465-92DF-C41229C54C23}" type="pres">
      <dgm:prSet presAssocID="{07CD4DCC-2368-4696-BB61-AA4A9C70BB74}" presName="hierChild1" presStyleCnt="0">
        <dgm:presLayoutVars>
          <dgm:chPref val="1"/>
          <dgm:dir/>
          <dgm:animOne val="branch"/>
          <dgm:animLvl val="lvl"/>
          <dgm:resizeHandles/>
        </dgm:presLayoutVars>
      </dgm:prSet>
      <dgm:spPr/>
    </dgm:pt>
    <dgm:pt modelId="{BD1F68B6-808C-4D91-BF87-490FBA8CA153}" type="pres">
      <dgm:prSet presAssocID="{AF1A3CD7-0D58-4169-931F-0CD182258E5C}" presName="hierRoot1" presStyleCnt="0"/>
      <dgm:spPr/>
    </dgm:pt>
    <dgm:pt modelId="{BAAA8920-6EAF-4B20-B9E7-09DE6DDBFDCD}" type="pres">
      <dgm:prSet presAssocID="{AF1A3CD7-0D58-4169-931F-0CD182258E5C}" presName="composite" presStyleCnt="0"/>
      <dgm:spPr/>
    </dgm:pt>
    <dgm:pt modelId="{728F05BB-CD83-48E3-9E45-CB86680B9EE6}" type="pres">
      <dgm:prSet presAssocID="{AF1A3CD7-0D58-4169-931F-0CD182258E5C}" presName="background" presStyleLbl="node0" presStyleIdx="0" presStyleCnt="1"/>
      <dgm:spPr/>
    </dgm:pt>
    <dgm:pt modelId="{4200C8D9-8112-462D-B640-E292F4AB2DE5}" type="pres">
      <dgm:prSet presAssocID="{AF1A3CD7-0D58-4169-931F-0CD182258E5C}" presName="text" presStyleLbl="fgAcc0" presStyleIdx="0" presStyleCnt="1">
        <dgm:presLayoutVars>
          <dgm:chPref val="3"/>
        </dgm:presLayoutVars>
      </dgm:prSet>
      <dgm:spPr/>
    </dgm:pt>
    <dgm:pt modelId="{EA47940B-2BF4-40C8-92DC-6E3F4CF33FBF}" type="pres">
      <dgm:prSet presAssocID="{AF1A3CD7-0D58-4169-931F-0CD182258E5C}" presName="hierChild2" presStyleCnt="0"/>
      <dgm:spPr/>
    </dgm:pt>
    <dgm:pt modelId="{55544E63-EB34-4F84-ADB8-0C67B237B502}" type="pres">
      <dgm:prSet presAssocID="{8EF67AB2-8907-4F42-98A6-CB0A737F7F16}" presName="Name10" presStyleLbl="parChTrans1D2" presStyleIdx="0" presStyleCnt="2"/>
      <dgm:spPr/>
    </dgm:pt>
    <dgm:pt modelId="{21273485-0DD5-43DD-A7C8-2D6122DC5B13}" type="pres">
      <dgm:prSet presAssocID="{2BD8734D-B326-4835-82E1-0B7FD311990A}" presName="hierRoot2" presStyleCnt="0"/>
      <dgm:spPr/>
    </dgm:pt>
    <dgm:pt modelId="{6588A0F8-D8F8-41BD-8547-523519589167}" type="pres">
      <dgm:prSet presAssocID="{2BD8734D-B326-4835-82E1-0B7FD311990A}" presName="composite2" presStyleCnt="0"/>
      <dgm:spPr/>
    </dgm:pt>
    <dgm:pt modelId="{36330DE6-F11E-4FC9-82E4-6B5AB4B260EC}" type="pres">
      <dgm:prSet presAssocID="{2BD8734D-B326-4835-82E1-0B7FD311990A}" presName="background2" presStyleLbl="node2" presStyleIdx="0" presStyleCnt="2"/>
      <dgm:spPr/>
    </dgm:pt>
    <dgm:pt modelId="{A3270635-35A8-435F-A1C0-1E29D12C10B4}" type="pres">
      <dgm:prSet presAssocID="{2BD8734D-B326-4835-82E1-0B7FD311990A}" presName="text2" presStyleLbl="fgAcc2" presStyleIdx="0" presStyleCnt="2">
        <dgm:presLayoutVars>
          <dgm:chPref val="3"/>
        </dgm:presLayoutVars>
      </dgm:prSet>
      <dgm:spPr/>
    </dgm:pt>
    <dgm:pt modelId="{90AB4714-E663-44AA-B7C0-F0D4D7D30462}" type="pres">
      <dgm:prSet presAssocID="{2BD8734D-B326-4835-82E1-0B7FD311990A}" presName="hierChild3" presStyleCnt="0"/>
      <dgm:spPr/>
    </dgm:pt>
    <dgm:pt modelId="{CD64E81A-32FE-4CA5-9E71-303B73930A30}" type="pres">
      <dgm:prSet presAssocID="{533FFD64-6468-4EC2-98C9-ED946BF3961B}" presName="Name10" presStyleLbl="parChTrans1D2" presStyleIdx="1" presStyleCnt="2"/>
      <dgm:spPr/>
    </dgm:pt>
    <dgm:pt modelId="{3AF0960C-DEC9-47A8-903E-29BF8C3A86CF}" type="pres">
      <dgm:prSet presAssocID="{C7594EA1-7FE3-4E7C-9CE7-8EE9C8FDEB98}" presName="hierRoot2" presStyleCnt="0"/>
      <dgm:spPr/>
    </dgm:pt>
    <dgm:pt modelId="{A0541961-85D5-48AE-A5E5-5500B982E35F}" type="pres">
      <dgm:prSet presAssocID="{C7594EA1-7FE3-4E7C-9CE7-8EE9C8FDEB98}" presName="composite2" presStyleCnt="0"/>
      <dgm:spPr/>
    </dgm:pt>
    <dgm:pt modelId="{D72CF2BB-BD9D-4980-8B45-B111D66827F3}" type="pres">
      <dgm:prSet presAssocID="{C7594EA1-7FE3-4E7C-9CE7-8EE9C8FDEB98}" presName="background2" presStyleLbl="node2" presStyleIdx="1" presStyleCnt="2"/>
      <dgm:spPr/>
    </dgm:pt>
    <dgm:pt modelId="{58643FD5-99E1-4DD7-993C-557397DB3B41}" type="pres">
      <dgm:prSet presAssocID="{C7594EA1-7FE3-4E7C-9CE7-8EE9C8FDEB98}" presName="text2" presStyleLbl="fgAcc2" presStyleIdx="1" presStyleCnt="2">
        <dgm:presLayoutVars>
          <dgm:chPref val="3"/>
        </dgm:presLayoutVars>
      </dgm:prSet>
      <dgm:spPr/>
    </dgm:pt>
    <dgm:pt modelId="{28E5852D-B52F-4EA5-8CD3-AAD16CE96336}" type="pres">
      <dgm:prSet presAssocID="{C7594EA1-7FE3-4E7C-9CE7-8EE9C8FDEB98}" presName="hierChild3" presStyleCnt="0"/>
      <dgm:spPr/>
    </dgm:pt>
  </dgm:ptLst>
  <dgm:cxnLst>
    <dgm:cxn modelId="{B03534C5-8417-48E2-8928-43ECFDDC4425}" srcId="{AF1A3CD7-0D58-4169-931F-0CD182258E5C}" destId="{2BD8734D-B326-4835-82E1-0B7FD311990A}" srcOrd="0" destOrd="0" parTransId="{8EF67AB2-8907-4F42-98A6-CB0A737F7F16}" sibTransId="{2C2A26B9-EDD0-46B3-9B15-68E9A956D4B5}"/>
    <dgm:cxn modelId="{E9947C29-6F76-45D3-8F34-2CCFA3375861}" srcId="{07CD4DCC-2368-4696-BB61-AA4A9C70BB74}" destId="{AF1A3CD7-0D58-4169-931F-0CD182258E5C}" srcOrd="0" destOrd="0" parTransId="{16E816D7-486D-42DB-B2D8-13D1CBF64ACB}" sibTransId="{448E7C33-12C6-429D-B873-DDEE478A3761}"/>
    <dgm:cxn modelId="{5B266F27-CA2D-43D6-8070-C2A32B1165BB}" type="presOf" srcId="{8EF67AB2-8907-4F42-98A6-CB0A737F7F16}" destId="{55544E63-EB34-4F84-ADB8-0C67B237B502}" srcOrd="0" destOrd="0" presId="urn:microsoft.com/office/officeart/2005/8/layout/hierarchy1"/>
    <dgm:cxn modelId="{9C49CD4B-B1BF-4514-9D09-5BC04678D773}" type="presOf" srcId="{07CD4DCC-2368-4696-BB61-AA4A9C70BB74}" destId="{EAEC540F-C4D2-4465-92DF-C41229C54C23}" srcOrd="0" destOrd="0" presId="urn:microsoft.com/office/officeart/2005/8/layout/hierarchy1"/>
    <dgm:cxn modelId="{2935605E-D434-40C3-8156-34CE7D309FD9}" type="presOf" srcId="{C7594EA1-7FE3-4E7C-9CE7-8EE9C8FDEB98}" destId="{58643FD5-99E1-4DD7-993C-557397DB3B41}" srcOrd="0" destOrd="0" presId="urn:microsoft.com/office/officeart/2005/8/layout/hierarchy1"/>
    <dgm:cxn modelId="{98A038E6-777A-457C-8EDD-770E07BE19B5}" type="presOf" srcId="{2BD8734D-B326-4835-82E1-0B7FD311990A}" destId="{A3270635-35A8-435F-A1C0-1E29D12C10B4}" srcOrd="0" destOrd="0" presId="urn:microsoft.com/office/officeart/2005/8/layout/hierarchy1"/>
    <dgm:cxn modelId="{231A98DB-4A19-48AE-8859-0C8536A7022D}" type="presOf" srcId="{AF1A3CD7-0D58-4169-931F-0CD182258E5C}" destId="{4200C8D9-8112-462D-B640-E292F4AB2DE5}" srcOrd="0" destOrd="0" presId="urn:microsoft.com/office/officeart/2005/8/layout/hierarchy1"/>
    <dgm:cxn modelId="{D6C73825-E781-43A4-AA03-81DAEA9AC237}" type="presOf" srcId="{533FFD64-6468-4EC2-98C9-ED946BF3961B}" destId="{CD64E81A-32FE-4CA5-9E71-303B73930A30}" srcOrd="0" destOrd="0" presId="urn:microsoft.com/office/officeart/2005/8/layout/hierarchy1"/>
    <dgm:cxn modelId="{141864B1-B441-4D18-B3AB-47BA567C4783}" srcId="{AF1A3CD7-0D58-4169-931F-0CD182258E5C}" destId="{C7594EA1-7FE3-4E7C-9CE7-8EE9C8FDEB98}" srcOrd="1" destOrd="0" parTransId="{533FFD64-6468-4EC2-98C9-ED946BF3961B}" sibTransId="{2F2ABE5A-3D5B-4060-8985-87C12DD6884F}"/>
    <dgm:cxn modelId="{FA6436E7-FCD4-4FED-BA2C-25179687D098}" type="presParOf" srcId="{EAEC540F-C4D2-4465-92DF-C41229C54C23}" destId="{BD1F68B6-808C-4D91-BF87-490FBA8CA153}" srcOrd="0" destOrd="0" presId="urn:microsoft.com/office/officeart/2005/8/layout/hierarchy1"/>
    <dgm:cxn modelId="{7B3EFB26-9ABB-4610-A1F3-91F4C915FF49}" type="presParOf" srcId="{BD1F68B6-808C-4D91-BF87-490FBA8CA153}" destId="{BAAA8920-6EAF-4B20-B9E7-09DE6DDBFDCD}" srcOrd="0" destOrd="0" presId="urn:microsoft.com/office/officeart/2005/8/layout/hierarchy1"/>
    <dgm:cxn modelId="{37F84786-474D-4C46-98F5-6F5348F4C9F5}" type="presParOf" srcId="{BAAA8920-6EAF-4B20-B9E7-09DE6DDBFDCD}" destId="{728F05BB-CD83-48E3-9E45-CB86680B9EE6}" srcOrd="0" destOrd="0" presId="urn:microsoft.com/office/officeart/2005/8/layout/hierarchy1"/>
    <dgm:cxn modelId="{E0914B77-D8CD-48E2-823A-832EE21399F5}" type="presParOf" srcId="{BAAA8920-6EAF-4B20-B9E7-09DE6DDBFDCD}" destId="{4200C8D9-8112-462D-B640-E292F4AB2DE5}" srcOrd="1" destOrd="0" presId="urn:microsoft.com/office/officeart/2005/8/layout/hierarchy1"/>
    <dgm:cxn modelId="{89A4C797-5CFB-4B23-8209-CF6FA9354C1E}" type="presParOf" srcId="{BD1F68B6-808C-4D91-BF87-490FBA8CA153}" destId="{EA47940B-2BF4-40C8-92DC-6E3F4CF33FBF}" srcOrd="1" destOrd="0" presId="urn:microsoft.com/office/officeart/2005/8/layout/hierarchy1"/>
    <dgm:cxn modelId="{F5F52590-A594-42AC-B2D1-E92F2177EFBE}" type="presParOf" srcId="{EA47940B-2BF4-40C8-92DC-6E3F4CF33FBF}" destId="{55544E63-EB34-4F84-ADB8-0C67B237B502}" srcOrd="0" destOrd="0" presId="urn:microsoft.com/office/officeart/2005/8/layout/hierarchy1"/>
    <dgm:cxn modelId="{66915EE9-0888-4EF9-A187-3784DD23E35F}" type="presParOf" srcId="{EA47940B-2BF4-40C8-92DC-6E3F4CF33FBF}" destId="{21273485-0DD5-43DD-A7C8-2D6122DC5B13}" srcOrd="1" destOrd="0" presId="urn:microsoft.com/office/officeart/2005/8/layout/hierarchy1"/>
    <dgm:cxn modelId="{C0BD2000-A6B7-40AF-A4F6-4653A8802ECD}" type="presParOf" srcId="{21273485-0DD5-43DD-A7C8-2D6122DC5B13}" destId="{6588A0F8-D8F8-41BD-8547-523519589167}" srcOrd="0" destOrd="0" presId="urn:microsoft.com/office/officeart/2005/8/layout/hierarchy1"/>
    <dgm:cxn modelId="{41E24B19-CE85-4472-AF4E-164A6B17664E}" type="presParOf" srcId="{6588A0F8-D8F8-41BD-8547-523519589167}" destId="{36330DE6-F11E-4FC9-82E4-6B5AB4B260EC}" srcOrd="0" destOrd="0" presId="urn:microsoft.com/office/officeart/2005/8/layout/hierarchy1"/>
    <dgm:cxn modelId="{E2391B0A-06E9-4193-A7D2-3291F39C3B17}" type="presParOf" srcId="{6588A0F8-D8F8-41BD-8547-523519589167}" destId="{A3270635-35A8-435F-A1C0-1E29D12C10B4}" srcOrd="1" destOrd="0" presId="urn:microsoft.com/office/officeart/2005/8/layout/hierarchy1"/>
    <dgm:cxn modelId="{0003D4EE-8185-4E18-8260-EF1260D2B8B3}" type="presParOf" srcId="{21273485-0DD5-43DD-A7C8-2D6122DC5B13}" destId="{90AB4714-E663-44AA-B7C0-F0D4D7D30462}" srcOrd="1" destOrd="0" presId="urn:microsoft.com/office/officeart/2005/8/layout/hierarchy1"/>
    <dgm:cxn modelId="{810FCD86-F9F0-4C1F-B137-C14F42D4037D}" type="presParOf" srcId="{EA47940B-2BF4-40C8-92DC-6E3F4CF33FBF}" destId="{CD64E81A-32FE-4CA5-9E71-303B73930A30}" srcOrd="2" destOrd="0" presId="urn:microsoft.com/office/officeart/2005/8/layout/hierarchy1"/>
    <dgm:cxn modelId="{416A5EE9-DDA2-46E2-A78D-E8ECA98B90E5}" type="presParOf" srcId="{EA47940B-2BF4-40C8-92DC-6E3F4CF33FBF}" destId="{3AF0960C-DEC9-47A8-903E-29BF8C3A86CF}" srcOrd="3" destOrd="0" presId="urn:microsoft.com/office/officeart/2005/8/layout/hierarchy1"/>
    <dgm:cxn modelId="{B726CAC1-23F7-45C7-BEDC-25CCF5FD6B1E}" type="presParOf" srcId="{3AF0960C-DEC9-47A8-903E-29BF8C3A86CF}" destId="{A0541961-85D5-48AE-A5E5-5500B982E35F}" srcOrd="0" destOrd="0" presId="urn:microsoft.com/office/officeart/2005/8/layout/hierarchy1"/>
    <dgm:cxn modelId="{D3B84424-7BE5-407B-AC34-73BA2EE165BF}" type="presParOf" srcId="{A0541961-85D5-48AE-A5E5-5500B982E35F}" destId="{D72CF2BB-BD9D-4980-8B45-B111D66827F3}" srcOrd="0" destOrd="0" presId="urn:microsoft.com/office/officeart/2005/8/layout/hierarchy1"/>
    <dgm:cxn modelId="{4FE57DC3-FC9A-4A94-ABBC-978C637AE06E}" type="presParOf" srcId="{A0541961-85D5-48AE-A5E5-5500B982E35F}" destId="{58643FD5-99E1-4DD7-993C-557397DB3B41}" srcOrd="1" destOrd="0" presId="urn:microsoft.com/office/officeart/2005/8/layout/hierarchy1"/>
    <dgm:cxn modelId="{02EEDE03-58EB-432F-A5F8-7B20631A14B1}" type="presParOf" srcId="{3AF0960C-DEC9-47A8-903E-29BF8C3A86CF}" destId="{28E5852D-B52F-4EA5-8CD3-AAD16CE9633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8D29DE-DE5F-463C-B7F1-C113A85DE058}" type="doc">
      <dgm:prSet loTypeId="urn:microsoft.com/office/officeart/2005/8/layout/orgChart1" loCatId="hierarchy" qsTypeId="urn:microsoft.com/office/officeart/2005/8/quickstyle/simple5" qsCatId="simple" csTypeId="urn:microsoft.com/office/officeart/2005/8/colors/accent5_2" csCatId="accent5" phldr="1"/>
      <dgm:spPr/>
      <dgm:t>
        <a:bodyPr/>
        <a:lstStyle/>
        <a:p>
          <a:endParaRPr lang="es-BO"/>
        </a:p>
      </dgm:t>
    </dgm:pt>
    <dgm:pt modelId="{B3B50882-8D58-4BD3-88BD-AB3252B10F43}">
      <dgm:prSet phldrT="[Texto]" custT="1"/>
      <dgm:spPr/>
      <dgm:t>
        <a:bodyPr/>
        <a:lstStyle/>
        <a:p>
          <a:r>
            <a:rPr lang="es-BO" sz="1200" b="1" dirty="0"/>
            <a:t>Director General Ejecutivo                           10 Funcionarios</a:t>
          </a:r>
        </a:p>
      </dgm:t>
    </dgm:pt>
    <dgm:pt modelId="{06CEE3B1-7147-44EE-BC30-120BDAFF93C8}" type="parTrans" cxnId="{A90291C4-151E-4854-BB58-038108BF2119}">
      <dgm:prSet/>
      <dgm:spPr/>
      <dgm:t>
        <a:bodyPr/>
        <a:lstStyle/>
        <a:p>
          <a:endParaRPr lang="es-BO"/>
        </a:p>
      </dgm:t>
    </dgm:pt>
    <dgm:pt modelId="{8025E556-58C5-4545-9A52-EBEA06879477}" type="sibTrans" cxnId="{A90291C4-151E-4854-BB58-038108BF2119}">
      <dgm:prSet/>
      <dgm:spPr/>
      <dgm:t>
        <a:bodyPr/>
        <a:lstStyle/>
        <a:p>
          <a:endParaRPr lang="es-BO"/>
        </a:p>
      </dgm:t>
    </dgm:pt>
    <dgm:pt modelId="{2E81DA03-E3C0-4210-91E5-BFBA867E2FAF}" type="asst">
      <dgm:prSet phldrT="[Texto]" custT="1"/>
      <dgm:spPr/>
      <dgm:t>
        <a:bodyPr/>
        <a:lstStyle/>
        <a:p>
          <a:r>
            <a:rPr lang="es-BO" sz="1200" b="1" dirty="0"/>
            <a:t>Planificación </a:t>
          </a:r>
        </a:p>
      </dgm:t>
    </dgm:pt>
    <dgm:pt modelId="{49AF1440-0B8A-4C3E-9E04-99BDA7E18A02}" type="parTrans" cxnId="{B84A8F34-176E-4828-8949-CDCDAEC510EE}">
      <dgm:prSet/>
      <dgm:spPr/>
      <dgm:t>
        <a:bodyPr/>
        <a:lstStyle/>
        <a:p>
          <a:endParaRPr lang="es-BO"/>
        </a:p>
      </dgm:t>
    </dgm:pt>
    <dgm:pt modelId="{687052E7-6C8C-4113-8BF8-E183FA4496DA}" type="sibTrans" cxnId="{B84A8F34-176E-4828-8949-CDCDAEC510EE}">
      <dgm:prSet/>
      <dgm:spPr/>
      <dgm:t>
        <a:bodyPr/>
        <a:lstStyle/>
        <a:p>
          <a:endParaRPr lang="es-BO"/>
        </a:p>
      </dgm:t>
    </dgm:pt>
    <dgm:pt modelId="{AD133A6A-EA55-4ABC-AFC9-D980A0229BD8}">
      <dgm:prSet phldrT="[Texto]" custT="1"/>
      <dgm:spPr/>
      <dgm:t>
        <a:bodyPr/>
        <a:lstStyle/>
        <a:p>
          <a:r>
            <a:rPr lang="es-BO" sz="1200" b="1" dirty="0"/>
            <a:t>Depto. Asuntos Jurídicos </a:t>
          </a:r>
        </a:p>
        <a:p>
          <a:r>
            <a:rPr lang="es-BO" sz="1200" b="1" dirty="0"/>
            <a:t>5 Funcionarios</a:t>
          </a:r>
        </a:p>
      </dgm:t>
    </dgm:pt>
    <dgm:pt modelId="{10EC65C5-DCD6-41DA-BB49-C7A81BAB3974}" type="parTrans" cxnId="{94E75842-A8F4-4007-978B-176EE905395D}">
      <dgm:prSet/>
      <dgm:spPr/>
      <dgm:t>
        <a:bodyPr/>
        <a:lstStyle/>
        <a:p>
          <a:endParaRPr lang="es-BO"/>
        </a:p>
      </dgm:t>
    </dgm:pt>
    <dgm:pt modelId="{E120240C-17C3-4CC4-B32D-D7B97C0C54EB}" type="sibTrans" cxnId="{94E75842-A8F4-4007-978B-176EE905395D}">
      <dgm:prSet/>
      <dgm:spPr/>
      <dgm:t>
        <a:bodyPr/>
        <a:lstStyle/>
        <a:p>
          <a:endParaRPr lang="es-BO"/>
        </a:p>
      </dgm:t>
    </dgm:pt>
    <dgm:pt modelId="{8888995A-5F4F-415D-9134-659594882EF7}">
      <dgm:prSet custT="1"/>
      <dgm:spPr/>
      <dgm:t>
        <a:bodyPr/>
        <a:lstStyle/>
        <a:p>
          <a:r>
            <a:rPr lang="es-BO" sz="1200" b="1" dirty="0"/>
            <a:t>Ministra de Salud</a:t>
          </a:r>
        </a:p>
      </dgm:t>
    </dgm:pt>
    <dgm:pt modelId="{BEDD7661-B9DA-4DE3-AB11-535029FD01CC}" type="parTrans" cxnId="{EC785A97-1DEB-4BB3-A193-A10ECEDBB234}">
      <dgm:prSet/>
      <dgm:spPr/>
      <dgm:t>
        <a:bodyPr/>
        <a:lstStyle/>
        <a:p>
          <a:endParaRPr lang="es-BO"/>
        </a:p>
      </dgm:t>
    </dgm:pt>
    <dgm:pt modelId="{FD8E22B2-D871-488A-BE14-0A7BC4F14CE9}" type="sibTrans" cxnId="{EC785A97-1DEB-4BB3-A193-A10ECEDBB234}">
      <dgm:prSet/>
      <dgm:spPr/>
      <dgm:t>
        <a:bodyPr/>
        <a:lstStyle/>
        <a:p>
          <a:endParaRPr lang="es-BO"/>
        </a:p>
      </dgm:t>
    </dgm:pt>
    <dgm:pt modelId="{C7038503-9CDE-4B29-BD8F-54BB1FF85355}" type="asst">
      <dgm:prSet custT="1"/>
      <dgm:spPr/>
      <dgm:t>
        <a:bodyPr/>
        <a:lstStyle/>
        <a:p>
          <a:r>
            <a:rPr lang="es-BO" sz="1200" b="1" dirty="0"/>
            <a:t>Auditoría Interna</a:t>
          </a:r>
        </a:p>
      </dgm:t>
    </dgm:pt>
    <dgm:pt modelId="{75897F87-279D-46DB-92B4-94AB262D8F82}" type="parTrans" cxnId="{1DECD1E9-E827-4475-88BD-9A2BCE78E2EB}">
      <dgm:prSet/>
      <dgm:spPr/>
      <dgm:t>
        <a:bodyPr/>
        <a:lstStyle/>
        <a:p>
          <a:endParaRPr lang="es-BO"/>
        </a:p>
      </dgm:t>
    </dgm:pt>
    <dgm:pt modelId="{37B9CB12-FBD8-4CC3-A605-F00BAB7FD220}" type="sibTrans" cxnId="{1DECD1E9-E827-4475-88BD-9A2BCE78E2EB}">
      <dgm:prSet/>
      <dgm:spPr/>
      <dgm:t>
        <a:bodyPr/>
        <a:lstStyle/>
        <a:p>
          <a:endParaRPr lang="es-BO"/>
        </a:p>
      </dgm:t>
    </dgm:pt>
    <dgm:pt modelId="{160F7EA8-0992-427D-9105-661E38142726}" type="asst">
      <dgm:prSet custT="1"/>
      <dgm:spPr/>
      <dgm:t>
        <a:bodyPr/>
        <a:lstStyle/>
        <a:p>
          <a:r>
            <a:rPr lang="es-BO" sz="1200" b="1" dirty="0"/>
            <a:t>Asesoría General</a:t>
          </a:r>
        </a:p>
      </dgm:t>
    </dgm:pt>
    <dgm:pt modelId="{117612CF-9463-4E6E-A486-BC5FA3F3BC30}" type="parTrans" cxnId="{E90609BB-E368-4590-AA05-778BCD65B957}">
      <dgm:prSet/>
      <dgm:spPr/>
      <dgm:t>
        <a:bodyPr/>
        <a:lstStyle/>
        <a:p>
          <a:endParaRPr lang="es-BO"/>
        </a:p>
      </dgm:t>
    </dgm:pt>
    <dgm:pt modelId="{3DCE0664-457B-4070-9C43-EA335BF8C474}" type="sibTrans" cxnId="{E90609BB-E368-4590-AA05-778BCD65B957}">
      <dgm:prSet/>
      <dgm:spPr/>
      <dgm:t>
        <a:bodyPr/>
        <a:lstStyle/>
        <a:p>
          <a:endParaRPr lang="es-BO"/>
        </a:p>
      </dgm:t>
    </dgm:pt>
    <dgm:pt modelId="{2E3FFF52-15E3-41B7-BD33-AA3FF82822B7}">
      <dgm:prSet custT="1"/>
      <dgm:spPr/>
      <dgm:t>
        <a:bodyPr/>
        <a:lstStyle/>
        <a:p>
          <a:r>
            <a:rPr lang="es-BO" sz="1200" b="1" dirty="0"/>
            <a:t>Depto. Técnico de Salud</a:t>
          </a:r>
        </a:p>
        <a:p>
          <a:r>
            <a:rPr lang="es-BO" sz="1200" b="1" dirty="0"/>
            <a:t>22 Funcionarios</a:t>
          </a:r>
        </a:p>
      </dgm:t>
    </dgm:pt>
    <dgm:pt modelId="{B5D532DF-41D0-4943-B5BB-05A61DB5A3D4}" type="parTrans" cxnId="{21C42D75-7B1F-4BD0-9203-8E70DC4C862D}">
      <dgm:prSet/>
      <dgm:spPr/>
      <dgm:t>
        <a:bodyPr/>
        <a:lstStyle/>
        <a:p>
          <a:endParaRPr lang="es-BO"/>
        </a:p>
      </dgm:t>
    </dgm:pt>
    <dgm:pt modelId="{32D1D25E-81F4-4187-BB1A-7D6EABBDF89C}" type="sibTrans" cxnId="{21C42D75-7B1F-4BD0-9203-8E70DC4C862D}">
      <dgm:prSet/>
      <dgm:spPr/>
      <dgm:t>
        <a:bodyPr/>
        <a:lstStyle/>
        <a:p>
          <a:endParaRPr lang="es-BO"/>
        </a:p>
      </dgm:t>
    </dgm:pt>
    <dgm:pt modelId="{211E279D-D1E5-4190-A8AC-AF5725D84B77}">
      <dgm:prSet custT="1"/>
      <dgm:spPr/>
      <dgm:t>
        <a:bodyPr/>
        <a:lstStyle/>
        <a:p>
          <a:r>
            <a:rPr lang="es-BO" sz="1200" b="1" dirty="0"/>
            <a:t>Depto. Técnico Fiscalización</a:t>
          </a:r>
        </a:p>
        <a:p>
          <a:r>
            <a:rPr lang="es-BO" sz="1200" b="1" dirty="0"/>
            <a:t>12 Funcionarios</a:t>
          </a:r>
        </a:p>
      </dgm:t>
    </dgm:pt>
    <dgm:pt modelId="{63D909CA-A92C-42B6-825D-269A3BD13148}" type="parTrans" cxnId="{99F77797-67D5-46E4-9059-1848E178727E}">
      <dgm:prSet/>
      <dgm:spPr/>
      <dgm:t>
        <a:bodyPr/>
        <a:lstStyle/>
        <a:p>
          <a:endParaRPr lang="es-BO"/>
        </a:p>
      </dgm:t>
    </dgm:pt>
    <dgm:pt modelId="{835BE99B-C938-492B-A960-7A60A9CF6E54}" type="sibTrans" cxnId="{99F77797-67D5-46E4-9059-1848E178727E}">
      <dgm:prSet/>
      <dgm:spPr/>
      <dgm:t>
        <a:bodyPr/>
        <a:lstStyle/>
        <a:p>
          <a:endParaRPr lang="es-BO"/>
        </a:p>
      </dgm:t>
    </dgm:pt>
    <dgm:pt modelId="{593E3FAE-76DB-4E99-AD31-2C63A2DE6037}">
      <dgm:prSet custT="1"/>
      <dgm:spPr/>
      <dgm:t>
        <a:bodyPr/>
        <a:lstStyle/>
        <a:p>
          <a:r>
            <a:rPr lang="es-BO" sz="1200" b="1" dirty="0"/>
            <a:t>Depto. Asuntos Administrativos</a:t>
          </a:r>
        </a:p>
        <a:p>
          <a:r>
            <a:rPr lang="es-BO" sz="1200" b="1" dirty="0"/>
            <a:t>20 Funcionarios</a:t>
          </a:r>
        </a:p>
      </dgm:t>
    </dgm:pt>
    <dgm:pt modelId="{6F91C3F0-D0AF-45FB-BFB2-6839BB7544B5}" type="parTrans" cxnId="{EFC5CD44-F493-4381-85BE-35646D5BC80F}">
      <dgm:prSet/>
      <dgm:spPr/>
      <dgm:t>
        <a:bodyPr/>
        <a:lstStyle/>
        <a:p>
          <a:endParaRPr lang="es-BO"/>
        </a:p>
      </dgm:t>
    </dgm:pt>
    <dgm:pt modelId="{55EA25E0-DF4C-4838-B7DB-0B071D23A7FA}" type="sibTrans" cxnId="{EFC5CD44-F493-4381-85BE-35646D5BC80F}">
      <dgm:prSet/>
      <dgm:spPr/>
      <dgm:t>
        <a:bodyPr/>
        <a:lstStyle/>
        <a:p>
          <a:endParaRPr lang="es-BO"/>
        </a:p>
      </dgm:t>
    </dgm:pt>
    <dgm:pt modelId="{AD9A85BD-D75F-4792-8434-91B4C48D6884}" type="asst">
      <dgm:prSet custT="1"/>
      <dgm:spPr/>
      <dgm:t>
        <a:bodyPr/>
        <a:lstStyle/>
        <a:p>
          <a:r>
            <a:rPr lang="es-BO" sz="1100" dirty="0"/>
            <a:t>Área de Programación y Operación</a:t>
          </a:r>
        </a:p>
      </dgm:t>
    </dgm:pt>
    <dgm:pt modelId="{D47AE8D0-5AD5-46F5-AD18-C9CB765170E9}" type="parTrans" cxnId="{70760048-3611-4B2E-8389-2A7B694324CB}">
      <dgm:prSet/>
      <dgm:spPr/>
      <dgm:t>
        <a:bodyPr/>
        <a:lstStyle/>
        <a:p>
          <a:endParaRPr lang="es-BO"/>
        </a:p>
      </dgm:t>
    </dgm:pt>
    <dgm:pt modelId="{C0A4ACAC-12C9-4276-8111-C0CF0AA3DB38}" type="sibTrans" cxnId="{70760048-3611-4B2E-8389-2A7B694324CB}">
      <dgm:prSet/>
      <dgm:spPr/>
      <dgm:t>
        <a:bodyPr/>
        <a:lstStyle/>
        <a:p>
          <a:endParaRPr lang="es-BO"/>
        </a:p>
      </dgm:t>
    </dgm:pt>
    <dgm:pt modelId="{FB34DFC4-37D5-48D9-BD1E-E09047EECD23}" type="asst">
      <dgm:prSet custT="1"/>
      <dgm:spPr/>
      <dgm:t>
        <a:bodyPr/>
        <a:lstStyle/>
        <a:p>
          <a:r>
            <a:rPr lang="es-BO" sz="1200" dirty="0"/>
            <a:t>Área de Recursos Humanos</a:t>
          </a:r>
        </a:p>
      </dgm:t>
    </dgm:pt>
    <dgm:pt modelId="{4A3B3F70-435A-47F2-AF28-933CDABE4D92}" type="parTrans" cxnId="{E29EA1FC-C9C9-48EA-A3E9-E932A553E663}">
      <dgm:prSet/>
      <dgm:spPr/>
      <dgm:t>
        <a:bodyPr/>
        <a:lstStyle/>
        <a:p>
          <a:endParaRPr lang="es-BO"/>
        </a:p>
      </dgm:t>
    </dgm:pt>
    <dgm:pt modelId="{AE36978E-E302-4778-9439-9EF88708055D}" type="sibTrans" cxnId="{E29EA1FC-C9C9-48EA-A3E9-E932A553E663}">
      <dgm:prSet/>
      <dgm:spPr/>
      <dgm:t>
        <a:bodyPr/>
        <a:lstStyle/>
        <a:p>
          <a:endParaRPr lang="es-BO"/>
        </a:p>
      </dgm:t>
    </dgm:pt>
    <dgm:pt modelId="{C74308C4-BE17-4E12-94C0-8076DBB7D6DA}" type="asst">
      <dgm:prSet custT="1"/>
      <dgm:spPr/>
      <dgm:t>
        <a:bodyPr/>
        <a:lstStyle/>
        <a:p>
          <a:r>
            <a:rPr lang="es-BO" sz="1200" dirty="0"/>
            <a:t>Área de Ejecución Financiera</a:t>
          </a:r>
        </a:p>
      </dgm:t>
    </dgm:pt>
    <dgm:pt modelId="{FB5D94ED-3842-46E7-ACF0-22925A35DCFF}" type="parTrans" cxnId="{051D308E-0B2B-42D8-96C3-CB2A1204C958}">
      <dgm:prSet/>
      <dgm:spPr/>
      <dgm:t>
        <a:bodyPr/>
        <a:lstStyle/>
        <a:p>
          <a:endParaRPr lang="es-BO"/>
        </a:p>
      </dgm:t>
    </dgm:pt>
    <dgm:pt modelId="{E7AC87E6-AA94-4112-92AB-D17E8454E3FB}" type="sibTrans" cxnId="{051D308E-0B2B-42D8-96C3-CB2A1204C958}">
      <dgm:prSet/>
      <dgm:spPr/>
      <dgm:t>
        <a:bodyPr/>
        <a:lstStyle/>
        <a:p>
          <a:endParaRPr lang="es-BO"/>
        </a:p>
      </dgm:t>
    </dgm:pt>
    <dgm:pt modelId="{B0BC619C-B6C7-478E-862C-FE74301679A8}" type="asst">
      <dgm:prSet custT="1"/>
      <dgm:spPr/>
      <dgm:t>
        <a:bodyPr/>
        <a:lstStyle/>
        <a:p>
          <a:r>
            <a:rPr lang="es-BO" sz="1200" dirty="0"/>
            <a:t>Área de Informática</a:t>
          </a:r>
        </a:p>
      </dgm:t>
    </dgm:pt>
    <dgm:pt modelId="{D719F337-5C82-4D5B-A657-8497F9BAF8BB}" type="parTrans" cxnId="{C3FA4E5D-4C39-44AD-81C0-ED6A43574514}">
      <dgm:prSet/>
      <dgm:spPr/>
      <dgm:t>
        <a:bodyPr/>
        <a:lstStyle/>
        <a:p>
          <a:endParaRPr lang="es-BO"/>
        </a:p>
      </dgm:t>
    </dgm:pt>
    <dgm:pt modelId="{6F420A6A-94D3-49C2-8B99-40D103887674}" type="sibTrans" cxnId="{C3FA4E5D-4C39-44AD-81C0-ED6A43574514}">
      <dgm:prSet/>
      <dgm:spPr/>
      <dgm:t>
        <a:bodyPr/>
        <a:lstStyle/>
        <a:p>
          <a:endParaRPr lang="es-BO"/>
        </a:p>
      </dgm:t>
    </dgm:pt>
    <dgm:pt modelId="{AC4A5555-5976-4714-85BE-5EEB63D6DE02}" type="asst">
      <dgm:prSet custT="1"/>
      <dgm:spPr/>
      <dgm:t>
        <a:bodyPr/>
        <a:lstStyle/>
        <a:p>
          <a:r>
            <a:rPr lang="es-BO" sz="1200" dirty="0"/>
            <a:t>Área de Control de Aportes</a:t>
          </a:r>
        </a:p>
      </dgm:t>
    </dgm:pt>
    <dgm:pt modelId="{478CAD19-ECE8-408B-93E2-B58CAA04618D}" type="parTrans" cxnId="{8699BE41-1AC9-4282-BCBC-17DAFA884A53}">
      <dgm:prSet/>
      <dgm:spPr/>
      <dgm:t>
        <a:bodyPr/>
        <a:lstStyle/>
        <a:p>
          <a:endParaRPr lang="es-BO"/>
        </a:p>
      </dgm:t>
    </dgm:pt>
    <dgm:pt modelId="{EA2E93EF-A7C3-4FCD-AA26-501F699CA2D6}" type="sibTrans" cxnId="{8699BE41-1AC9-4282-BCBC-17DAFA884A53}">
      <dgm:prSet/>
      <dgm:spPr/>
      <dgm:t>
        <a:bodyPr/>
        <a:lstStyle/>
        <a:p>
          <a:endParaRPr lang="es-BO"/>
        </a:p>
      </dgm:t>
    </dgm:pt>
    <dgm:pt modelId="{C85EB4D1-612D-4EF4-A083-D5676FB0E251}" type="asst">
      <dgm:prSet custT="1"/>
      <dgm:spPr/>
      <dgm:t>
        <a:bodyPr/>
        <a:lstStyle/>
        <a:p>
          <a:r>
            <a:rPr lang="es-BO" sz="1200" dirty="0"/>
            <a:t>Área de Bienes y Servicios</a:t>
          </a:r>
        </a:p>
      </dgm:t>
    </dgm:pt>
    <dgm:pt modelId="{5013260E-18B8-46B6-809F-7729EF279C52}" type="parTrans" cxnId="{CF7F5D89-06CA-4D37-99D9-CF9CF2632ECB}">
      <dgm:prSet/>
      <dgm:spPr/>
      <dgm:t>
        <a:bodyPr/>
        <a:lstStyle/>
        <a:p>
          <a:endParaRPr lang="es-BO"/>
        </a:p>
      </dgm:t>
    </dgm:pt>
    <dgm:pt modelId="{4007AC75-4194-4A41-8C5D-D260C5AAC492}" type="sibTrans" cxnId="{CF7F5D89-06CA-4D37-99D9-CF9CF2632ECB}">
      <dgm:prSet/>
      <dgm:spPr/>
      <dgm:t>
        <a:bodyPr/>
        <a:lstStyle/>
        <a:p>
          <a:endParaRPr lang="es-BO"/>
        </a:p>
      </dgm:t>
    </dgm:pt>
    <dgm:pt modelId="{A7ADDA1E-33BD-49D2-A3F4-9668DE50DDDA}" type="asst">
      <dgm:prSet custT="1"/>
      <dgm:spPr/>
      <dgm:t>
        <a:bodyPr/>
        <a:lstStyle/>
        <a:p>
          <a:r>
            <a:rPr lang="es-BO" sz="1200" dirty="0"/>
            <a:t>Área de Gestión Jurídica</a:t>
          </a:r>
        </a:p>
      </dgm:t>
    </dgm:pt>
    <dgm:pt modelId="{36032745-3234-4A19-A9CB-C2DD2D302E24}" type="parTrans" cxnId="{8BBE573E-B4D9-453A-8687-28753BC2CF96}">
      <dgm:prSet/>
      <dgm:spPr/>
      <dgm:t>
        <a:bodyPr/>
        <a:lstStyle/>
        <a:p>
          <a:endParaRPr lang="es-BO"/>
        </a:p>
      </dgm:t>
    </dgm:pt>
    <dgm:pt modelId="{98F5A099-6C8C-445C-8507-BF56E4BAF3AC}" type="sibTrans" cxnId="{8BBE573E-B4D9-453A-8687-28753BC2CF96}">
      <dgm:prSet/>
      <dgm:spPr/>
      <dgm:t>
        <a:bodyPr/>
        <a:lstStyle/>
        <a:p>
          <a:endParaRPr lang="es-BO"/>
        </a:p>
      </dgm:t>
    </dgm:pt>
    <dgm:pt modelId="{E08D8146-3244-40C8-AB05-1682954BB093}" type="asst">
      <dgm:prSet custT="1"/>
      <dgm:spPr/>
      <dgm:t>
        <a:bodyPr/>
        <a:lstStyle/>
        <a:p>
          <a:r>
            <a:rPr lang="es-BO" sz="1200" dirty="0"/>
            <a:t>Área de Análisis Financiero</a:t>
          </a:r>
        </a:p>
      </dgm:t>
    </dgm:pt>
    <dgm:pt modelId="{D2F7547B-CF80-4304-8705-E44686810AD6}" type="parTrans" cxnId="{0CC25DBA-C4D9-4552-BC93-FAEDF0778958}">
      <dgm:prSet/>
      <dgm:spPr/>
      <dgm:t>
        <a:bodyPr/>
        <a:lstStyle/>
        <a:p>
          <a:endParaRPr lang="es-BO"/>
        </a:p>
      </dgm:t>
    </dgm:pt>
    <dgm:pt modelId="{624DABA5-8BCF-47BA-AB2F-C2DA264A0EFB}" type="sibTrans" cxnId="{0CC25DBA-C4D9-4552-BC93-FAEDF0778958}">
      <dgm:prSet/>
      <dgm:spPr/>
      <dgm:t>
        <a:bodyPr/>
        <a:lstStyle/>
        <a:p>
          <a:endParaRPr lang="es-BO"/>
        </a:p>
      </dgm:t>
    </dgm:pt>
    <dgm:pt modelId="{E8F6D5AA-9A5A-40F5-937A-007C299CEF5D}" type="asst">
      <dgm:prSet custT="1"/>
      <dgm:spPr/>
      <dgm:t>
        <a:bodyPr/>
        <a:lstStyle/>
        <a:p>
          <a:r>
            <a:rPr lang="es-BO" sz="1200" dirty="0"/>
            <a:t>Área de Fiscalización </a:t>
          </a:r>
          <a:r>
            <a:rPr lang="es-BO" sz="1200" dirty="0" err="1"/>
            <a:t>Adm</a:t>
          </a:r>
          <a:r>
            <a:rPr lang="es-BO" sz="1200" dirty="0"/>
            <a:t>. y </a:t>
          </a:r>
          <a:r>
            <a:rPr lang="es-BO" sz="1200" dirty="0" err="1"/>
            <a:t>Financ</a:t>
          </a:r>
          <a:r>
            <a:rPr lang="es-BO" sz="1200" dirty="0"/>
            <a:t>.</a:t>
          </a:r>
        </a:p>
      </dgm:t>
    </dgm:pt>
    <dgm:pt modelId="{FB543DFB-65A7-469C-B7C4-933B24D18CA6}" type="parTrans" cxnId="{9087C0BD-DD22-4F54-B31A-E50308426425}">
      <dgm:prSet/>
      <dgm:spPr/>
      <dgm:t>
        <a:bodyPr/>
        <a:lstStyle/>
        <a:p>
          <a:endParaRPr lang="es-BO"/>
        </a:p>
      </dgm:t>
    </dgm:pt>
    <dgm:pt modelId="{80ED2883-D39D-4E03-BDC0-886E4A6F2DC3}" type="sibTrans" cxnId="{9087C0BD-DD22-4F54-B31A-E50308426425}">
      <dgm:prSet/>
      <dgm:spPr/>
      <dgm:t>
        <a:bodyPr/>
        <a:lstStyle/>
        <a:p>
          <a:endParaRPr lang="es-BO"/>
        </a:p>
      </dgm:t>
    </dgm:pt>
    <dgm:pt modelId="{C5872D9D-CD86-4D15-BA83-8B2DD1829272}" type="asst">
      <dgm:prSet custT="1"/>
      <dgm:spPr/>
      <dgm:t>
        <a:bodyPr/>
        <a:lstStyle/>
        <a:p>
          <a:r>
            <a:rPr lang="es-BO" sz="1200" dirty="0"/>
            <a:t>Unidad de Fiscalización Médica</a:t>
          </a:r>
        </a:p>
      </dgm:t>
    </dgm:pt>
    <dgm:pt modelId="{0E59DDF5-6A0A-4558-A234-1B65AEC743BF}" type="parTrans" cxnId="{7D1930FA-2C3D-4099-B453-46CCE11A5FC3}">
      <dgm:prSet/>
      <dgm:spPr/>
      <dgm:t>
        <a:bodyPr/>
        <a:lstStyle/>
        <a:p>
          <a:endParaRPr lang="es-BO"/>
        </a:p>
      </dgm:t>
    </dgm:pt>
    <dgm:pt modelId="{BB1FB920-511F-4F39-A918-10970AF9B63D}" type="sibTrans" cxnId="{7D1930FA-2C3D-4099-B453-46CCE11A5FC3}">
      <dgm:prSet/>
      <dgm:spPr/>
      <dgm:t>
        <a:bodyPr/>
        <a:lstStyle/>
        <a:p>
          <a:endParaRPr lang="es-BO"/>
        </a:p>
      </dgm:t>
    </dgm:pt>
    <dgm:pt modelId="{5D9AA319-9909-4668-A93F-3F90F86AD0FF}" type="asst">
      <dgm:prSet custT="1"/>
      <dgm:spPr/>
      <dgm:t>
        <a:bodyPr/>
        <a:lstStyle/>
        <a:p>
          <a:r>
            <a:rPr lang="es-BO" sz="1200" dirty="0"/>
            <a:t>Unidad de Gestión de Calidad</a:t>
          </a:r>
        </a:p>
      </dgm:t>
    </dgm:pt>
    <dgm:pt modelId="{9054C1A7-4E65-4E05-8D81-12CB2BECAFCE}" type="parTrans" cxnId="{0B378EFE-2F14-48FC-B744-E1767640D754}">
      <dgm:prSet/>
      <dgm:spPr/>
      <dgm:t>
        <a:bodyPr/>
        <a:lstStyle/>
        <a:p>
          <a:endParaRPr lang="es-BO"/>
        </a:p>
      </dgm:t>
    </dgm:pt>
    <dgm:pt modelId="{27CC9A8E-D454-41BD-B515-CCCCF6247E92}" type="sibTrans" cxnId="{0B378EFE-2F14-48FC-B744-E1767640D754}">
      <dgm:prSet/>
      <dgm:spPr/>
      <dgm:t>
        <a:bodyPr/>
        <a:lstStyle/>
        <a:p>
          <a:endParaRPr lang="es-BO"/>
        </a:p>
      </dgm:t>
    </dgm:pt>
    <dgm:pt modelId="{16BF4DB0-EF21-4CB6-A398-E9379C1B30F5}" type="asst">
      <dgm:prSet custT="1"/>
      <dgm:spPr/>
      <dgm:t>
        <a:bodyPr/>
        <a:lstStyle/>
        <a:p>
          <a:r>
            <a:rPr lang="es-BO" sz="1200" dirty="0"/>
            <a:t>Área de </a:t>
          </a:r>
          <a:r>
            <a:rPr lang="es-BO" sz="1100" dirty="0"/>
            <a:t>Prevención y Promoción en Salud</a:t>
          </a:r>
        </a:p>
      </dgm:t>
    </dgm:pt>
    <dgm:pt modelId="{4542D641-466E-4587-8738-DE96D24F3A15}" type="parTrans" cxnId="{CC040E02-642C-4B0C-B8FE-38D7ECBD38D8}">
      <dgm:prSet/>
      <dgm:spPr/>
      <dgm:t>
        <a:bodyPr/>
        <a:lstStyle/>
        <a:p>
          <a:endParaRPr lang="es-BO"/>
        </a:p>
      </dgm:t>
    </dgm:pt>
    <dgm:pt modelId="{4D709B73-9F46-46F0-B0A6-6977EC3445A0}" type="sibTrans" cxnId="{CC040E02-642C-4B0C-B8FE-38D7ECBD38D8}">
      <dgm:prSet/>
      <dgm:spPr/>
      <dgm:t>
        <a:bodyPr/>
        <a:lstStyle/>
        <a:p>
          <a:endParaRPr lang="es-BO"/>
        </a:p>
      </dgm:t>
    </dgm:pt>
    <dgm:pt modelId="{5137E129-3ADF-4D9E-BC88-D6A0EAA2F5A7}" type="asst">
      <dgm:prSet custT="1"/>
      <dgm:spPr/>
      <dgm:t>
        <a:bodyPr/>
        <a:lstStyle/>
        <a:p>
          <a:r>
            <a:rPr lang="es-BO" sz="1200" dirty="0"/>
            <a:t>Área de Bioestadística</a:t>
          </a:r>
        </a:p>
      </dgm:t>
    </dgm:pt>
    <dgm:pt modelId="{E3CA6EF9-3289-4ADA-9A6B-94990AA53E5F}" type="parTrans" cxnId="{21C14A68-2508-45F8-89CC-E8B5B6C619B7}">
      <dgm:prSet/>
      <dgm:spPr/>
      <dgm:t>
        <a:bodyPr/>
        <a:lstStyle/>
        <a:p>
          <a:endParaRPr lang="es-BO"/>
        </a:p>
      </dgm:t>
    </dgm:pt>
    <dgm:pt modelId="{24F69F5C-8F15-46F1-BAA3-69D6E5F0254B}" type="sibTrans" cxnId="{21C14A68-2508-45F8-89CC-E8B5B6C619B7}">
      <dgm:prSet/>
      <dgm:spPr/>
      <dgm:t>
        <a:bodyPr/>
        <a:lstStyle/>
        <a:p>
          <a:endParaRPr lang="es-BO"/>
        </a:p>
      </dgm:t>
    </dgm:pt>
    <dgm:pt modelId="{BFD0454B-27C3-4EC4-8C7F-5C19C0102534}" type="asst">
      <dgm:prSet custT="1"/>
      <dgm:spPr/>
      <dgm:t>
        <a:bodyPr/>
        <a:lstStyle/>
        <a:p>
          <a:r>
            <a:rPr lang="es-BO" sz="1000" dirty="0"/>
            <a:t>Área de Afiliación, Reafiliación y Desafiliación</a:t>
          </a:r>
        </a:p>
      </dgm:t>
    </dgm:pt>
    <dgm:pt modelId="{1A23D630-70DD-4EC5-AE0D-0D8D006FA235}" type="parTrans" cxnId="{1A8ECC58-650E-4662-B2F4-8771CB0898C7}">
      <dgm:prSet/>
      <dgm:spPr/>
      <dgm:t>
        <a:bodyPr/>
        <a:lstStyle/>
        <a:p>
          <a:endParaRPr lang="es-BO"/>
        </a:p>
      </dgm:t>
    </dgm:pt>
    <dgm:pt modelId="{DCC0C954-9AD2-4223-A2E0-DAD37395E496}" type="sibTrans" cxnId="{1A8ECC58-650E-4662-B2F4-8771CB0898C7}">
      <dgm:prSet/>
      <dgm:spPr/>
      <dgm:t>
        <a:bodyPr/>
        <a:lstStyle/>
        <a:p>
          <a:endParaRPr lang="es-BO"/>
        </a:p>
      </dgm:t>
    </dgm:pt>
    <dgm:pt modelId="{593EF187-B54C-4AAD-8DD6-4F18E273E674}" type="asst">
      <dgm:prSet/>
      <dgm:spPr/>
      <dgm:t>
        <a:bodyPr/>
        <a:lstStyle/>
        <a:p>
          <a:r>
            <a:rPr lang="es-BO" dirty="0"/>
            <a:t>Unidad de Asignaciones Familiares</a:t>
          </a:r>
        </a:p>
      </dgm:t>
    </dgm:pt>
    <dgm:pt modelId="{8892E67C-BE66-40B1-B97B-35AA063E6547}" type="parTrans" cxnId="{227FC5C5-3A49-45C0-AA49-B17B5D2B8123}">
      <dgm:prSet/>
      <dgm:spPr/>
      <dgm:t>
        <a:bodyPr/>
        <a:lstStyle/>
        <a:p>
          <a:endParaRPr lang="es-BO"/>
        </a:p>
      </dgm:t>
    </dgm:pt>
    <dgm:pt modelId="{89FBFB76-CC55-45E5-9E48-4FA075EEAFE7}" type="sibTrans" cxnId="{227FC5C5-3A49-45C0-AA49-B17B5D2B8123}">
      <dgm:prSet/>
      <dgm:spPr/>
      <dgm:t>
        <a:bodyPr/>
        <a:lstStyle/>
        <a:p>
          <a:endParaRPr lang="es-BO"/>
        </a:p>
      </dgm:t>
    </dgm:pt>
    <dgm:pt modelId="{F70D1691-11F4-4DC8-A1B5-523A3B0AEE1F}" type="pres">
      <dgm:prSet presAssocID="{7F8D29DE-DE5F-463C-B7F1-C113A85DE058}" presName="hierChild1" presStyleCnt="0">
        <dgm:presLayoutVars>
          <dgm:orgChart val="1"/>
          <dgm:chPref val="1"/>
          <dgm:dir/>
          <dgm:animOne val="branch"/>
          <dgm:animLvl val="lvl"/>
          <dgm:resizeHandles/>
        </dgm:presLayoutVars>
      </dgm:prSet>
      <dgm:spPr/>
    </dgm:pt>
    <dgm:pt modelId="{5A2ACACE-F609-417C-84CE-0068898FD32C}" type="pres">
      <dgm:prSet presAssocID="{8888995A-5F4F-415D-9134-659594882EF7}" presName="hierRoot1" presStyleCnt="0">
        <dgm:presLayoutVars>
          <dgm:hierBranch val="init"/>
        </dgm:presLayoutVars>
      </dgm:prSet>
      <dgm:spPr/>
    </dgm:pt>
    <dgm:pt modelId="{C5BFA545-1948-4D82-8008-539EBAD85881}" type="pres">
      <dgm:prSet presAssocID="{8888995A-5F4F-415D-9134-659594882EF7}" presName="rootComposite1" presStyleCnt="0"/>
      <dgm:spPr/>
    </dgm:pt>
    <dgm:pt modelId="{97166173-0BC0-479D-B4BD-F828C4C97DAB}" type="pres">
      <dgm:prSet presAssocID="{8888995A-5F4F-415D-9134-659594882EF7}" presName="rootText1" presStyleLbl="node0" presStyleIdx="0" presStyleCnt="1" custScaleX="269439" custScaleY="157884" custLinFactNeighborX="9509" custLinFactNeighborY="-57127">
        <dgm:presLayoutVars>
          <dgm:chPref val="3"/>
        </dgm:presLayoutVars>
      </dgm:prSet>
      <dgm:spPr/>
    </dgm:pt>
    <dgm:pt modelId="{746CED29-6AE9-4643-BB82-3B438374665D}" type="pres">
      <dgm:prSet presAssocID="{8888995A-5F4F-415D-9134-659594882EF7}" presName="rootConnector1" presStyleLbl="node1" presStyleIdx="0" presStyleCnt="0"/>
      <dgm:spPr/>
    </dgm:pt>
    <dgm:pt modelId="{684F5F26-57DE-4C76-A242-7855319E897C}" type="pres">
      <dgm:prSet presAssocID="{8888995A-5F4F-415D-9134-659594882EF7}" presName="hierChild2" presStyleCnt="0"/>
      <dgm:spPr/>
    </dgm:pt>
    <dgm:pt modelId="{AC9260ED-6E4F-4552-9A97-487221600814}" type="pres">
      <dgm:prSet presAssocID="{06CEE3B1-7147-44EE-BC30-120BDAFF93C8}" presName="Name37" presStyleLbl="parChTrans1D2" presStyleIdx="0" presStyleCnt="1"/>
      <dgm:spPr/>
    </dgm:pt>
    <dgm:pt modelId="{A5CA8AE5-525E-427C-B526-5718C9AF6C48}" type="pres">
      <dgm:prSet presAssocID="{B3B50882-8D58-4BD3-88BD-AB3252B10F43}" presName="hierRoot2" presStyleCnt="0">
        <dgm:presLayoutVars>
          <dgm:hierBranch val="init"/>
        </dgm:presLayoutVars>
      </dgm:prSet>
      <dgm:spPr/>
    </dgm:pt>
    <dgm:pt modelId="{F10C3CA6-AF21-47DB-9901-1F5FCE164659}" type="pres">
      <dgm:prSet presAssocID="{B3B50882-8D58-4BD3-88BD-AB3252B10F43}" presName="rootComposite" presStyleCnt="0"/>
      <dgm:spPr/>
    </dgm:pt>
    <dgm:pt modelId="{34B45193-471C-41A5-B8EF-FE320068C572}" type="pres">
      <dgm:prSet presAssocID="{B3B50882-8D58-4BD3-88BD-AB3252B10F43}" presName="rootText" presStyleLbl="node2" presStyleIdx="0" presStyleCnt="1" custScaleX="293911" custScaleY="202965" custLinFactNeighborX="1727" custLinFactNeighborY="-12609">
        <dgm:presLayoutVars>
          <dgm:chPref val="3"/>
        </dgm:presLayoutVars>
      </dgm:prSet>
      <dgm:spPr/>
    </dgm:pt>
    <dgm:pt modelId="{C511F84A-0CCE-43AD-9572-0B40A2CCA6A5}" type="pres">
      <dgm:prSet presAssocID="{B3B50882-8D58-4BD3-88BD-AB3252B10F43}" presName="rootConnector" presStyleLbl="node2" presStyleIdx="0" presStyleCnt="1"/>
      <dgm:spPr/>
    </dgm:pt>
    <dgm:pt modelId="{FF83F674-0095-4106-B0BA-9B8EB9D20E5B}" type="pres">
      <dgm:prSet presAssocID="{B3B50882-8D58-4BD3-88BD-AB3252B10F43}" presName="hierChild4" presStyleCnt="0"/>
      <dgm:spPr/>
    </dgm:pt>
    <dgm:pt modelId="{157F6943-989B-4650-AFBC-D24FE90967C8}" type="pres">
      <dgm:prSet presAssocID="{6F91C3F0-D0AF-45FB-BFB2-6839BB7544B5}" presName="Name37" presStyleLbl="parChTrans1D3" presStyleIdx="0" presStyleCnt="7"/>
      <dgm:spPr/>
    </dgm:pt>
    <dgm:pt modelId="{4E1CEEE1-4E0E-40E6-9C41-65EC306CDD0E}" type="pres">
      <dgm:prSet presAssocID="{593E3FAE-76DB-4E99-AD31-2C63A2DE6037}" presName="hierRoot2" presStyleCnt="0">
        <dgm:presLayoutVars>
          <dgm:hierBranch val="init"/>
        </dgm:presLayoutVars>
      </dgm:prSet>
      <dgm:spPr/>
    </dgm:pt>
    <dgm:pt modelId="{E9BBC150-F31F-49B2-98F3-4ABE6756D002}" type="pres">
      <dgm:prSet presAssocID="{593E3FAE-76DB-4E99-AD31-2C63A2DE6037}" presName="rootComposite" presStyleCnt="0"/>
      <dgm:spPr/>
    </dgm:pt>
    <dgm:pt modelId="{59167D40-CC75-4D18-9A95-92FF8DD2E69D}" type="pres">
      <dgm:prSet presAssocID="{593E3FAE-76DB-4E99-AD31-2C63A2DE6037}" presName="rootText" presStyleLbl="node3" presStyleIdx="0" presStyleCnt="4" custScaleX="238966" custScaleY="210141">
        <dgm:presLayoutVars>
          <dgm:chPref val="3"/>
        </dgm:presLayoutVars>
      </dgm:prSet>
      <dgm:spPr/>
    </dgm:pt>
    <dgm:pt modelId="{A67178E9-8FDB-471E-9872-FFC78D429035}" type="pres">
      <dgm:prSet presAssocID="{593E3FAE-76DB-4E99-AD31-2C63A2DE6037}" presName="rootConnector" presStyleLbl="node3" presStyleIdx="0" presStyleCnt="4"/>
      <dgm:spPr/>
    </dgm:pt>
    <dgm:pt modelId="{6F4EC0C5-5E5D-4076-841F-281D01314F9C}" type="pres">
      <dgm:prSet presAssocID="{593E3FAE-76DB-4E99-AD31-2C63A2DE6037}" presName="hierChild4" presStyleCnt="0"/>
      <dgm:spPr/>
    </dgm:pt>
    <dgm:pt modelId="{27178552-853B-42DF-853D-CE8513DF9126}" type="pres">
      <dgm:prSet presAssocID="{593E3FAE-76DB-4E99-AD31-2C63A2DE6037}" presName="hierChild5" presStyleCnt="0"/>
      <dgm:spPr/>
    </dgm:pt>
    <dgm:pt modelId="{8D65644A-FA1E-4FE2-A72F-1042E5549D62}" type="pres">
      <dgm:prSet presAssocID="{D47AE8D0-5AD5-46F5-AD18-C9CB765170E9}" presName="Name111" presStyleLbl="parChTrans1D4" presStyleIdx="0" presStyleCnt="15"/>
      <dgm:spPr/>
    </dgm:pt>
    <dgm:pt modelId="{42417873-29AD-4C01-A3A1-2BD34A8F8D24}" type="pres">
      <dgm:prSet presAssocID="{AD9A85BD-D75F-4792-8434-91B4C48D6884}" presName="hierRoot3" presStyleCnt="0">
        <dgm:presLayoutVars>
          <dgm:hierBranch val="init"/>
        </dgm:presLayoutVars>
      </dgm:prSet>
      <dgm:spPr/>
    </dgm:pt>
    <dgm:pt modelId="{6CFA9745-DA97-4CC0-8437-185D054104CB}" type="pres">
      <dgm:prSet presAssocID="{AD9A85BD-D75F-4792-8434-91B4C48D6884}" presName="rootComposite3" presStyleCnt="0"/>
      <dgm:spPr/>
    </dgm:pt>
    <dgm:pt modelId="{3A6A8E1C-41CF-4FFA-AE26-BD9572C891B9}" type="pres">
      <dgm:prSet presAssocID="{AD9A85BD-D75F-4792-8434-91B4C48D6884}" presName="rootText3" presStyleLbl="asst3" presStyleIdx="0" presStyleCnt="15" custScaleX="199473" custScaleY="194018">
        <dgm:presLayoutVars>
          <dgm:chPref val="3"/>
        </dgm:presLayoutVars>
      </dgm:prSet>
      <dgm:spPr/>
    </dgm:pt>
    <dgm:pt modelId="{7B172E16-30D3-408F-AFD6-5F6A96EF71FC}" type="pres">
      <dgm:prSet presAssocID="{AD9A85BD-D75F-4792-8434-91B4C48D6884}" presName="rootConnector3" presStyleLbl="asst3" presStyleIdx="0" presStyleCnt="15"/>
      <dgm:spPr/>
    </dgm:pt>
    <dgm:pt modelId="{1ECEB194-858A-4E64-BCD1-C345570598B5}" type="pres">
      <dgm:prSet presAssocID="{AD9A85BD-D75F-4792-8434-91B4C48D6884}" presName="hierChild6" presStyleCnt="0"/>
      <dgm:spPr/>
    </dgm:pt>
    <dgm:pt modelId="{790306C4-6254-4B5F-A335-864BE6EA5854}" type="pres">
      <dgm:prSet presAssocID="{AD9A85BD-D75F-4792-8434-91B4C48D6884}" presName="hierChild7" presStyleCnt="0"/>
      <dgm:spPr/>
    </dgm:pt>
    <dgm:pt modelId="{EE208503-053B-42D7-AA3B-EE7F4160B20D}" type="pres">
      <dgm:prSet presAssocID="{4A3B3F70-435A-47F2-AF28-933CDABE4D92}" presName="Name111" presStyleLbl="parChTrans1D4" presStyleIdx="1" presStyleCnt="15"/>
      <dgm:spPr/>
    </dgm:pt>
    <dgm:pt modelId="{353AB82B-7E8D-4039-B3D0-86AF8E4C8639}" type="pres">
      <dgm:prSet presAssocID="{FB34DFC4-37D5-48D9-BD1E-E09047EECD23}" presName="hierRoot3" presStyleCnt="0">
        <dgm:presLayoutVars>
          <dgm:hierBranch val="init"/>
        </dgm:presLayoutVars>
      </dgm:prSet>
      <dgm:spPr/>
    </dgm:pt>
    <dgm:pt modelId="{8478B9A6-8F7E-4D63-AD39-19C406D271CB}" type="pres">
      <dgm:prSet presAssocID="{FB34DFC4-37D5-48D9-BD1E-E09047EECD23}" presName="rootComposite3" presStyleCnt="0"/>
      <dgm:spPr/>
    </dgm:pt>
    <dgm:pt modelId="{B8ECD113-9879-4E2C-BA20-EFAB4637F9A7}" type="pres">
      <dgm:prSet presAssocID="{FB34DFC4-37D5-48D9-BD1E-E09047EECD23}" presName="rootText3" presStyleLbl="asst3" presStyleIdx="1" presStyleCnt="15" custScaleX="199473" custScaleY="185409">
        <dgm:presLayoutVars>
          <dgm:chPref val="3"/>
        </dgm:presLayoutVars>
      </dgm:prSet>
      <dgm:spPr/>
    </dgm:pt>
    <dgm:pt modelId="{B631AEF7-A3EF-491E-ABAC-E3CBE6AB0656}" type="pres">
      <dgm:prSet presAssocID="{FB34DFC4-37D5-48D9-BD1E-E09047EECD23}" presName="rootConnector3" presStyleLbl="asst3" presStyleIdx="1" presStyleCnt="15"/>
      <dgm:spPr/>
    </dgm:pt>
    <dgm:pt modelId="{85912940-8461-4AFB-8A5F-7349614F648C}" type="pres">
      <dgm:prSet presAssocID="{FB34DFC4-37D5-48D9-BD1E-E09047EECD23}" presName="hierChild6" presStyleCnt="0"/>
      <dgm:spPr/>
    </dgm:pt>
    <dgm:pt modelId="{3E8A26E2-5ABB-452B-9773-4690802030F2}" type="pres">
      <dgm:prSet presAssocID="{FB34DFC4-37D5-48D9-BD1E-E09047EECD23}" presName="hierChild7" presStyleCnt="0"/>
      <dgm:spPr/>
    </dgm:pt>
    <dgm:pt modelId="{D8B75ADD-48BB-4BB1-97A0-447E2F95EDA3}" type="pres">
      <dgm:prSet presAssocID="{FB5D94ED-3842-46E7-ACF0-22925A35DCFF}" presName="Name111" presStyleLbl="parChTrans1D4" presStyleIdx="2" presStyleCnt="15"/>
      <dgm:spPr/>
    </dgm:pt>
    <dgm:pt modelId="{17AB1574-8053-45BF-8EBC-3B08B52F2A99}" type="pres">
      <dgm:prSet presAssocID="{C74308C4-BE17-4E12-94C0-8076DBB7D6DA}" presName="hierRoot3" presStyleCnt="0">
        <dgm:presLayoutVars>
          <dgm:hierBranch val="init"/>
        </dgm:presLayoutVars>
      </dgm:prSet>
      <dgm:spPr/>
    </dgm:pt>
    <dgm:pt modelId="{12C4FBF9-88EF-4B37-A4CD-901A76BC9606}" type="pres">
      <dgm:prSet presAssocID="{C74308C4-BE17-4E12-94C0-8076DBB7D6DA}" presName="rootComposite3" presStyleCnt="0"/>
      <dgm:spPr/>
    </dgm:pt>
    <dgm:pt modelId="{CF34163C-04E1-4674-8C60-3BA2F0C925D4}" type="pres">
      <dgm:prSet presAssocID="{C74308C4-BE17-4E12-94C0-8076DBB7D6DA}" presName="rootText3" presStyleLbl="asst3" presStyleIdx="2" presStyleCnt="15" custScaleX="199473" custScaleY="211639">
        <dgm:presLayoutVars>
          <dgm:chPref val="3"/>
        </dgm:presLayoutVars>
      </dgm:prSet>
      <dgm:spPr/>
    </dgm:pt>
    <dgm:pt modelId="{ED5F20A2-20ED-4F7B-945B-F8CB3D30FA72}" type="pres">
      <dgm:prSet presAssocID="{C74308C4-BE17-4E12-94C0-8076DBB7D6DA}" presName="rootConnector3" presStyleLbl="asst3" presStyleIdx="2" presStyleCnt="15"/>
      <dgm:spPr/>
    </dgm:pt>
    <dgm:pt modelId="{47C2BC17-49D6-49B3-8E99-36A70B81704E}" type="pres">
      <dgm:prSet presAssocID="{C74308C4-BE17-4E12-94C0-8076DBB7D6DA}" presName="hierChild6" presStyleCnt="0"/>
      <dgm:spPr/>
    </dgm:pt>
    <dgm:pt modelId="{7134A713-3B94-44BF-9C78-B9F11375E69A}" type="pres">
      <dgm:prSet presAssocID="{C74308C4-BE17-4E12-94C0-8076DBB7D6DA}" presName="hierChild7" presStyleCnt="0"/>
      <dgm:spPr/>
    </dgm:pt>
    <dgm:pt modelId="{92FB48BD-5A4A-4F9C-98AB-84CE41B43C20}" type="pres">
      <dgm:prSet presAssocID="{D719F337-5C82-4D5B-A657-8497F9BAF8BB}" presName="Name111" presStyleLbl="parChTrans1D4" presStyleIdx="3" presStyleCnt="15"/>
      <dgm:spPr/>
    </dgm:pt>
    <dgm:pt modelId="{109C5A83-6A45-4861-B22E-3B46344A24B7}" type="pres">
      <dgm:prSet presAssocID="{B0BC619C-B6C7-478E-862C-FE74301679A8}" presName="hierRoot3" presStyleCnt="0">
        <dgm:presLayoutVars>
          <dgm:hierBranch val="init"/>
        </dgm:presLayoutVars>
      </dgm:prSet>
      <dgm:spPr/>
    </dgm:pt>
    <dgm:pt modelId="{029C6614-4B63-4B7B-A31F-D5AECB98B4DF}" type="pres">
      <dgm:prSet presAssocID="{B0BC619C-B6C7-478E-862C-FE74301679A8}" presName="rootComposite3" presStyleCnt="0"/>
      <dgm:spPr/>
    </dgm:pt>
    <dgm:pt modelId="{4CCF3484-9D19-4550-B2ED-A4ADFE1E5951}" type="pres">
      <dgm:prSet presAssocID="{B0BC619C-B6C7-478E-862C-FE74301679A8}" presName="rootText3" presStyleLbl="asst3" presStyleIdx="3" presStyleCnt="15" custScaleX="199473" custScaleY="210168">
        <dgm:presLayoutVars>
          <dgm:chPref val="3"/>
        </dgm:presLayoutVars>
      </dgm:prSet>
      <dgm:spPr/>
    </dgm:pt>
    <dgm:pt modelId="{CAED7921-1604-4B19-869A-B32C0BBA73FC}" type="pres">
      <dgm:prSet presAssocID="{B0BC619C-B6C7-478E-862C-FE74301679A8}" presName="rootConnector3" presStyleLbl="asst3" presStyleIdx="3" presStyleCnt="15"/>
      <dgm:spPr/>
    </dgm:pt>
    <dgm:pt modelId="{DD1D2DFE-E028-4917-BEC2-23588DA904ED}" type="pres">
      <dgm:prSet presAssocID="{B0BC619C-B6C7-478E-862C-FE74301679A8}" presName="hierChild6" presStyleCnt="0"/>
      <dgm:spPr/>
    </dgm:pt>
    <dgm:pt modelId="{0F5F0E81-691C-4613-BAC4-F379263382C3}" type="pres">
      <dgm:prSet presAssocID="{B0BC619C-B6C7-478E-862C-FE74301679A8}" presName="hierChild7" presStyleCnt="0"/>
      <dgm:spPr/>
    </dgm:pt>
    <dgm:pt modelId="{4274085D-A0A5-4E2E-BFCD-7CA24FB5EC50}" type="pres">
      <dgm:prSet presAssocID="{478CAD19-ECE8-408B-93E2-B58CAA04618D}" presName="Name111" presStyleLbl="parChTrans1D4" presStyleIdx="4" presStyleCnt="15"/>
      <dgm:spPr/>
    </dgm:pt>
    <dgm:pt modelId="{8D008812-4319-4D2F-84E5-E2A7AAF269EF}" type="pres">
      <dgm:prSet presAssocID="{AC4A5555-5976-4714-85BE-5EEB63D6DE02}" presName="hierRoot3" presStyleCnt="0">
        <dgm:presLayoutVars>
          <dgm:hierBranch val="init"/>
        </dgm:presLayoutVars>
      </dgm:prSet>
      <dgm:spPr/>
    </dgm:pt>
    <dgm:pt modelId="{6EA7DC17-CB33-4E3A-8C34-D06455704D35}" type="pres">
      <dgm:prSet presAssocID="{AC4A5555-5976-4714-85BE-5EEB63D6DE02}" presName="rootComposite3" presStyleCnt="0"/>
      <dgm:spPr/>
    </dgm:pt>
    <dgm:pt modelId="{37FC11F6-8B65-45DA-9AC3-4D902DCAE200}" type="pres">
      <dgm:prSet presAssocID="{AC4A5555-5976-4714-85BE-5EEB63D6DE02}" presName="rootText3" presStyleLbl="asst3" presStyleIdx="4" presStyleCnt="15" custScaleX="199473" custScaleY="212540">
        <dgm:presLayoutVars>
          <dgm:chPref val="3"/>
        </dgm:presLayoutVars>
      </dgm:prSet>
      <dgm:spPr/>
    </dgm:pt>
    <dgm:pt modelId="{C79A352B-0A27-4879-8D9D-A5E190A42A0F}" type="pres">
      <dgm:prSet presAssocID="{AC4A5555-5976-4714-85BE-5EEB63D6DE02}" presName="rootConnector3" presStyleLbl="asst3" presStyleIdx="4" presStyleCnt="15"/>
      <dgm:spPr/>
    </dgm:pt>
    <dgm:pt modelId="{3508E17A-0001-4AAB-8120-3BA131E84A82}" type="pres">
      <dgm:prSet presAssocID="{AC4A5555-5976-4714-85BE-5EEB63D6DE02}" presName="hierChild6" presStyleCnt="0"/>
      <dgm:spPr/>
    </dgm:pt>
    <dgm:pt modelId="{D965B885-EE8A-4259-AC52-3F3845214F77}" type="pres">
      <dgm:prSet presAssocID="{AC4A5555-5976-4714-85BE-5EEB63D6DE02}" presName="hierChild7" presStyleCnt="0"/>
      <dgm:spPr/>
    </dgm:pt>
    <dgm:pt modelId="{656416BB-31B0-4107-9D66-73E8ED3CDD12}" type="pres">
      <dgm:prSet presAssocID="{5013260E-18B8-46B6-809F-7729EF279C52}" presName="Name111" presStyleLbl="parChTrans1D4" presStyleIdx="5" presStyleCnt="15"/>
      <dgm:spPr/>
    </dgm:pt>
    <dgm:pt modelId="{FF4930CF-EA8D-43C4-B4B6-FC7EBD668E81}" type="pres">
      <dgm:prSet presAssocID="{C85EB4D1-612D-4EF4-A083-D5676FB0E251}" presName="hierRoot3" presStyleCnt="0">
        <dgm:presLayoutVars>
          <dgm:hierBranch val="init"/>
        </dgm:presLayoutVars>
      </dgm:prSet>
      <dgm:spPr/>
    </dgm:pt>
    <dgm:pt modelId="{FBF79E17-3A37-43D3-9243-EC638342B243}" type="pres">
      <dgm:prSet presAssocID="{C85EB4D1-612D-4EF4-A083-D5676FB0E251}" presName="rootComposite3" presStyleCnt="0"/>
      <dgm:spPr/>
    </dgm:pt>
    <dgm:pt modelId="{04D3DED5-7A0E-497C-B079-D2F8DDAC4284}" type="pres">
      <dgm:prSet presAssocID="{C85EB4D1-612D-4EF4-A083-D5676FB0E251}" presName="rootText3" presStyleLbl="asst3" presStyleIdx="5" presStyleCnt="15" custScaleX="200337" custScaleY="216601">
        <dgm:presLayoutVars>
          <dgm:chPref val="3"/>
        </dgm:presLayoutVars>
      </dgm:prSet>
      <dgm:spPr/>
    </dgm:pt>
    <dgm:pt modelId="{A55D3985-5BEE-4D06-8C58-9C7ED0E3E57A}" type="pres">
      <dgm:prSet presAssocID="{C85EB4D1-612D-4EF4-A083-D5676FB0E251}" presName="rootConnector3" presStyleLbl="asst3" presStyleIdx="5" presStyleCnt="15"/>
      <dgm:spPr/>
    </dgm:pt>
    <dgm:pt modelId="{2BA7D589-ABC5-4401-AD6F-7FC9391F9873}" type="pres">
      <dgm:prSet presAssocID="{C85EB4D1-612D-4EF4-A083-D5676FB0E251}" presName="hierChild6" presStyleCnt="0"/>
      <dgm:spPr/>
    </dgm:pt>
    <dgm:pt modelId="{78BECD2D-7D81-48FF-BC63-0ED8B0CC4C0C}" type="pres">
      <dgm:prSet presAssocID="{C85EB4D1-612D-4EF4-A083-D5676FB0E251}" presName="hierChild7" presStyleCnt="0"/>
      <dgm:spPr/>
    </dgm:pt>
    <dgm:pt modelId="{6C9C782B-6FF5-41A7-BFE6-D28E05D0C40A}" type="pres">
      <dgm:prSet presAssocID="{10EC65C5-DCD6-41DA-BB49-C7A81BAB3974}" presName="Name37" presStyleLbl="parChTrans1D3" presStyleIdx="1" presStyleCnt="7"/>
      <dgm:spPr/>
    </dgm:pt>
    <dgm:pt modelId="{6150FE88-0A8F-4409-A2B6-52ACEEC1DE97}" type="pres">
      <dgm:prSet presAssocID="{AD133A6A-EA55-4ABC-AFC9-D980A0229BD8}" presName="hierRoot2" presStyleCnt="0">
        <dgm:presLayoutVars>
          <dgm:hierBranch val="init"/>
        </dgm:presLayoutVars>
      </dgm:prSet>
      <dgm:spPr/>
    </dgm:pt>
    <dgm:pt modelId="{96625025-800C-4FF8-9795-D8B3214AB3CF}" type="pres">
      <dgm:prSet presAssocID="{AD133A6A-EA55-4ABC-AFC9-D980A0229BD8}" presName="rootComposite" presStyleCnt="0"/>
      <dgm:spPr/>
    </dgm:pt>
    <dgm:pt modelId="{BE5972F0-2E1A-4864-9007-4872CD14F7DA}" type="pres">
      <dgm:prSet presAssocID="{AD133A6A-EA55-4ABC-AFC9-D980A0229BD8}" presName="rootText" presStyleLbl="node3" presStyleIdx="1" presStyleCnt="4" custScaleX="211446" custScaleY="204205" custLinFactNeighborX="-26165" custLinFactNeighborY="-5523">
        <dgm:presLayoutVars>
          <dgm:chPref val="3"/>
        </dgm:presLayoutVars>
      </dgm:prSet>
      <dgm:spPr/>
    </dgm:pt>
    <dgm:pt modelId="{1075DA0F-A54E-4BA7-A721-6BD56A36C526}" type="pres">
      <dgm:prSet presAssocID="{AD133A6A-EA55-4ABC-AFC9-D980A0229BD8}" presName="rootConnector" presStyleLbl="node3" presStyleIdx="1" presStyleCnt="4"/>
      <dgm:spPr/>
    </dgm:pt>
    <dgm:pt modelId="{0F5FC63F-7978-4473-A229-E10A4985EFEC}" type="pres">
      <dgm:prSet presAssocID="{AD133A6A-EA55-4ABC-AFC9-D980A0229BD8}" presName="hierChild4" presStyleCnt="0"/>
      <dgm:spPr/>
    </dgm:pt>
    <dgm:pt modelId="{6689C110-9908-40B5-AA68-CEA9DAB09BC2}" type="pres">
      <dgm:prSet presAssocID="{AD133A6A-EA55-4ABC-AFC9-D980A0229BD8}" presName="hierChild5" presStyleCnt="0"/>
      <dgm:spPr/>
    </dgm:pt>
    <dgm:pt modelId="{40321BA5-B365-4A39-BC1F-EC3BDDE2BA0A}" type="pres">
      <dgm:prSet presAssocID="{36032745-3234-4A19-A9CB-C2DD2D302E24}" presName="Name111" presStyleLbl="parChTrans1D4" presStyleIdx="6" presStyleCnt="15"/>
      <dgm:spPr/>
    </dgm:pt>
    <dgm:pt modelId="{F70894C2-EC89-4DDB-9A77-3FB59BEF1A47}" type="pres">
      <dgm:prSet presAssocID="{A7ADDA1E-33BD-49D2-A3F4-9668DE50DDDA}" presName="hierRoot3" presStyleCnt="0">
        <dgm:presLayoutVars>
          <dgm:hierBranch val="init"/>
        </dgm:presLayoutVars>
      </dgm:prSet>
      <dgm:spPr/>
    </dgm:pt>
    <dgm:pt modelId="{C47A2BA8-4A8A-492B-BA46-CF579C75AB89}" type="pres">
      <dgm:prSet presAssocID="{A7ADDA1E-33BD-49D2-A3F4-9668DE50DDDA}" presName="rootComposite3" presStyleCnt="0"/>
      <dgm:spPr/>
    </dgm:pt>
    <dgm:pt modelId="{AD78A34E-1692-4E20-AAED-4F23B11A3A91}" type="pres">
      <dgm:prSet presAssocID="{A7ADDA1E-33BD-49D2-A3F4-9668DE50DDDA}" presName="rootText3" presStyleLbl="asst3" presStyleIdx="6" presStyleCnt="15" custScaleX="200337" custScaleY="121134" custLinFactNeighborX="-13983">
        <dgm:presLayoutVars>
          <dgm:chPref val="3"/>
        </dgm:presLayoutVars>
      </dgm:prSet>
      <dgm:spPr/>
    </dgm:pt>
    <dgm:pt modelId="{A347C533-AF63-4FF3-A7E6-4BA9EDC1C0C8}" type="pres">
      <dgm:prSet presAssocID="{A7ADDA1E-33BD-49D2-A3F4-9668DE50DDDA}" presName="rootConnector3" presStyleLbl="asst3" presStyleIdx="6" presStyleCnt="15"/>
      <dgm:spPr/>
    </dgm:pt>
    <dgm:pt modelId="{2A88E503-9DDD-497E-9CD2-F6663EBF5C9C}" type="pres">
      <dgm:prSet presAssocID="{A7ADDA1E-33BD-49D2-A3F4-9668DE50DDDA}" presName="hierChild6" presStyleCnt="0"/>
      <dgm:spPr/>
    </dgm:pt>
    <dgm:pt modelId="{01F08E03-BC82-49D8-94C3-C99C83E40BB9}" type="pres">
      <dgm:prSet presAssocID="{A7ADDA1E-33BD-49D2-A3F4-9668DE50DDDA}" presName="hierChild7" presStyleCnt="0"/>
      <dgm:spPr/>
    </dgm:pt>
    <dgm:pt modelId="{3E56D90C-7DF2-4930-90AC-A2A8D9A911B4}" type="pres">
      <dgm:prSet presAssocID="{63D909CA-A92C-42B6-825D-269A3BD13148}" presName="Name37" presStyleLbl="parChTrans1D3" presStyleIdx="2" presStyleCnt="7"/>
      <dgm:spPr/>
    </dgm:pt>
    <dgm:pt modelId="{E487FFFD-AE86-4973-82BF-BA367F737176}" type="pres">
      <dgm:prSet presAssocID="{211E279D-D1E5-4190-A8AC-AF5725D84B77}" presName="hierRoot2" presStyleCnt="0">
        <dgm:presLayoutVars>
          <dgm:hierBranch val="init"/>
        </dgm:presLayoutVars>
      </dgm:prSet>
      <dgm:spPr/>
    </dgm:pt>
    <dgm:pt modelId="{F5F5137C-7FAA-4C17-AC30-670F893B43CE}" type="pres">
      <dgm:prSet presAssocID="{211E279D-D1E5-4190-A8AC-AF5725D84B77}" presName="rootComposite" presStyleCnt="0"/>
      <dgm:spPr/>
    </dgm:pt>
    <dgm:pt modelId="{220812B3-B5BF-4CAF-90F7-2EE48EEAF026}" type="pres">
      <dgm:prSet presAssocID="{211E279D-D1E5-4190-A8AC-AF5725D84B77}" presName="rootText" presStyleLbl="node3" presStyleIdx="2" presStyleCnt="4" custScaleX="227249" custScaleY="201437">
        <dgm:presLayoutVars>
          <dgm:chPref val="3"/>
        </dgm:presLayoutVars>
      </dgm:prSet>
      <dgm:spPr/>
    </dgm:pt>
    <dgm:pt modelId="{306DD18D-A0C5-44E7-A457-8684963180C0}" type="pres">
      <dgm:prSet presAssocID="{211E279D-D1E5-4190-A8AC-AF5725D84B77}" presName="rootConnector" presStyleLbl="node3" presStyleIdx="2" presStyleCnt="4"/>
      <dgm:spPr/>
    </dgm:pt>
    <dgm:pt modelId="{D4065BB5-AA56-4FB6-990C-E9E5BCDA9599}" type="pres">
      <dgm:prSet presAssocID="{211E279D-D1E5-4190-A8AC-AF5725D84B77}" presName="hierChild4" presStyleCnt="0"/>
      <dgm:spPr/>
    </dgm:pt>
    <dgm:pt modelId="{52067A4C-FBDD-4EAE-A35B-E393A76A45A1}" type="pres">
      <dgm:prSet presAssocID="{211E279D-D1E5-4190-A8AC-AF5725D84B77}" presName="hierChild5" presStyleCnt="0"/>
      <dgm:spPr/>
    </dgm:pt>
    <dgm:pt modelId="{27BDE58A-480F-43CC-BDCD-0AF368290C54}" type="pres">
      <dgm:prSet presAssocID="{D2F7547B-CF80-4304-8705-E44686810AD6}" presName="Name111" presStyleLbl="parChTrans1D4" presStyleIdx="7" presStyleCnt="15"/>
      <dgm:spPr/>
    </dgm:pt>
    <dgm:pt modelId="{AA45075D-4548-4243-A570-9447A95DBA59}" type="pres">
      <dgm:prSet presAssocID="{E08D8146-3244-40C8-AB05-1682954BB093}" presName="hierRoot3" presStyleCnt="0">
        <dgm:presLayoutVars>
          <dgm:hierBranch val="init"/>
        </dgm:presLayoutVars>
      </dgm:prSet>
      <dgm:spPr/>
    </dgm:pt>
    <dgm:pt modelId="{462BC5B2-46B0-4463-9D4C-5452084B8FE1}" type="pres">
      <dgm:prSet presAssocID="{E08D8146-3244-40C8-AB05-1682954BB093}" presName="rootComposite3" presStyleCnt="0"/>
      <dgm:spPr/>
    </dgm:pt>
    <dgm:pt modelId="{4EAA8941-CBC4-4F85-A149-8960FA651AEB}" type="pres">
      <dgm:prSet presAssocID="{E08D8146-3244-40C8-AB05-1682954BB093}" presName="rootText3" presStyleLbl="asst3" presStyleIdx="7" presStyleCnt="15" custScaleX="200337" custScaleY="121134">
        <dgm:presLayoutVars>
          <dgm:chPref val="3"/>
        </dgm:presLayoutVars>
      </dgm:prSet>
      <dgm:spPr/>
    </dgm:pt>
    <dgm:pt modelId="{771FE348-C192-4A70-A4E1-2397FBFE9537}" type="pres">
      <dgm:prSet presAssocID="{E08D8146-3244-40C8-AB05-1682954BB093}" presName="rootConnector3" presStyleLbl="asst3" presStyleIdx="7" presStyleCnt="15"/>
      <dgm:spPr/>
    </dgm:pt>
    <dgm:pt modelId="{950B117C-26BE-4D91-9A0A-6B56247BEE37}" type="pres">
      <dgm:prSet presAssocID="{E08D8146-3244-40C8-AB05-1682954BB093}" presName="hierChild6" presStyleCnt="0"/>
      <dgm:spPr/>
    </dgm:pt>
    <dgm:pt modelId="{27385DFD-7692-4F3B-801D-235FBD008A64}" type="pres">
      <dgm:prSet presAssocID="{E08D8146-3244-40C8-AB05-1682954BB093}" presName="hierChild7" presStyleCnt="0"/>
      <dgm:spPr/>
    </dgm:pt>
    <dgm:pt modelId="{5982FACD-759F-454A-95D8-81D998A51C40}" type="pres">
      <dgm:prSet presAssocID="{FB543DFB-65A7-469C-B7C4-933B24D18CA6}" presName="Name111" presStyleLbl="parChTrans1D4" presStyleIdx="8" presStyleCnt="15"/>
      <dgm:spPr/>
    </dgm:pt>
    <dgm:pt modelId="{8AC820E7-9C21-4B1C-A470-0F1E8C470335}" type="pres">
      <dgm:prSet presAssocID="{E8F6D5AA-9A5A-40F5-937A-007C299CEF5D}" presName="hierRoot3" presStyleCnt="0">
        <dgm:presLayoutVars>
          <dgm:hierBranch val="init"/>
        </dgm:presLayoutVars>
      </dgm:prSet>
      <dgm:spPr/>
    </dgm:pt>
    <dgm:pt modelId="{34BE57F1-BFF6-4915-B7AD-C4DEEF41C784}" type="pres">
      <dgm:prSet presAssocID="{E8F6D5AA-9A5A-40F5-937A-007C299CEF5D}" presName="rootComposite3" presStyleCnt="0"/>
      <dgm:spPr/>
    </dgm:pt>
    <dgm:pt modelId="{DB4AA085-31B3-447E-B4FB-4191E8997CB2}" type="pres">
      <dgm:prSet presAssocID="{E8F6D5AA-9A5A-40F5-937A-007C299CEF5D}" presName="rootText3" presStyleLbl="asst3" presStyleIdx="8" presStyleCnt="15" custScaleX="200337" custScaleY="296408">
        <dgm:presLayoutVars>
          <dgm:chPref val="3"/>
        </dgm:presLayoutVars>
      </dgm:prSet>
      <dgm:spPr/>
    </dgm:pt>
    <dgm:pt modelId="{2F95318F-2B54-49DD-BE4E-CB9F555E1787}" type="pres">
      <dgm:prSet presAssocID="{E8F6D5AA-9A5A-40F5-937A-007C299CEF5D}" presName="rootConnector3" presStyleLbl="asst3" presStyleIdx="8" presStyleCnt="15"/>
      <dgm:spPr/>
    </dgm:pt>
    <dgm:pt modelId="{DAF72110-047E-47F4-8B58-595D1C6CDCA2}" type="pres">
      <dgm:prSet presAssocID="{E8F6D5AA-9A5A-40F5-937A-007C299CEF5D}" presName="hierChild6" presStyleCnt="0"/>
      <dgm:spPr/>
    </dgm:pt>
    <dgm:pt modelId="{5B5F7A05-0F2B-4CE5-B98A-B4759FEC5533}" type="pres">
      <dgm:prSet presAssocID="{E8F6D5AA-9A5A-40F5-937A-007C299CEF5D}" presName="hierChild7" presStyleCnt="0"/>
      <dgm:spPr/>
    </dgm:pt>
    <dgm:pt modelId="{8A52B13F-4D05-45C5-B8C3-A25F8896C67C}" type="pres">
      <dgm:prSet presAssocID="{B5D532DF-41D0-4943-B5BB-05A61DB5A3D4}" presName="Name37" presStyleLbl="parChTrans1D3" presStyleIdx="3" presStyleCnt="7"/>
      <dgm:spPr/>
    </dgm:pt>
    <dgm:pt modelId="{F27DCA71-FED7-4279-8736-75AD91372789}" type="pres">
      <dgm:prSet presAssocID="{2E3FFF52-15E3-41B7-BD33-AA3FF82822B7}" presName="hierRoot2" presStyleCnt="0">
        <dgm:presLayoutVars>
          <dgm:hierBranch val="init"/>
        </dgm:presLayoutVars>
      </dgm:prSet>
      <dgm:spPr/>
    </dgm:pt>
    <dgm:pt modelId="{13DAF44D-7F81-4DF2-A904-D39354DB3293}" type="pres">
      <dgm:prSet presAssocID="{2E3FFF52-15E3-41B7-BD33-AA3FF82822B7}" presName="rootComposite" presStyleCnt="0"/>
      <dgm:spPr/>
    </dgm:pt>
    <dgm:pt modelId="{06AABF2C-C667-48BB-BFAA-AFFC33751801}" type="pres">
      <dgm:prSet presAssocID="{2E3FFF52-15E3-41B7-BD33-AA3FF82822B7}" presName="rootText" presStyleLbl="node3" presStyleIdx="3" presStyleCnt="4" custScaleX="233786" custScaleY="199978">
        <dgm:presLayoutVars>
          <dgm:chPref val="3"/>
        </dgm:presLayoutVars>
      </dgm:prSet>
      <dgm:spPr/>
    </dgm:pt>
    <dgm:pt modelId="{216F5ED6-B846-4646-B9AE-4B32C6F9DB88}" type="pres">
      <dgm:prSet presAssocID="{2E3FFF52-15E3-41B7-BD33-AA3FF82822B7}" presName="rootConnector" presStyleLbl="node3" presStyleIdx="3" presStyleCnt="4"/>
      <dgm:spPr/>
    </dgm:pt>
    <dgm:pt modelId="{7285DB61-4C5F-4746-9638-9989A9E85B3E}" type="pres">
      <dgm:prSet presAssocID="{2E3FFF52-15E3-41B7-BD33-AA3FF82822B7}" presName="hierChild4" presStyleCnt="0"/>
      <dgm:spPr/>
    </dgm:pt>
    <dgm:pt modelId="{7813D110-CE88-458A-991C-0C8730E8C433}" type="pres">
      <dgm:prSet presAssocID="{2E3FFF52-15E3-41B7-BD33-AA3FF82822B7}" presName="hierChild5" presStyleCnt="0"/>
      <dgm:spPr/>
    </dgm:pt>
    <dgm:pt modelId="{1F3BD744-756D-48C9-A917-F5C428581FAB}" type="pres">
      <dgm:prSet presAssocID="{0E59DDF5-6A0A-4558-A234-1B65AEC743BF}" presName="Name111" presStyleLbl="parChTrans1D4" presStyleIdx="9" presStyleCnt="15"/>
      <dgm:spPr/>
    </dgm:pt>
    <dgm:pt modelId="{D9AE4FC8-E072-4166-A533-A1BCAC98B4E8}" type="pres">
      <dgm:prSet presAssocID="{C5872D9D-CD86-4D15-BA83-8B2DD1829272}" presName="hierRoot3" presStyleCnt="0">
        <dgm:presLayoutVars>
          <dgm:hierBranch val="init"/>
        </dgm:presLayoutVars>
      </dgm:prSet>
      <dgm:spPr/>
    </dgm:pt>
    <dgm:pt modelId="{B43D9FDF-BF33-4252-AC3C-4DCB2F1108DF}" type="pres">
      <dgm:prSet presAssocID="{C5872D9D-CD86-4D15-BA83-8B2DD1829272}" presName="rootComposite3" presStyleCnt="0"/>
      <dgm:spPr/>
    </dgm:pt>
    <dgm:pt modelId="{EE10DC9B-09BB-4C1D-8D27-A07E4EBC05C0}" type="pres">
      <dgm:prSet presAssocID="{C5872D9D-CD86-4D15-BA83-8B2DD1829272}" presName="rootText3" presStyleLbl="asst3" presStyleIdx="9" presStyleCnt="15" custScaleX="200337" custScaleY="185423">
        <dgm:presLayoutVars>
          <dgm:chPref val="3"/>
        </dgm:presLayoutVars>
      </dgm:prSet>
      <dgm:spPr/>
    </dgm:pt>
    <dgm:pt modelId="{158BC56E-6026-4689-B415-5BC3E51865E9}" type="pres">
      <dgm:prSet presAssocID="{C5872D9D-CD86-4D15-BA83-8B2DD1829272}" presName="rootConnector3" presStyleLbl="asst3" presStyleIdx="9" presStyleCnt="15"/>
      <dgm:spPr/>
    </dgm:pt>
    <dgm:pt modelId="{BB25F0C8-DCC6-4866-A84D-8C8A1370D1BF}" type="pres">
      <dgm:prSet presAssocID="{C5872D9D-CD86-4D15-BA83-8B2DD1829272}" presName="hierChild6" presStyleCnt="0"/>
      <dgm:spPr/>
    </dgm:pt>
    <dgm:pt modelId="{7AE60924-CE1E-4CA3-B584-D3378FCB1419}" type="pres">
      <dgm:prSet presAssocID="{C5872D9D-CD86-4D15-BA83-8B2DD1829272}" presName="hierChild7" presStyleCnt="0"/>
      <dgm:spPr/>
    </dgm:pt>
    <dgm:pt modelId="{9B2526B2-EAA5-47E1-A13B-38AAB5CAB39D}" type="pres">
      <dgm:prSet presAssocID="{9054C1A7-4E65-4E05-8D81-12CB2BECAFCE}" presName="Name111" presStyleLbl="parChTrans1D4" presStyleIdx="10" presStyleCnt="15"/>
      <dgm:spPr/>
    </dgm:pt>
    <dgm:pt modelId="{478E204F-93B1-439A-8970-48262C069A7C}" type="pres">
      <dgm:prSet presAssocID="{5D9AA319-9909-4668-A93F-3F90F86AD0FF}" presName="hierRoot3" presStyleCnt="0">
        <dgm:presLayoutVars>
          <dgm:hierBranch val="init"/>
        </dgm:presLayoutVars>
      </dgm:prSet>
      <dgm:spPr/>
    </dgm:pt>
    <dgm:pt modelId="{A5EC4C18-3627-43F3-8575-B3DD71ADD354}" type="pres">
      <dgm:prSet presAssocID="{5D9AA319-9909-4668-A93F-3F90F86AD0FF}" presName="rootComposite3" presStyleCnt="0"/>
      <dgm:spPr/>
    </dgm:pt>
    <dgm:pt modelId="{56E6F81C-67C2-4A2C-8B79-04FD12E8522D}" type="pres">
      <dgm:prSet presAssocID="{5D9AA319-9909-4668-A93F-3F90F86AD0FF}" presName="rootText3" presStyleLbl="asst3" presStyleIdx="10" presStyleCnt="15" custScaleX="200337" custScaleY="221962">
        <dgm:presLayoutVars>
          <dgm:chPref val="3"/>
        </dgm:presLayoutVars>
      </dgm:prSet>
      <dgm:spPr/>
    </dgm:pt>
    <dgm:pt modelId="{DF874422-84C4-41A4-819B-2E7BF2C693B9}" type="pres">
      <dgm:prSet presAssocID="{5D9AA319-9909-4668-A93F-3F90F86AD0FF}" presName="rootConnector3" presStyleLbl="asst3" presStyleIdx="10" presStyleCnt="15"/>
      <dgm:spPr/>
    </dgm:pt>
    <dgm:pt modelId="{3EEFB40F-AF09-4996-9881-7079281E2DF6}" type="pres">
      <dgm:prSet presAssocID="{5D9AA319-9909-4668-A93F-3F90F86AD0FF}" presName="hierChild6" presStyleCnt="0"/>
      <dgm:spPr/>
    </dgm:pt>
    <dgm:pt modelId="{FCC85287-67EE-49E9-A80A-98C3E5B471A0}" type="pres">
      <dgm:prSet presAssocID="{5D9AA319-9909-4668-A93F-3F90F86AD0FF}" presName="hierChild7" presStyleCnt="0"/>
      <dgm:spPr/>
    </dgm:pt>
    <dgm:pt modelId="{18C91ECE-7558-403C-8A24-01115737217D}" type="pres">
      <dgm:prSet presAssocID="{4542D641-466E-4587-8738-DE96D24F3A15}" presName="Name111" presStyleLbl="parChTrans1D4" presStyleIdx="11" presStyleCnt="15"/>
      <dgm:spPr/>
    </dgm:pt>
    <dgm:pt modelId="{5E59E408-6B49-4030-915B-A28F14056E6E}" type="pres">
      <dgm:prSet presAssocID="{16BF4DB0-EF21-4CB6-A398-E9379C1B30F5}" presName="hierRoot3" presStyleCnt="0">
        <dgm:presLayoutVars>
          <dgm:hierBranch val="init"/>
        </dgm:presLayoutVars>
      </dgm:prSet>
      <dgm:spPr/>
    </dgm:pt>
    <dgm:pt modelId="{504F5DF1-2A3C-4CAB-B2F4-77948A23C280}" type="pres">
      <dgm:prSet presAssocID="{16BF4DB0-EF21-4CB6-A398-E9379C1B30F5}" presName="rootComposite3" presStyleCnt="0"/>
      <dgm:spPr/>
    </dgm:pt>
    <dgm:pt modelId="{D8221FDA-4E60-4062-8645-3C387F95D397}" type="pres">
      <dgm:prSet presAssocID="{16BF4DB0-EF21-4CB6-A398-E9379C1B30F5}" presName="rootText3" presStyleLbl="asst3" presStyleIdx="11" presStyleCnt="15" custScaleX="200337" custScaleY="225705">
        <dgm:presLayoutVars>
          <dgm:chPref val="3"/>
        </dgm:presLayoutVars>
      </dgm:prSet>
      <dgm:spPr/>
    </dgm:pt>
    <dgm:pt modelId="{5F42CF26-6FDF-4C89-8CA3-D210D958650B}" type="pres">
      <dgm:prSet presAssocID="{16BF4DB0-EF21-4CB6-A398-E9379C1B30F5}" presName="rootConnector3" presStyleLbl="asst3" presStyleIdx="11" presStyleCnt="15"/>
      <dgm:spPr/>
    </dgm:pt>
    <dgm:pt modelId="{75191E49-3863-41A9-B7A3-A3ABAA0394D0}" type="pres">
      <dgm:prSet presAssocID="{16BF4DB0-EF21-4CB6-A398-E9379C1B30F5}" presName="hierChild6" presStyleCnt="0"/>
      <dgm:spPr/>
    </dgm:pt>
    <dgm:pt modelId="{312A80BE-DFA1-4DB5-90AC-D9CD74ACDC30}" type="pres">
      <dgm:prSet presAssocID="{16BF4DB0-EF21-4CB6-A398-E9379C1B30F5}" presName="hierChild7" presStyleCnt="0"/>
      <dgm:spPr/>
    </dgm:pt>
    <dgm:pt modelId="{A9D60712-3868-48F6-9AF3-70631F783416}" type="pres">
      <dgm:prSet presAssocID="{E3CA6EF9-3289-4ADA-9A6B-94990AA53E5F}" presName="Name111" presStyleLbl="parChTrans1D4" presStyleIdx="12" presStyleCnt="15"/>
      <dgm:spPr/>
    </dgm:pt>
    <dgm:pt modelId="{CEB32C91-E9AC-463B-A71D-EA2FA402A034}" type="pres">
      <dgm:prSet presAssocID="{5137E129-3ADF-4D9E-BC88-D6A0EAA2F5A7}" presName="hierRoot3" presStyleCnt="0">
        <dgm:presLayoutVars>
          <dgm:hierBranch val="init"/>
        </dgm:presLayoutVars>
      </dgm:prSet>
      <dgm:spPr/>
    </dgm:pt>
    <dgm:pt modelId="{C69FA3E4-C14B-4340-A0B9-CC8D0FA76958}" type="pres">
      <dgm:prSet presAssocID="{5137E129-3ADF-4D9E-BC88-D6A0EAA2F5A7}" presName="rootComposite3" presStyleCnt="0"/>
      <dgm:spPr/>
    </dgm:pt>
    <dgm:pt modelId="{7C736DA6-D9A9-42C1-85CB-58C1A1C6FD9A}" type="pres">
      <dgm:prSet presAssocID="{5137E129-3ADF-4D9E-BC88-D6A0EAA2F5A7}" presName="rootText3" presStyleLbl="asst3" presStyleIdx="12" presStyleCnt="15" custScaleX="200337" custScaleY="176724">
        <dgm:presLayoutVars>
          <dgm:chPref val="3"/>
        </dgm:presLayoutVars>
      </dgm:prSet>
      <dgm:spPr/>
    </dgm:pt>
    <dgm:pt modelId="{C017A0A1-2D32-4406-A3C6-3CE02A7CC2E2}" type="pres">
      <dgm:prSet presAssocID="{5137E129-3ADF-4D9E-BC88-D6A0EAA2F5A7}" presName="rootConnector3" presStyleLbl="asst3" presStyleIdx="12" presStyleCnt="15"/>
      <dgm:spPr/>
    </dgm:pt>
    <dgm:pt modelId="{A0C3A12A-C2C6-4C17-B434-B71B55ECD699}" type="pres">
      <dgm:prSet presAssocID="{5137E129-3ADF-4D9E-BC88-D6A0EAA2F5A7}" presName="hierChild6" presStyleCnt="0"/>
      <dgm:spPr/>
    </dgm:pt>
    <dgm:pt modelId="{36737535-80F5-4A22-A391-3F1AA4AC704E}" type="pres">
      <dgm:prSet presAssocID="{5137E129-3ADF-4D9E-BC88-D6A0EAA2F5A7}" presName="hierChild7" presStyleCnt="0"/>
      <dgm:spPr/>
    </dgm:pt>
    <dgm:pt modelId="{61BF23C3-7B5A-492C-9C1E-C158893B9E91}" type="pres">
      <dgm:prSet presAssocID="{1A23D630-70DD-4EC5-AE0D-0D8D006FA235}" presName="Name111" presStyleLbl="parChTrans1D4" presStyleIdx="13" presStyleCnt="15"/>
      <dgm:spPr/>
    </dgm:pt>
    <dgm:pt modelId="{856BDBB2-A522-43E4-BB8E-FB84072D7DFA}" type="pres">
      <dgm:prSet presAssocID="{BFD0454B-27C3-4EC4-8C7F-5C19C0102534}" presName="hierRoot3" presStyleCnt="0">
        <dgm:presLayoutVars>
          <dgm:hierBranch val="init"/>
        </dgm:presLayoutVars>
      </dgm:prSet>
      <dgm:spPr/>
    </dgm:pt>
    <dgm:pt modelId="{40A7D158-F7F2-4FD4-B8B0-ACBDA2E4DFCD}" type="pres">
      <dgm:prSet presAssocID="{BFD0454B-27C3-4EC4-8C7F-5C19C0102534}" presName="rootComposite3" presStyleCnt="0"/>
      <dgm:spPr/>
    </dgm:pt>
    <dgm:pt modelId="{67B15C51-BC49-4C2A-B915-DEDD4E4D8B94}" type="pres">
      <dgm:prSet presAssocID="{BFD0454B-27C3-4EC4-8C7F-5C19C0102534}" presName="rootText3" presStyleLbl="asst3" presStyleIdx="13" presStyleCnt="15" custScaleX="200337" custScaleY="206010">
        <dgm:presLayoutVars>
          <dgm:chPref val="3"/>
        </dgm:presLayoutVars>
      </dgm:prSet>
      <dgm:spPr/>
    </dgm:pt>
    <dgm:pt modelId="{47104D45-2DB0-4E5D-96C1-745A92A31B68}" type="pres">
      <dgm:prSet presAssocID="{BFD0454B-27C3-4EC4-8C7F-5C19C0102534}" presName="rootConnector3" presStyleLbl="asst3" presStyleIdx="13" presStyleCnt="15"/>
      <dgm:spPr/>
    </dgm:pt>
    <dgm:pt modelId="{E3345DAB-1199-401D-A52D-73C1BAC55BAB}" type="pres">
      <dgm:prSet presAssocID="{BFD0454B-27C3-4EC4-8C7F-5C19C0102534}" presName="hierChild6" presStyleCnt="0"/>
      <dgm:spPr/>
    </dgm:pt>
    <dgm:pt modelId="{0CFAC406-5476-456B-B198-1808EE721979}" type="pres">
      <dgm:prSet presAssocID="{BFD0454B-27C3-4EC4-8C7F-5C19C0102534}" presName="hierChild7" presStyleCnt="0"/>
      <dgm:spPr/>
    </dgm:pt>
    <dgm:pt modelId="{D32AA1D1-8AF7-4CA2-A3DC-707EDBDEB7DB}" type="pres">
      <dgm:prSet presAssocID="{8892E67C-BE66-40B1-B97B-35AA063E6547}" presName="Name111" presStyleLbl="parChTrans1D4" presStyleIdx="14" presStyleCnt="15"/>
      <dgm:spPr/>
    </dgm:pt>
    <dgm:pt modelId="{FE15BAEE-2AC3-45A3-9C48-F7E2232509E0}" type="pres">
      <dgm:prSet presAssocID="{593EF187-B54C-4AAD-8DD6-4F18E273E674}" presName="hierRoot3" presStyleCnt="0">
        <dgm:presLayoutVars>
          <dgm:hierBranch val="init"/>
        </dgm:presLayoutVars>
      </dgm:prSet>
      <dgm:spPr/>
    </dgm:pt>
    <dgm:pt modelId="{5B2FA6E4-68DD-4975-B7AF-E185F2D0F156}" type="pres">
      <dgm:prSet presAssocID="{593EF187-B54C-4AAD-8DD6-4F18E273E674}" presName="rootComposite3" presStyleCnt="0"/>
      <dgm:spPr/>
    </dgm:pt>
    <dgm:pt modelId="{FE537AAD-2483-445D-A5F3-AB50E800D5F3}" type="pres">
      <dgm:prSet presAssocID="{593EF187-B54C-4AAD-8DD6-4F18E273E674}" presName="rootText3" presStyleLbl="asst3" presStyleIdx="14" presStyleCnt="15" custScaleX="200337" custScaleY="175231">
        <dgm:presLayoutVars>
          <dgm:chPref val="3"/>
        </dgm:presLayoutVars>
      </dgm:prSet>
      <dgm:spPr/>
    </dgm:pt>
    <dgm:pt modelId="{3CF27CA1-78AE-4CD4-A4E1-6F991F06CCFD}" type="pres">
      <dgm:prSet presAssocID="{593EF187-B54C-4AAD-8DD6-4F18E273E674}" presName="rootConnector3" presStyleLbl="asst3" presStyleIdx="14" presStyleCnt="15"/>
      <dgm:spPr/>
    </dgm:pt>
    <dgm:pt modelId="{F017CCF2-4D6A-4CFC-A961-A336DCE2D7B9}" type="pres">
      <dgm:prSet presAssocID="{593EF187-B54C-4AAD-8DD6-4F18E273E674}" presName="hierChild6" presStyleCnt="0"/>
      <dgm:spPr/>
    </dgm:pt>
    <dgm:pt modelId="{AF88D12F-13EF-436F-B66F-CDFC0C4F8DB4}" type="pres">
      <dgm:prSet presAssocID="{593EF187-B54C-4AAD-8DD6-4F18E273E674}" presName="hierChild7" presStyleCnt="0"/>
      <dgm:spPr/>
    </dgm:pt>
    <dgm:pt modelId="{6E6F812C-C08E-499D-A01F-484015A0F921}" type="pres">
      <dgm:prSet presAssocID="{B3B50882-8D58-4BD3-88BD-AB3252B10F43}" presName="hierChild5" presStyleCnt="0"/>
      <dgm:spPr/>
    </dgm:pt>
    <dgm:pt modelId="{8009EBCA-180B-4FB5-951D-92640FAAA472}" type="pres">
      <dgm:prSet presAssocID="{117612CF-9463-4E6E-A486-BC5FA3F3BC30}" presName="Name111" presStyleLbl="parChTrans1D3" presStyleIdx="4" presStyleCnt="7"/>
      <dgm:spPr/>
    </dgm:pt>
    <dgm:pt modelId="{759607C6-D706-473B-95BD-C785580FA6F4}" type="pres">
      <dgm:prSet presAssocID="{160F7EA8-0992-427D-9105-661E38142726}" presName="hierRoot3" presStyleCnt="0">
        <dgm:presLayoutVars>
          <dgm:hierBranch val="init"/>
        </dgm:presLayoutVars>
      </dgm:prSet>
      <dgm:spPr/>
    </dgm:pt>
    <dgm:pt modelId="{12D6B474-C783-4E78-A15D-56CC3003C70F}" type="pres">
      <dgm:prSet presAssocID="{160F7EA8-0992-427D-9105-661E38142726}" presName="rootComposite3" presStyleCnt="0"/>
      <dgm:spPr/>
    </dgm:pt>
    <dgm:pt modelId="{174788E1-4AA7-4915-A4CE-F223DF2AC09B}" type="pres">
      <dgm:prSet presAssocID="{160F7EA8-0992-427D-9105-661E38142726}" presName="rootText3" presStyleLbl="asst2" presStyleIdx="0" presStyleCnt="3" custScaleX="215514" custScaleY="130311">
        <dgm:presLayoutVars>
          <dgm:chPref val="3"/>
        </dgm:presLayoutVars>
      </dgm:prSet>
      <dgm:spPr/>
    </dgm:pt>
    <dgm:pt modelId="{146CB684-BF8F-4CA9-BF16-1BFEB38B0061}" type="pres">
      <dgm:prSet presAssocID="{160F7EA8-0992-427D-9105-661E38142726}" presName="rootConnector3" presStyleLbl="asst2" presStyleIdx="0" presStyleCnt="3"/>
      <dgm:spPr/>
    </dgm:pt>
    <dgm:pt modelId="{4D51B4F7-DA8D-4C54-876A-D0343B6019E2}" type="pres">
      <dgm:prSet presAssocID="{160F7EA8-0992-427D-9105-661E38142726}" presName="hierChild6" presStyleCnt="0"/>
      <dgm:spPr/>
    </dgm:pt>
    <dgm:pt modelId="{51F857ED-4FE7-4147-96E9-AF05D2215850}" type="pres">
      <dgm:prSet presAssocID="{160F7EA8-0992-427D-9105-661E38142726}" presName="hierChild7" presStyleCnt="0"/>
      <dgm:spPr/>
    </dgm:pt>
    <dgm:pt modelId="{7EC028EF-A6CB-4665-8F55-BCE52A334B36}" type="pres">
      <dgm:prSet presAssocID="{75897F87-279D-46DB-92B4-94AB262D8F82}" presName="Name111" presStyleLbl="parChTrans1D3" presStyleIdx="5" presStyleCnt="7"/>
      <dgm:spPr/>
    </dgm:pt>
    <dgm:pt modelId="{8F173ED0-A430-4C04-B649-607A25E9809B}" type="pres">
      <dgm:prSet presAssocID="{C7038503-9CDE-4B29-BD8F-54BB1FF85355}" presName="hierRoot3" presStyleCnt="0">
        <dgm:presLayoutVars>
          <dgm:hierBranch val="init"/>
        </dgm:presLayoutVars>
      </dgm:prSet>
      <dgm:spPr/>
    </dgm:pt>
    <dgm:pt modelId="{8F94CDB0-B552-42DD-9A38-038908B4EC8A}" type="pres">
      <dgm:prSet presAssocID="{C7038503-9CDE-4B29-BD8F-54BB1FF85355}" presName="rootComposite3" presStyleCnt="0"/>
      <dgm:spPr/>
    </dgm:pt>
    <dgm:pt modelId="{F1CDEFAE-0B62-4CEA-9C1C-6FD12B50DDE0}" type="pres">
      <dgm:prSet presAssocID="{C7038503-9CDE-4B29-BD8F-54BB1FF85355}" presName="rootText3" presStyleLbl="asst2" presStyleIdx="1" presStyleCnt="3" custScaleX="215514" custScaleY="130311">
        <dgm:presLayoutVars>
          <dgm:chPref val="3"/>
        </dgm:presLayoutVars>
      </dgm:prSet>
      <dgm:spPr/>
    </dgm:pt>
    <dgm:pt modelId="{3BE30AF4-91A8-4C6B-96C5-87F06BF2F0F1}" type="pres">
      <dgm:prSet presAssocID="{C7038503-9CDE-4B29-BD8F-54BB1FF85355}" presName="rootConnector3" presStyleLbl="asst2" presStyleIdx="1" presStyleCnt="3"/>
      <dgm:spPr/>
    </dgm:pt>
    <dgm:pt modelId="{5DAD7F91-2989-43C9-A76B-7FD878D11B62}" type="pres">
      <dgm:prSet presAssocID="{C7038503-9CDE-4B29-BD8F-54BB1FF85355}" presName="hierChild6" presStyleCnt="0"/>
      <dgm:spPr/>
    </dgm:pt>
    <dgm:pt modelId="{CC7C46E6-C60B-4FFB-856A-9F86E3D0EF0B}" type="pres">
      <dgm:prSet presAssocID="{C7038503-9CDE-4B29-BD8F-54BB1FF85355}" presName="hierChild7" presStyleCnt="0"/>
      <dgm:spPr/>
    </dgm:pt>
    <dgm:pt modelId="{F9DF3F94-D5E6-473F-86DD-22576C99EB4C}" type="pres">
      <dgm:prSet presAssocID="{49AF1440-0B8A-4C3E-9E04-99BDA7E18A02}" presName="Name111" presStyleLbl="parChTrans1D3" presStyleIdx="6" presStyleCnt="7"/>
      <dgm:spPr/>
    </dgm:pt>
    <dgm:pt modelId="{EE9941DB-31DF-4299-80C2-D88F53791BDC}" type="pres">
      <dgm:prSet presAssocID="{2E81DA03-E3C0-4210-91E5-BFBA867E2FAF}" presName="hierRoot3" presStyleCnt="0">
        <dgm:presLayoutVars>
          <dgm:hierBranch val="init"/>
        </dgm:presLayoutVars>
      </dgm:prSet>
      <dgm:spPr/>
    </dgm:pt>
    <dgm:pt modelId="{5FA89597-517D-4C33-A107-853F027F928C}" type="pres">
      <dgm:prSet presAssocID="{2E81DA03-E3C0-4210-91E5-BFBA867E2FAF}" presName="rootComposite3" presStyleCnt="0"/>
      <dgm:spPr/>
    </dgm:pt>
    <dgm:pt modelId="{697D714F-2AD3-483A-BCC0-B71A5ABD98F8}" type="pres">
      <dgm:prSet presAssocID="{2E81DA03-E3C0-4210-91E5-BFBA867E2FAF}" presName="rootText3" presStyleLbl="asst2" presStyleIdx="2" presStyleCnt="3" custScaleX="215514" custScaleY="130311">
        <dgm:presLayoutVars>
          <dgm:chPref val="3"/>
        </dgm:presLayoutVars>
      </dgm:prSet>
      <dgm:spPr/>
    </dgm:pt>
    <dgm:pt modelId="{4506700F-53C4-484D-A812-E1393232FD0B}" type="pres">
      <dgm:prSet presAssocID="{2E81DA03-E3C0-4210-91E5-BFBA867E2FAF}" presName="rootConnector3" presStyleLbl="asst2" presStyleIdx="2" presStyleCnt="3"/>
      <dgm:spPr/>
    </dgm:pt>
    <dgm:pt modelId="{21B86B38-784F-42C9-96D9-7366263A2A23}" type="pres">
      <dgm:prSet presAssocID="{2E81DA03-E3C0-4210-91E5-BFBA867E2FAF}" presName="hierChild6" presStyleCnt="0"/>
      <dgm:spPr/>
    </dgm:pt>
    <dgm:pt modelId="{773A75C6-AFA2-4135-A206-5C95CC602FCE}" type="pres">
      <dgm:prSet presAssocID="{2E81DA03-E3C0-4210-91E5-BFBA867E2FAF}" presName="hierChild7" presStyleCnt="0"/>
      <dgm:spPr/>
    </dgm:pt>
    <dgm:pt modelId="{FB55F047-13BC-497E-B3DB-E56E91BF7C50}" type="pres">
      <dgm:prSet presAssocID="{8888995A-5F4F-415D-9134-659594882EF7}" presName="hierChild3" presStyleCnt="0"/>
      <dgm:spPr/>
    </dgm:pt>
  </dgm:ptLst>
  <dgm:cxnLst>
    <dgm:cxn modelId="{73DCCFDF-5304-4EF3-99F6-F1E00057D2BE}" type="presOf" srcId="{D2F7547B-CF80-4304-8705-E44686810AD6}" destId="{27BDE58A-480F-43CC-BDCD-0AF368290C54}" srcOrd="0" destOrd="0" presId="urn:microsoft.com/office/officeart/2005/8/layout/orgChart1"/>
    <dgm:cxn modelId="{E29EA1FC-C9C9-48EA-A3E9-E932A553E663}" srcId="{593E3FAE-76DB-4E99-AD31-2C63A2DE6037}" destId="{FB34DFC4-37D5-48D9-BD1E-E09047EECD23}" srcOrd="1" destOrd="0" parTransId="{4A3B3F70-435A-47F2-AF28-933CDABE4D92}" sibTransId="{AE36978E-E302-4778-9439-9EF88708055D}"/>
    <dgm:cxn modelId="{EC785A97-1DEB-4BB3-A193-A10ECEDBB234}" srcId="{7F8D29DE-DE5F-463C-B7F1-C113A85DE058}" destId="{8888995A-5F4F-415D-9134-659594882EF7}" srcOrd="0" destOrd="0" parTransId="{BEDD7661-B9DA-4DE3-AB11-535029FD01CC}" sibTransId="{FD8E22B2-D871-488A-BE14-0A7BC4F14CE9}"/>
    <dgm:cxn modelId="{B84A8F34-176E-4828-8949-CDCDAEC510EE}" srcId="{B3B50882-8D58-4BD3-88BD-AB3252B10F43}" destId="{2E81DA03-E3C0-4210-91E5-BFBA867E2FAF}" srcOrd="2" destOrd="0" parTransId="{49AF1440-0B8A-4C3E-9E04-99BDA7E18A02}" sibTransId="{687052E7-6C8C-4113-8BF8-E183FA4496DA}"/>
    <dgm:cxn modelId="{5B2F4905-4960-4F02-BCE6-AFD1A00A03E6}" type="presOf" srcId="{75897F87-279D-46DB-92B4-94AB262D8F82}" destId="{7EC028EF-A6CB-4665-8F55-BCE52A334B36}" srcOrd="0" destOrd="0" presId="urn:microsoft.com/office/officeart/2005/8/layout/orgChart1"/>
    <dgm:cxn modelId="{D47DDFEB-D3A0-4383-B68A-4514469A7AAE}" type="presOf" srcId="{06CEE3B1-7147-44EE-BC30-120BDAFF93C8}" destId="{AC9260ED-6E4F-4552-9A97-487221600814}" srcOrd="0" destOrd="0" presId="urn:microsoft.com/office/officeart/2005/8/layout/orgChart1"/>
    <dgm:cxn modelId="{CCA91B68-DC66-4EAF-8B49-EFB1B8C77731}" type="presOf" srcId="{B3B50882-8D58-4BD3-88BD-AB3252B10F43}" destId="{C511F84A-0CCE-43AD-9572-0B40A2CCA6A5}" srcOrd="1" destOrd="0" presId="urn:microsoft.com/office/officeart/2005/8/layout/orgChart1"/>
    <dgm:cxn modelId="{CBD5FC26-65E4-49E5-9A23-C37650818E23}" type="presOf" srcId="{593E3FAE-76DB-4E99-AD31-2C63A2DE6037}" destId="{59167D40-CC75-4D18-9A95-92FF8DD2E69D}" srcOrd="0" destOrd="0" presId="urn:microsoft.com/office/officeart/2005/8/layout/orgChart1"/>
    <dgm:cxn modelId="{1A8ECC58-650E-4662-B2F4-8771CB0898C7}" srcId="{2E3FFF52-15E3-41B7-BD33-AA3FF82822B7}" destId="{BFD0454B-27C3-4EC4-8C7F-5C19C0102534}" srcOrd="4" destOrd="0" parTransId="{1A23D630-70DD-4EC5-AE0D-0D8D006FA235}" sibTransId="{DCC0C954-9AD2-4223-A2E0-DAD37395E496}"/>
    <dgm:cxn modelId="{29A20FB8-C0D0-46FE-A4FE-4040AE05CA5E}" type="presOf" srcId="{211E279D-D1E5-4190-A8AC-AF5725D84B77}" destId="{220812B3-B5BF-4CAF-90F7-2EE48EEAF026}" srcOrd="0" destOrd="0" presId="urn:microsoft.com/office/officeart/2005/8/layout/orgChart1"/>
    <dgm:cxn modelId="{81DCF0B4-1A40-4779-B0F0-BCB4B10AABEA}" type="presOf" srcId="{36032745-3234-4A19-A9CB-C2DD2D302E24}" destId="{40321BA5-B365-4A39-BC1F-EC3BDDE2BA0A}" srcOrd="0" destOrd="0" presId="urn:microsoft.com/office/officeart/2005/8/layout/orgChart1"/>
    <dgm:cxn modelId="{9684D628-C7ED-461A-AD07-9A4A37532307}" type="presOf" srcId="{C85EB4D1-612D-4EF4-A083-D5676FB0E251}" destId="{A55D3985-5BEE-4D06-8C58-9C7ED0E3E57A}" srcOrd="1" destOrd="0" presId="urn:microsoft.com/office/officeart/2005/8/layout/orgChart1"/>
    <dgm:cxn modelId="{FD12DC77-EDA3-4058-B933-70C651F5CBB9}" type="presOf" srcId="{9054C1A7-4E65-4E05-8D81-12CB2BECAFCE}" destId="{9B2526B2-EAA5-47E1-A13B-38AAB5CAB39D}" srcOrd="0" destOrd="0" presId="urn:microsoft.com/office/officeart/2005/8/layout/orgChart1"/>
    <dgm:cxn modelId="{988E97DE-4AD2-43B1-BA6B-0871E4700721}" type="presOf" srcId="{160F7EA8-0992-427D-9105-661E38142726}" destId="{174788E1-4AA7-4915-A4CE-F223DF2AC09B}" srcOrd="0" destOrd="0" presId="urn:microsoft.com/office/officeart/2005/8/layout/orgChart1"/>
    <dgm:cxn modelId="{70760048-3611-4B2E-8389-2A7B694324CB}" srcId="{593E3FAE-76DB-4E99-AD31-2C63A2DE6037}" destId="{AD9A85BD-D75F-4792-8434-91B4C48D6884}" srcOrd="0" destOrd="0" parTransId="{D47AE8D0-5AD5-46F5-AD18-C9CB765170E9}" sibTransId="{C0A4ACAC-12C9-4276-8111-C0CF0AA3DB38}"/>
    <dgm:cxn modelId="{829231A1-A949-421D-8E1F-C9D7834F1EF1}" type="presOf" srcId="{C7038503-9CDE-4B29-BD8F-54BB1FF85355}" destId="{3BE30AF4-91A8-4C6B-96C5-87F06BF2F0F1}" srcOrd="1" destOrd="0" presId="urn:microsoft.com/office/officeart/2005/8/layout/orgChart1"/>
    <dgm:cxn modelId="{ECB7AE52-E70C-4FD1-BA72-C875D481BBF8}" type="presOf" srcId="{FB34DFC4-37D5-48D9-BD1E-E09047EECD23}" destId="{B631AEF7-A3EF-491E-ABAC-E3CBE6AB0656}" srcOrd="1" destOrd="0" presId="urn:microsoft.com/office/officeart/2005/8/layout/orgChart1"/>
    <dgm:cxn modelId="{9298FF3F-413C-4F0B-8282-2F4B83B43B51}" type="presOf" srcId="{160F7EA8-0992-427D-9105-661E38142726}" destId="{146CB684-BF8F-4CA9-BF16-1BFEB38B0061}" srcOrd="1" destOrd="0" presId="urn:microsoft.com/office/officeart/2005/8/layout/orgChart1"/>
    <dgm:cxn modelId="{9087C0BD-DD22-4F54-B31A-E50308426425}" srcId="{211E279D-D1E5-4190-A8AC-AF5725D84B77}" destId="{E8F6D5AA-9A5A-40F5-937A-007C299CEF5D}" srcOrd="1" destOrd="0" parTransId="{FB543DFB-65A7-469C-B7C4-933B24D18CA6}" sibTransId="{80ED2883-D39D-4E03-BDC0-886E4A6F2DC3}"/>
    <dgm:cxn modelId="{90C4E859-0E13-4941-883E-7A55156FEC9D}" type="presOf" srcId="{4542D641-466E-4587-8738-DE96D24F3A15}" destId="{18C91ECE-7558-403C-8A24-01115737217D}" srcOrd="0" destOrd="0" presId="urn:microsoft.com/office/officeart/2005/8/layout/orgChart1"/>
    <dgm:cxn modelId="{07A2F779-AC68-420A-BBA2-228FFE3FFDD8}" type="presOf" srcId="{478CAD19-ECE8-408B-93E2-B58CAA04618D}" destId="{4274085D-A0A5-4E2E-BFCD-7CA24FB5EC50}" srcOrd="0" destOrd="0" presId="urn:microsoft.com/office/officeart/2005/8/layout/orgChart1"/>
    <dgm:cxn modelId="{788DFD56-CA3A-4B45-A032-4EEE31F71C01}" type="presOf" srcId="{AD9A85BD-D75F-4792-8434-91B4C48D6884}" destId="{3A6A8E1C-41CF-4FFA-AE26-BD9572C891B9}" srcOrd="0" destOrd="0" presId="urn:microsoft.com/office/officeart/2005/8/layout/orgChart1"/>
    <dgm:cxn modelId="{F2FE4ED4-C346-4E8D-84BF-88005B1C338D}" type="presOf" srcId="{AD133A6A-EA55-4ABC-AFC9-D980A0229BD8}" destId="{BE5972F0-2E1A-4864-9007-4872CD14F7DA}" srcOrd="0" destOrd="0" presId="urn:microsoft.com/office/officeart/2005/8/layout/orgChart1"/>
    <dgm:cxn modelId="{C3FA4E5D-4C39-44AD-81C0-ED6A43574514}" srcId="{593E3FAE-76DB-4E99-AD31-2C63A2DE6037}" destId="{B0BC619C-B6C7-478E-862C-FE74301679A8}" srcOrd="3" destOrd="0" parTransId="{D719F337-5C82-4D5B-A657-8497F9BAF8BB}" sibTransId="{6F420A6A-94D3-49C2-8B99-40D103887674}"/>
    <dgm:cxn modelId="{ECE7F487-B63A-4931-8137-F07E40C1D911}" type="presOf" srcId="{593E3FAE-76DB-4E99-AD31-2C63A2DE6037}" destId="{A67178E9-8FDB-471E-9872-FFC78D429035}" srcOrd="1" destOrd="0" presId="urn:microsoft.com/office/officeart/2005/8/layout/orgChart1"/>
    <dgm:cxn modelId="{2CB09B93-5DE7-4EDB-97F6-546AE3595F2F}" type="presOf" srcId="{FB5D94ED-3842-46E7-ACF0-22925A35DCFF}" destId="{D8B75ADD-48BB-4BB1-97A0-447E2F95EDA3}" srcOrd="0" destOrd="0" presId="urn:microsoft.com/office/officeart/2005/8/layout/orgChart1"/>
    <dgm:cxn modelId="{9FA4D72B-8384-41A3-A1D5-CCE44605681B}" type="presOf" srcId="{BFD0454B-27C3-4EC4-8C7F-5C19C0102534}" destId="{67B15C51-BC49-4C2A-B915-DEDD4E4D8B94}" srcOrd="0" destOrd="0" presId="urn:microsoft.com/office/officeart/2005/8/layout/orgChart1"/>
    <dgm:cxn modelId="{F19B3D97-F775-4D69-8DA1-78D16723AA45}" type="presOf" srcId="{C5872D9D-CD86-4D15-BA83-8B2DD1829272}" destId="{158BC56E-6026-4689-B415-5BC3E51865E9}" srcOrd="1" destOrd="0" presId="urn:microsoft.com/office/officeart/2005/8/layout/orgChart1"/>
    <dgm:cxn modelId="{89772952-2724-40DA-A378-028DF20B15CE}" type="presOf" srcId="{A7ADDA1E-33BD-49D2-A3F4-9668DE50DDDA}" destId="{A347C533-AF63-4FF3-A7E6-4BA9EDC1C0C8}" srcOrd="1" destOrd="0" presId="urn:microsoft.com/office/officeart/2005/8/layout/orgChart1"/>
    <dgm:cxn modelId="{09733B10-7115-43BF-8BB0-C12042111A7A}" type="presOf" srcId="{B0BC619C-B6C7-478E-862C-FE74301679A8}" destId="{4CCF3484-9D19-4550-B2ED-A4ADFE1E5951}" srcOrd="0" destOrd="0" presId="urn:microsoft.com/office/officeart/2005/8/layout/orgChart1"/>
    <dgm:cxn modelId="{443A5742-5FED-4C1C-92E9-9CE9C97C90BE}" type="presOf" srcId="{5D9AA319-9909-4668-A93F-3F90F86AD0FF}" destId="{DF874422-84C4-41A4-819B-2E7BF2C693B9}" srcOrd="1" destOrd="0" presId="urn:microsoft.com/office/officeart/2005/8/layout/orgChart1"/>
    <dgm:cxn modelId="{967AFAD3-8E9C-4BCE-8A4A-9CAF425C4CB7}" type="presOf" srcId="{C7038503-9CDE-4B29-BD8F-54BB1FF85355}" destId="{F1CDEFAE-0B62-4CEA-9C1C-6FD12B50DDE0}" srcOrd="0" destOrd="0" presId="urn:microsoft.com/office/officeart/2005/8/layout/orgChart1"/>
    <dgm:cxn modelId="{F91A40B1-14CA-43F0-B758-D53FED45968B}" type="presOf" srcId="{D47AE8D0-5AD5-46F5-AD18-C9CB765170E9}" destId="{8D65644A-FA1E-4FE2-A72F-1042E5549D62}" srcOrd="0" destOrd="0" presId="urn:microsoft.com/office/officeart/2005/8/layout/orgChart1"/>
    <dgm:cxn modelId="{22AC9B40-29B2-468C-A373-B274E50AB2F8}" type="presOf" srcId="{593EF187-B54C-4AAD-8DD6-4F18E273E674}" destId="{FE537AAD-2483-445D-A5F3-AB50E800D5F3}" srcOrd="0" destOrd="0" presId="urn:microsoft.com/office/officeart/2005/8/layout/orgChart1"/>
    <dgm:cxn modelId="{DDC6BB98-5488-4FD3-BA87-504547D00E93}" type="presOf" srcId="{5D9AA319-9909-4668-A93F-3F90F86AD0FF}" destId="{56E6F81C-67C2-4A2C-8B79-04FD12E8522D}" srcOrd="0" destOrd="0" presId="urn:microsoft.com/office/officeart/2005/8/layout/orgChart1"/>
    <dgm:cxn modelId="{A90291C4-151E-4854-BB58-038108BF2119}" srcId="{8888995A-5F4F-415D-9134-659594882EF7}" destId="{B3B50882-8D58-4BD3-88BD-AB3252B10F43}" srcOrd="0" destOrd="0" parTransId="{06CEE3B1-7147-44EE-BC30-120BDAFF93C8}" sibTransId="{8025E556-58C5-4545-9A52-EBEA06879477}"/>
    <dgm:cxn modelId="{EFC5CD44-F493-4381-85BE-35646D5BC80F}" srcId="{B3B50882-8D58-4BD3-88BD-AB3252B10F43}" destId="{593E3FAE-76DB-4E99-AD31-2C63A2DE6037}" srcOrd="3" destOrd="0" parTransId="{6F91C3F0-D0AF-45FB-BFB2-6839BB7544B5}" sibTransId="{55EA25E0-DF4C-4838-B7DB-0B071D23A7FA}"/>
    <dgm:cxn modelId="{50BD5A98-5816-45F2-8E37-32695D5CDE57}" type="presOf" srcId="{63D909CA-A92C-42B6-825D-269A3BD13148}" destId="{3E56D90C-7DF2-4930-90AC-A2A8D9A911B4}" srcOrd="0" destOrd="0" presId="urn:microsoft.com/office/officeart/2005/8/layout/orgChart1"/>
    <dgm:cxn modelId="{CF7F5D89-06CA-4D37-99D9-CF9CF2632ECB}" srcId="{593E3FAE-76DB-4E99-AD31-2C63A2DE6037}" destId="{C85EB4D1-612D-4EF4-A083-D5676FB0E251}" srcOrd="5" destOrd="0" parTransId="{5013260E-18B8-46B6-809F-7729EF279C52}" sibTransId="{4007AC75-4194-4A41-8C5D-D260C5AAC492}"/>
    <dgm:cxn modelId="{AA984426-4AF0-464A-955F-FD3EF2B5C795}" type="presOf" srcId="{8888995A-5F4F-415D-9134-659594882EF7}" destId="{746CED29-6AE9-4643-BB82-3B438374665D}" srcOrd="1" destOrd="0" presId="urn:microsoft.com/office/officeart/2005/8/layout/orgChart1"/>
    <dgm:cxn modelId="{A0D49B5B-065F-4CF2-A22C-23E129C9C2A2}" type="presOf" srcId="{C74308C4-BE17-4E12-94C0-8076DBB7D6DA}" destId="{CF34163C-04E1-4674-8C60-3BA2F0C925D4}" srcOrd="0" destOrd="0" presId="urn:microsoft.com/office/officeart/2005/8/layout/orgChart1"/>
    <dgm:cxn modelId="{4738ECA1-89B1-435C-9C53-BCEA684DF69E}" type="presOf" srcId="{2E81DA03-E3C0-4210-91E5-BFBA867E2FAF}" destId="{697D714F-2AD3-483A-BCC0-B71A5ABD98F8}" srcOrd="0" destOrd="0" presId="urn:microsoft.com/office/officeart/2005/8/layout/orgChart1"/>
    <dgm:cxn modelId="{47B3041A-8412-4274-8B5F-6B8549490B9F}" type="presOf" srcId="{E3CA6EF9-3289-4ADA-9A6B-94990AA53E5F}" destId="{A9D60712-3868-48F6-9AF3-70631F783416}" srcOrd="0" destOrd="0" presId="urn:microsoft.com/office/officeart/2005/8/layout/orgChart1"/>
    <dgm:cxn modelId="{F298391A-CF4E-4EB8-89C6-D63A43153169}" type="presOf" srcId="{AD133A6A-EA55-4ABC-AFC9-D980A0229BD8}" destId="{1075DA0F-A54E-4BA7-A721-6BD56A36C526}" srcOrd="1" destOrd="0" presId="urn:microsoft.com/office/officeart/2005/8/layout/orgChart1"/>
    <dgm:cxn modelId="{21C42D75-7B1F-4BD0-9203-8E70DC4C862D}" srcId="{B3B50882-8D58-4BD3-88BD-AB3252B10F43}" destId="{2E3FFF52-15E3-41B7-BD33-AA3FF82822B7}" srcOrd="6" destOrd="0" parTransId="{B5D532DF-41D0-4943-B5BB-05A61DB5A3D4}" sibTransId="{32D1D25E-81F4-4187-BB1A-7D6EABBDF89C}"/>
    <dgm:cxn modelId="{7D1930FA-2C3D-4099-B453-46CCE11A5FC3}" srcId="{2E3FFF52-15E3-41B7-BD33-AA3FF82822B7}" destId="{C5872D9D-CD86-4D15-BA83-8B2DD1829272}" srcOrd="0" destOrd="0" parTransId="{0E59DDF5-6A0A-4558-A234-1B65AEC743BF}" sibTransId="{BB1FB920-511F-4F39-A918-10970AF9B63D}"/>
    <dgm:cxn modelId="{B3A32E1A-CF60-4581-92C3-0154AD849790}" type="presOf" srcId="{10EC65C5-DCD6-41DA-BB49-C7A81BAB3974}" destId="{6C9C782B-6FF5-41A7-BFE6-D28E05D0C40A}" srcOrd="0" destOrd="0" presId="urn:microsoft.com/office/officeart/2005/8/layout/orgChart1"/>
    <dgm:cxn modelId="{CC040E02-642C-4B0C-B8FE-38D7ECBD38D8}" srcId="{2E3FFF52-15E3-41B7-BD33-AA3FF82822B7}" destId="{16BF4DB0-EF21-4CB6-A398-E9379C1B30F5}" srcOrd="2" destOrd="0" parTransId="{4542D641-466E-4587-8738-DE96D24F3A15}" sibTransId="{4D709B73-9F46-46F0-B0A6-6977EC3445A0}"/>
    <dgm:cxn modelId="{811EAFD3-9C41-4EFE-8DDB-DD7E28E0BDE6}" type="presOf" srcId="{16BF4DB0-EF21-4CB6-A398-E9379C1B30F5}" destId="{5F42CF26-6FDF-4C89-8CA3-D210D958650B}" srcOrd="1" destOrd="0" presId="urn:microsoft.com/office/officeart/2005/8/layout/orgChart1"/>
    <dgm:cxn modelId="{051D308E-0B2B-42D8-96C3-CB2A1204C958}" srcId="{593E3FAE-76DB-4E99-AD31-2C63A2DE6037}" destId="{C74308C4-BE17-4E12-94C0-8076DBB7D6DA}" srcOrd="2" destOrd="0" parTransId="{FB5D94ED-3842-46E7-ACF0-22925A35DCFF}" sibTransId="{E7AC87E6-AA94-4112-92AB-D17E8454E3FB}"/>
    <dgm:cxn modelId="{53E9BE82-7A16-4789-82C9-568B64E58483}" type="presOf" srcId="{E8F6D5AA-9A5A-40F5-937A-007C299CEF5D}" destId="{DB4AA085-31B3-447E-B4FB-4191E8997CB2}" srcOrd="0" destOrd="0" presId="urn:microsoft.com/office/officeart/2005/8/layout/orgChart1"/>
    <dgm:cxn modelId="{C41ACC26-5E30-4264-882B-B49711BA4B85}" type="presOf" srcId="{BFD0454B-27C3-4EC4-8C7F-5C19C0102534}" destId="{47104D45-2DB0-4E5D-96C1-745A92A31B68}" srcOrd="1" destOrd="0" presId="urn:microsoft.com/office/officeart/2005/8/layout/orgChart1"/>
    <dgm:cxn modelId="{227FC5C5-3A49-45C0-AA49-B17B5D2B8123}" srcId="{2E3FFF52-15E3-41B7-BD33-AA3FF82822B7}" destId="{593EF187-B54C-4AAD-8DD6-4F18E273E674}" srcOrd="5" destOrd="0" parTransId="{8892E67C-BE66-40B1-B97B-35AA063E6547}" sibTransId="{89FBFB76-CC55-45E5-9E48-4FA075EEAFE7}"/>
    <dgm:cxn modelId="{F053151B-8634-4142-8D18-96B79A30906C}" type="presOf" srcId="{C85EB4D1-612D-4EF4-A083-D5676FB0E251}" destId="{04D3DED5-7A0E-497C-B079-D2F8DDAC4284}" srcOrd="0" destOrd="0" presId="urn:microsoft.com/office/officeart/2005/8/layout/orgChart1"/>
    <dgm:cxn modelId="{FC375F6F-5B62-4B92-A8DE-35B4504FB0DD}" type="presOf" srcId="{2E3FFF52-15E3-41B7-BD33-AA3FF82822B7}" destId="{06AABF2C-C667-48BB-BFAA-AFFC33751801}" srcOrd="0" destOrd="0" presId="urn:microsoft.com/office/officeart/2005/8/layout/orgChart1"/>
    <dgm:cxn modelId="{7A87B8F0-ACE4-4D86-836D-422D321C30F6}" type="presOf" srcId="{593EF187-B54C-4AAD-8DD6-4F18E273E674}" destId="{3CF27CA1-78AE-4CD4-A4E1-6F991F06CCFD}" srcOrd="1" destOrd="0" presId="urn:microsoft.com/office/officeart/2005/8/layout/orgChart1"/>
    <dgm:cxn modelId="{EB032F11-E7FE-4510-919B-8BF8CA38EE47}" type="presOf" srcId="{D719F337-5C82-4D5B-A657-8497F9BAF8BB}" destId="{92FB48BD-5A4A-4F9C-98AB-84CE41B43C20}" srcOrd="0" destOrd="0" presId="urn:microsoft.com/office/officeart/2005/8/layout/orgChart1"/>
    <dgm:cxn modelId="{0CC25DBA-C4D9-4552-BC93-FAEDF0778958}" srcId="{211E279D-D1E5-4190-A8AC-AF5725D84B77}" destId="{E08D8146-3244-40C8-AB05-1682954BB093}" srcOrd="0" destOrd="0" parTransId="{D2F7547B-CF80-4304-8705-E44686810AD6}" sibTransId="{624DABA5-8BCF-47BA-AB2F-C2DA264A0EFB}"/>
    <dgm:cxn modelId="{99F77797-67D5-46E4-9059-1848E178727E}" srcId="{B3B50882-8D58-4BD3-88BD-AB3252B10F43}" destId="{211E279D-D1E5-4190-A8AC-AF5725D84B77}" srcOrd="5" destOrd="0" parTransId="{63D909CA-A92C-42B6-825D-269A3BD13148}" sibTransId="{835BE99B-C938-492B-A960-7A60A9CF6E54}"/>
    <dgm:cxn modelId="{C76D9CF6-D78F-4014-A927-1CB3DB2B81BC}" type="presOf" srcId="{117612CF-9463-4E6E-A486-BC5FA3F3BC30}" destId="{8009EBCA-180B-4FB5-951D-92640FAAA472}" srcOrd="0" destOrd="0" presId="urn:microsoft.com/office/officeart/2005/8/layout/orgChart1"/>
    <dgm:cxn modelId="{94E75842-A8F4-4007-978B-176EE905395D}" srcId="{B3B50882-8D58-4BD3-88BD-AB3252B10F43}" destId="{AD133A6A-EA55-4ABC-AFC9-D980A0229BD8}" srcOrd="4" destOrd="0" parTransId="{10EC65C5-DCD6-41DA-BB49-C7A81BAB3974}" sibTransId="{E120240C-17C3-4CC4-B32D-D7B97C0C54EB}"/>
    <dgm:cxn modelId="{4E963069-AC19-40B5-8406-838DD6CBB278}" type="presOf" srcId="{AD9A85BD-D75F-4792-8434-91B4C48D6884}" destId="{7B172E16-30D3-408F-AFD6-5F6A96EF71FC}" srcOrd="1" destOrd="0" presId="urn:microsoft.com/office/officeart/2005/8/layout/orgChart1"/>
    <dgm:cxn modelId="{21C14A68-2508-45F8-89CC-E8B5B6C619B7}" srcId="{2E3FFF52-15E3-41B7-BD33-AA3FF82822B7}" destId="{5137E129-3ADF-4D9E-BC88-D6A0EAA2F5A7}" srcOrd="3" destOrd="0" parTransId="{E3CA6EF9-3289-4ADA-9A6B-94990AA53E5F}" sibTransId="{24F69F5C-8F15-46F1-BAA3-69D6E5F0254B}"/>
    <dgm:cxn modelId="{AA8D950E-20B9-4C67-BF1E-B264A1D1BFF8}" type="presOf" srcId="{C74308C4-BE17-4E12-94C0-8076DBB7D6DA}" destId="{ED5F20A2-20ED-4F7B-945B-F8CB3D30FA72}" srcOrd="1" destOrd="0" presId="urn:microsoft.com/office/officeart/2005/8/layout/orgChart1"/>
    <dgm:cxn modelId="{B27565F0-B230-43A8-B826-B15FB5A10FFC}" type="presOf" srcId="{B3B50882-8D58-4BD3-88BD-AB3252B10F43}" destId="{34B45193-471C-41A5-B8EF-FE320068C572}" srcOrd="0" destOrd="0" presId="urn:microsoft.com/office/officeart/2005/8/layout/orgChart1"/>
    <dgm:cxn modelId="{AD92E9C4-54F0-44A6-8385-244BF8B0D79A}" type="presOf" srcId="{0E59DDF5-6A0A-4558-A234-1B65AEC743BF}" destId="{1F3BD744-756D-48C9-A917-F5C428581FAB}" srcOrd="0" destOrd="0" presId="urn:microsoft.com/office/officeart/2005/8/layout/orgChart1"/>
    <dgm:cxn modelId="{9C9EBB8D-B16F-417E-9379-FC16EC93F5F5}" type="presOf" srcId="{FB543DFB-65A7-469C-B7C4-933B24D18CA6}" destId="{5982FACD-759F-454A-95D8-81D998A51C40}" srcOrd="0" destOrd="0" presId="urn:microsoft.com/office/officeart/2005/8/layout/orgChart1"/>
    <dgm:cxn modelId="{7AD400CA-0583-49D0-B294-F22327300AAB}" type="presOf" srcId="{C5872D9D-CD86-4D15-BA83-8B2DD1829272}" destId="{EE10DC9B-09BB-4C1D-8D27-A07E4EBC05C0}" srcOrd="0" destOrd="0" presId="urn:microsoft.com/office/officeart/2005/8/layout/orgChart1"/>
    <dgm:cxn modelId="{E90609BB-E368-4590-AA05-778BCD65B957}" srcId="{B3B50882-8D58-4BD3-88BD-AB3252B10F43}" destId="{160F7EA8-0992-427D-9105-661E38142726}" srcOrd="0" destOrd="0" parTransId="{117612CF-9463-4E6E-A486-BC5FA3F3BC30}" sibTransId="{3DCE0664-457B-4070-9C43-EA335BF8C474}"/>
    <dgm:cxn modelId="{35C90E9F-C6E0-4617-A449-0219882C0106}" type="presOf" srcId="{FB34DFC4-37D5-48D9-BD1E-E09047EECD23}" destId="{B8ECD113-9879-4E2C-BA20-EFAB4637F9A7}" srcOrd="0" destOrd="0" presId="urn:microsoft.com/office/officeart/2005/8/layout/orgChart1"/>
    <dgm:cxn modelId="{85F440D4-B328-484C-9265-8F39E0264153}" type="presOf" srcId="{1A23D630-70DD-4EC5-AE0D-0D8D006FA235}" destId="{61BF23C3-7B5A-492C-9C1E-C158893B9E91}" srcOrd="0" destOrd="0" presId="urn:microsoft.com/office/officeart/2005/8/layout/orgChart1"/>
    <dgm:cxn modelId="{602C6930-E50F-4BF1-A37F-8E788CBB8C45}" type="presOf" srcId="{5137E129-3ADF-4D9E-BC88-D6A0EAA2F5A7}" destId="{C017A0A1-2D32-4406-A3C6-3CE02A7CC2E2}" srcOrd="1" destOrd="0" presId="urn:microsoft.com/office/officeart/2005/8/layout/orgChart1"/>
    <dgm:cxn modelId="{EEF1D474-BBC4-4B3F-841D-495C1935F731}" type="presOf" srcId="{16BF4DB0-EF21-4CB6-A398-E9379C1B30F5}" destId="{D8221FDA-4E60-4062-8645-3C387F95D397}" srcOrd="0" destOrd="0" presId="urn:microsoft.com/office/officeart/2005/8/layout/orgChart1"/>
    <dgm:cxn modelId="{92488567-8E51-43D4-9B34-755ACB895D35}" type="presOf" srcId="{2E81DA03-E3C0-4210-91E5-BFBA867E2FAF}" destId="{4506700F-53C4-484D-A812-E1393232FD0B}" srcOrd="1" destOrd="0" presId="urn:microsoft.com/office/officeart/2005/8/layout/orgChart1"/>
    <dgm:cxn modelId="{DEEA99F2-F199-4D20-8DD2-0AF7F05246C8}" type="presOf" srcId="{8888995A-5F4F-415D-9134-659594882EF7}" destId="{97166173-0BC0-479D-B4BD-F828C4C97DAB}" srcOrd="0" destOrd="0" presId="urn:microsoft.com/office/officeart/2005/8/layout/orgChart1"/>
    <dgm:cxn modelId="{8BBE573E-B4D9-453A-8687-28753BC2CF96}" srcId="{AD133A6A-EA55-4ABC-AFC9-D980A0229BD8}" destId="{A7ADDA1E-33BD-49D2-A3F4-9668DE50DDDA}" srcOrd="0" destOrd="0" parTransId="{36032745-3234-4A19-A9CB-C2DD2D302E24}" sibTransId="{98F5A099-6C8C-445C-8507-BF56E4BAF3AC}"/>
    <dgm:cxn modelId="{0B378EFE-2F14-48FC-B744-E1767640D754}" srcId="{2E3FFF52-15E3-41B7-BD33-AA3FF82822B7}" destId="{5D9AA319-9909-4668-A93F-3F90F86AD0FF}" srcOrd="1" destOrd="0" parTransId="{9054C1A7-4E65-4E05-8D81-12CB2BECAFCE}" sibTransId="{27CC9A8E-D454-41BD-B515-CCCCF6247E92}"/>
    <dgm:cxn modelId="{8699BE41-1AC9-4282-BCBC-17DAFA884A53}" srcId="{593E3FAE-76DB-4E99-AD31-2C63A2DE6037}" destId="{AC4A5555-5976-4714-85BE-5EEB63D6DE02}" srcOrd="4" destOrd="0" parTransId="{478CAD19-ECE8-408B-93E2-B58CAA04618D}" sibTransId="{EA2E93EF-A7C3-4FCD-AA26-501F699CA2D6}"/>
    <dgm:cxn modelId="{B4EEC527-1743-4C2F-BCB5-4B77793C2617}" type="presOf" srcId="{5013260E-18B8-46B6-809F-7729EF279C52}" destId="{656416BB-31B0-4107-9D66-73E8ED3CDD12}" srcOrd="0" destOrd="0" presId="urn:microsoft.com/office/officeart/2005/8/layout/orgChart1"/>
    <dgm:cxn modelId="{0E600069-74BF-4256-902B-4DF386350A04}" type="presOf" srcId="{8892E67C-BE66-40B1-B97B-35AA063E6547}" destId="{D32AA1D1-8AF7-4CA2-A3DC-707EDBDEB7DB}" srcOrd="0" destOrd="0" presId="urn:microsoft.com/office/officeart/2005/8/layout/orgChart1"/>
    <dgm:cxn modelId="{9D4AF882-76FB-4C16-8E0B-42A3970EB0FC}" type="presOf" srcId="{4A3B3F70-435A-47F2-AF28-933CDABE4D92}" destId="{EE208503-053B-42D7-AA3B-EE7F4160B20D}" srcOrd="0" destOrd="0" presId="urn:microsoft.com/office/officeart/2005/8/layout/orgChart1"/>
    <dgm:cxn modelId="{0ED1EC7E-4203-46B6-BF42-2DD17EDED65C}" type="presOf" srcId="{6F91C3F0-D0AF-45FB-BFB2-6839BB7544B5}" destId="{157F6943-989B-4650-AFBC-D24FE90967C8}" srcOrd="0" destOrd="0" presId="urn:microsoft.com/office/officeart/2005/8/layout/orgChart1"/>
    <dgm:cxn modelId="{EAA4BA4C-875F-4E93-8229-25C3813972BC}" type="presOf" srcId="{B5D532DF-41D0-4943-B5BB-05A61DB5A3D4}" destId="{8A52B13F-4D05-45C5-B8C3-A25F8896C67C}" srcOrd="0" destOrd="0" presId="urn:microsoft.com/office/officeart/2005/8/layout/orgChart1"/>
    <dgm:cxn modelId="{94B080F8-6EB2-4B3C-9D1E-9099C7C5A717}" type="presOf" srcId="{A7ADDA1E-33BD-49D2-A3F4-9668DE50DDDA}" destId="{AD78A34E-1692-4E20-AAED-4F23B11A3A91}" srcOrd="0" destOrd="0" presId="urn:microsoft.com/office/officeart/2005/8/layout/orgChart1"/>
    <dgm:cxn modelId="{648D6C8B-0E6F-482A-A024-00BC24230511}" type="presOf" srcId="{E08D8146-3244-40C8-AB05-1682954BB093}" destId="{4EAA8941-CBC4-4F85-A149-8960FA651AEB}" srcOrd="0" destOrd="0" presId="urn:microsoft.com/office/officeart/2005/8/layout/orgChart1"/>
    <dgm:cxn modelId="{1DECD1E9-E827-4475-88BD-9A2BCE78E2EB}" srcId="{B3B50882-8D58-4BD3-88BD-AB3252B10F43}" destId="{C7038503-9CDE-4B29-BD8F-54BB1FF85355}" srcOrd="1" destOrd="0" parTransId="{75897F87-279D-46DB-92B4-94AB262D8F82}" sibTransId="{37B9CB12-FBD8-4CC3-A605-F00BAB7FD220}"/>
    <dgm:cxn modelId="{8012D195-D1FA-4F3B-939D-DCB4FB9AB806}" type="presOf" srcId="{B0BC619C-B6C7-478E-862C-FE74301679A8}" destId="{CAED7921-1604-4B19-869A-B32C0BBA73FC}" srcOrd="1" destOrd="0" presId="urn:microsoft.com/office/officeart/2005/8/layout/orgChart1"/>
    <dgm:cxn modelId="{482967A0-47E4-489E-A75C-BF4B9EF076B1}" type="presOf" srcId="{2E3FFF52-15E3-41B7-BD33-AA3FF82822B7}" destId="{216F5ED6-B846-4646-B9AE-4B32C6F9DB88}" srcOrd="1" destOrd="0" presId="urn:microsoft.com/office/officeart/2005/8/layout/orgChart1"/>
    <dgm:cxn modelId="{B3737E6D-F647-482B-9824-F3DF47D7AE78}" type="presOf" srcId="{E8F6D5AA-9A5A-40F5-937A-007C299CEF5D}" destId="{2F95318F-2B54-49DD-BE4E-CB9F555E1787}" srcOrd="1" destOrd="0" presId="urn:microsoft.com/office/officeart/2005/8/layout/orgChart1"/>
    <dgm:cxn modelId="{4FEF43CC-7730-4FB0-942C-82C92C343001}" type="presOf" srcId="{7F8D29DE-DE5F-463C-B7F1-C113A85DE058}" destId="{F70D1691-11F4-4DC8-A1B5-523A3B0AEE1F}" srcOrd="0" destOrd="0" presId="urn:microsoft.com/office/officeart/2005/8/layout/orgChart1"/>
    <dgm:cxn modelId="{8D823DE6-D336-4F41-937D-DD4D1F78C2A5}" type="presOf" srcId="{5137E129-3ADF-4D9E-BC88-D6A0EAA2F5A7}" destId="{7C736DA6-D9A9-42C1-85CB-58C1A1C6FD9A}" srcOrd="0" destOrd="0" presId="urn:microsoft.com/office/officeart/2005/8/layout/orgChart1"/>
    <dgm:cxn modelId="{7007AFCA-37B6-4F63-B469-D96053BB59EC}" type="presOf" srcId="{211E279D-D1E5-4190-A8AC-AF5725D84B77}" destId="{306DD18D-A0C5-44E7-A457-8684963180C0}" srcOrd="1" destOrd="0" presId="urn:microsoft.com/office/officeart/2005/8/layout/orgChart1"/>
    <dgm:cxn modelId="{68C3AE8E-7CF5-4073-B1F5-1885C8BC0313}" type="presOf" srcId="{49AF1440-0B8A-4C3E-9E04-99BDA7E18A02}" destId="{F9DF3F94-D5E6-473F-86DD-22576C99EB4C}" srcOrd="0" destOrd="0" presId="urn:microsoft.com/office/officeart/2005/8/layout/orgChart1"/>
    <dgm:cxn modelId="{FD82911B-2B44-4F9B-B126-615EBA44CB31}" type="presOf" srcId="{E08D8146-3244-40C8-AB05-1682954BB093}" destId="{771FE348-C192-4A70-A4E1-2397FBFE9537}" srcOrd="1" destOrd="0" presId="urn:microsoft.com/office/officeart/2005/8/layout/orgChart1"/>
    <dgm:cxn modelId="{DCD881BE-FDCD-480B-91D3-448AEE52B17B}" type="presOf" srcId="{AC4A5555-5976-4714-85BE-5EEB63D6DE02}" destId="{C79A352B-0A27-4879-8D9D-A5E190A42A0F}" srcOrd="1" destOrd="0" presId="urn:microsoft.com/office/officeart/2005/8/layout/orgChart1"/>
    <dgm:cxn modelId="{352FBE6F-3823-435A-8121-91B14D5EFE53}" type="presOf" srcId="{AC4A5555-5976-4714-85BE-5EEB63D6DE02}" destId="{37FC11F6-8B65-45DA-9AC3-4D902DCAE200}" srcOrd="0" destOrd="0" presId="urn:microsoft.com/office/officeart/2005/8/layout/orgChart1"/>
    <dgm:cxn modelId="{640CABCF-DE1E-4A9E-BF58-4298A16ACB47}" type="presParOf" srcId="{F70D1691-11F4-4DC8-A1B5-523A3B0AEE1F}" destId="{5A2ACACE-F609-417C-84CE-0068898FD32C}" srcOrd="0" destOrd="0" presId="urn:microsoft.com/office/officeart/2005/8/layout/orgChart1"/>
    <dgm:cxn modelId="{431ECD13-8425-4EA9-A373-5AEAA9E06D5B}" type="presParOf" srcId="{5A2ACACE-F609-417C-84CE-0068898FD32C}" destId="{C5BFA545-1948-4D82-8008-539EBAD85881}" srcOrd="0" destOrd="0" presId="urn:microsoft.com/office/officeart/2005/8/layout/orgChart1"/>
    <dgm:cxn modelId="{AD2C05A3-52C1-4A6E-956B-25F160283573}" type="presParOf" srcId="{C5BFA545-1948-4D82-8008-539EBAD85881}" destId="{97166173-0BC0-479D-B4BD-F828C4C97DAB}" srcOrd="0" destOrd="0" presId="urn:microsoft.com/office/officeart/2005/8/layout/orgChart1"/>
    <dgm:cxn modelId="{91B884B1-230D-4DE3-ACF3-6D1757C2A598}" type="presParOf" srcId="{C5BFA545-1948-4D82-8008-539EBAD85881}" destId="{746CED29-6AE9-4643-BB82-3B438374665D}" srcOrd="1" destOrd="0" presId="urn:microsoft.com/office/officeart/2005/8/layout/orgChart1"/>
    <dgm:cxn modelId="{BBD171AB-0040-4CCD-8CFA-DDBCD2BFDF47}" type="presParOf" srcId="{5A2ACACE-F609-417C-84CE-0068898FD32C}" destId="{684F5F26-57DE-4C76-A242-7855319E897C}" srcOrd="1" destOrd="0" presId="urn:microsoft.com/office/officeart/2005/8/layout/orgChart1"/>
    <dgm:cxn modelId="{9F5DF92C-310A-401A-B7DB-DFE0F8D73B70}" type="presParOf" srcId="{684F5F26-57DE-4C76-A242-7855319E897C}" destId="{AC9260ED-6E4F-4552-9A97-487221600814}" srcOrd="0" destOrd="0" presId="urn:microsoft.com/office/officeart/2005/8/layout/orgChart1"/>
    <dgm:cxn modelId="{55142A94-50DF-47B0-99B5-9C570330D371}" type="presParOf" srcId="{684F5F26-57DE-4C76-A242-7855319E897C}" destId="{A5CA8AE5-525E-427C-B526-5718C9AF6C48}" srcOrd="1" destOrd="0" presId="urn:microsoft.com/office/officeart/2005/8/layout/orgChart1"/>
    <dgm:cxn modelId="{BEC5225E-216A-4A58-B2DE-549E9A2E609B}" type="presParOf" srcId="{A5CA8AE5-525E-427C-B526-5718C9AF6C48}" destId="{F10C3CA6-AF21-47DB-9901-1F5FCE164659}" srcOrd="0" destOrd="0" presId="urn:microsoft.com/office/officeart/2005/8/layout/orgChart1"/>
    <dgm:cxn modelId="{4E70B13C-C89B-4F6A-8F8A-41620EA9F6AA}" type="presParOf" srcId="{F10C3CA6-AF21-47DB-9901-1F5FCE164659}" destId="{34B45193-471C-41A5-B8EF-FE320068C572}" srcOrd="0" destOrd="0" presId="urn:microsoft.com/office/officeart/2005/8/layout/orgChart1"/>
    <dgm:cxn modelId="{196B6343-E77C-4FB6-BB1D-3CE906E2BE2B}" type="presParOf" srcId="{F10C3CA6-AF21-47DB-9901-1F5FCE164659}" destId="{C511F84A-0CCE-43AD-9572-0B40A2CCA6A5}" srcOrd="1" destOrd="0" presId="urn:microsoft.com/office/officeart/2005/8/layout/orgChart1"/>
    <dgm:cxn modelId="{5E490F11-894E-4220-B4E9-AF64EF264BBE}" type="presParOf" srcId="{A5CA8AE5-525E-427C-B526-5718C9AF6C48}" destId="{FF83F674-0095-4106-B0BA-9B8EB9D20E5B}" srcOrd="1" destOrd="0" presId="urn:microsoft.com/office/officeart/2005/8/layout/orgChart1"/>
    <dgm:cxn modelId="{0027344B-4A6E-432A-AD68-1CF9FD831113}" type="presParOf" srcId="{FF83F674-0095-4106-B0BA-9B8EB9D20E5B}" destId="{157F6943-989B-4650-AFBC-D24FE90967C8}" srcOrd="0" destOrd="0" presId="urn:microsoft.com/office/officeart/2005/8/layout/orgChart1"/>
    <dgm:cxn modelId="{8005FBE9-B4C1-4CDE-8CBF-63FA76ACFC76}" type="presParOf" srcId="{FF83F674-0095-4106-B0BA-9B8EB9D20E5B}" destId="{4E1CEEE1-4E0E-40E6-9C41-65EC306CDD0E}" srcOrd="1" destOrd="0" presId="urn:microsoft.com/office/officeart/2005/8/layout/orgChart1"/>
    <dgm:cxn modelId="{70997D8A-CF3E-49B4-961F-09CEB6DFD433}" type="presParOf" srcId="{4E1CEEE1-4E0E-40E6-9C41-65EC306CDD0E}" destId="{E9BBC150-F31F-49B2-98F3-4ABE6756D002}" srcOrd="0" destOrd="0" presId="urn:microsoft.com/office/officeart/2005/8/layout/orgChart1"/>
    <dgm:cxn modelId="{CDD91C3A-E062-4888-A1AB-49FCC8CBDC9D}" type="presParOf" srcId="{E9BBC150-F31F-49B2-98F3-4ABE6756D002}" destId="{59167D40-CC75-4D18-9A95-92FF8DD2E69D}" srcOrd="0" destOrd="0" presId="urn:microsoft.com/office/officeart/2005/8/layout/orgChart1"/>
    <dgm:cxn modelId="{495AFA3F-968C-4E00-9C5C-E912583C4EAA}" type="presParOf" srcId="{E9BBC150-F31F-49B2-98F3-4ABE6756D002}" destId="{A67178E9-8FDB-471E-9872-FFC78D429035}" srcOrd="1" destOrd="0" presId="urn:microsoft.com/office/officeart/2005/8/layout/orgChart1"/>
    <dgm:cxn modelId="{CF6F2C20-11FE-4A48-A39C-823FBE3646DD}" type="presParOf" srcId="{4E1CEEE1-4E0E-40E6-9C41-65EC306CDD0E}" destId="{6F4EC0C5-5E5D-4076-841F-281D01314F9C}" srcOrd="1" destOrd="0" presId="urn:microsoft.com/office/officeart/2005/8/layout/orgChart1"/>
    <dgm:cxn modelId="{89F424BC-7197-45CA-8A49-C2DD307F4A2E}" type="presParOf" srcId="{4E1CEEE1-4E0E-40E6-9C41-65EC306CDD0E}" destId="{27178552-853B-42DF-853D-CE8513DF9126}" srcOrd="2" destOrd="0" presId="urn:microsoft.com/office/officeart/2005/8/layout/orgChart1"/>
    <dgm:cxn modelId="{24F62648-5E20-4DB6-818E-FC429BFF7B08}" type="presParOf" srcId="{27178552-853B-42DF-853D-CE8513DF9126}" destId="{8D65644A-FA1E-4FE2-A72F-1042E5549D62}" srcOrd="0" destOrd="0" presId="urn:microsoft.com/office/officeart/2005/8/layout/orgChart1"/>
    <dgm:cxn modelId="{398167C7-698F-4139-A3CA-ED02A8D576DB}" type="presParOf" srcId="{27178552-853B-42DF-853D-CE8513DF9126}" destId="{42417873-29AD-4C01-A3A1-2BD34A8F8D24}" srcOrd="1" destOrd="0" presId="urn:microsoft.com/office/officeart/2005/8/layout/orgChart1"/>
    <dgm:cxn modelId="{487D00E2-AC36-4D12-9549-D96E1F110405}" type="presParOf" srcId="{42417873-29AD-4C01-A3A1-2BD34A8F8D24}" destId="{6CFA9745-DA97-4CC0-8437-185D054104CB}" srcOrd="0" destOrd="0" presId="urn:microsoft.com/office/officeart/2005/8/layout/orgChart1"/>
    <dgm:cxn modelId="{18D35396-E7C0-4404-AC87-49E38CA7EEE0}" type="presParOf" srcId="{6CFA9745-DA97-4CC0-8437-185D054104CB}" destId="{3A6A8E1C-41CF-4FFA-AE26-BD9572C891B9}" srcOrd="0" destOrd="0" presId="urn:microsoft.com/office/officeart/2005/8/layout/orgChart1"/>
    <dgm:cxn modelId="{7F179A8B-1343-40B2-8CCA-AAF69E14C6DB}" type="presParOf" srcId="{6CFA9745-DA97-4CC0-8437-185D054104CB}" destId="{7B172E16-30D3-408F-AFD6-5F6A96EF71FC}" srcOrd="1" destOrd="0" presId="urn:microsoft.com/office/officeart/2005/8/layout/orgChart1"/>
    <dgm:cxn modelId="{CF3243E1-831C-406F-8CFE-1845F0D2E15F}" type="presParOf" srcId="{42417873-29AD-4C01-A3A1-2BD34A8F8D24}" destId="{1ECEB194-858A-4E64-BCD1-C345570598B5}" srcOrd="1" destOrd="0" presId="urn:microsoft.com/office/officeart/2005/8/layout/orgChart1"/>
    <dgm:cxn modelId="{4E7BE406-5667-4FF3-A804-FF8C58E423F4}" type="presParOf" srcId="{42417873-29AD-4C01-A3A1-2BD34A8F8D24}" destId="{790306C4-6254-4B5F-A335-864BE6EA5854}" srcOrd="2" destOrd="0" presId="urn:microsoft.com/office/officeart/2005/8/layout/orgChart1"/>
    <dgm:cxn modelId="{4391C5DA-51AA-4E7A-A417-8B26CD8C48B3}" type="presParOf" srcId="{27178552-853B-42DF-853D-CE8513DF9126}" destId="{EE208503-053B-42D7-AA3B-EE7F4160B20D}" srcOrd="2" destOrd="0" presId="urn:microsoft.com/office/officeart/2005/8/layout/orgChart1"/>
    <dgm:cxn modelId="{915016E2-8E4C-4EBC-8D0A-743A7AFF2817}" type="presParOf" srcId="{27178552-853B-42DF-853D-CE8513DF9126}" destId="{353AB82B-7E8D-4039-B3D0-86AF8E4C8639}" srcOrd="3" destOrd="0" presId="urn:microsoft.com/office/officeart/2005/8/layout/orgChart1"/>
    <dgm:cxn modelId="{98CB9CCF-C9FF-4143-A402-9A1F04ED6F3C}" type="presParOf" srcId="{353AB82B-7E8D-4039-B3D0-86AF8E4C8639}" destId="{8478B9A6-8F7E-4D63-AD39-19C406D271CB}" srcOrd="0" destOrd="0" presId="urn:microsoft.com/office/officeart/2005/8/layout/orgChart1"/>
    <dgm:cxn modelId="{B44B94D2-EA25-4C1A-AE9F-EEBE17634813}" type="presParOf" srcId="{8478B9A6-8F7E-4D63-AD39-19C406D271CB}" destId="{B8ECD113-9879-4E2C-BA20-EFAB4637F9A7}" srcOrd="0" destOrd="0" presId="urn:microsoft.com/office/officeart/2005/8/layout/orgChart1"/>
    <dgm:cxn modelId="{F94D52BF-A574-4C8D-8F77-C9D890C48397}" type="presParOf" srcId="{8478B9A6-8F7E-4D63-AD39-19C406D271CB}" destId="{B631AEF7-A3EF-491E-ABAC-E3CBE6AB0656}" srcOrd="1" destOrd="0" presId="urn:microsoft.com/office/officeart/2005/8/layout/orgChart1"/>
    <dgm:cxn modelId="{078B1F7E-B68F-461C-B426-4DA6EA7999E9}" type="presParOf" srcId="{353AB82B-7E8D-4039-B3D0-86AF8E4C8639}" destId="{85912940-8461-4AFB-8A5F-7349614F648C}" srcOrd="1" destOrd="0" presId="urn:microsoft.com/office/officeart/2005/8/layout/orgChart1"/>
    <dgm:cxn modelId="{F12F1DCC-6A7D-48C6-B877-AEC87433982B}" type="presParOf" srcId="{353AB82B-7E8D-4039-B3D0-86AF8E4C8639}" destId="{3E8A26E2-5ABB-452B-9773-4690802030F2}" srcOrd="2" destOrd="0" presId="urn:microsoft.com/office/officeart/2005/8/layout/orgChart1"/>
    <dgm:cxn modelId="{28F27782-BDFA-413E-86D4-4787BB0A4866}" type="presParOf" srcId="{27178552-853B-42DF-853D-CE8513DF9126}" destId="{D8B75ADD-48BB-4BB1-97A0-447E2F95EDA3}" srcOrd="4" destOrd="0" presId="urn:microsoft.com/office/officeart/2005/8/layout/orgChart1"/>
    <dgm:cxn modelId="{39D4074E-480C-4742-8FF6-38CF16D2CEE2}" type="presParOf" srcId="{27178552-853B-42DF-853D-CE8513DF9126}" destId="{17AB1574-8053-45BF-8EBC-3B08B52F2A99}" srcOrd="5" destOrd="0" presId="urn:microsoft.com/office/officeart/2005/8/layout/orgChart1"/>
    <dgm:cxn modelId="{65B090CA-1EA5-4CFE-B2BE-C8B4462721A8}" type="presParOf" srcId="{17AB1574-8053-45BF-8EBC-3B08B52F2A99}" destId="{12C4FBF9-88EF-4B37-A4CD-901A76BC9606}" srcOrd="0" destOrd="0" presId="urn:microsoft.com/office/officeart/2005/8/layout/orgChart1"/>
    <dgm:cxn modelId="{FF80E553-E4F3-40C1-9E34-ECD1239F0651}" type="presParOf" srcId="{12C4FBF9-88EF-4B37-A4CD-901A76BC9606}" destId="{CF34163C-04E1-4674-8C60-3BA2F0C925D4}" srcOrd="0" destOrd="0" presId="urn:microsoft.com/office/officeart/2005/8/layout/orgChart1"/>
    <dgm:cxn modelId="{E8D6CF7F-86CC-4506-BB0B-FF0D9B0F16F8}" type="presParOf" srcId="{12C4FBF9-88EF-4B37-A4CD-901A76BC9606}" destId="{ED5F20A2-20ED-4F7B-945B-F8CB3D30FA72}" srcOrd="1" destOrd="0" presId="urn:microsoft.com/office/officeart/2005/8/layout/orgChart1"/>
    <dgm:cxn modelId="{D0FE63FE-64AC-4361-98A9-36FA6F0289BA}" type="presParOf" srcId="{17AB1574-8053-45BF-8EBC-3B08B52F2A99}" destId="{47C2BC17-49D6-49B3-8E99-36A70B81704E}" srcOrd="1" destOrd="0" presId="urn:microsoft.com/office/officeart/2005/8/layout/orgChart1"/>
    <dgm:cxn modelId="{9D7BB452-2829-488A-B5C3-DAC393E7F6B4}" type="presParOf" srcId="{17AB1574-8053-45BF-8EBC-3B08B52F2A99}" destId="{7134A713-3B94-44BF-9C78-B9F11375E69A}" srcOrd="2" destOrd="0" presId="urn:microsoft.com/office/officeart/2005/8/layout/orgChart1"/>
    <dgm:cxn modelId="{7269FEC3-7F06-4BE3-A821-7B0EC92E0E88}" type="presParOf" srcId="{27178552-853B-42DF-853D-CE8513DF9126}" destId="{92FB48BD-5A4A-4F9C-98AB-84CE41B43C20}" srcOrd="6" destOrd="0" presId="urn:microsoft.com/office/officeart/2005/8/layout/orgChart1"/>
    <dgm:cxn modelId="{D6C01952-EE7A-4BDB-82D0-94EA7963BAD8}" type="presParOf" srcId="{27178552-853B-42DF-853D-CE8513DF9126}" destId="{109C5A83-6A45-4861-B22E-3B46344A24B7}" srcOrd="7" destOrd="0" presId="urn:microsoft.com/office/officeart/2005/8/layout/orgChart1"/>
    <dgm:cxn modelId="{D61B2430-BFAA-4330-8626-C26FA5FBCEE9}" type="presParOf" srcId="{109C5A83-6A45-4861-B22E-3B46344A24B7}" destId="{029C6614-4B63-4B7B-A31F-D5AECB98B4DF}" srcOrd="0" destOrd="0" presId="urn:microsoft.com/office/officeart/2005/8/layout/orgChart1"/>
    <dgm:cxn modelId="{39DE8BD4-3E18-4929-9C7A-F27C53EF256E}" type="presParOf" srcId="{029C6614-4B63-4B7B-A31F-D5AECB98B4DF}" destId="{4CCF3484-9D19-4550-B2ED-A4ADFE1E5951}" srcOrd="0" destOrd="0" presId="urn:microsoft.com/office/officeart/2005/8/layout/orgChart1"/>
    <dgm:cxn modelId="{D3ED5076-665F-43BB-8D0E-692DE83E1779}" type="presParOf" srcId="{029C6614-4B63-4B7B-A31F-D5AECB98B4DF}" destId="{CAED7921-1604-4B19-869A-B32C0BBA73FC}" srcOrd="1" destOrd="0" presId="urn:microsoft.com/office/officeart/2005/8/layout/orgChart1"/>
    <dgm:cxn modelId="{876574A7-450D-496D-BD19-4DDFCC00D1B4}" type="presParOf" srcId="{109C5A83-6A45-4861-B22E-3B46344A24B7}" destId="{DD1D2DFE-E028-4917-BEC2-23588DA904ED}" srcOrd="1" destOrd="0" presId="urn:microsoft.com/office/officeart/2005/8/layout/orgChart1"/>
    <dgm:cxn modelId="{7D7F2C3B-0233-4448-9CAB-A2B823523277}" type="presParOf" srcId="{109C5A83-6A45-4861-B22E-3B46344A24B7}" destId="{0F5F0E81-691C-4613-BAC4-F379263382C3}" srcOrd="2" destOrd="0" presId="urn:microsoft.com/office/officeart/2005/8/layout/orgChart1"/>
    <dgm:cxn modelId="{30C78EB0-602F-4930-8F6B-9BF1E94FFAE0}" type="presParOf" srcId="{27178552-853B-42DF-853D-CE8513DF9126}" destId="{4274085D-A0A5-4E2E-BFCD-7CA24FB5EC50}" srcOrd="8" destOrd="0" presId="urn:microsoft.com/office/officeart/2005/8/layout/orgChart1"/>
    <dgm:cxn modelId="{529B7E0B-29FF-43E0-A135-CBE517B1B815}" type="presParOf" srcId="{27178552-853B-42DF-853D-CE8513DF9126}" destId="{8D008812-4319-4D2F-84E5-E2A7AAF269EF}" srcOrd="9" destOrd="0" presId="urn:microsoft.com/office/officeart/2005/8/layout/orgChart1"/>
    <dgm:cxn modelId="{7581A7BA-0F8A-481C-891A-2396F6C11B58}" type="presParOf" srcId="{8D008812-4319-4D2F-84E5-E2A7AAF269EF}" destId="{6EA7DC17-CB33-4E3A-8C34-D06455704D35}" srcOrd="0" destOrd="0" presId="urn:microsoft.com/office/officeart/2005/8/layout/orgChart1"/>
    <dgm:cxn modelId="{49002724-B100-42EE-BB6D-C3A34B9613B1}" type="presParOf" srcId="{6EA7DC17-CB33-4E3A-8C34-D06455704D35}" destId="{37FC11F6-8B65-45DA-9AC3-4D902DCAE200}" srcOrd="0" destOrd="0" presId="urn:microsoft.com/office/officeart/2005/8/layout/orgChart1"/>
    <dgm:cxn modelId="{B112B029-80FD-4EF3-9180-4DF8012FF216}" type="presParOf" srcId="{6EA7DC17-CB33-4E3A-8C34-D06455704D35}" destId="{C79A352B-0A27-4879-8D9D-A5E190A42A0F}" srcOrd="1" destOrd="0" presId="urn:microsoft.com/office/officeart/2005/8/layout/orgChart1"/>
    <dgm:cxn modelId="{C01ED2C2-3707-4E9D-8364-F8BF4D324113}" type="presParOf" srcId="{8D008812-4319-4D2F-84E5-E2A7AAF269EF}" destId="{3508E17A-0001-4AAB-8120-3BA131E84A82}" srcOrd="1" destOrd="0" presId="urn:microsoft.com/office/officeart/2005/8/layout/orgChart1"/>
    <dgm:cxn modelId="{ED419DE1-0C69-494E-B714-C8D27B85928B}" type="presParOf" srcId="{8D008812-4319-4D2F-84E5-E2A7AAF269EF}" destId="{D965B885-EE8A-4259-AC52-3F3845214F77}" srcOrd="2" destOrd="0" presId="urn:microsoft.com/office/officeart/2005/8/layout/orgChart1"/>
    <dgm:cxn modelId="{5CF13F70-93C1-437D-A9BB-5CF22EA0CB80}" type="presParOf" srcId="{27178552-853B-42DF-853D-CE8513DF9126}" destId="{656416BB-31B0-4107-9D66-73E8ED3CDD12}" srcOrd="10" destOrd="0" presId="urn:microsoft.com/office/officeart/2005/8/layout/orgChart1"/>
    <dgm:cxn modelId="{A6F3E8F0-6CDF-4CDA-909E-3BE092B30225}" type="presParOf" srcId="{27178552-853B-42DF-853D-CE8513DF9126}" destId="{FF4930CF-EA8D-43C4-B4B6-FC7EBD668E81}" srcOrd="11" destOrd="0" presId="urn:microsoft.com/office/officeart/2005/8/layout/orgChart1"/>
    <dgm:cxn modelId="{142AE747-5FE1-405E-8AF6-FEBFD4DDF301}" type="presParOf" srcId="{FF4930CF-EA8D-43C4-B4B6-FC7EBD668E81}" destId="{FBF79E17-3A37-43D3-9243-EC638342B243}" srcOrd="0" destOrd="0" presId="urn:microsoft.com/office/officeart/2005/8/layout/orgChart1"/>
    <dgm:cxn modelId="{AA5D7F00-325C-4D81-A6EE-210FD9859C15}" type="presParOf" srcId="{FBF79E17-3A37-43D3-9243-EC638342B243}" destId="{04D3DED5-7A0E-497C-B079-D2F8DDAC4284}" srcOrd="0" destOrd="0" presId="urn:microsoft.com/office/officeart/2005/8/layout/orgChart1"/>
    <dgm:cxn modelId="{B98B899A-44A2-4BF0-B4C2-97D21AAC91A3}" type="presParOf" srcId="{FBF79E17-3A37-43D3-9243-EC638342B243}" destId="{A55D3985-5BEE-4D06-8C58-9C7ED0E3E57A}" srcOrd="1" destOrd="0" presId="urn:microsoft.com/office/officeart/2005/8/layout/orgChart1"/>
    <dgm:cxn modelId="{879DA05B-FD4B-44D8-B7A3-827B1C7CF503}" type="presParOf" srcId="{FF4930CF-EA8D-43C4-B4B6-FC7EBD668E81}" destId="{2BA7D589-ABC5-4401-AD6F-7FC9391F9873}" srcOrd="1" destOrd="0" presId="urn:microsoft.com/office/officeart/2005/8/layout/orgChart1"/>
    <dgm:cxn modelId="{3D0EF274-7650-433C-9A5D-CA583E1D8F85}" type="presParOf" srcId="{FF4930CF-EA8D-43C4-B4B6-FC7EBD668E81}" destId="{78BECD2D-7D81-48FF-BC63-0ED8B0CC4C0C}" srcOrd="2" destOrd="0" presId="urn:microsoft.com/office/officeart/2005/8/layout/orgChart1"/>
    <dgm:cxn modelId="{037A6782-CB78-4DF4-BDE5-9E34BEE09BC0}" type="presParOf" srcId="{FF83F674-0095-4106-B0BA-9B8EB9D20E5B}" destId="{6C9C782B-6FF5-41A7-BFE6-D28E05D0C40A}" srcOrd="2" destOrd="0" presId="urn:microsoft.com/office/officeart/2005/8/layout/orgChart1"/>
    <dgm:cxn modelId="{D4DDD2D4-E3FC-43CF-9D07-2B7E73ED2334}" type="presParOf" srcId="{FF83F674-0095-4106-B0BA-9B8EB9D20E5B}" destId="{6150FE88-0A8F-4409-A2B6-52ACEEC1DE97}" srcOrd="3" destOrd="0" presId="urn:microsoft.com/office/officeart/2005/8/layout/orgChart1"/>
    <dgm:cxn modelId="{D21A36BD-FC23-4E3A-9BFE-84429E231A2A}" type="presParOf" srcId="{6150FE88-0A8F-4409-A2B6-52ACEEC1DE97}" destId="{96625025-800C-4FF8-9795-D8B3214AB3CF}" srcOrd="0" destOrd="0" presId="urn:microsoft.com/office/officeart/2005/8/layout/orgChart1"/>
    <dgm:cxn modelId="{74946280-D5B2-4BDB-8330-46EFA08CF89D}" type="presParOf" srcId="{96625025-800C-4FF8-9795-D8B3214AB3CF}" destId="{BE5972F0-2E1A-4864-9007-4872CD14F7DA}" srcOrd="0" destOrd="0" presId="urn:microsoft.com/office/officeart/2005/8/layout/orgChart1"/>
    <dgm:cxn modelId="{5B70B85B-90D4-4541-869E-A01596A9652D}" type="presParOf" srcId="{96625025-800C-4FF8-9795-D8B3214AB3CF}" destId="{1075DA0F-A54E-4BA7-A721-6BD56A36C526}" srcOrd="1" destOrd="0" presId="urn:microsoft.com/office/officeart/2005/8/layout/orgChart1"/>
    <dgm:cxn modelId="{3B6A0BCC-D6C3-4F0D-9E46-2703AF8CD939}" type="presParOf" srcId="{6150FE88-0A8F-4409-A2B6-52ACEEC1DE97}" destId="{0F5FC63F-7978-4473-A229-E10A4985EFEC}" srcOrd="1" destOrd="0" presId="urn:microsoft.com/office/officeart/2005/8/layout/orgChart1"/>
    <dgm:cxn modelId="{4F98F6D5-8F55-4C49-89E3-F4AD90BA3401}" type="presParOf" srcId="{6150FE88-0A8F-4409-A2B6-52ACEEC1DE97}" destId="{6689C110-9908-40B5-AA68-CEA9DAB09BC2}" srcOrd="2" destOrd="0" presId="urn:microsoft.com/office/officeart/2005/8/layout/orgChart1"/>
    <dgm:cxn modelId="{FECEC990-D053-4D3C-95A7-740DC8FA7415}" type="presParOf" srcId="{6689C110-9908-40B5-AA68-CEA9DAB09BC2}" destId="{40321BA5-B365-4A39-BC1F-EC3BDDE2BA0A}" srcOrd="0" destOrd="0" presId="urn:microsoft.com/office/officeart/2005/8/layout/orgChart1"/>
    <dgm:cxn modelId="{5D94361A-4FEE-44D8-AAC7-7540482F7313}" type="presParOf" srcId="{6689C110-9908-40B5-AA68-CEA9DAB09BC2}" destId="{F70894C2-EC89-4DDB-9A77-3FB59BEF1A47}" srcOrd="1" destOrd="0" presId="urn:microsoft.com/office/officeart/2005/8/layout/orgChart1"/>
    <dgm:cxn modelId="{2C3FEA35-6ACD-4571-BEB9-E2BF508A6621}" type="presParOf" srcId="{F70894C2-EC89-4DDB-9A77-3FB59BEF1A47}" destId="{C47A2BA8-4A8A-492B-BA46-CF579C75AB89}" srcOrd="0" destOrd="0" presId="urn:microsoft.com/office/officeart/2005/8/layout/orgChart1"/>
    <dgm:cxn modelId="{6003B57F-2EEB-4BE9-9B38-F2ABFB3D9274}" type="presParOf" srcId="{C47A2BA8-4A8A-492B-BA46-CF579C75AB89}" destId="{AD78A34E-1692-4E20-AAED-4F23B11A3A91}" srcOrd="0" destOrd="0" presId="urn:microsoft.com/office/officeart/2005/8/layout/orgChart1"/>
    <dgm:cxn modelId="{E9DDE593-C89D-47A3-A052-4E51EF19FE4E}" type="presParOf" srcId="{C47A2BA8-4A8A-492B-BA46-CF579C75AB89}" destId="{A347C533-AF63-4FF3-A7E6-4BA9EDC1C0C8}" srcOrd="1" destOrd="0" presId="urn:microsoft.com/office/officeart/2005/8/layout/orgChart1"/>
    <dgm:cxn modelId="{8B874337-EB67-480B-BA6C-05888F49DA4C}" type="presParOf" srcId="{F70894C2-EC89-4DDB-9A77-3FB59BEF1A47}" destId="{2A88E503-9DDD-497E-9CD2-F6663EBF5C9C}" srcOrd="1" destOrd="0" presId="urn:microsoft.com/office/officeart/2005/8/layout/orgChart1"/>
    <dgm:cxn modelId="{338D65A2-2700-49E0-815E-6D0EA8F99B82}" type="presParOf" srcId="{F70894C2-EC89-4DDB-9A77-3FB59BEF1A47}" destId="{01F08E03-BC82-49D8-94C3-C99C83E40BB9}" srcOrd="2" destOrd="0" presId="urn:microsoft.com/office/officeart/2005/8/layout/orgChart1"/>
    <dgm:cxn modelId="{CAAE6FD5-B960-4B0F-BB84-15771206A17D}" type="presParOf" srcId="{FF83F674-0095-4106-B0BA-9B8EB9D20E5B}" destId="{3E56D90C-7DF2-4930-90AC-A2A8D9A911B4}" srcOrd="4" destOrd="0" presId="urn:microsoft.com/office/officeart/2005/8/layout/orgChart1"/>
    <dgm:cxn modelId="{CC4B19CB-B049-4130-B7D9-8C0ED62AFF89}" type="presParOf" srcId="{FF83F674-0095-4106-B0BA-9B8EB9D20E5B}" destId="{E487FFFD-AE86-4973-82BF-BA367F737176}" srcOrd="5" destOrd="0" presId="urn:microsoft.com/office/officeart/2005/8/layout/orgChart1"/>
    <dgm:cxn modelId="{11ABF0BB-B8D5-4F7A-B6D5-0B9CFF57B94B}" type="presParOf" srcId="{E487FFFD-AE86-4973-82BF-BA367F737176}" destId="{F5F5137C-7FAA-4C17-AC30-670F893B43CE}" srcOrd="0" destOrd="0" presId="urn:microsoft.com/office/officeart/2005/8/layout/orgChart1"/>
    <dgm:cxn modelId="{6F8C993E-6B9A-45D9-97DF-06D2B734B263}" type="presParOf" srcId="{F5F5137C-7FAA-4C17-AC30-670F893B43CE}" destId="{220812B3-B5BF-4CAF-90F7-2EE48EEAF026}" srcOrd="0" destOrd="0" presId="urn:microsoft.com/office/officeart/2005/8/layout/orgChart1"/>
    <dgm:cxn modelId="{968BF10B-D331-4383-B3C1-FCC1909DC137}" type="presParOf" srcId="{F5F5137C-7FAA-4C17-AC30-670F893B43CE}" destId="{306DD18D-A0C5-44E7-A457-8684963180C0}" srcOrd="1" destOrd="0" presId="urn:microsoft.com/office/officeart/2005/8/layout/orgChart1"/>
    <dgm:cxn modelId="{365752D9-94F8-4148-8999-14A7753936F7}" type="presParOf" srcId="{E487FFFD-AE86-4973-82BF-BA367F737176}" destId="{D4065BB5-AA56-4FB6-990C-E9E5BCDA9599}" srcOrd="1" destOrd="0" presId="urn:microsoft.com/office/officeart/2005/8/layout/orgChart1"/>
    <dgm:cxn modelId="{AF71FA91-0A1C-499D-BA08-3068122A24BD}" type="presParOf" srcId="{E487FFFD-AE86-4973-82BF-BA367F737176}" destId="{52067A4C-FBDD-4EAE-A35B-E393A76A45A1}" srcOrd="2" destOrd="0" presId="urn:microsoft.com/office/officeart/2005/8/layout/orgChart1"/>
    <dgm:cxn modelId="{F1C379BC-218A-4A26-9E1C-26A479F69CB1}" type="presParOf" srcId="{52067A4C-FBDD-4EAE-A35B-E393A76A45A1}" destId="{27BDE58A-480F-43CC-BDCD-0AF368290C54}" srcOrd="0" destOrd="0" presId="urn:microsoft.com/office/officeart/2005/8/layout/orgChart1"/>
    <dgm:cxn modelId="{BCA5449E-356F-4CBD-B22F-22E7B36BAA5C}" type="presParOf" srcId="{52067A4C-FBDD-4EAE-A35B-E393A76A45A1}" destId="{AA45075D-4548-4243-A570-9447A95DBA59}" srcOrd="1" destOrd="0" presId="urn:microsoft.com/office/officeart/2005/8/layout/orgChart1"/>
    <dgm:cxn modelId="{419D36C4-499B-4DE5-BC01-BE1A25F0415A}" type="presParOf" srcId="{AA45075D-4548-4243-A570-9447A95DBA59}" destId="{462BC5B2-46B0-4463-9D4C-5452084B8FE1}" srcOrd="0" destOrd="0" presId="urn:microsoft.com/office/officeart/2005/8/layout/orgChart1"/>
    <dgm:cxn modelId="{478188F4-048B-413E-97EF-D53C086C94B1}" type="presParOf" srcId="{462BC5B2-46B0-4463-9D4C-5452084B8FE1}" destId="{4EAA8941-CBC4-4F85-A149-8960FA651AEB}" srcOrd="0" destOrd="0" presId="urn:microsoft.com/office/officeart/2005/8/layout/orgChart1"/>
    <dgm:cxn modelId="{FEACE65C-3B53-40DE-A348-55221CC1D257}" type="presParOf" srcId="{462BC5B2-46B0-4463-9D4C-5452084B8FE1}" destId="{771FE348-C192-4A70-A4E1-2397FBFE9537}" srcOrd="1" destOrd="0" presId="urn:microsoft.com/office/officeart/2005/8/layout/orgChart1"/>
    <dgm:cxn modelId="{5C0A2ED5-71D0-4113-A5AF-C80D81C9A299}" type="presParOf" srcId="{AA45075D-4548-4243-A570-9447A95DBA59}" destId="{950B117C-26BE-4D91-9A0A-6B56247BEE37}" srcOrd="1" destOrd="0" presId="urn:microsoft.com/office/officeart/2005/8/layout/orgChart1"/>
    <dgm:cxn modelId="{69C7AE60-9943-4BC8-AAE6-A0303C93B005}" type="presParOf" srcId="{AA45075D-4548-4243-A570-9447A95DBA59}" destId="{27385DFD-7692-4F3B-801D-235FBD008A64}" srcOrd="2" destOrd="0" presId="urn:microsoft.com/office/officeart/2005/8/layout/orgChart1"/>
    <dgm:cxn modelId="{4DB95819-54A9-4A88-8BC8-765A2D7417B6}" type="presParOf" srcId="{52067A4C-FBDD-4EAE-A35B-E393A76A45A1}" destId="{5982FACD-759F-454A-95D8-81D998A51C40}" srcOrd="2" destOrd="0" presId="urn:microsoft.com/office/officeart/2005/8/layout/orgChart1"/>
    <dgm:cxn modelId="{FDF4C5C3-3716-4590-8A0A-D8FBC0037D1A}" type="presParOf" srcId="{52067A4C-FBDD-4EAE-A35B-E393A76A45A1}" destId="{8AC820E7-9C21-4B1C-A470-0F1E8C470335}" srcOrd="3" destOrd="0" presId="urn:microsoft.com/office/officeart/2005/8/layout/orgChart1"/>
    <dgm:cxn modelId="{B5D4E9A9-8786-40DF-A8BF-5D6376560D75}" type="presParOf" srcId="{8AC820E7-9C21-4B1C-A470-0F1E8C470335}" destId="{34BE57F1-BFF6-4915-B7AD-C4DEEF41C784}" srcOrd="0" destOrd="0" presId="urn:microsoft.com/office/officeart/2005/8/layout/orgChart1"/>
    <dgm:cxn modelId="{ABCA874E-12DE-49EC-B1F5-406FBF6ADB69}" type="presParOf" srcId="{34BE57F1-BFF6-4915-B7AD-C4DEEF41C784}" destId="{DB4AA085-31B3-447E-B4FB-4191E8997CB2}" srcOrd="0" destOrd="0" presId="urn:microsoft.com/office/officeart/2005/8/layout/orgChart1"/>
    <dgm:cxn modelId="{A1461C3D-FFD9-423C-8F61-6E807F53AA15}" type="presParOf" srcId="{34BE57F1-BFF6-4915-B7AD-C4DEEF41C784}" destId="{2F95318F-2B54-49DD-BE4E-CB9F555E1787}" srcOrd="1" destOrd="0" presId="urn:microsoft.com/office/officeart/2005/8/layout/orgChart1"/>
    <dgm:cxn modelId="{AB81628B-595C-460B-B36D-6C454DEF908D}" type="presParOf" srcId="{8AC820E7-9C21-4B1C-A470-0F1E8C470335}" destId="{DAF72110-047E-47F4-8B58-595D1C6CDCA2}" srcOrd="1" destOrd="0" presId="urn:microsoft.com/office/officeart/2005/8/layout/orgChart1"/>
    <dgm:cxn modelId="{44F7C20A-8654-411A-8167-B891E4BCB3F2}" type="presParOf" srcId="{8AC820E7-9C21-4B1C-A470-0F1E8C470335}" destId="{5B5F7A05-0F2B-4CE5-B98A-B4759FEC5533}" srcOrd="2" destOrd="0" presId="urn:microsoft.com/office/officeart/2005/8/layout/orgChart1"/>
    <dgm:cxn modelId="{5F2CB2F7-4183-4DAA-BAE7-2B2E6EB06175}" type="presParOf" srcId="{FF83F674-0095-4106-B0BA-9B8EB9D20E5B}" destId="{8A52B13F-4D05-45C5-B8C3-A25F8896C67C}" srcOrd="6" destOrd="0" presId="urn:microsoft.com/office/officeart/2005/8/layout/orgChart1"/>
    <dgm:cxn modelId="{306E35BC-D05A-4CFE-A54B-63E132DF7FEF}" type="presParOf" srcId="{FF83F674-0095-4106-B0BA-9B8EB9D20E5B}" destId="{F27DCA71-FED7-4279-8736-75AD91372789}" srcOrd="7" destOrd="0" presId="urn:microsoft.com/office/officeart/2005/8/layout/orgChart1"/>
    <dgm:cxn modelId="{50BC38B0-67D7-4B23-B2C9-C4D79A83ACB7}" type="presParOf" srcId="{F27DCA71-FED7-4279-8736-75AD91372789}" destId="{13DAF44D-7F81-4DF2-A904-D39354DB3293}" srcOrd="0" destOrd="0" presId="urn:microsoft.com/office/officeart/2005/8/layout/orgChart1"/>
    <dgm:cxn modelId="{D2D2045B-7101-44E3-82B1-F5AC61519D82}" type="presParOf" srcId="{13DAF44D-7F81-4DF2-A904-D39354DB3293}" destId="{06AABF2C-C667-48BB-BFAA-AFFC33751801}" srcOrd="0" destOrd="0" presId="urn:microsoft.com/office/officeart/2005/8/layout/orgChart1"/>
    <dgm:cxn modelId="{47B734CA-03A0-4356-8D9C-67B4F6BD7592}" type="presParOf" srcId="{13DAF44D-7F81-4DF2-A904-D39354DB3293}" destId="{216F5ED6-B846-4646-B9AE-4B32C6F9DB88}" srcOrd="1" destOrd="0" presId="urn:microsoft.com/office/officeart/2005/8/layout/orgChart1"/>
    <dgm:cxn modelId="{6C9CE716-5305-4FBA-89C2-37B6368C782F}" type="presParOf" srcId="{F27DCA71-FED7-4279-8736-75AD91372789}" destId="{7285DB61-4C5F-4746-9638-9989A9E85B3E}" srcOrd="1" destOrd="0" presId="urn:microsoft.com/office/officeart/2005/8/layout/orgChart1"/>
    <dgm:cxn modelId="{E9585088-EBED-48BB-AEE9-4558614250A4}" type="presParOf" srcId="{F27DCA71-FED7-4279-8736-75AD91372789}" destId="{7813D110-CE88-458A-991C-0C8730E8C433}" srcOrd="2" destOrd="0" presId="urn:microsoft.com/office/officeart/2005/8/layout/orgChart1"/>
    <dgm:cxn modelId="{F9634065-603C-441F-92FE-F009F693DF58}" type="presParOf" srcId="{7813D110-CE88-458A-991C-0C8730E8C433}" destId="{1F3BD744-756D-48C9-A917-F5C428581FAB}" srcOrd="0" destOrd="0" presId="urn:microsoft.com/office/officeart/2005/8/layout/orgChart1"/>
    <dgm:cxn modelId="{546BBC45-3DBD-4C1E-BCD9-4355BD39F5CA}" type="presParOf" srcId="{7813D110-CE88-458A-991C-0C8730E8C433}" destId="{D9AE4FC8-E072-4166-A533-A1BCAC98B4E8}" srcOrd="1" destOrd="0" presId="urn:microsoft.com/office/officeart/2005/8/layout/orgChart1"/>
    <dgm:cxn modelId="{0FB96CB6-E23F-483B-9BB6-BA5ABC7E0348}" type="presParOf" srcId="{D9AE4FC8-E072-4166-A533-A1BCAC98B4E8}" destId="{B43D9FDF-BF33-4252-AC3C-4DCB2F1108DF}" srcOrd="0" destOrd="0" presId="urn:microsoft.com/office/officeart/2005/8/layout/orgChart1"/>
    <dgm:cxn modelId="{069EC3BA-6B83-4805-8747-072026662A63}" type="presParOf" srcId="{B43D9FDF-BF33-4252-AC3C-4DCB2F1108DF}" destId="{EE10DC9B-09BB-4C1D-8D27-A07E4EBC05C0}" srcOrd="0" destOrd="0" presId="urn:microsoft.com/office/officeart/2005/8/layout/orgChart1"/>
    <dgm:cxn modelId="{EBC62A6E-50B4-4AAE-93D0-75C50DC0DDCD}" type="presParOf" srcId="{B43D9FDF-BF33-4252-AC3C-4DCB2F1108DF}" destId="{158BC56E-6026-4689-B415-5BC3E51865E9}" srcOrd="1" destOrd="0" presId="urn:microsoft.com/office/officeart/2005/8/layout/orgChart1"/>
    <dgm:cxn modelId="{C29C93B6-21F7-4D44-AE68-55C95717F58B}" type="presParOf" srcId="{D9AE4FC8-E072-4166-A533-A1BCAC98B4E8}" destId="{BB25F0C8-DCC6-4866-A84D-8C8A1370D1BF}" srcOrd="1" destOrd="0" presId="urn:microsoft.com/office/officeart/2005/8/layout/orgChart1"/>
    <dgm:cxn modelId="{E3DE2A52-C6BD-4192-B4BC-A979B106C17A}" type="presParOf" srcId="{D9AE4FC8-E072-4166-A533-A1BCAC98B4E8}" destId="{7AE60924-CE1E-4CA3-B584-D3378FCB1419}" srcOrd="2" destOrd="0" presId="urn:microsoft.com/office/officeart/2005/8/layout/orgChart1"/>
    <dgm:cxn modelId="{C48A0784-DA07-4066-8373-C87FABAB4570}" type="presParOf" srcId="{7813D110-CE88-458A-991C-0C8730E8C433}" destId="{9B2526B2-EAA5-47E1-A13B-38AAB5CAB39D}" srcOrd="2" destOrd="0" presId="urn:microsoft.com/office/officeart/2005/8/layout/orgChart1"/>
    <dgm:cxn modelId="{0AFA1ECD-73DE-4C2A-ACF7-D7D0FFADFEFC}" type="presParOf" srcId="{7813D110-CE88-458A-991C-0C8730E8C433}" destId="{478E204F-93B1-439A-8970-48262C069A7C}" srcOrd="3" destOrd="0" presId="urn:microsoft.com/office/officeart/2005/8/layout/orgChart1"/>
    <dgm:cxn modelId="{43FAC1C7-7AE9-4A1A-8376-341C4A69205B}" type="presParOf" srcId="{478E204F-93B1-439A-8970-48262C069A7C}" destId="{A5EC4C18-3627-43F3-8575-B3DD71ADD354}" srcOrd="0" destOrd="0" presId="urn:microsoft.com/office/officeart/2005/8/layout/orgChart1"/>
    <dgm:cxn modelId="{2214D029-4B94-4FAF-B731-96C5EA474C25}" type="presParOf" srcId="{A5EC4C18-3627-43F3-8575-B3DD71ADD354}" destId="{56E6F81C-67C2-4A2C-8B79-04FD12E8522D}" srcOrd="0" destOrd="0" presId="urn:microsoft.com/office/officeart/2005/8/layout/orgChart1"/>
    <dgm:cxn modelId="{2DA0231B-C5AD-42BE-8139-7A1313FD27AF}" type="presParOf" srcId="{A5EC4C18-3627-43F3-8575-B3DD71ADD354}" destId="{DF874422-84C4-41A4-819B-2E7BF2C693B9}" srcOrd="1" destOrd="0" presId="urn:microsoft.com/office/officeart/2005/8/layout/orgChart1"/>
    <dgm:cxn modelId="{C69F4691-0E69-4CF3-8FC3-A5EE5EE062E0}" type="presParOf" srcId="{478E204F-93B1-439A-8970-48262C069A7C}" destId="{3EEFB40F-AF09-4996-9881-7079281E2DF6}" srcOrd="1" destOrd="0" presId="urn:microsoft.com/office/officeart/2005/8/layout/orgChart1"/>
    <dgm:cxn modelId="{6891B5B7-D20A-47C0-B475-DD34E8A65FEE}" type="presParOf" srcId="{478E204F-93B1-439A-8970-48262C069A7C}" destId="{FCC85287-67EE-49E9-A80A-98C3E5B471A0}" srcOrd="2" destOrd="0" presId="urn:microsoft.com/office/officeart/2005/8/layout/orgChart1"/>
    <dgm:cxn modelId="{77207546-5749-41AE-8076-5C75C556FE09}" type="presParOf" srcId="{7813D110-CE88-458A-991C-0C8730E8C433}" destId="{18C91ECE-7558-403C-8A24-01115737217D}" srcOrd="4" destOrd="0" presId="urn:microsoft.com/office/officeart/2005/8/layout/orgChart1"/>
    <dgm:cxn modelId="{7F0A37F6-8712-41E2-98D6-D183EDE82BEB}" type="presParOf" srcId="{7813D110-CE88-458A-991C-0C8730E8C433}" destId="{5E59E408-6B49-4030-915B-A28F14056E6E}" srcOrd="5" destOrd="0" presId="urn:microsoft.com/office/officeart/2005/8/layout/orgChart1"/>
    <dgm:cxn modelId="{47F8F584-4C26-4873-B877-4AF537DC731E}" type="presParOf" srcId="{5E59E408-6B49-4030-915B-A28F14056E6E}" destId="{504F5DF1-2A3C-4CAB-B2F4-77948A23C280}" srcOrd="0" destOrd="0" presId="urn:microsoft.com/office/officeart/2005/8/layout/orgChart1"/>
    <dgm:cxn modelId="{68109FA9-9C2C-4440-822B-A18FB5461BC4}" type="presParOf" srcId="{504F5DF1-2A3C-4CAB-B2F4-77948A23C280}" destId="{D8221FDA-4E60-4062-8645-3C387F95D397}" srcOrd="0" destOrd="0" presId="urn:microsoft.com/office/officeart/2005/8/layout/orgChart1"/>
    <dgm:cxn modelId="{93F829EA-8DF9-4E22-B6A3-5E81F3E6442F}" type="presParOf" srcId="{504F5DF1-2A3C-4CAB-B2F4-77948A23C280}" destId="{5F42CF26-6FDF-4C89-8CA3-D210D958650B}" srcOrd="1" destOrd="0" presId="urn:microsoft.com/office/officeart/2005/8/layout/orgChart1"/>
    <dgm:cxn modelId="{BD3BF3D6-E002-4E05-BF32-6007E4F517B7}" type="presParOf" srcId="{5E59E408-6B49-4030-915B-A28F14056E6E}" destId="{75191E49-3863-41A9-B7A3-A3ABAA0394D0}" srcOrd="1" destOrd="0" presId="urn:microsoft.com/office/officeart/2005/8/layout/orgChart1"/>
    <dgm:cxn modelId="{4F4EC062-90B7-4AE6-B02C-A62C73FC3496}" type="presParOf" srcId="{5E59E408-6B49-4030-915B-A28F14056E6E}" destId="{312A80BE-DFA1-4DB5-90AC-D9CD74ACDC30}" srcOrd="2" destOrd="0" presId="urn:microsoft.com/office/officeart/2005/8/layout/orgChart1"/>
    <dgm:cxn modelId="{0CCB71A4-F269-4180-A9D8-70D3D6CC1609}" type="presParOf" srcId="{7813D110-CE88-458A-991C-0C8730E8C433}" destId="{A9D60712-3868-48F6-9AF3-70631F783416}" srcOrd="6" destOrd="0" presId="urn:microsoft.com/office/officeart/2005/8/layout/orgChart1"/>
    <dgm:cxn modelId="{3481A0FE-02EF-4DE5-9508-1F481CC2D2DA}" type="presParOf" srcId="{7813D110-CE88-458A-991C-0C8730E8C433}" destId="{CEB32C91-E9AC-463B-A71D-EA2FA402A034}" srcOrd="7" destOrd="0" presId="urn:microsoft.com/office/officeart/2005/8/layout/orgChart1"/>
    <dgm:cxn modelId="{E1AE8E46-B4E5-47D9-9213-C0ADDCB780A1}" type="presParOf" srcId="{CEB32C91-E9AC-463B-A71D-EA2FA402A034}" destId="{C69FA3E4-C14B-4340-A0B9-CC8D0FA76958}" srcOrd="0" destOrd="0" presId="urn:microsoft.com/office/officeart/2005/8/layout/orgChart1"/>
    <dgm:cxn modelId="{177A52F8-4D80-4270-8414-959DEFAF28C6}" type="presParOf" srcId="{C69FA3E4-C14B-4340-A0B9-CC8D0FA76958}" destId="{7C736DA6-D9A9-42C1-85CB-58C1A1C6FD9A}" srcOrd="0" destOrd="0" presId="urn:microsoft.com/office/officeart/2005/8/layout/orgChart1"/>
    <dgm:cxn modelId="{D3DD4E09-5348-4C8B-BF7C-290FA1F82ECF}" type="presParOf" srcId="{C69FA3E4-C14B-4340-A0B9-CC8D0FA76958}" destId="{C017A0A1-2D32-4406-A3C6-3CE02A7CC2E2}" srcOrd="1" destOrd="0" presId="urn:microsoft.com/office/officeart/2005/8/layout/orgChart1"/>
    <dgm:cxn modelId="{F9609B6A-4CCF-4C88-B06D-3F2A501224B5}" type="presParOf" srcId="{CEB32C91-E9AC-463B-A71D-EA2FA402A034}" destId="{A0C3A12A-C2C6-4C17-B434-B71B55ECD699}" srcOrd="1" destOrd="0" presId="urn:microsoft.com/office/officeart/2005/8/layout/orgChart1"/>
    <dgm:cxn modelId="{4442ED6E-7B53-4B61-8011-A7FE9D8F4F50}" type="presParOf" srcId="{CEB32C91-E9AC-463B-A71D-EA2FA402A034}" destId="{36737535-80F5-4A22-A391-3F1AA4AC704E}" srcOrd="2" destOrd="0" presId="urn:microsoft.com/office/officeart/2005/8/layout/orgChart1"/>
    <dgm:cxn modelId="{EF6BF8FC-FEBC-496D-B6FE-B522D5A3DB72}" type="presParOf" srcId="{7813D110-CE88-458A-991C-0C8730E8C433}" destId="{61BF23C3-7B5A-492C-9C1E-C158893B9E91}" srcOrd="8" destOrd="0" presId="urn:microsoft.com/office/officeart/2005/8/layout/orgChart1"/>
    <dgm:cxn modelId="{04CB9D86-FE90-48AD-83A2-B69460B880E5}" type="presParOf" srcId="{7813D110-CE88-458A-991C-0C8730E8C433}" destId="{856BDBB2-A522-43E4-BB8E-FB84072D7DFA}" srcOrd="9" destOrd="0" presId="urn:microsoft.com/office/officeart/2005/8/layout/orgChart1"/>
    <dgm:cxn modelId="{678D59D1-48FF-4955-BA9C-F9129C464542}" type="presParOf" srcId="{856BDBB2-A522-43E4-BB8E-FB84072D7DFA}" destId="{40A7D158-F7F2-4FD4-B8B0-ACBDA2E4DFCD}" srcOrd="0" destOrd="0" presId="urn:microsoft.com/office/officeart/2005/8/layout/orgChart1"/>
    <dgm:cxn modelId="{56167C66-851B-4EEB-9B06-3D741DA6C804}" type="presParOf" srcId="{40A7D158-F7F2-4FD4-B8B0-ACBDA2E4DFCD}" destId="{67B15C51-BC49-4C2A-B915-DEDD4E4D8B94}" srcOrd="0" destOrd="0" presId="urn:microsoft.com/office/officeart/2005/8/layout/orgChart1"/>
    <dgm:cxn modelId="{218729BE-8D62-4E79-96BE-B41BAD315A71}" type="presParOf" srcId="{40A7D158-F7F2-4FD4-B8B0-ACBDA2E4DFCD}" destId="{47104D45-2DB0-4E5D-96C1-745A92A31B68}" srcOrd="1" destOrd="0" presId="urn:microsoft.com/office/officeart/2005/8/layout/orgChart1"/>
    <dgm:cxn modelId="{AA63C586-C45C-44CF-96C7-946FAE796A74}" type="presParOf" srcId="{856BDBB2-A522-43E4-BB8E-FB84072D7DFA}" destId="{E3345DAB-1199-401D-A52D-73C1BAC55BAB}" srcOrd="1" destOrd="0" presId="urn:microsoft.com/office/officeart/2005/8/layout/orgChart1"/>
    <dgm:cxn modelId="{FD6B6209-CC31-4248-86B5-1F298B2A3148}" type="presParOf" srcId="{856BDBB2-A522-43E4-BB8E-FB84072D7DFA}" destId="{0CFAC406-5476-456B-B198-1808EE721979}" srcOrd="2" destOrd="0" presId="urn:microsoft.com/office/officeart/2005/8/layout/orgChart1"/>
    <dgm:cxn modelId="{A1936B5E-1C72-43FB-B685-8BFB5F47C6C5}" type="presParOf" srcId="{7813D110-CE88-458A-991C-0C8730E8C433}" destId="{D32AA1D1-8AF7-4CA2-A3DC-707EDBDEB7DB}" srcOrd="10" destOrd="0" presId="urn:microsoft.com/office/officeart/2005/8/layout/orgChart1"/>
    <dgm:cxn modelId="{BFF4D086-88D0-4C98-B288-57AB30738AE7}" type="presParOf" srcId="{7813D110-CE88-458A-991C-0C8730E8C433}" destId="{FE15BAEE-2AC3-45A3-9C48-F7E2232509E0}" srcOrd="11" destOrd="0" presId="urn:microsoft.com/office/officeart/2005/8/layout/orgChart1"/>
    <dgm:cxn modelId="{8DC6C52A-40CB-41CA-AA50-A3ABEE256E1A}" type="presParOf" srcId="{FE15BAEE-2AC3-45A3-9C48-F7E2232509E0}" destId="{5B2FA6E4-68DD-4975-B7AF-E185F2D0F156}" srcOrd="0" destOrd="0" presId="urn:microsoft.com/office/officeart/2005/8/layout/orgChart1"/>
    <dgm:cxn modelId="{D1A3288E-4D41-4DF0-AF21-629C6B078C77}" type="presParOf" srcId="{5B2FA6E4-68DD-4975-B7AF-E185F2D0F156}" destId="{FE537AAD-2483-445D-A5F3-AB50E800D5F3}" srcOrd="0" destOrd="0" presId="urn:microsoft.com/office/officeart/2005/8/layout/orgChart1"/>
    <dgm:cxn modelId="{925E39B2-72D2-4EC2-9E0C-76D22B9C3BA7}" type="presParOf" srcId="{5B2FA6E4-68DD-4975-B7AF-E185F2D0F156}" destId="{3CF27CA1-78AE-4CD4-A4E1-6F991F06CCFD}" srcOrd="1" destOrd="0" presId="urn:microsoft.com/office/officeart/2005/8/layout/orgChart1"/>
    <dgm:cxn modelId="{D0E8666F-BE0A-4E10-A305-058EAAD66096}" type="presParOf" srcId="{FE15BAEE-2AC3-45A3-9C48-F7E2232509E0}" destId="{F017CCF2-4D6A-4CFC-A961-A336DCE2D7B9}" srcOrd="1" destOrd="0" presId="urn:microsoft.com/office/officeart/2005/8/layout/orgChart1"/>
    <dgm:cxn modelId="{BEF8AC68-AE91-4D72-A68B-50A219B730F8}" type="presParOf" srcId="{FE15BAEE-2AC3-45A3-9C48-F7E2232509E0}" destId="{AF88D12F-13EF-436F-B66F-CDFC0C4F8DB4}" srcOrd="2" destOrd="0" presId="urn:microsoft.com/office/officeart/2005/8/layout/orgChart1"/>
    <dgm:cxn modelId="{A87FF7B6-DB05-4FF8-A7D8-1DF455CB19B4}" type="presParOf" srcId="{A5CA8AE5-525E-427C-B526-5718C9AF6C48}" destId="{6E6F812C-C08E-499D-A01F-484015A0F921}" srcOrd="2" destOrd="0" presId="urn:microsoft.com/office/officeart/2005/8/layout/orgChart1"/>
    <dgm:cxn modelId="{DCAFE14F-F901-4CE1-8E41-A754D397130A}" type="presParOf" srcId="{6E6F812C-C08E-499D-A01F-484015A0F921}" destId="{8009EBCA-180B-4FB5-951D-92640FAAA472}" srcOrd="0" destOrd="0" presId="urn:microsoft.com/office/officeart/2005/8/layout/orgChart1"/>
    <dgm:cxn modelId="{4A286C91-F6BB-4B77-9E19-8F57CCC5078C}" type="presParOf" srcId="{6E6F812C-C08E-499D-A01F-484015A0F921}" destId="{759607C6-D706-473B-95BD-C785580FA6F4}" srcOrd="1" destOrd="0" presId="urn:microsoft.com/office/officeart/2005/8/layout/orgChart1"/>
    <dgm:cxn modelId="{8A6E4456-B12E-4277-A0B4-32827F06C920}" type="presParOf" srcId="{759607C6-D706-473B-95BD-C785580FA6F4}" destId="{12D6B474-C783-4E78-A15D-56CC3003C70F}" srcOrd="0" destOrd="0" presId="urn:microsoft.com/office/officeart/2005/8/layout/orgChart1"/>
    <dgm:cxn modelId="{3D635E45-755F-4527-A7B3-51C80FDB82BA}" type="presParOf" srcId="{12D6B474-C783-4E78-A15D-56CC3003C70F}" destId="{174788E1-4AA7-4915-A4CE-F223DF2AC09B}" srcOrd="0" destOrd="0" presId="urn:microsoft.com/office/officeart/2005/8/layout/orgChart1"/>
    <dgm:cxn modelId="{14C96949-DADA-4633-9028-3F60CD850EC1}" type="presParOf" srcId="{12D6B474-C783-4E78-A15D-56CC3003C70F}" destId="{146CB684-BF8F-4CA9-BF16-1BFEB38B0061}" srcOrd="1" destOrd="0" presId="urn:microsoft.com/office/officeart/2005/8/layout/orgChart1"/>
    <dgm:cxn modelId="{0099EEFE-9076-47AD-95BB-B0D13729056E}" type="presParOf" srcId="{759607C6-D706-473B-95BD-C785580FA6F4}" destId="{4D51B4F7-DA8D-4C54-876A-D0343B6019E2}" srcOrd="1" destOrd="0" presId="urn:microsoft.com/office/officeart/2005/8/layout/orgChart1"/>
    <dgm:cxn modelId="{509F91CA-B313-4834-966F-E033C4C7DA24}" type="presParOf" srcId="{759607C6-D706-473B-95BD-C785580FA6F4}" destId="{51F857ED-4FE7-4147-96E9-AF05D2215850}" srcOrd="2" destOrd="0" presId="urn:microsoft.com/office/officeart/2005/8/layout/orgChart1"/>
    <dgm:cxn modelId="{5EDE526B-59F6-4386-B2D3-54A7EFA7F024}" type="presParOf" srcId="{6E6F812C-C08E-499D-A01F-484015A0F921}" destId="{7EC028EF-A6CB-4665-8F55-BCE52A334B36}" srcOrd="2" destOrd="0" presId="urn:microsoft.com/office/officeart/2005/8/layout/orgChart1"/>
    <dgm:cxn modelId="{66A59531-7E5D-46B4-8B83-E6D84A1233E7}" type="presParOf" srcId="{6E6F812C-C08E-499D-A01F-484015A0F921}" destId="{8F173ED0-A430-4C04-B649-607A25E9809B}" srcOrd="3" destOrd="0" presId="urn:microsoft.com/office/officeart/2005/8/layout/orgChart1"/>
    <dgm:cxn modelId="{2F937129-6D6A-4F52-96BA-EAB735DD9C7A}" type="presParOf" srcId="{8F173ED0-A430-4C04-B649-607A25E9809B}" destId="{8F94CDB0-B552-42DD-9A38-038908B4EC8A}" srcOrd="0" destOrd="0" presId="urn:microsoft.com/office/officeart/2005/8/layout/orgChart1"/>
    <dgm:cxn modelId="{3AD8C00B-1727-43B2-BBFB-AEF411F7FF26}" type="presParOf" srcId="{8F94CDB0-B552-42DD-9A38-038908B4EC8A}" destId="{F1CDEFAE-0B62-4CEA-9C1C-6FD12B50DDE0}" srcOrd="0" destOrd="0" presId="urn:microsoft.com/office/officeart/2005/8/layout/orgChart1"/>
    <dgm:cxn modelId="{EFCC8BD1-169D-4EC4-817B-35EB96D7AB9A}" type="presParOf" srcId="{8F94CDB0-B552-42DD-9A38-038908B4EC8A}" destId="{3BE30AF4-91A8-4C6B-96C5-87F06BF2F0F1}" srcOrd="1" destOrd="0" presId="urn:microsoft.com/office/officeart/2005/8/layout/orgChart1"/>
    <dgm:cxn modelId="{3690E67C-2CE8-4B32-BA27-740AD1071AE2}" type="presParOf" srcId="{8F173ED0-A430-4C04-B649-607A25E9809B}" destId="{5DAD7F91-2989-43C9-A76B-7FD878D11B62}" srcOrd="1" destOrd="0" presId="urn:microsoft.com/office/officeart/2005/8/layout/orgChart1"/>
    <dgm:cxn modelId="{4D568F8D-8752-4132-8176-E790694E0FB8}" type="presParOf" srcId="{8F173ED0-A430-4C04-B649-607A25E9809B}" destId="{CC7C46E6-C60B-4FFB-856A-9F86E3D0EF0B}" srcOrd="2" destOrd="0" presId="urn:microsoft.com/office/officeart/2005/8/layout/orgChart1"/>
    <dgm:cxn modelId="{A17322FE-79AF-41BC-BCB7-FFBFD70AC0BC}" type="presParOf" srcId="{6E6F812C-C08E-499D-A01F-484015A0F921}" destId="{F9DF3F94-D5E6-473F-86DD-22576C99EB4C}" srcOrd="4" destOrd="0" presId="urn:microsoft.com/office/officeart/2005/8/layout/orgChart1"/>
    <dgm:cxn modelId="{4158F56B-C08D-4439-BD1C-1E2D08487F4C}" type="presParOf" srcId="{6E6F812C-C08E-499D-A01F-484015A0F921}" destId="{EE9941DB-31DF-4299-80C2-D88F53791BDC}" srcOrd="5" destOrd="0" presId="urn:microsoft.com/office/officeart/2005/8/layout/orgChart1"/>
    <dgm:cxn modelId="{380763FB-48F9-4584-AE44-DABC23356A87}" type="presParOf" srcId="{EE9941DB-31DF-4299-80C2-D88F53791BDC}" destId="{5FA89597-517D-4C33-A107-853F027F928C}" srcOrd="0" destOrd="0" presId="urn:microsoft.com/office/officeart/2005/8/layout/orgChart1"/>
    <dgm:cxn modelId="{DD18D7FE-2CD9-4E7C-B2E6-2E6B7C157103}" type="presParOf" srcId="{5FA89597-517D-4C33-A107-853F027F928C}" destId="{697D714F-2AD3-483A-BCC0-B71A5ABD98F8}" srcOrd="0" destOrd="0" presId="urn:microsoft.com/office/officeart/2005/8/layout/orgChart1"/>
    <dgm:cxn modelId="{DB3F13BF-890C-4D23-8224-8A8F1730310D}" type="presParOf" srcId="{5FA89597-517D-4C33-A107-853F027F928C}" destId="{4506700F-53C4-484D-A812-E1393232FD0B}" srcOrd="1" destOrd="0" presId="urn:microsoft.com/office/officeart/2005/8/layout/orgChart1"/>
    <dgm:cxn modelId="{721EFE43-BFBF-45ED-9643-C542791C1EE4}" type="presParOf" srcId="{EE9941DB-31DF-4299-80C2-D88F53791BDC}" destId="{21B86B38-784F-42C9-96D9-7366263A2A23}" srcOrd="1" destOrd="0" presId="urn:microsoft.com/office/officeart/2005/8/layout/orgChart1"/>
    <dgm:cxn modelId="{5D559083-DD37-4D40-9AB6-68B408E79364}" type="presParOf" srcId="{EE9941DB-31DF-4299-80C2-D88F53791BDC}" destId="{773A75C6-AFA2-4135-A206-5C95CC602FCE}" srcOrd="2" destOrd="0" presId="urn:microsoft.com/office/officeart/2005/8/layout/orgChart1"/>
    <dgm:cxn modelId="{413BDA5A-AB2C-4CB4-B597-8C82396B61A2}" type="presParOf" srcId="{5A2ACACE-F609-417C-84CE-0068898FD32C}" destId="{FB55F047-13BC-497E-B3DB-E56E91BF7C50}" srcOrd="2" destOrd="0" presId="urn:microsoft.com/office/officeart/2005/8/layout/orgChart1"/>
  </dgm:cxnLst>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64E81A-32FE-4CA5-9E71-303B73930A30}">
      <dsp:nvSpPr>
        <dsp:cNvPr id="0" name=""/>
        <dsp:cNvSpPr/>
      </dsp:nvSpPr>
      <dsp:spPr>
        <a:xfrm>
          <a:off x="3963910" y="1724683"/>
          <a:ext cx="1659783" cy="789905"/>
        </a:xfrm>
        <a:custGeom>
          <a:avLst/>
          <a:gdLst/>
          <a:ahLst/>
          <a:cxnLst/>
          <a:rect l="0" t="0" r="0" b="0"/>
          <a:pathLst>
            <a:path>
              <a:moveTo>
                <a:pt x="0" y="0"/>
              </a:moveTo>
              <a:lnTo>
                <a:pt x="0" y="538297"/>
              </a:lnTo>
              <a:lnTo>
                <a:pt x="1659783" y="538297"/>
              </a:lnTo>
              <a:lnTo>
                <a:pt x="1659783" y="78990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544E63-EB34-4F84-ADB8-0C67B237B502}">
      <dsp:nvSpPr>
        <dsp:cNvPr id="0" name=""/>
        <dsp:cNvSpPr/>
      </dsp:nvSpPr>
      <dsp:spPr>
        <a:xfrm>
          <a:off x="2304127" y="1724683"/>
          <a:ext cx="1659783" cy="789905"/>
        </a:xfrm>
        <a:custGeom>
          <a:avLst/>
          <a:gdLst/>
          <a:ahLst/>
          <a:cxnLst/>
          <a:rect l="0" t="0" r="0" b="0"/>
          <a:pathLst>
            <a:path>
              <a:moveTo>
                <a:pt x="1659783" y="0"/>
              </a:moveTo>
              <a:lnTo>
                <a:pt x="1659783" y="538297"/>
              </a:lnTo>
              <a:lnTo>
                <a:pt x="0" y="538297"/>
              </a:lnTo>
              <a:lnTo>
                <a:pt x="0" y="78990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8F05BB-CD83-48E3-9E45-CB86680B9EE6}">
      <dsp:nvSpPr>
        <dsp:cNvPr id="0" name=""/>
        <dsp:cNvSpPr/>
      </dsp:nvSpPr>
      <dsp:spPr>
        <a:xfrm>
          <a:off x="2605906" y="17"/>
          <a:ext cx="2716009" cy="172466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00C8D9-8112-462D-B640-E292F4AB2DE5}">
      <dsp:nvSpPr>
        <dsp:cNvPr id="0" name=""/>
        <dsp:cNvSpPr/>
      </dsp:nvSpPr>
      <dsp:spPr>
        <a:xfrm>
          <a:off x="2907684" y="286707"/>
          <a:ext cx="2716009" cy="172466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BO" sz="2500" kern="1200" dirty="0"/>
            <a:t>DEPARTAMENTO TÉCNICO DE FISCALIZACIÓN</a:t>
          </a:r>
        </a:p>
      </dsp:txBody>
      <dsp:txXfrm>
        <a:off x="2958198" y="337221"/>
        <a:ext cx="2614981" cy="1623637"/>
      </dsp:txXfrm>
    </dsp:sp>
    <dsp:sp modelId="{36330DE6-F11E-4FC9-82E4-6B5AB4B260EC}">
      <dsp:nvSpPr>
        <dsp:cNvPr id="0" name=""/>
        <dsp:cNvSpPr/>
      </dsp:nvSpPr>
      <dsp:spPr>
        <a:xfrm>
          <a:off x="946122" y="2514589"/>
          <a:ext cx="2716009" cy="172466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270635-35A8-435F-A1C0-1E29D12C10B4}">
      <dsp:nvSpPr>
        <dsp:cNvPr id="0" name=""/>
        <dsp:cNvSpPr/>
      </dsp:nvSpPr>
      <dsp:spPr>
        <a:xfrm>
          <a:off x="1247901" y="2801279"/>
          <a:ext cx="2716009" cy="172466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BO" sz="2500" kern="1200" dirty="0"/>
            <a:t>AREA DE FISCALIZACIÓN ADMINISTRATIVA Y FINANCIERA</a:t>
          </a:r>
        </a:p>
      </dsp:txBody>
      <dsp:txXfrm>
        <a:off x="1298415" y="2851793"/>
        <a:ext cx="2614981" cy="1623637"/>
      </dsp:txXfrm>
    </dsp:sp>
    <dsp:sp modelId="{D72CF2BB-BD9D-4980-8B45-B111D66827F3}">
      <dsp:nvSpPr>
        <dsp:cNvPr id="0" name=""/>
        <dsp:cNvSpPr/>
      </dsp:nvSpPr>
      <dsp:spPr>
        <a:xfrm>
          <a:off x="4265689" y="2514589"/>
          <a:ext cx="2716009" cy="172466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643FD5-99E1-4DD7-993C-557397DB3B41}">
      <dsp:nvSpPr>
        <dsp:cNvPr id="0" name=""/>
        <dsp:cNvSpPr/>
      </dsp:nvSpPr>
      <dsp:spPr>
        <a:xfrm>
          <a:off x="4567468" y="2801279"/>
          <a:ext cx="2716009" cy="172466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BO" sz="2500" kern="1200" dirty="0"/>
            <a:t>AREA DE ANÁLISIS FINANCIERO</a:t>
          </a:r>
        </a:p>
      </dsp:txBody>
      <dsp:txXfrm>
        <a:off x="4617982" y="2851793"/>
        <a:ext cx="2614981" cy="16236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DF3F94-D5E6-473F-86DD-22576C99EB4C}">
      <dsp:nvSpPr>
        <dsp:cNvPr id="0" name=""/>
        <dsp:cNvSpPr/>
      </dsp:nvSpPr>
      <dsp:spPr>
        <a:xfrm>
          <a:off x="4004286" y="1034193"/>
          <a:ext cx="91440" cy="773884"/>
        </a:xfrm>
        <a:custGeom>
          <a:avLst/>
          <a:gdLst/>
          <a:ahLst/>
          <a:cxnLst/>
          <a:rect l="0" t="0" r="0" b="0"/>
          <a:pathLst>
            <a:path>
              <a:moveTo>
                <a:pt x="110513" y="0"/>
              </a:moveTo>
              <a:lnTo>
                <a:pt x="110513" y="773884"/>
              </a:lnTo>
              <a:lnTo>
                <a:pt x="45720" y="773884"/>
              </a:lnTo>
            </a:path>
          </a:pathLst>
        </a:custGeom>
        <a:noFill/>
        <a:ln w="15875" cap="rnd"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C028EF-A6CB-4665-8F55-BCE52A334B36}">
      <dsp:nvSpPr>
        <dsp:cNvPr id="0" name=""/>
        <dsp:cNvSpPr/>
      </dsp:nvSpPr>
      <dsp:spPr>
        <a:xfrm>
          <a:off x="4069079" y="1034193"/>
          <a:ext cx="91440" cy="317328"/>
        </a:xfrm>
        <a:custGeom>
          <a:avLst/>
          <a:gdLst/>
          <a:ahLst/>
          <a:cxnLst/>
          <a:rect l="0" t="0" r="0" b="0"/>
          <a:pathLst>
            <a:path>
              <a:moveTo>
                <a:pt x="45720" y="0"/>
              </a:moveTo>
              <a:lnTo>
                <a:pt x="45720" y="317328"/>
              </a:lnTo>
              <a:lnTo>
                <a:pt x="92209" y="317328"/>
              </a:lnTo>
            </a:path>
          </a:pathLst>
        </a:custGeom>
        <a:noFill/>
        <a:ln w="15875" cap="rnd"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09EBCA-180B-4FB5-951D-92640FAAA472}">
      <dsp:nvSpPr>
        <dsp:cNvPr id="0" name=""/>
        <dsp:cNvSpPr/>
      </dsp:nvSpPr>
      <dsp:spPr>
        <a:xfrm>
          <a:off x="4004286" y="1034193"/>
          <a:ext cx="91440" cy="317328"/>
        </a:xfrm>
        <a:custGeom>
          <a:avLst/>
          <a:gdLst/>
          <a:ahLst/>
          <a:cxnLst/>
          <a:rect l="0" t="0" r="0" b="0"/>
          <a:pathLst>
            <a:path>
              <a:moveTo>
                <a:pt x="110513" y="0"/>
              </a:moveTo>
              <a:lnTo>
                <a:pt x="110513" y="317328"/>
              </a:lnTo>
              <a:lnTo>
                <a:pt x="45720" y="317328"/>
              </a:lnTo>
            </a:path>
          </a:pathLst>
        </a:custGeom>
        <a:noFill/>
        <a:ln w="15875" cap="rnd"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2AA1D1-8AF7-4CA2-A3DC-707EDBDEB7DB}">
      <dsp:nvSpPr>
        <dsp:cNvPr id="0" name=""/>
        <dsp:cNvSpPr/>
      </dsp:nvSpPr>
      <dsp:spPr>
        <a:xfrm>
          <a:off x="7047150" y="2621861"/>
          <a:ext cx="91440" cy="1752137"/>
        </a:xfrm>
        <a:custGeom>
          <a:avLst/>
          <a:gdLst/>
          <a:ahLst/>
          <a:cxnLst/>
          <a:rect l="0" t="0" r="0" b="0"/>
          <a:pathLst>
            <a:path>
              <a:moveTo>
                <a:pt x="45720" y="0"/>
              </a:moveTo>
              <a:lnTo>
                <a:pt x="45720" y="1752137"/>
              </a:lnTo>
              <a:lnTo>
                <a:pt x="101361" y="1752137"/>
              </a:lnTo>
            </a:path>
          </a:pathLst>
        </a:custGeom>
        <a:noFill/>
        <a:ln w="15875" cap="rnd"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BF23C3-7B5A-492C-9C1E-C158893B9E91}">
      <dsp:nvSpPr>
        <dsp:cNvPr id="0" name=""/>
        <dsp:cNvSpPr/>
      </dsp:nvSpPr>
      <dsp:spPr>
        <a:xfrm>
          <a:off x="6991508" y="2621861"/>
          <a:ext cx="91440" cy="1792913"/>
        </a:xfrm>
        <a:custGeom>
          <a:avLst/>
          <a:gdLst/>
          <a:ahLst/>
          <a:cxnLst/>
          <a:rect l="0" t="0" r="0" b="0"/>
          <a:pathLst>
            <a:path>
              <a:moveTo>
                <a:pt x="101361" y="0"/>
              </a:moveTo>
              <a:lnTo>
                <a:pt x="101361" y="1792913"/>
              </a:lnTo>
              <a:lnTo>
                <a:pt x="45720" y="1792913"/>
              </a:lnTo>
            </a:path>
          </a:pathLst>
        </a:custGeom>
        <a:noFill/>
        <a:ln w="15875" cap="rnd"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D60712-3868-48F6-9AF3-70631F783416}">
      <dsp:nvSpPr>
        <dsp:cNvPr id="0" name=""/>
        <dsp:cNvSpPr/>
      </dsp:nvSpPr>
      <dsp:spPr>
        <a:xfrm>
          <a:off x="7047150" y="2621861"/>
          <a:ext cx="91440" cy="1044803"/>
        </a:xfrm>
        <a:custGeom>
          <a:avLst/>
          <a:gdLst/>
          <a:ahLst/>
          <a:cxnLst/>
          <a:rect l="0" t="0" r="0" b="0"/>
          <a:pathLst>
            <a:path>
              <a:moveTo>
                <a:pt x="45720" y="0"/>
              </a:moveTo>
              <a:lnTo>
                <a:pt x="45720" y="1044803"/>
              </a:lnTo>
              <a:lnTo>
                <a:pt x="101361" y="1044803"/>
              </a:lnTo>
            </a:path>
          </a:pathLst>
        </a:custGeom>
        <a:noFill/>
        <a:ln w="15875" cap="rnd"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C91ECE-7558-403C-8A24-01115737217D}">
      <dsp:nvSpPr>
        <dsp:cNvPr id="0" name=""/>
        <dsp:cNvSpPr/>
      </dsp:nvSpPr>
      <dsp:spPr>
        <a:xfrm>
          <a:off x="6991508" y="2621861"/>
          <a:ext cx="91440" cy="1109693"/>
        </a:xfrm>
        <a:custGeom>
          <a:avLst/>
          <a:gdLst/>
          <a:ahLst/>
          <a:cxnLst/>
          <a:rect l="0" t="0" r="0" b="0"/>
          <a:pathLst>
            <a:path>
              <a:moveTo>
                <a:pt x="101361" y="0"/>
              </a:moveTo>
              <a:lnTo>
                <a:pt x="101361" y="1109693"/>
              </a:lnTo>
              <a:lnTo>
                <a:pt x="45720" y="1109693"/>
              </a:lnTo>
            </a:path>
          </a:pathLst>
        </a:custGeom>
        <a:noFill/>
        <a:ln w="15875" cap="rnd"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2526B2-EAA5-47E1-A13B-38AAB5CAB39D}">
      <dsp:nvSpPr>
        <dsp:cNvPr id="0" name=""/>
        <dsp:cNvSpPr/>
      </dsp:nvSpPr>
      <dsp:spPr>
        <a:xfrm>
          <a:off x="7047150" y="2621861"/>
          <a:ext cx="91440" cy="405339"/>
        </a:xfrm>
        <a:custGeom>
          <a:avLst/>
          <a:gdLst/>
          <a:ahLst/>
          <a:cxnLst/>
          <a:rect l="0" t="0" r="0" b="0"/>
          <a:pathLst>
            <a:path>
              <a:moveTo>
                <a:pt x="45720" y="0"/>
              </a:moveTo>
              <a:lnTo>
                <a:pt x="45720" y="405339"/>
              </a:lnTo>
              <a:lnTo>
                <a:pt x="101361" y="405339"/>
              </a:lnTo>
            </a:path>
          </a:pathLst>
        </a:custGeom>
        <a:noFill/>
        <a:ln w="15875" cap="rnd"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3BD744-756D-48C9-A917-F5C428581FAB}">
      <dsp:nvSpPr>
        <dsp:cNvPr id="0" name=""/>
        <dsp:cNvSpPr/>
      </dsp:nvSpPr>
      <dsp:spPr>
        <a:xfrm>
          <a:off x="6991508" y="2621861"/>
          <a:ext cx="91440" cy="356932"/>
        </a:xfrm>
        <a:custGeom>
          <a:avLst/>
          <a:gdLst/>
          <a:ahLst/>
          <a:cxnLst/>
          <a:rect l="0" t="0" r="0" b="0"/>
          <a:pathLst>
            <a:path>
              <a:moveTo>
                <a:pt x="101361" y="0"/>
              </a:moveTo>
              <a:lnTo>
                <a:pt x="101361" y="356932"/>
              </a:lnTo>
              <a:lnTo>
                <a:pt x="45720" y="356932"/>
              </a:lnTo>
            </a:path>
          </a:pathLst>
        </a:custGeom>
        <a:noFill/>
        <a:ln w="15875" cap="rnd"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52B13F-4D05-45C5-B8C3-A25F8896C67C}">
      <dsp:nvSpPr>
        <dsp:cNvPr id="0" name=""/>
        <dsp:cNvSpPr/>
      </dsp:nvSpPr>
      <dsp:spPr>
        <a:xfrm>
          <a:off x="4114799" y="1034193"/>
          <a:ext cx="2978070" cy="1057804"/>
        </a:xfrm>
        <a:custGeom>
          <a:avLst/>
          <a:gdLst/>
          <a:ahLst/>
          <a:cxnLst/>
          <a:rect l="0" t="0" r="0" b="0"/>
          <a:pathLst>
            <a:path>
              <a:moveTo>
                <a:pt x="0" y="0"/>
              </a:moveTo>
              <a:lnTo>
                <a:pt x="0" y="1002163"/>
              </a:lnTo>
              <a:lnTo>
                <a:pt x="2978070" y="1002163"/>
              </a:lnTo>
              <a:lnTo>
                <a:pt x="2978070" y="1057804"/>
              </a:lnTo>
            </a:path>
          </a:pathLst>
        </a:custGeom>
        <a:noFill/>
        <a:ln w="15875" cap="rnd"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82FACD-759F-454A-95D8-81D998A51C40}">
      <dsp:nvSpPr>
        <dsp:cNvPr id="0" name=""/>
        <dsp:cNvSpPr/>
      </dsp:nvSpPr>
      <dsp:spPr>
        <a:xfrm>
          <a:off x="4701327" y="2625727"/>
          <a:ext cx="91440" cy="503965"/>
        </a:xfrm>
        <a:custGeom>
          <a:avLst/>
          <a:gdLst/>
          <a:ahLst/>
          <a:cxnLst/>
          <a:rect l="0" t="0" r="0" b="0"/>
          <a:pathLst>
            <a:path>
              <a:moveTo>
                <a:pt x="45720" y="0"/>
              </a:moveTo>
              <a:lnTo>
                <a:pt x="45720" y="503965"/>
              </a:lnTo>
              <a:lnTo>
                <a:pt x="101361" y="503965"/>
              </a:lnTo>
            </a:path>
          </a:pathLst>
        </a:custGeom>
        <a:noFill/>
        <a:ln w="15875" cap="rnd"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BDE58A-480F-43CC-BDCD-0AF368290C54}">
      <dsp:nvSpPr>
        <dsp:cNvPr id="0" name=""/>
        <dsp:cNvSpPr/>
      </dsp:nvSpPr>
      <dsp:spPr>
        <a:xfrm>
          <a:off x="4645685" y="2625727"/>
          <a:ext cx="91440" cy="271762"/>
        </a:xfrm>
        <a:custGeom>
          <a:avLst/>
          <a:gdLst/>
          <a:ahLst/>
          <a:cxnLst/>
          <a:rect l="0" t="0" r="0" b="0"/>
          <a:pathLst>
            <a:path>
              <a:moveTo>
                <a:pt x="101361" y="0"/>
              </a:moveTo>
              <a:lnTo>
                <a:pt x="101361" y="271762"/>
              </a:lnTo>
              <a:lnTo>
                <a:pt x="45720" y="271762"/>
              </a:lnTo>
            </a:path>
          </a:pathLst>
        </a:custGeom>
        <a:noFill/>
        <a:ln w="15875" cap="rnd"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56D90C-7DF2-4930-90AC-A2A8D9A911B4}">
      <dsp:nvSpPr>
        <dsp:cNvPr id="0" name=""/>
        <dsp:cNvSpPr/>
      </dsp:nvSpPr>
      <dsp:spPr>
        <a:xfrm>
          <a:off x="4114799" y="1034193"/>
          <a:ext cx="632247" cy="1057804"/>
        </a:xfrm>
        <a:custGeom>
          <a:avLst/>
          <a:gdLst/>
          <a:ahLst/>
          <a:cxnLst/>
          <a:rect l="0" t="0" r="0" b="0"/>
          <a:pathLst>
            <a:path>
              <a:moveTo>
                <a:pt x="0" y="0"/>
              </a:moveTo>
              <a:lnTo>
                <a:pt x="0" y="1002163"/>
              </a:lnTo>
              <a:lnTo>
                <a:pt x="632247" y="1002163"/>
              </a:lnTo>
              <a:lnTo>
                <a:pt x="632247" y="1057804"/>
              </a:lnTo>
            </a:path>
          </a:pathLst>
        </a:custGeom>
        <a:noFill/>
        <a:ln w="15875" cap="rnd"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321BA5-B365-4A39-BC1F-EC3BDDE2BA0A}">
      <dsp:nvSpPr>
        <dsp:cNvPr id="0" name=""/>
        <dsp:cNvSpPr/>
      </dsp:nvSpPr>
      <dsp:spPr>
        <a:xfrm>
          <a:off x="3289021" y="2618427"/>
          <a:ext cx="91440" cy="286395"/>
        </a:xfrm>
        <a:custGeom>
          <a:avLst/>
          <a:gdLst/>
          <a:ahLst/>
          <a:cxnLst/>
          <a:rect l="0" t="0" r="0" b="0"/>
          <a:pathLst>
            <a:path>
              <a:moveTo>
                <a:pt x="45720" y="0"/>
              </a:moveTo>
              <a:lnTo>
                <a:pt x="54633" y="286395"/>
              </a:lnTo>
            </a:path>
          </a:pathLst>
        </a:custGeom>
        <a:noFill/>
        <a:ln w="15875" cap="rnd"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9C782B-6FF5-41A7-BFE6-D28E05D0C40A}">
      <dsp:nvSpPr>
        <dsp:cNvPr id="0" name=""/>
        <dsp:cNvSpPr/>
      </dsp:nvSpPr>
      <dsp:spPr>
        <a:xfrm>
          <a:off x="3334741" y="1034193"/>
          <a:ext cx="780058" cy="1043170"/>
        </a:xfrm>
        <a:custGeom>
          <a:avLst/>
          <a:gdLst/>
          <a:ahLst/>
          <a:cxnLst/>
          <a:rect l="0" t="0" r="0" b="0"/>
          <a:pathLst>
            <a:path>
              <a:moveTo>
                <a:pt x="780058" y="0"/>
              </a:moveTo>
              <a:lnTo>
                <a:pt x="780058" y="987529"/>
              </a:lnTo>
              <a:lnTo>
                <a:pt x="0" y="987529"/>
              </a:lnTo>
              <a:lnTo>
                <a:pt x="0" y="1043170"/>
              </a:lnTo>
            </a:path>
          </a:pathLst>
        </a:custGeom>
        <a:noFill/>
        <a:ln w="15875" cap="rnd"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6416BB-31B0-4107-9D66-73E8ED3CDD12}">
      <dsp:nvSpPr>
        <dsp:cNvPr id="0" name=""/>
        <dsp:cNvSpPr/>
      </dsp:nvSpPr>
      <dsp:spPr>
        <a:xfrm>
          <a:off x="1086430" y="2648789"/>
          <a:ext cx="91440" cy="1695635"/>
        </a:xfrm>
        <a:custGeom>
          <a:avLst/>
          <a:gdLst/>
          <a:ahLst/>
          <a:cxnLst/>
          <a:rect l="0" t="0" r="0" b="0"/>
          <a:pathLst>
            <a:path>
              <a:moveTo>
                <a:pt x="45720" y="0"/>
              </a:moveTo>
              <a:lnTo>
                <a:pt x="45720" y="1695635"/>
              </a:lnTo>
              <a:lnTo>
                <a:pt x="101361" y="1695635"/>
              </a:lnTo>
            </a:path>
          </a:pathLst>
        </a:custGeom>
        <a:noFill/>
        <a:ln w="15875" cap="rnd"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74085D-A0A5-4E2E-BFCD-7CA24FB5EC50}">
      <dsp:nvSpPr>
        <dsp:cNvPr id="0" name=""/>
        <dsp:cNvSpPr/>
      </dsp:nvSpPr>
      <dsp:spPr>
        <a:xfrm>
          <a:off x="1030789" y="2648789"/>
          <a:ext cx="91440" cy="1690255"/>
        </a:xfrm>
        <a:custGeom>
          <a:avLst/>
          <a:gdLst/>
          <a:ahLst/>
          <a:cxnLst/>
          <a:rect l="0" t="0" r="0" b="0"/>
          <a:pathLst>
            <a:path>
              <a:moveTo>
                <a:pt x="101361" y="0"/>
              </a:moveTo>
              <a:lnTo>
                <a:pt x="101361" y="1690255"/>
              </a:lnTo>
              <a:lnTo>
                <a:pt x="45720" y="1690255"/>
              </a:lnTo>
            </a:path>
          </a:pathLst>
        </a:custGeom>
        <a:noFill/>
        <a:ln w="15875" cap="rnd"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FB48BD-5A4A-4F9C-98AB-84CE41B43C20}">
      <dsp:nvSpPr>
        <dsp:cNvPr id="0" name=""/>
        <dsp:cNvSpPr/>
      </dsp:nvSpPr>
      <dsp:spPr>
        <a:xfrm>
          <a:off x="1086430" y="2648789"/>
          <a:ext cx="91440" cy="1015069"/>
        </a:xfrm>
        <a:custGeom>
          <a:avLst/>
          <a:gdLst/>
          <a:ahLst/>
          <a:cxnLst/>
          <a:rect l="0" t="0" r="0" b="0"/>
          <a:pathLst>
            <a:path>
              <a:moveTo>
                <a:pt x="45720" y="0"/>
              </a:moveTo>
              <a:lnTo>
                <a:pt x="45720" y="1015069"/>
              </a:lnTo>
              <a:lnTo>
                <a:pt x="101361" y="1015069"/>
              </a:lnTo>
            </a:path>
          </a:pathLst>
        </a:custGeom>
        <a:noFill/>
        <a:ln w="15875" cap="rnd"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B75ADD-48BB-4BB1-97A0-447E2F95EDA3}">
      <dsp:nvSpPr>
        <dsp:cNvPr id="0" name=""/>
        <dsp:cNvSpPr/>
      </dsp:nvSpPr>
      <dsp:spPr>
        <a:xfrm>
          <a:off x="1030789" y="2648789"/>
          <a:ext cx="91440" cy="1017018"/>
        </a:xfrm>
        <a:custGeom>
          <a:avLst/>
          <a:gdLst/>
          <a:ahLst/>
          <a:cxnLst/>
          <a:rect l="0" t="0" r="0" b="0"/>
          <a:pathLst>
            <a:path>
              <a:moveTo>
                <a:pt x="101361" y="0"/>
              </a:moveTo>
              <a:lnTo>
                <a:pt x="101361" y="1017018"/>
              </a:lnTo>
              <a:lnTo>
                <a:pt x="45720" y="1017018"/>
              </a:lnTo>
            </a:path>
          </a:pathLst>
        </a:custGeom>
        <a:noFill/>
        <a:ln w="15875" cap="rnd"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208503-053B-42D7-AA3B-EE7F4160B20D}">
      <dsp:nvSpPr>
        <dsp:cNvPr id="0" name=""/>
        <dsp:cNvSpPr/>
      </dsp:nvSpPr>
      <dsp:spPr>
        <a:xfrm>
          <a:off x="1086430" y="2648789"/>
          <a:ext cx="91440" cy="356913"/>
        </a:xfrm>
        <a:custGeom>
          <a:avLst/>
          <a:gdLst/>
          <a:ahLst/>
          <a:cxnLst/>
          <a:rect l="0" t="0" r="0" b="0"/>
          <a:pathLst>
            <a:path>
              <a:moveTo>
                <a:pt x="45720" y="0"/>
              </a:moveTo>
              <a:lnTo>
                <a:pt x="45720" y="356913"/>
              </a:lnTo>
              <a:lnTo>
                <a:pt x="101361" y="356913"/>
              </a:lnTo>
            </a:path>
          </a:pathLst>
        </a:custGeom>
        <a:noFill/>
        <a:ln w="15875" cap="rnd"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65644A-FA1E-4FE2-A72F-1042E5549D62}">
      <dsp:nvSpPr>
        <dsp:cNvPr id="0" name=""/>
        <dsp:cNvSpPr/>
      </dsp:nvSpPr>
      <dsp:spPr>
        <a:xfrm>
          <a:off x="1030789" y="2648789"/>
          <a:ext cx="91440" cy="368319"/>
        </a:xfrm>
        <a:custGeom>
          <a:avLst/>
          <a:gdLst/>
          <a:ahLst/>
          <a:cxnLst/>
          <a:rect l="0" t="0" r="0" b="0"/>
          <a:pathLst>
            <a:path>
              <a:moveTo>
                <a:pt x="101361" y="0"/>
              </a:moveTo>
              <a:lnTo>
                <a:pt x="101361" y="368319"/>
              </a:lnTo>
              <a:lnTo>
                <a:pt x="45720" y="368319"/>
              </a:lnTo>
            </a:path>
          </a:pathLst>
        </a:custGeom>
        <a:noFill/>
        <a:ln w="15875" cap="rnd"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7F6943-989B-4650-AFBC-D24FE90967C8}">
      <dsp:nvSpPr>
        <dsp:cNvPr id="0" name=""/>
        <dsp:cNvSpPr/>
      </dsp:nvSpPr>
      <dsp:spPr>
        <a:xfrm>
          <a:off x="1132150" y="1034193"/>
          <a:ext cx="2982649" cy="1057804"/>
        </a:xfrm>
        <a:custGeom>
          <a:avLst/>
          <a:gdLst/>
          <a:ahLst/>
          <a:cxnLst/>
          <a:rect l="0" t="0" r="0" b="0"/>
          <a:pathLst>
            <a:path>
              <a:moveTo>
                <a:pt x="2982649" y="0"/>
              </a:moveTo>
              <a:lnTo>
                <a:pt x="2982649" y="1002163"/>
              </a:lnTo>
              <a:lnTo>
                <a:pt x="0" y="1002163"/>
              </a:lnTo>
              <a:lnTo>
                <a:pt x="0" y="1057804"/>
              </a:lnTo>
            </a:path>
          </a:pathLst>
        </a:custGeom>
        <a:noFill/>
        <a:ln w="15875" cap="rnd"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9260ED-6E4F-4552-9A97-487221600814}">
      <dsp:nvSpPr>
        <dsp:cNvPr id="0" name=""/>
        <dsp:cNvSpPr/>
      </dsp:nvSpPr>
      <dsp:spPr>
        <a:xfrm>
          <a:off x="4069079" y="372610"/>
          <a:ext cx="91440" cy="91440"/>
        </a:xfrm>
        <a:custGeom>
          <a:avLst/>
          <a:gdLst/>
          <a:ahLst/>
          <a:cxnLst/>
          <a:rect l="0" t="0" r="0" b="0"/>
          <a:pathLst>
            <a:path>
              <a:moveTo>
                <a:pt x="86958" y="45720"/>
              </a:moveTo>
              <a:lnTo>
                <a:pt x="86958" y="68164"/>
              </a:lnTo>
              <a:lnTo>
                <a:pt x="45720" y="68164"/>
              </a:lnTo>
              <a:lnTo>
                <a:pt x="45720" y="123806"/>
              </a:lnTo>
            </a:path>
          </a:pathLst>
        </a:custGeom>
        <a:noFill/>
        <a:ln w="15875" cap="rnd"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166173-0BC0-479D-B4BD-F828C4C97DAB}">
      <dsp:nvSpPr>
        <dsp:cNvPr id="0" name=""/>
        <dsp:cNvSpPr/>
      </dsp:nvSpPr>
      <dsp:spPr>
        <a:xfrm>
          <a:off x="3442131" y="0"/>
          <a:ext cx="1427814" cy="418330"/>
        </a:xfrm>
        <a:prstGeom prst="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BO" sz="1200" b="1" kern="1200" dirty="0"/>
            <a:t>Ministra de Salud</a:t>
          </a:r>
        </a:p>
      </dsp:txBody>
      <dsp:txXfrm>
        <a:off x="3438746" y="0"/>
        <a:ext cx="1434581" cy="420312"/>
      </dsp:txXfrm>
    </dsp:sp>
    <dsp:sp modelId="{34B45193-471C-41A5-B8EF-FE320068C572}">
      <dsp:nvSpPr>
        <dsp:cNvPr id="0" name=""/>
        <dsp:cNvSpPr/>
      </dsp:nvSpPr>
      <dsp:spPr>
        <a:xfrm>
          <a:off x="3336051" y="496416"/>
          <a:ext cx="1557496" cy="537777"/>
        </a:xfrm>
        <a:prstGeom prst="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BO" sz="1200" b="1" kern="1200" dirty="0"/>
            <a:t>Director General Ejecutivo                           10 Funcionarios</a:t>
          </a:r>
        </a:p>
      </dsp:txBody>
      <dsp:txXfrm>
        <a:off x="3375402" y="447109"/>
        <a:ext cx="1564878" cy="540325"/>
      </dsp:txXfrm>
    </dsp:sp>
    <dsp:sp modelId="{59167D40-CC75-4D18-9A95-92FF8DD2E69D}">
      <dsp:nvSpPr>
        <dsp:cNvPr id="0" name=""/>
        <dsp:cNvSpPr/>
      </dsp:nvSpPr>
      <dsp:spPr>
        <a:xfrm>
          <a:off x="498985" y="2091998"/>
          <a:ext cx="1266331" cy="556790"/>
        </a:xfrm>
        <a:prstGeom prst="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BO" sz="1200" b="1" kern="1200" dirty="0"/>
            <a:t>Depto. Asuntos Administrativos</a:t>
          </a:r>
        </a:p>
        <a:p>
          <a:pPr lvl="0" algn="ctr" defTabSz="533400">
            <a:lnSpc>
              <a:spcPct val="90000"/>
            </a:lnSpc>
            <a:spcBef>
              <a:spcPct val="0"/>
            </a:spcBef>
            <a:spcAft>
              <a:spcPct val="35000"/>
            </a:spcAft>
          </a:pPr>
          <a:r>
            <a:rPr lang="es-BO" sz="1200" b="1" kern="1200" dirty="0"/>
            <a:t>20 Funcionarios</a:t>
          </a:r>
        </a:p>
      </dsp:txBody>
      <dsp:txXfrm>
        <a:off x="481848" y="2136722"/>
        <a:ext cx="1272332" cy="559429"/>
      </dsp:txXfrm>
    </dsp:sp>
    <dsp:sp modelId="{3A6A8E1C-41CF-4FFA-AE26-BD9572C891B9}">
      <dsp:nvSpPr>
        <dsp:cNvPr id="0" name=""/>
        <dsp:cNvSpPr/>
      </dsp:nvSpPr>
      <dsp:spPr>
        <a:xfrm>
          <a:off x="19459" y="2760072"/>
          <a:ext cx="1057049" cy="514071"/>
        </a:xfrm>
        <a:prstGeom prst="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BO" sz="1100" kern="1200" dirty="0"/>
            <a:t>Área de Programación y Operación</a:t>
          </a:r>
        </a:p>
      </dsp:txBody>
      <dsp:txXfrm>
        <a:off x="50" y="2807963"/>
        <a:ext cx="1062059" cy="516507"/>
      </dsp:txXfrm>
    </dsp:sp>
    <dsp:sp modelId="{B8ECD113-9879-4E2C-BA20-EFAB4637F9A7}">
      <dsp:nvSpPr>
        <dsp:cNvPr id="0" name=""/>
        <dsp:cNvSpPr/>
      </dsp:nvSpPr>
      <dsp:spPr>
        <a:xfrm>
          <a:off x="1187792" y="2760072"/>
          <a:ext cx="1057049" cy="491260"/>
        </a:xfrm>
        <a:prstGeom prst="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BO" sz="1200" kern="1200" dirty="0"/>
            <a:t>Área de Recursos Humanos</a:t>
          </a:r>
        </a:p>
      </dsp:txBody>
      <dsp:txXfrm>
        <a:off x="1173920" y="2807963"/>
        <a:ext cx="1062059" cy="493588"/>
      </dsp:txXfrm>
    </dsp:sp>
    <dsp:sp modelId="{CF34163C-04E1-4674-8C60-3BA2F0C925D4}">
      <dsp:nvSpPr>
        <dsp:cNvPr id="0" name=""/>
        <dsp:cNvSpPr/>
      </dsp:nvSpPr>
      <dsp:spPr>
        <a:xfrm>
          <a:off x="19459" y="3385427"/>
          <a:ext cx="1057049" cy="560759"/>
        </a:xfrm>
        <a:prstGeom prst="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BO" sz="1200" kern="1200" dirty="0"/>
            <a:t>Área de Ejecución Financiera</a:t>
          </a:r>
        </a:p>
      </dsp:txBody>
      <dsp:txXfrm>
        <a:off x="50" y="3436281"/>
        <a:ext cx="1062059" cy="563417"/>
      </dsp:txXfrm>
    </dsp:sp>
    <dsp:sp modelId="{4CCF3484-9D19-4550-B2ED-A4ADFE1E5951}">
      <dsp:nvSpPr>
        <dsp:cNvPr id="0" name=""/>
        <dsp:cNvSpPr/>
      </dsp:nvSpPr>
      <dsp:spPr>
        <a:xfrm>
          <a:off x="1187792" y="3385427"/>
          <a:ext cx="1057049" cy="556862"/>
        </a:xfrm>
        <a:prstGeom prst="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BO" sz="1200" kern="1200" dirty="0"/>
            <a:t>Área de Informática</a:t>
          </a:r>
        </a:p>
      </dsp:txBody>
      <dsp:txXfrm>
        <a:off x="1173920" y="3436281"/>
        <a:ext cx="1062059" cy="559501"/>
      </dsp:txXfrm>
    </dsp:sp>
    <dsp:sp modelId="{37FC11F6-8B65-45DA-9AC3-4D902DCAE200}">
      <dsp:nvSpPr>
        <dsp:cNvPr id="0" name=""/>
        <dsp:cNvSpPr/>
      </dsp:nvSpPr>
      <dsp:spPr>
        <a:xfrm>
          <a:off x="19459" y="4057470"/>
          <a:ext cx="1057049" cy="563147"/>
        </a:xfrm>
        <a:prstGeom prst="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BO" sz="1200" kern="1200" dirty="0"/>
            <a:t>Área de Control de Aportes</a:t>
          </a:r>
        </a:p>
      </dsp:txBody>
      <dsp:txXfrm>
        <a:off x="50" y="4111510"/>
        <a:ext cx="1062059" cy="325782"/>
      </dsp:txXfrm>
    </dsp:sp>
    <dsp:sp modelId="{04D3DED5-7A0E-497C-B079-D2F8DDAC4284}">
      <dsp:nvSpPr>
        <dsp:cNvPr id="0" name=""/>
        <dsp:cNvSpPr/>
      </dsp:nvSpPr>
      <dsp:spPr>
        <a:xfrm>
          <a:off x="1187792" y="4057470"/>
          <a:ext cx="1061628" cy="573907"/>
        </a:xfrm>
        <a:prstGeom prst="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BO" sz="1200" kern="1200" dirty="0"/>
            <a:t>Área de Bienes y Servicios</a:t>
          </a:r>
        </a:p>
      </dsp:txBody>
      <dsp:txXfrm>
        <a:off x="1173920" y="4111510"/>
        <a:ext cx="1066659" cy="336587"/>
      </dsp:txXfrm>
    </dsp:sp>
    <dsp:sp modelId="{BE5972F0-2E1A-4864-9007-4872CD14F7DA}">
      <dsp:nvSpPr>
        <dsp:cNvPr id="0" name=""/>
        <dsp:cNvSpPr/>
      </dsp:nvSpPr>
      <dsp:spPr>
        <a:xfrm>
          <a:off x="2774492" y="2077364"/>
          <a:ext cx="1120497" cy="541062"/>
        </a:xfrm>
        <a:prstGeom prst="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BO" sz="1200" b="1" kern="1200" dirty="0"/>
            <a:t>Depto. Asuntos Jurídicos </a:t>
          </a:r>
        </a:p>
        <a:p>
          <a:pPr lvl="0" algn="ctr" defTabSz="533400">
            <a:lnSpc>
              <a:spcPct val="90000"/>
            </a:lnSpc>
            <a:spcBef>
              <a:spcPct val="0"/>
            </a:spcBef>
            <a:spcAft>
              <a:spcPct val="35000"/>
            </a:spcAft>
          </a:pPr>
          <a:r>
            <a:rPr lang="es-BO" sz="1200" b="1" kern="1200" dirty="0"/>
            <a:t>5 Funcionarios</a:t>
          </a:r>
        </a:p>
      </dsp:txBody>
      <dsp:txXfrm>
        <a:off x="2768140" y="2122019"/>
        <a:ext cx="1125807" cy="543627"/>
      </dsp:txXfrm>
    </dsp:sp>
    <dsp:sp modelId="{AD78A34E-1692-4E20-AAED-4F23B11A3A91}">
      <dsp:nvSpPr>
        <dsp:cNvPr id="0" name=""/>
        <dsp:cNvSpPr/>
      </dsp:nvSpPr>
      <dsp:spPr>
        <a:xfrm>
          <a:off x="2282026" y="2744344"/>
          <a:ext cx="1061628" cy="320957"/>
        </a:xfrm>
        <a:prstGeom prst="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BO" sz="1200" kern="1200" dirty="0"/>
            <a:t>Área de Gestión Jurídica</a:t>
          </a:r>
        </a:p>
      </dsp:txBody>
      <dsp:txXfrm>
        <a:off x="2273340" y="2792160"/>
        <a:ext cx="1066659" cy="322478"/>
      </dsp:txXfrm>
    </dsp:sp>
    <dsp:sp modelId="{220812B3-B5BF-4CAF-90F7-2EE48EEAF026}">
      <dsp:nvSpPr>
        <dsp:cNvPr id="0" name=""/>
        <dsp:cNvSpPr/>
      </dsp:nvSpPr>
      <dsp:spPr>
        <a:xfrm>
          <a:off x="4144927" y="2091998"/>
          <a:ext cx="1204240" cy="533728"/>
        </a:xfrm>
        <a:prstGeom prst="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BO" sz="1200" b="1" kern="1200" dirty="0"/>
            <a:t>Depto. Técnico Fiscalización</a:t>
          </a:r>
        </a:p>
        <a:p>
          <a:pPr lvl="0" algn="ctr" defTabSz="533400">
            <a:lnSpc>
              <a:spcPct val="90000"/>
            </a:lnSpc>
            <a:spcBef>
              <a:spcPct val="0"/>
            </a:spcBef>
            <a:spcAft>
              <a:spcPct val="35000"/>
            </a:spcAft>
          </a:pPr>
          <a:r>
            <a:rPr lang="es-BO" sz="1200" b="1" kern="1200" dirty="0"/>
            <a:t>12 Funcionarios</a:t>
          </a:r>
        </a:p>
      </dsp:txBody>
      <dsp:txXfrm>
        <a:off x="4145070" y="2136722"/>
        <a:ext cx="1209947" cy="536258"/>
      </dsp:txXfrm>
    </dsp:sp>
    <dsp:sp modelId="{4EAA8941-CBC4-4F85-A149-8960FA651AEB}">
      <dsp:nvSpPr>
        <dsp:cNvPr id="0" name=""/>
        <dsp:cNvSpPr/>
      </dsp:nvSpPr>
      <dsp:spPr>
        <a:xfrm>
          <a:off x="3629777" y="2737010"/>
          <a:ext cx="1061628" cy="320957"/>
        </a:xfrm>
        <a:prstGeom prst="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BO" sz="1200" kern="1200" dirty="0"/>
            <a:t>Área de Análisis Financiero</a:t>
          </a:r>
        </a:p>
      </dsp:txBody>
      <dsp:txXfrm>
        <a:off x="3627479" y="2784791"/>
        <a:ext cx="1066659" cy="322478"/>
      </dsp:txXfrm>
    </dsp:sp>
    <dsp:sp modelId="{DB4AA085-31B3-447E-B4FB-4191E8997CB2}">
      <dsp:nvSpPr>
        <dsp:cNvPr id="0" name=""/>
        <dsp:cNvSpPr/>
      </dsp:nvSpPr>
      <dsp:spPr>
        <a:xfrm>
          <a:off x="4802689" y="2737010"/>
          <a:ext cx="1061628" cy="785364"/>
        </a:xfrm>
        <a:prstGeom prst="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BO" sz="1200" kern="1200" dirty="0"/>
            <a:t>Área de Fiscalización </a:t>
          </a:r>
          <a:r>
            <a:rPr lang="es-BO" sz="1200" kern="1200" dirty="0" err="1"/>
            <a:t>Adm</a:t>
          </a:r>
          <a:r>
            <a:rPr lang="es-BO" sz="1200" kern="1200" dirty="0"/>
            <a:t>. y </a:t>
          </a:r>
          <a:r>
            <a:rPr lang="es-BO" sz="1200" kern="1200" dirty="0" err="1"/>
            <a:t>Financ</a:t>
          </a:r>
          <a:r>
            <a:rPr lang="es-BO" sz="1200" kern="1200" dirty="0"/>
            <a:t>.</a:t>
          </a:r>
        </a:p>
      </dsp:txBody>
      <dsp:txXfrm>
        <a:off x="4805949" y="2784791"/>
        <a:ext cx="1066659" cy="507751"/>
      </dsp:txXfrm>
    </dsp:sp>
    <dsp:sp modelId="{06AABF2C-C667-48BB-BFAA-AFFC33751801}">
      <dsp:nvSpPr>
        <dsp:cNvPr id="0" name=""/>
        <dsp:cNvSpPr/>
      </dsp:nvSpPr>
      <dsp:spPr>
        <a:xfrm>
          <a:off x="6473429" y="2091998"/>
          <a:ext cx="1238881" cy="529862"/>
        </a:xfrm>
        <a:prstGeom prst="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BO" sz="1200" b="1" kern="1200" dirty="0"/>
            <a:t>Depto. Técnico de Salud</a:t>
          </a:r>
        </a:p>
        <a:p>
          <a:pPr lvl="0" algn="ctr" defTabSz="533400">
            <a:lnSpc>
              <a:spcPct val="90000"/>
            </a:lnSpc>
            <a:spcBef>
              <a:spcPct val="0"/>
            </a:spcBef>
            <a:spcAft>
              <a:spcPct val="35000"/>
            </a:spcAft>
          </a:pPr>
          <a:r>
            <a:rPr lang="es-BO" sz="1200" b="1" kern="1200" dirty="0"/>
            <a:t>22 Funcionarios</a:t>
          </a:r>
        </a:p>
      </dsp:txBody>
      <dsp:txXfrm>
        <a:off x="6484608" y="2136722"/>
        <a:ext cx="1244752" cy="532374"/>
      </dsp:txXfrm>
    </dsp:sp>
    <dsp:sp modelId="{EE10DC9B-09BB-4C1D-8D27-A07E4EBC05C0}">
      <dsp:nvSpPr>
        <dsp:cNvPr id="0" name=""/>
        <dsp:cNvSpPr/>
      </dsp:nvSpPr>
      <dsp:spPr>
        <a:xfrm>
          <a:off x="5975600" y="2733144"/>
          <a:ext cx="1061628" cy="491297"/>
        </a:xfrm>
        <a:prstGeom prst="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BO" sz="1200" kern="1200" dirty="0"/>
            <a:t>Unidad de Fiscalización Médica</a:t>
          </a:r>
        </a:p>
      </dsp:txBody>
      <dsp:txXfrm>
        <a:off x="5984419" y="2780907"/>
        <a:ext cx="1066659" cy="493626"/>
      </dsp:txXfrm>
    </dsp:sp>
    <dsp:sp modelId="{56E6F81C-67C2-4A2C-8B79-04FD12E8522D}">
      <dsp:nvSpPr>
        <dsp:cNvPr id="0" name=""/>
        <dsp:cNvSpPr/>
      </dsp:nvSpPr>
      <dsp:spPr>
        <a:xfrm>
          <a:off x="7148512" y="2733144"/>
          <a:ext cx="1061628" cy="588111"/>
        </a:xfrm>
        <a:prstGeom prst="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BO" sz="1200" kern="1200" dirty="0"/>
            <a:t>Unidad de Gestión de Calidad</a:t>
          </a:r>
        </a:p>
      </dsp:txBody>
      <dsp:txXfrm>
        <a:off x="7162890" y="2780907"/>
        <a:ext cx="1066659" cy="590899"/>
      </dsp:txXfrm>
    </dsp:sp>
    <dsp:sp modelId="{D8221FDA-4E60-4062-8645-3C387F95D397}">
      <dsp:nvSpPr>
        <dsp:cNvPr id="0" name=""/>
        <dsp:cNvSpPr/>
      </dsp:nvSpPr>
      <dsp:spPr>
        <a:xfrm>
          <a:off x="5975600" y="3432540"/>
          <a:ext cx="1061628" cy="598029"/>
        </a:xfrm>
        <a:prstGeom prst="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BO" sz="1200" kern="1200" dirty="0"/>
            <a:t>Área de </a:t>
          </a:r>
          <a:r>
            <a:rPr lang="es-BO" sz="1100" kern="1200" dirty="0"/>
            <a:t>Prevención y Promoción en Salud</a:t>
          </a:r>
        </a:p>
      </dsp:txBody>
      <dsp:txXfrm>
        <a:off x="5984419" y="3483617"/>
        <a:ext cx="1066659" cy="509026"/>
      </dsp:txXfrm>
    </dsp:sp>
    <dsp:sp modelId="{7C736DA6-D9A9-42C1-85CB-58C1A1C6FD9A}">
      <dsp:nvSpPr>
        <dsp:cNvPr id="0" name=""/>
        <dsp:cNvSpPr/>
      </dsp:nvSpPr>
      <dsp:spPr>
        <a:xfrm>
          <a:off x="7148512" y="3432540"/>
          <a:ext cx="1061628" cy="468248"/>
        </a:xfrm>
        <a:prstGeom prst="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BO" sz="1200" kern="1200" dirty="0"/>
            <a:t>Área de Bioestadística</a:t>
          </a:r>
        </a:p>
      </dsp:txBody>
      <dsp:txXfrm>
        <a:off x="7162890" y="3483617"/>
        <a:ext cx="1066659" cy="322478"/>
      </dsp:txXfrm>
    </dsp:sp>
    <dsp:sp modelId="{67B15C51-BC49-4C2A-B915-DEDD4E4D8B94}">
      <dsp:nvSpPr>
        <dsp:cNvPr id="0" name=""/>
        <dsp:cNvSpPr/>
      </dsp:nvSpPr>
      <dsp:spPr>
        <a:xfrm>
          <a:off x="5975600" y="4141852"/>
          <a:ext cx="1061628" cy="545845"/>
        </a:xfrm>
        <a:prstGeom prst="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BO" sz="1000" kern="1200" dirty="0"/>
            <a:t>Área de Afiliación, Reafiliación y Desafiliación</a:t>
          </a:r>
        </a:p>
      </dsp:txBody>
      <dsp:txXfrm>
        <a:off x="5984419" y="4104455"/>
        <a:ext cx="1066659" cy="548432"/>
      </dsp:txXfrm>
    </dsp:sp>
    <dsp:sp modelId="{FE537AAD-2483-445D-A5F3-AB50E800D5F3}">
      <dsp:nvSpPr>
        <dsp:cNvPr id="0" name=""/>
        <dsp:cNvSpPr/>
      </dsp:nvSpPr>
      <dsp:spPr>
        <a:xfrm>
          <a:off x="7148512" y="4141852"/>
          <a:ext cx="1061628" cy="464293"/>
        </a:xfrm>
        <a:prstGeom prst="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BO" sz="1000" kern="1200" dirty="0"/>
            <a:t>Unidad de Asignaciones Familiares</a:t>
          </a:r>
        </a:p>
      </dsp:txBody>
      <dsp:txXfrm>
        <a:off x="7162890" y="4104455"/>
        <a:ext cx="1066659" cy="466493"/>
      </dsp:txXfrm>
    </dsp:sp>
    <dsp:sp modelId="{174788E1-4AA7-4915-A4CE-F223DF2AC09B}">
      <dsp:nvSpPr>
        <dsp:cNvPr id="0" name=""/>
        <dsp:cNvSpPr/>
      </dsp:nvSpPr>
      <dsp:spPr>
        <a:xfrm>
          <a:off x="2907952" y="1178886"/>
          <a:ext cx="1142054" cy="345272"/>
        </a:xfrm>
        <a:prstGeom prst="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BO" sz="1200" b="1" kern="1200" dirty="0"/>
            <a:t>Asesoría General</a:t>
          </a:r>
        </a:p>
      </dsp:txBody>
      <dsp:txXfrm>
        <a:off x="2902232" y="1219282"/>
        <a:ext cx="1147466" cy="346909"/>
      </dsp:txXfrm>
    </dsp:sp>
    <dsp:sp modelId="{F1CDEFAE-0B62-4CEA-9C1C-6FD12B50DDE0}">
      <dsp:nvSpPr>
        <dsp:cNvPr id="0" name=""/>
        <dsp:cNvSpPr/>
      </dsp:nvSpPr>
      <dsp:spPr>
        <a:xfrm>
          <a:off x="4161289" y="1178886"/>
          <a:ext cx="1142054" cy="345272"/>
        </a:xfrm>
        <a:prstGeom prst="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BO" sz="1200" b="1" kern="1200" dirty="0"/>
            <a:t>Auditoría Interna</a:t>
          </a:r>
        </a:p>
      </dsp:txBody>
      <dsp:txXfrm>
        <a:off x="4161510" y="1219282"/>
        <a:ext cx="1147466" cy="346909"/>
      </dsp:txXfrm>
    </dsp:sp>
    <dsp:sp modelId="{697D714F-2AD3-483A-BCC0-B71A5ABD98F8}">
      <dsp:nvSpPr>
        <dsp:cNvPr id="0" name=""/>
        <dsp:cNvSpPr/>
      </dsp:nvSpPr>
      <dsp:spPr>
        <a:xfrm>
          <a:off x="2907952" y="1635442"/>
          <a:ext cx="1142054" cy="345272"/>
        </a:xfrm>
        <a:prstGeom prst="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BO" sz="1200" b="1" kern="1200" dirty="0"/>
            <a:t>Planificación </a:t>
          </a:r>
        </a:p>
      </dsp:txBody>
      <dsp:txXfrm>
        <a:off x="2902232" y="1678002"/>
        <a:ext cx="1147466" cy="34690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73D02D2D-9BAD-4560-B33D-B20E23D143D4}" type="datetimeFigureOut">
              <a:rPr lang="es-ES" smtClean="0"/>
              <a:t>18/03/16</a:t>
            </a:fld>
            <a:endParaRPr lang="es-ES"/>
          </a:p>
        </p:txBody>
      </p:sp>
      <p:sp>
        <p:nvSpPr>
          <p:cNvPr id="4" name="Marcador de imagen de diapositiva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B9CE8E17-1CE6-4CBE-9C55-17D08175282E}" type="slidenum">
              <a:rPr lang="es-ES" smtClean="0"/>
              <a:t>‹Nº›</a:t>
            </a:fld>
            <a:endParaRPr lang="es-ES"/>
          </a:p>
        </p:txBody>
      </p:sp>
    </p:spTree>
    <p:extLst>
      <p:ext uri="{BB962C8B-B14F-4D97-AF65-F5344CB8AC3E}">
        <p14:creationId xmlns:p14="http://schemas.microsoft.com/office/powerpoint/2010/main" val="2242574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28588" y="758825"/>
            <a:ext cx="6734175" cy="3789363"/>
          </a:xfrm>
        </p:spPr>
      </p:sp>
      <p:sp>
        <p:nvSpPr>
          <p:cNvPr id="4" name="3 Marcador de número de diapositiva"/>
          <p:cNvSpPr>
            <a:spLocks noGrp="1"/>
          </p:cNvSpPr>
          <p:nvPr>
            <p:ph type="sldNum" sz="quarter" idx="10"/>
          </p:nvPr>
        </p:nvSpPr>
        <p:spPr/>
        <p:txBody>
          <a:bodyPr/>
          <a:lstStyle/>
          <a:p>
            <a:fld id="{05ADA72C-BE01-46A2-BD33-5E481F0E8374}" type="slidenum">
              <a:rPr lang="es-BO" smtClean="0"/>
              <a:pPr/>
              <a:t>1</a:t>
            </a:fld>
            <a:endParaRPr lang="es-BO"/>
          </a:p>
        </p:txBody>
      </p:sp>
      <p:sp>
        <p:nvSpPr>
          <p:cNvPr id="5" name="4 Marcador de fecha"/>
          <p:cNvSpPr>
            <a:spLocks noGrp="1"/>
          </p:cNvSpPr>
          <p:nvPr>
            <p:ph type="dt" idx="11"/>
          </p:nvPr>
        </p:nvSpPr>
        <p:spPr/>
        <p:txBody>
          <a:bodyPr/>
          <a:lstStyle/>
          <a:p>
            <a:r>
              <a:rPr lang="es-BO"/>
              <a:t>10/03/2014</a:t>
            </a:r>
          </a:p>
        </p:txBody>
      </p:sp>
      <p:sp>
        <p:nvSpPr>
          <p:cNvPr id="6" name="5 Marcador de notas"/>
          <p:cNvSpPr>
            <a:spLocks noGrp="1"/>
          </p:cNvSpPr>
          <p:nvPr>
            <p:ph type="body" idx="1"/>
          </p:nvPr>
        </p:nvSpPr>
        <p:spPr/>
        <p:txBody>
          <a:bodyPr/>
          <a:lstStyle/>
          <a:p>
            <a:endParaRPr lang="es-BO" dirty="0"/>
          </a:p>
        </p:txBody>
      </p:sp>
    </p:spTree>
    <p:extLst>
      <p:ext uri="{BB962C8B-B14F-4D97-AF65-F5344CB8AC3E}">
        <p14:creationId xmlns:p14="http://schemas.microsoft.com/office/powerpoint/2010/main" val="1610879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p>
        </p:txBody>
      </p:sp>
      <p:sp>
        <p:nvSpPr>
          <p:cNvPr id="4" name="3 Marcador de número de diapositiva"/>
          <p:cNvSpPr>
            <a:spLocks noGrp="1"/>
          </p:cNvSpPr>
          <p:nvPr>
            <p:ph type="sldNum" sz="quarter" idx="5"/>
          </p:nvPr>
        </p:nvSpPr>
        <p:spPr/>
        <p:txBody>
          <a:bodyPr/>
          <a:lstStyle/>
          <a:p>
            <a:pPr>
              <a:defRPr/>
            </a:pPr>
            <a:fld id="{2D0B040A-C504-4BAE-9828-EF05E88E57CE}" type="slidenum">
              <a:rPr lang="es-ES">
                <a:solidFill>
                  <a:prstClr val="black"/>
                </a:solidFill>
              </a:rPr>
              <a:pPr>
                <a:defRPr/>
              </a:pPr>
              <a:t>4</a:t>
            </a:fld>
            <a:endParaRPr lang="es-ES">
              <a:solidFill>
                <a:prstClr val="black"/>
              </a:solidFill>
            </a:endParaRPr>
          </a:p>
        </p:txBody>
      </p:sp>
    </p:spTree>
    <p:extLst>
      <p:ext uri="{BB962C8B-B14F-4D97-AF65-F5344CB8AC3E}">
        <p14:creationId xmlns:p14="http://schemas.microsoft.com/office/powerpoint/2010/main" val="1400012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BO" dirty="0"/>
          </a:p>
        </p:txBody>
      </p:sp>
      <p:sp>
        <p:nvSpPr>
          <p:cNvPr id="4" name="3 Marcador de número de diapositiva"/>
          <p:cNvSpPr>
            <a:spLocks noGrp="1"/>
          </p:cNvSpPr>
          <p:nvPr>
            <p:ph type="sldNum" sz="quarter" idx="10"/>
          </p:nvPr>
        </p:nvSpPr>
        <p:spPr/>
        <p:txBody>
          <a:bodyPr/>
          <a:lstStyle/>
          <a:p>
            <a:fld id="{BAAF7DC9-6F76-4489-9D8C-7B7BA451D7DA}" type="slidenum">
              <a:rPr lang="es-ES" smtClean="0"/>
              <a:pPr/>
              <a:t>7</a:t>
            </a:fld>
            <a:endParaRPr lang="es-ES"/>
          </a:p>
        </p:txBody>
      </p:sp>
    </p:spTree>
    <p:extLst>
      <p:ext uri="{BB962C8B-B14F-4D97-AF65-F5344CB8AC3E}">
        <p14:creationId xmlns:p14="http://schemas.microsoft.com/office/powerpoint/2010/main" val="221247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5A3450C-9FA6-47B3-8720-C59EAA9BC1D0}" type="datetimeFigureOut">
              <a:rPr lang="es-BO" smtClean="0"/>
              <a:t>18/3/2016</a:t>
            </a:fld>
            <a:endParaRPr lang="es-BO"/>
          </a:p>
        </p:txBody>
      </p:sp>
      <p:sp>
        <p:nvSpPr>
          <p:cNvPr id="5" name="Footer Placeholder 4"/>
          <p:cNvSpPr>
            <a:spLocks noGrp="1"/>
          </p:cNvSpPr>
          <p:nvPr>
            <p:ph type="ftr" sz="quarter" idx="11"/>
          </p:nvPr>
        </p:nvSpPr>
        <p:spPr>
          <a:xfrm>
            <a:off x="5332412" y="5883275"/>
            <a:ext cx="4324044" cy="365125"/>
          </a:xfrm>
        </p:spPr>
        <p:txBody>
          <a:bodyPr/>
          <a:lstStyle/>
          <a:p>
            <a:endParaRPr lang="es-BO"/>
          </a:p>
        </p:txBody>
      </p:sp>
      <p:sp>
        <p:nvSpPr>
          <p:cNvPr id="6" name="Slide Number Placeholder 5"/>
          <p:cNvSpPr>
            <a:spLocks noGrp="1"/>
          </p:cNvSpPr>
          <p:nvPr>
            <p:ph type="sldNum" sz="quarter" idx="12"/>
          </p:nvPr>
        </p:nvSpPr>
        <p:spPr/>
        <p:txBody>
          <a:bodyPr/>
          <a:lstStyle/>
          <a:p>
            <a:fld id="{43B76A05-8BBB-4378-B265-FB49830362DE}" type="slidenum">
              <a:rPr lang="es-BO" smtClean="0"/>
              <a:t>‹Nº›</a:t>
            </a:fld>
            <a:endParaRPr lang="es-BO"/>
          </a:p>
        </p:txBody>
      </p:sp>
    </p:spTree>
    <p:extLst>
      <p:ext uri="{BB962C8B-B14F-4D97-AF65-F5344CB8AC3E}">
        <p14:creationId xmlns:p14="http://schemas.microsoft.com/office/powerpoint/2010/main" val="905192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75A3450C-9FA6-47B3-8720-C59EAA9BC1D0}" type="datetimeFigureOut">
              <a:rPr lang="es-BO" smtClean="0"/>
              <a:t>18/3/2016</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43B76A05-8BBB-4378-B265-FB49830362DE}" type="slidenum">
              <a:rPr lang="es-BO" smtClean="0"/>
              <a:t>‹Nº›</a:t>
            </a:fld>
            <a:endParaRPr lang="es-BO"/>
          </a:p>
        </p:txBody>
      </p:sp>
    </p:spTree>
    <p:extLst>
      <p:ext uri="{BB962C8B-B14F-4D97-AF65-F5344CB8AC3E}">
        <p14:creationId xmlns:p14="http://schemas.microsoft.com/office/powerpoint/2010/main" val="3909912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75A3450C-9FA6-47B3-8720-C59EAA9BC1D0}" type="datetimeFigureOut">
              <a:rPr lang="es-BO" smtClean="0"/>
              <a:t>18/3/2016</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43B76A05-8BBB-4378-B265-FB49830362DE}" type="slidenum">
              <a:rPr lang="es-BO" smtClean="0"/>
              <a:t>‹Nº›</a:t>
            </a:fld>
            <a:endParaRPr lang="es-BO"/>
          </a:p>
        </p:txBody>
      </p:sp>
    </p:spTree>
    <p:extLst>
      <p:ext uri="{BB962C8B-B14F-4D97-AF65-F5344CB8AC3E}">
        <p14:creationId xmlns:p14="http://schemas.microsoft.com/office/powerpoint/2010/main" val="3748603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75A3450C-9FA6-47B3-8720-C59EAA9BC1D0}" type="datetimeFigureOut">
              <a:rPr lang="es-BO" smtClean="0"/>
              <a:t>18/3/2016</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43B76A05-8BBB-4378-B265-FB49830362DE}" type="slidenum">
              <a:rPr lang="es-BO" smtClean="0"/>
              <a:t>‹Nº›</a:t>
            </a:fld>
            <a:endParaRPr lang="es-BO"/>
          </a:p>
        </p:txBody>
      </p:sp>
    </p:spTree>
    <p:extLst>
      <p:ext uri="{BB962C8B-B14F-4D97-AF65-F5344CB8AC3E}">
        <p14:creationId xmlns:p14="http://schemas.microsoft.com/office/powerpoint/2010/main" val="4160039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75A3450C-9FA6-47B3-8720-C59EAA9BC1D0}" type="datetimeFigureOut">
              <a:rPr lang="es-BO" smtClean="0"/>
              <a:t>18/3/2016</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43B76A05-8BBB-4378-B265-FB49830362DE}" type="slidenum">
              <a:rPr lang="es-BO" smtClean="0"/>
              <a:t>‹Nº›</a:t>
            </a:fld>
            <a:endParaRPr lang="es-BO"/>
          </a:p>
        </p:txBody>
      </p:sp>
    </p:spTree>
    <p:extLst>
      <p:ext uri="{BB962C8B-B14F-4D97-AF65-F5344CB8AC3E}">
        <p14:creationId xmlns:p14="http://schemas.microsoft.com/office/powerpoint/2010/main" val="1764146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75A3450C-9FA6-47B3-8720-C59EAA9BC1D0}" type="datetimeFigureOut">
              <a:rPr lang="es-BO" smtClean="0"/>
              <a:t>18/3/2016</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43B76A05-8BBB-4378-B265-FB49830362DE}" type="slidenum">
              <a:rPr lang="es-BO" smtClean="0"/>
              <a:t>‹Nº›</a:t>
            </a:fld>
            <a:endParaRPr lang="es-BO"/>
          </a:p>
        </p:txBody>
      </p:sp>
    </p:spTree>
    <p:extLst>
      <p:ext uri="{BB962C8B-B14F-4D97-AF65-F5344CB8AC3E}">
        <p14:creationId xmlns:p14="http://schemas.microsoft.com/office/powerpoint/2010/main" val="21840028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75A3450C-9FA6-47B3-8720-C59EAA9BC1D0}" type="datetimeFigureOut">
              <a:rPr lang="es-BO" smtClean="0"/>
              <a:t>18/3/2016</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43B76A05-8BBB-4378-B265-FB49830362DE}" type="slidenum">
              <a:rPr lang="es-BO" smtClean="0"/>
              <a:t>‹Nº›</a:t>
            </a:fld>
            <a:endParaRPr lang="es-BO"/>
          </a:p>
        </p:txBody>
      </p:sp>
    </p:spTree>
    <p:extLst>
      <p:ext uri="{BB962C8B-B14F-4D97-AF65-F5344CB8AC3E}">
        <p14:creationId xmlns:p14="http://schemas.microsoft.com/office/powerpoint/2010/main" val="28656629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5A3450C-9FA6-47B3-8720-C59EAA9BC1D0}" type="datetimeFigureOut">
              <a:rPr lang="es-BO" smtClean="0"/>
              <a:t>18/3/2016</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43B76A05-8BBB-4378-B265-FB49830362DE}" type="slidenum">
              <a:rPr lang="es-BO" smtClean="0"/>
              <a:t>‹Nº›</a:t>
            </a:fld>
            <a:endParaRPr lang="es-BO"/>
          </a:p>
        </p:txBody>
      </p:sp>
    </p:spTree>
    <p:extLst>
      <p:ext uri="{BB962C8B-B14F-4D97-AF65-F5344CB8AC3E}">
        <p14:creationId xmlns:p14="http://schemas.microsoft.com/office/powerpoint/2010/main" val="12095780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5A3450C-9FA6-47B3-8720-C59EAA9BC1D0}" type="datetimeFigureOut">
              <a:rPr lang="es-BO" smtClean="0"/>
              <a:t>18/3/2016</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43B76A05-8BBB-4378-B265-FB49830362DE}" type="slidenum">
              <a:rPr lang="es-BO" smtClean="0"/>
              <a:t>‹Nº›</a:t>
            </a:fld>
            <a:endParaRPr lang="es-BO"/>
          </a:p>
        </p:txBody>
      </p:sp>
    </p:spTree>
    <p:extLst>
      <p:ext uri="{BB962C8B-B14F-4D97-AF65-F5344CB8AC3E}">
        <p14:creationId xmlns:p14="http://schemas.microsoft.com/office/powerpoint/2010/main" val="586116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5A3450C-9FA6-47B3-8720-C59EAA9BC1D0}" type="datetimeFigureOut">
              <a:rPr lang="es-BO" smtClean="0"/>
              <a:t>18/3/2016</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a:xfrm>
            <a:off x="10951856" y="5867131"/>
            <a:ext cx="551167" cy="365125"/>
          </a:xfrm>
        </p:spPr>
        <p:txBody>
          <a:bodyPr/>
          <a:lstStyle/>
          <a:p>
            <a:fld id="{43B76A05-8BBB-4378-B265-FB49830362DE}" type="slidenum">
              <a:rPr lang="es-BO" smtClean="0"/>
              <a:t>‹Nº›</a:t>
            </a:fld>
            <a:endParaRPr lang="es-BO"/>
          </a:p>
        </p:txBody>
      </p:sp>
    </p:spTree>
    <p:extLst>
      <p:ext uri="{BB962C8B-B14F-4D97-AF65-F5344CB8AC3E}">
        <p14:creationId xmlns:p14="http://schemas.microsoft.com/office/powerpoint/2010/main" val="1205990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75A3450C-9FA6-47B3-8720-C59EAA9BC1D0}" type="datetimeFigureOut">
              <a:rPr lang="es-BO" smtClean="0"/>
              <a:t>18/3/2016</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43B76A05-8BBB-4378-B265-FB49830362DE}" type="slidenum">
              <a:rPr lang="es-BO" smtClean="0"/>
              <a:t>‹Nº›</a:t>
            </a:fld>
            <a:endParaRPr lang="es-BO"/>
          </a:p>
        </p:txBody>
      </p:sp>
    </p:spTree>
    <p:extLst>
      <p:ext uri="{BB962C8B-B14F-4D97-AF65-F5344CB8AC3E}">
        <p14:creationId xmlns:p14="http://schemas.microsoft.com/office/powerpoint/2010/main" val="421719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5A3450C-9FA6-47B3-8720-C59EAA9BC1D0}" type="datetimeFigureOut">
              <a:rPr lang="es-BO" smtClean="0"/>
              <a:t>18/3/2016</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43B76A05-8BBB-4378-B265-FB49830362DE}" type="slidenum">
              <a:rPr lang="es-BO" smtClean="0"/>
              <a:t>‹Nº›</a:t>
            </a:fld>
            <a:endParaRPr lang="es-BO"/>
          </a:p>
        </p:txBody>
      </p:sp>
    </p:spTree>
    <p:extLst>
      <p:ext uri="{BB962C8B-B14F-4D97-AF65-F5344CB8AC3E}">
        <p14:creationId xmlns:p14="http://schemas.microsoft.com/office/powerpoint/2010/main" val="1912888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5A3450C-9FA6-47B3-8720-C59EAA9BC1D0}" type="datetimeFigureOut">
              <a:rPr lang="es-BO" smtClean="0"/>
              <a:t>18/3/2016</a:t>
            </a:fld>
            <a:endParaRPr lang="es-BO"/>
          </a:p>
        </p:txBody>
      </p:sp>
      <p:sp>
        <p:nvSpPr>
          <p:cNvPr id="8" name="Footer Placeholder 7"/>
          <p:cNvSpPr>
            <a:spLocks noGrp="1"/>
          </p:cNvSpPr>
          <p:nvPr>
            <p:ph type="ftr" sz="quarter" idx="11"/>
          </p:nvPr>
        </p:nvSpPr>
        <p:spPr/>
        <p:txBody>
          <a:bodyPr/>
          <a:lstStyle/>
          <a:p>
            <a:endParaRPr lang="es-BO"/>
          </a:p>
        </p:txBody>
      </p:sp>
      <p:sp>
        <p:nvSpPr>
          <p:cNvPr id="9" name="Slide Number Placeholder 8"/>
          <p:cNvSpPr>
            <a:spLocks noGrp="1"/>
          </p:cNvSpPr>
          <p:nvPr>
            <p:ph type="sldNum" sz="quarter" idx="12"/>
          </p:nvPr>
        </p:nvSpPr>
        <p:spPr/>
        <p:txBody>
          <a:bodyPr/>
          <a:lstStyle/>
          <a:p>
            <a:fld id="{43B76A05-8BBB-4378-B265-FB49830362DE}" type="slidenum">
              <a:rPr lang="es-BO" smtClean="0"/>
              <a:t>‹Nº›</a:t>
            </a:fld>
            <a:endParaRPr lang="es-BO"/>
          </a:p>
        </p:txBody>
      </p:sp>
    </p:spTree>
    <p:extLst>
      <p:ext uri="{BB962C8B-B14F-4D97-AF65-F5344CB8AC3E}">
        <p14:creationId xmlns:p14="http://schemas.microsoft.com/office/powerpoint/2010/main" val="1200346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5A3450C-9FA6-47B3-8720-C59EAA9BC1D0}" type="datetimeFigureOut">
              <a:rPr lang="es-BO" smtClean="0"/>
              <a:t>18/3/2016</a:t>
            </a:fld>
            <a:endParaRPr lang="es-BO"/>
          </a:p>
        </p:txBody>
      </p:sp>
      <p:sp>
        <p:nvSpPr>
          <p:cNvPr id="4" name="Footer Placeholder 3"/>
          <p:cNvSpPr>
            <a:spLocks noGrp="1"/>
          </p:cNvSpPr>
          <p:nvPr>
            <p:ph type="ftr" sz="quarter" idx="11"/>
          </p:nvPr>
        </p:nvSpPr>
        <p:spPr/>
        <p:txBody>
          <a:bodyPr/>
          <a:lstStyle/>
          <a:p>
            <a:endParaRPr lang="es-BO"/>
          </a:p>
        </p:txBody>
      </p:sp>
      <p:sp>
        <p:nvSpPr>
          <p:cNvPr id="5" name="Slide Number Placeholder 4"/>
          <p:cNvSpPr>
            <a:spLocks noGrp="1"/>
          </p:cNvSpPr>
          <p:nvPr>
            <p:ph type="sldNum" sz="quarter" idx="12"/>
          </p:nvPr>
        </p:nvSpPr>
        <p:spPr/>
        <p:txBody>
          <a:bodyPr/>
          <a:lstStyle/>
          <a:p>
            <a:fld id="{43B76A05-8BBB-4378-B265-FB49830362DE}" type="slidenum">
              <a:rPr lang="es-BO" smtClean="0"/>
              <a:t>‹Nº›</a:t>
            </a:fld>
            <a:endParaRPr lang="es-BO"/>
          </a:p>
        </p:txBody>
      </p:sp>
    </p:spTree>
    <p:extLst>
      <p:ext uri="{BB962C8B-B14F-4D97-AF65-F5344CB8AC3E}">
        <p14:creationId xmlns:p14="http://schemas.microsoft.com/office/powerpoint/2010/main" val="2595936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3450C-9FA6-47B3-8720-C59EAA9BC1D0}" type="datetimeFigureOut">
              <a:rPr lang="es-BO" smtClean="0"/>
              <a:t>18/3/2016</a:t>
            </a:fld>
            <a:endParaRPr lang="es-BO"/>
          </a:p>
        </p:txBody>
      </p:sp>
      <p:sp>
        <p:nvSpPr>
          <p:cNvPr id="3" name="Footer Placeholder 2"/>
          <p:cNvSpPr>
            <a:spLocks noGrp="1"/>
          </p:cNvSpPr>
          <p:nvPr>
            <p:ph type="ftr" sz="quarter" idx="11"/>
          </p:nvPr>
        </p:nvSpPr>
        <p:spPr/>
        <p:txBody>
          <a:bodyPr/>
          <a:lstStyle/>
          <a:p>
            <a:endParaRPr lang="es-BO"/>
          </a:p>
        </p:txBody>
      </p:sp>
      <p:sp>
        <p:nvSpPr>
          <p:cNvPr id="4" name="Slide Number Placeholder 3"/>
          <p:cNvSpPr>
            <a:spLocks noGrp="1"/>
          </p:cNvSpPr>
          <p:nvPr>
            <p:ph type="sldNum" sz="quarter" idx="12"/>
          </p:nvPr>
        </p:nvSpPr>
        <p:spPr/>
        <p:txBody>
          <a:bodyPr/>
          <a:lstStyle/>
          <a:p>
            <a:fld id="{43B76A05-8BBB-4378-B265-FB49830362DE}" type="slidenum">
              <a:rPr lang="es-BO" smtClean="0"/>
              <a:t>‹Nº›</a:t>
            </a:fld>
            <a:endParaRPr lang="es-BO"/>
          </a:p>
        </p:txBody>
      </p:sp>
    </p:spTree>
    <p:extLst>
      <p:ext uri="{BB962C8B-B14F-4D97-AF65-F5344CB8AC3E}">
        <p14:creationId xmlns:p14="http://schemas.microsoft.com/office/powerpoint/2010/main" val="3992648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75A3450C-9FA6-47B3-8720-C59EAA9BC1D0}" type="datetimeFigureOut">
              <a:rPr lang="es-BO" smtClean="0"/>
              <a:t>18/3/2016</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43B76A05-8BBB-4378-B265-FB49830362DE}" type="slidenum">
              <a:rPr lang="es-BO" smtClean="0"/>
              <a:t>‹Nº›</a:t>
            </a:fld>
            <a:endParaRPr lang="es-BO"/>
          </a:p>
        </p:txBody>
      </p:sp>
    </p:spTree>
    <p:extLst>
      <p:ext uri="{BB962C8B-B14F-4D97-AF65-F5344CB8AC3E}">
        <p14:creationId xmlns:p14="http://schemas.microsoft.com/office/powerpoint/2010/main" val="3208321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75A3450C-9FA6-47B3-8720-C59EAA9BC1D0}" type="datetimeFigureOut">
              <a:rPr lang="es-BO" smtClean="0"/>
              <a:t>18/3/2016</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43B76A05-8BBB-4378-B265-FB49830362DE}" type="slidenum">
              <a:rPr lang="es-BO" smtClean="0"/>
              <a:t>‹Nº›</a:t>
            </a:fld>
            <a:endParaRPr lang="es-BO"/>
          </a:p>
        </p:txBody>
      </p:sp>
    </p:spTree>
    <p:extLst>
      <p:ext uri="{BB962C8B-B14F-4D97-AF65-F5344CB8AC3E}">
        <p14:creationId xmlns:p14="http://schemas.microsoft.com/office/powerpoint/2010/main" val="4056108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5A3450C-9FA6-47B3-8720-C59EAA9BC1D0}" type="datetimeFigureOut">
              <a:rPr lang="es-BO" smtClean="0"/>
              <a:t>18/3/2016</a:t>
            </a:fld>
            <a:endParaRPr lang="es-BO"/>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BO"/>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3B76A05-8BBB-4378-B265-FB49830362DE}" type="slidenum">
              <a:rPr lang="es-BO" smtClean="0"/>
              <a:t>‹Nº›</a:t>
            </a:fld>
            <a:endParaRPr lang="es-BO"/>
          </a:p>
        </p:txBody>
      </p:sp>
    </p:spTree>
    <p:extLst>
      <p:ext uri="{BB962C8B-B14F-4D97-AF65-F5344CB8AC3E}">
        <p14:creationId xmlns:p14="http://schemas.microsoft.com/office/powerpoint/2010/main" val="3569454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google.com.bo/imgres?imgurl=http://guiaturisticamedellin.files.wordpress.com/2008/02/medicos.jpg&amp;imgrefurl=http://www.gabitogrupos.com/LACUBADELGRANPAPIYO/template.php?nm=1273845146&amp;usg=__E2sLs0536r52VApc5R0LW1dZcZU=&amp;h=359&amp;w=479&amp;sz=18&amp;hl=es-419&amp;start=8&amp;zoom=1&amp;tbnid=Iq9CwZ1eenSGRM:&amp;tbnh=97&amp;tbnw=129&amp;ei=ZEVjUaPJMc7C4APN2oHoCA&amp;prev=/search?q=GRUPOS+DE+MEDICOS&amp;um=1&amp;hl=es-419&amp;gbv=2&amp;rlz=1W1ADFA_esBO456&amp;tbm=isch&amp;um=1&amp;itbs=1&amp;sa=X&amp;ved=0CDgQrQMwBw"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google.com.bo/imgres?imgurl=http://guiaturisticamedellin.files.wordpress.com/2008/02/medicos.jpg&amp;imgrefurl=http://www.gabitogrupos.com/LACUBADELGRANPAPIYO/template.php?nm=1273845146&amp;usg=__E2sLs0536r52VApc5R0LW1dZcZU=&amp;h=359&amp;w=479&amp;sz=18&amp;hl=es-419&amp;start=8&amp;zoom=1&amp;tbnid=Iq9CwZ1eenSGRM:&amp;tbnh=97&amp;tbnw=129&amp;ei=ZEVjUaPJMc7C4APN2oHoCA&amp;prev=/search?q=GRUPOS+DE+MEDICOS&amp;um=1&amp;hl=es-419&amp;gbv=2&amp;rlz=1W1ADFA_esBO456&amp;tbm=isch&amp;um=1&amp;itbs=1&amp;sa=X&amp;ved=0CDgQrQMwBw"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www.google.com.bo/imgres?imgurl=http://bienestarsocial.fach.cl/Imagenes/CRT/CRT_2010/11G_neuro.jpg&amp;imgrefurl=http://bienestarsocial.fach.cl/CRT_Areas_Tratamiento_medica.htm&amp;usg=__CNlHlM6Sv1jbnejT--VDFyHMYj4=&amp;h=2448&amp;w=3264&amp;sz=1315&amp;hl=es-419&amp;start=3&amp;zoom=1&amp;tbnid=zDWqF6mtV1yZ0M:&amp;tbnh=113&amp;tbnw=150&amp;ei=UkJjUcKgCqzh4AOSxICACQ&amp;prev=/search?q=FOTOS+DE+MEDICOS+EVALUANDO&amp;um=1&amp;hl=es-419&amp;sa=N&amp;gbv=2&amp;rlz=1W1ADFA_esBO456&amp;tbm=isch&amp;um=1&amp;itbs=1&amp;sa=X&amp;ved=0CC4QrQMwAg"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google.com.bo/imgres?imgurl=http://guiaturisticamedellin.files.wordpress.com/2008/02/medicos.jpg&amp;imgrefurl=http://www.gabitogrupos.com/LACUBADELGRANPAPIYO/template.php?nm=1273845146&amp;usg=__E2sLs0536r52VApc5R0LW1dZcZU=&amp;h=359&amp;w=479&amp;sz=18&amp;hl=es-419&amp;start=8&amp;zoom=1&amp;tbnid=Iq9CwZ1eenSGRM:&amp;tbnh=97&amp;tbnw=129&amp;ei=ZEVjUaPJMc7C4APN2oHoCA&amp;prev=/search?q=GRUPOS+DE+MEDICOS&amp;um=1&amp;hl=es-419&amp;gbv=2&amp;rlz=1W1ADFA_esBO456&amp;tbm=isch&amp;um=1&amp;itbs=1&amp;sa=X&amp;ved=0CDgQrQMwBw"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www.google.com.bo/imgres?imgurl=http://www.inases.gob.bo/wp-content/imagenes/estadistico.JPG&amp;imgrefurl=http://www.inases.gob.bo/?page_id=29&amp;usg=__gZiZxHK7lkmaIpfE65_24U4tLAA=&amp;h=398&amp;w=932&amp;sz=30&amp;hl=es&amp;start=1&amp;zoom=1&amp;tbnid=dZL9ANZC9SSq9M:&amp;tbnh=63&amp;tbnw=147&amp;ei=j0ZjUZXoNqjE4APY8oC4CQ&amp;prev=/search?q=ANUARIOS+ESTADISTICOS+DE+SALUD&amp;um=1&amp;hl=es&amp;rlz=1T4ADFA_esBO456BO457&amp;tbm=isch&amp;um=1&amp;itbs=1&amp;sa=X&amp;ved=0CCoQrQMwAA"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www.google.com.bo/imgres?imgurl=http://www.inases.gob.bo/wp-content/imagenes/estadistico.JPG&amp;imgrefurl=http://www.inases.gob.bo/?page_id=29&amp;usg=__gZiZxHK7lkmaIpfE65_24U4tLAA=&amp;h=398&amp;w=932&amp;sz=30&amp;hl=es&amp;start=1&amp;zoom=1&amp;tbnid=dZL9ANZC9SSq9M:&amp;tbnh=63&amp;tbnw=147&amp;ei=j0ZjUZXoNqjE4APY8oC4CQ&amp;prev=/search?q=ANUARIOS+ESTADISTICOS+DE+SALUD&amp;um=1&amp;hl=es&amp;rlz=1T4ADFA_esBO456BO457&amp;tbm=isch&amp;um=1&amp;itbs=1&amp;sa=X&amp;ved=0CCoQrQMwAA"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www.google.com.bo/imgres?imgurl=http://www.inases.gob.bo/wp-content/imagenes/estadistico.JPG&amp;imgrefurl=http://www.inases.gob.bo/?page_id=29&amp;usg=__gZiZxHK7lkmaIpfE65_24U4tLAA=&amp;h=398&amp;w=932&amp;sz=30&amp;hl=es&amp;start=1&amp;zoom=1&amp;tbnid=dZL9ANZC9SSq9M:&amp;tbnh=63&amp;tbnw=147&amp;ei=j0ZjUZXoNqjE4APY8oC4CQ&amp;prev=/search?q=ANUARIOS+ESTADISTICOS+DE+SALUD&amp;um=1&amp;hl=es&amp;rlz=1T4ADFA_esBO456BO457&amp;tbm=isch&amp;um=1&amp;itbs=1&amp;sa=X&amp;ved=0CCoQrQMwAA"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www.google.com.bo/imgres?imgurl=http://lapatriaenlinea.com/fotos/02_2012/98973_1_25.jpg&amp;imgrefurl=http://lapatriaenlinea.com/?nota=98973&amp;usg=__w9aPGl0ngx4Av4HEKsVoJjbqMOg=&amp;h=315&amp;w=420&amp;sz=25&amp;hl=es&amp;start=6&amp;zoom=1&amp;tbnid=FWvcKmlfJnKHbM:&amp;tbnh=94&amp;tbnw=125&amp;ei=IkhjUY2BBPio4APF14G4CQ&amp;prev=/search?q=ministro+de+salud+entrega+subsidios+en+alimentos+en+bolivia+bolivia&amp;um=1&amp;hl=es&amp;rlz=1T4ADFA_esBO456BO457&amp;tbm=isch&amp;um=1&amp;itbs=1&amp;sa=X&amp;ved=0CDQQrQMwBQ"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www.google.com.bo/imgres?imgurl=http://lapatriaenlinea.com/fotos/02_2012/98973_1_25.jpg&amp;imgrefurl=http://lapatriaenlinea.com/?nota=98973&amp;usg=__w9aPGl0ngx4Av4HEKsVoJjbqMOg=&amp;h=315&amp;w=420&amp;sz=25&amp;hl=es&amp;start=6&amp;zoom=1&amp;tbnid=FWvcKmlfJnKHbM:&amp;tbnh=94&amp;tbnw=125&amp;ei=IkhjUY2BBPio4APF14G4CQ&amp;prev=/search?q=ministro+de+salud+entrega+subsidios+en+alimentos+en+bolivia+bolivia&amp;um=1&amp;hl=es&amp;rlz=1T4ADFA_esBO456BO457&amp;tbm=isch&amp;um=1&amp;itbs=1&amp;sa=X&amp;ved=0CDQQrQMwBQ"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www.google.com.bo/imgres?imgurl=http://lapatriaenlinea.com/fotos/02_2012/98973_1_25.jpg&amp;imgrefurl=http://lapatriaenlinea.com/?nota=98973&amp;usg=__w9aPGl0ngx4Av4HEKsVoJjbqMOg=&amp;h=315&amp;w=420&amp;sz=25&amp;hl=es&amp;start=6&amp;zoom=1&amp;tbnid=FWvcKmlfJnKHbM:&amp;tbnh=94&amp;tbnw=125&amp;ei=IkhjUY2BBPio4APF14G4CQ&amp;prev=/search?q=ministro+de+salud+entrega+subsidios+en+alimentos+en+bolivia+bolivia&amp;um=1&amp;hl=es&amp;rlz=1T4ADFA_esBO456BO457&amp;tbm=isch&amp;um=1&amp;itbs=1&amp;sa=X&amp;ved=0CDQQrQMwBQ"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www.google.com.bo/imgres?imgurl=http://2.bp.blogspot.com/-NrDOX5DnkhM/UIMSNCb_R2I/AAAAAAAAAMQ/BqkPsssHAHo/s1600/CIMG0057.JPG&amp;imgrefurl=http://caballitodemarvigo.blogspot.com/2012/10/encuestando-por-cangas.html&amp;usg=__U9T49_PZ_9uqdt3fPEB1HtKPd9w=&amp;h=1200&amp;w=1600&amp;sz=346&amp;hl=es&amp;start=5&amp;zoom=1&amp;tbnid=frGZdcy0Aqso2M:&amp;tbnh=113&amp;tbnw=150&amp;ei=w0tjUb-SD-vC4AO2toCICQ&amp;prev=/search?q=Shombre+encuestando&amp;um=1&amp;hl=es&amp;rlz=1T4ADFA_esBO456BO457&amp;tbm=isch&amp;um=1&amp;itbs=1&amp;sa=X&amp;ved=0CDIQrQMwBA"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www.google.com.bo/imgres?imgurl=http://www.inases.gob.bo/wp-content/imagenes/NORMA%20DE%20DIAGNOSTICO%20Y%20TRATAMIENTO%20DE%20GINECOLOGIA.jpg&amp;imgrefurl=http://www.inases.gob.bo/?page_id=419&amp;usg=__JPM-ImsbE5pihsL8HCgo_tqyiyU=&amp;h=658&amp;w=496&amp;sz=37&amp;hl=es&amp;start=20&amp;zoom=1&amp;tbnid=_Gi0wUVC_Tbx3M:&amp;tbnh=138&amp;tbnw=104&amp;ei=oExjUZX_DI_J4AOr6oHgCw&amp;prev=/search?q=normas+de+salud+del+inases&amp;um=1&amp;hl=es&amp;rlz=1T4ADFA_esBO456BO457&amp;tbm=isch&amp;um=1&amp;itbs=1&amp;sa=X&amp;ved=0CFAQrQMwEw"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www.google.com.bo/imgres?imgurl=http://cphealthgroup.com/imagenes/scientist.jpg&amp;imgrefurl=http://cphealthgroup.com/servicios.html&amp;usg=__GDqZ1iBlLDno2mNDior1hreL7co=&amp;h=297&amp;w=250&amp;sz=24&amp;hl=es&amp;start=38&amp;zoom=1&amp;tbnid=bIwtoCij05i7FM:&amp;tbnh=116&amp;tbnw=98&amp;ei=F01jUa6BOLPk4APxnoGYCQ&amp;prev=/search?q=vigilancia+epidemiol%C3%B3gica&amp;start=20&amp;um=1&amp;hl=es&amp;sa=N&amp;rlz=1T4ADFA_esBO456BO457&amp;tbm=isch&amp;um=1&amp;itbs=1&amp;sa=X&amp;ved=0CEwQrQMwETgU"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google.com.bo/imgres?imgurl=http://primicias24.com/wp-content/uploads/2011/08/medicos2.jpg&amp;imgrefurl=http://primicias24.com/salud/medicos-venezolanos-participaron-en-estudio-internacional-sobre-depresion-bipolar/&amp;usg=__25QX_UwnAHBqWk3R_JdGNbb4Hzg=&amp;h=336&amp;w=336&amp;sz=35&amp;hl=es-419&amp;start=2&amp;zoom=1&amp;tbnid=QtGE6NYDTfxcxM:&amp;tbnh=119&amp;tbnw=119&amp;ei=UkJjUcKgCqzh4AOSxICACQ&amp;prev=/search?q=FOTOS+DE+MEDICOS+EVALUANDO&amp;um=1&amp;hl=es-419&amp;sa=N&amp;gbv=2&amp;rlz=1W1ADFA_esBO456&amp;tbm=isch&amp;um=1&amp;itbs=1&amp;sa=X&amp;ved=0CCwQrQMwAQ"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16.emf"/></Relationships>
</file>

<file path=ppt/slides/_rels/slide9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209800" y="2130426"/>
            <a:ext cx="7772400" cy="938535"/>
          </a:xfrm>
        </p:spPr>
        <p:txBody>
          <a:bodyPr>
            <a:normAutofit/>
          </a:bodyPr>
          <a:lstStyle/>
          <a:p>
            <a:pPr algn="ctr"/>
            <a:r>
              <a:rPr lang="es-BO" sz="2400" dirty="0">
                <a:latin typeface="Arial Black" panose="020B0A04020102020204" pitchFamily="34" charset="0"/>
              </a:rPr>
              <a:t>Instituto Nacional de Seguros de Salud</a:t>
            </a:r>
            <a:br>
              <a:rPr lang="es-BO" sz="2400" dirty="0">
                <a:latin typeface="Arial Black" panose="020B0A04020102020204" pitchFamily="34" charset="0"/>
              </a:rPr>
            </a:br>
            <a:r>
              <a:rPr lang="es-BO" sz="2800" b="1" dirty="0">
                <a:ln w="0"/>
                <a:effectLst>
                  <a:outerShdw blurRad="38100" dist="25400" dir="5400000" algn="ctr" rotWithShape="0">
                    <a:srgbClr val="6E747A">
                      <a:alpha val="43000"/>
                    </a:srgbClr>
                  </a:outerShdw>
                </a:effectLst>
                <a:latin typeface="Arial Black" panose="020B0A04020102020204" pitchFamily="34" charset="0"/>
              </a:rPr>
              <a:t>INASES</a:t>
            </a:r>
            <a:endParaRPr lang="es-BO" sz="1200" b="1" dirty="0">
              <a:ln w="0"/>
              <a:effectLst>
                <a:outerShdw blurRad="38100" dist="25400" dir="5400000" algn="ctr" rotWithShape="0">
                  <a:srgbClr val="6E747A">
                    <a:alpha val="43000"/>
                  </a:srgbClr>
                </a:outerShdw>
              </a:effectLst>
              <a:latin typeface="Arial Black" panose="020B0A04020102020204" pitchFamily="34" charset="0"/>
            </a:endParaRPr>
          </a:p>
        </p:txBody>
      </p:sp>
      <p:sp>
        <p:nvSpPr>
          <p:cNvPr id="3" name="Subtítulo 2"/>
          <p:cNvSpPr>
            <a:spLocks noGrp="1"/>
          </p:cNvSpPr>
          <p:nvPr>
            <p:ph type="subTitle" idx="1"/>
          </p:nvPr>
        </p:nvSpPr>
        <p:spPr>
          <a:xfrm>
            <a:off x="2279576" y="3501008"/>
            <a:ext cx="7488832" cy="2304256"/>
          </a:xfrm>
        </p:spPr>
        <p:txBody>
          <a:bodyPr>
            <a:normAutofit fontScale="70000" lnSpcReduction="20000"/>
          </a:bodyPr>
          <a:lstStyle/>
          <a:p>
            <a:pPr algn="ctr"/>
            <a:endParaRPr lang="es-BO" sz="2800" dirty="0">
              <a:solidFill>
                <a:srgbClr val="002060"/>
              </a:solidFill>
              <a:latin typeface="Arial Black" panose="020B0A04020102020204" pitchFamily="34" charset="0"/>
            </a:endParaRPr>
          </a:p>
          <a:p>
            <a:pPr algn="ctr"/>
            <a:r>
              <a:rPr lang="es-BO" sz="2800" dirty="0">
                <a:solidFill>
                  <a:srgbClr val="002060"/>
                </a:solidFill>
                <a:latin typeface="Arial Black" panose="020B0A04020102020204" pitchFamily="34" charset="0"/>
              </a:rPr>
              <a:t>AUDIENCIA PÚBLICA </a:t>
            </a:r>
          </a:p>
          <a:p>
            <a:pPr algn="ctr"/>
            <a:r>
              <a:rPr lang="es-BO" sz="2800" dirty="0">
                <a:solidFill>
                  <a:srgbClr val="002060"/>
                </a:solidFill>
                <a:latin typeface="Arial Black" panose="020B0A04020102020204" pitchFamily="34" charset="0"/>
              </a:rPr>
              <a:t>DE</a:t>
            </a:r>
          </a:p>
          <a:p>
            <a:pPr algn="ctr"/>
            <a:r>
              <a:rPr lang="es-BO" sz="2800" dirty="0">
                <a:solidFill>
                  <a:srgbClr val="002060"/>
                </a:solidFill>
                <a:latin typeface="Arial Black" panose="020B0A04020102020204" pitchFamily="34" charset="0"/>
              </a:rPr>
              <a:t>RENDICIÓN DE CUENTAS </a:t>
            </a:r>
          </a:p>
          <a:p>
            <a:pPr algn="ctr"/>
            <a:r>
              <a:rPr lang="es-BO" sz="2200" dirty="0">
                <a:solidFill>
                  <a:srgbClr val="002060"/>
                </a:solidFill>
                <a:latin typeface="Arial Black" panose="020B0A04020102020204" pitchFamily="34" charset="0"/>
              </a:rPr>
              <a:t>FINAL 2015 – INICIAL 2016</a:t>
            </a:r>
          </a:p>
          <a:p>
            <a:pPr algn="ctr"/>
            <a:endParaRPr lang="es-BO" sz="1600" dirty="0">
              <a:latin typeface="Arial Black" panose="020B0A04020102020204" pitchFamily="34" charset="0"/>
            </a:endParaRPr>
          </a:p>
          <a:p>
            <a:pPr algn="ctr"/>
            <a:r>
              <a:rPr lang="es-BO" sz="1600" dirty="0">
                <a:latin typeface="Arial Black" panose="020B0A04020102020204" pitchFamily="34" charset="0"/>
              </a:rPr>
              <a:t>(21 de marzo, 2016)</a:t>
            </a:r>
          </a:p>
        </p:txBody>
      </p:sp>
      <p:pic>
        <p:nvPicPr>
          <p:cNvPr id="4" name="5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426" y="257006"/>
            <a:ext cx="1329211" cy="1441373"/>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1904482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14 Imagen" descr="http://t2.gstatic.com/images?q=tbn:ANd9GcRXQJUiogYhG01rJN_iw_PJD3UANI32Ayg3RUkIFXgizTkyA5AAMSHDvLw">
            <a:hlinkClick r:id="rId2"/>
          </p:cNvPr>
          <p:cNvPicPr/>
          <p:nvPr/>
        </p:nvPicPr>
        <p:blipFill>
          <a:blip r:embed="rId3" cstate="print"/>
          <a:srcRect/>
          <a:stretch>
            <a:fillRect/>
          </a:stretch>
        </p:blipFill>
        <p:spPr bwMode="auto">
          <a:xfrm>
            <a:off x="8112224" y="1196752"/>
            <a:ext cx="2555776" cy="2304256"/>
          </a:xfrm>
          <a:prstGeom prst="rect">
            <a:avLst/>
          </a:prstGeom>
          <a:noFill/>
          <a:ln w="9525">
            <a:noFill/>
            <a:miter lim="800000"/>
            <a:headEnd/>
            <a:tailEnd/>
          </a:ln>
        </p:spPr>
      </p:pic>
      <p:sp>
        <p:nvSpPr>
          <p:cNvPr id="134151" name="Text Box 7"/>
          <p:cNvSpPr txBox="1">
            <a:spLocks noChangeArrowheads="1"/>
          </p:cNvSpPr>
          <p:nvPr/>
        </p:nvSpPr>
        <p:spPr bwMode="auto">
          <a:xfrm>
            <a:off x="1580462" y="1170807"/>
            <a:ext cx="5273714" cy="1021556"/>
          </a:xfrm>
          <a:prstGeom prst="roundRect">
            <a:avLst/>
          </a:prstGeom>
          <a:gradFill flip="none" rotWithShape="1">
            <a:gsLst>
              <a:gs pos="0">
                <a:schemeClr val="accent3">
                  <a:lumMod val="85000"/>
                  <a:shade val="30000"/>
                  <a:satMod val="115000"/>
                </a:schemeClr>
              </a:gs>
              <a:gs pos="50000">
                <a:schemeClr val="accent3">
                  <a:lumMod val="85000"/>
                  <a:shade val="67500"/>
                  <a:satMod val="115000"/>
                </a:schemeClr>
              </a:gs>
              <a:gs pos="100000">
                <a:schemeClr val="accent3">
                  <a:lumMod val="85000"/>
                  <a:shade val="100000"/>
                  <a:satMod val="115000"/>
                </a:schemeClr>
              </a:gs>
            </a:gsLst>
            <a:lin ang="2700000" scaled="1"/>
            <a:tileRect/>
          </a:gra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flatTx/>
          </a:bodyPr>
          <a:lstStyle>
            <a:defPPr>
              <a:defRPr lang="es-BO"/>
            </a:defPPr>
            <a:lvl1pPr algn="ctr">
              <a:defRPr sz="2000">
                <a:latin typeface="Arial" pitchFamily="34" charset="0"/>
                <a:cs typeface="Arial" pitchFamily="34" charset="0"/>
              </a:defRPr>
            </a:lvl1pPr>
          </a:lstStyle>
          <a:p>
            <a:pPr fontAlgn="ctr"/>
            <a:r>
              <a:rPr lang="es-BO" sz="1800" dirty="0"/>
              <a:t>Realiza evaluación, seguimiento y elabora plan de mejora continua a los comités de gestión de calidad</a:t>
            </a:r>
            <a:endParaRPr lang="es-BO" sz="1800" dirty="0">
              <a:solidFill>
                <a:srgbClr val="000000"/>
              </a:solidFill>
              <a:latin typeface="Calibri"/>
            </a:endParaRPr>
          </a:p>
        </p:txBody>
      </p:sp>
      <p:sp>
        <p:nvSpPr>
          <p:cNvPr id="9" name="Text Box 6"/>
          <p:cNvSpPr txBox="1">
            <a:spLocks noChangeArrowheads="1"/>
          </p:cNvSpPr>
          <p:nvPr/>
        </p:nvSpPr>
        <p:spPr bwMode="auto">
          <a:xfrm>
            <a:off x="2673269" y="2384682"/>
            <a:ext cx="3207870" cy="783193"/>
          </a:xfrm>
          <a:prstGeom prst="roundRect">
            <a:avLst/>
          </a:prstGeom>
          <a:gradFill flip="none" rotWithShape="1">
            <a:gsLst>
              <a:gs pos="0">
                <a:schemeClr val="accent3">
                  <a:lumMod val="85000"/>
                  <a:shade val="30000"/>
                  <a:satMod val="115000"/>
                </a:schemeClr>
              </a:gs>
              <a:gs pos="50000">
                <a:schemeClr val="accent3">
                  <a:lumMod val="85000"/>
                  <a:shade val="67500"/>
                  <a:satMod val="115000"/>
                </a:schemeClr>
              </a:gs>
              <a:gs pos="100000">
                <a:schemeClr val="accent3">
                  <a:lumMod val="85000"/>
                  <a:shade val="100000"/>
                  <a:satMod val="115000"/>
                </a:schemeClr>
              </a:gs>
            </a:gsLst>
            <a:lin ang="2700000" scaled="1"/>
            <a:tileRect/>
          </a:gra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flatTx/>
          </a:bodyPr>
          <a:lstStyle>
            <a:defPPr>
              <a:defRPr lang="es-BO"/>
            </a:defPPr>
            <a:lvl1pPr algn="ctr">
              <a:defRPr sz="2000">
                <a:latin typeface="Arial" pitchFamily="34" charset="0"/>
                <a:cs typeface="Arial" pitchFamily="34" charset="0"/>
              </a:defRPr>
            </a:lvl1pPr>
          </a:lstStyle>
          <a:p>
            <a:r>
              <a:rPr lang="es-ES" dirty="0"/>
              <a:t>Realizadas para la Gestión 2015</a:t>
            </a:r>
          </a:p>
        </p:txBody>
      </p:sp>
      <p:sp>
        <p:nvSpPr>
          <p:cNvPr id="13" name="12 Elipse"/>
          <p:cNvSpPr/>
          <p:nvPr/>
        </p:nvSpPr>
        <p:spPr>
          <a:xfrm>
            <a:off x="6023992" y="2527736"/>
            <a:ext cx="1660368" cy="640139"/>
          </a:xfrm>
          <a:prstGeom prst="ellipse">
            <a:avLst/>
          </a:prstGeom>
        </p:spPr>
        <p:style>
          <a:lnRef idx="1">
            <a:schemeClr val="accent5"/>
          </a:lnRef>
          <a:fillRef idx="3">
            <a:schemeClr val="accent5"/>
          </a:fillRef>
          <a:effectRef idx="2">
            <a:schemeClr val="accent5"/>
          </a:effectRef>
          <a:fontRef idx="minor">
            <a:schemeClr val="lt1"/>
          </a:fontRef>
        </p:style>
        <p:txBody>
          <a:bodyPr anchor="ctr"/>
          <a:lstStyle/>
          <a:p>
            <a:pPr algn="ctr"/>
            <a:r>
              <a:rPr lang="es-BO" b="1" dirty="0">
                <a:solidFill>
                  <a:schemeClr val="bg1">
                    <a:lumMod val="95000"/>
                  </a:schemeClr>
                </a:solidFill>
              </a:rPr>
              <a:t>64</a:t>
            </a:r>
          </a:p>
          <a:p>
            <a:pPr algn="ctr"/>
            <a:r>
              <a:rPr lang="es-BO" b="1" dirty="0">
                <a:solidFill>
                  <a:schemeClr val="bg1">
                    <a:lumMod val="95000"/>
                  </a:schemeClr>
                </a:solidFill>
              </a:rPr>
              <a:t>100%</a:t>
            </a:r>
          </a:p>
        </p:txBody>
      </p:sp>
      <p:sp>
        <p:nvSpPr>
          <p:cNvPr id="8" name="7 Elipse"/>
          <p:cNvSpPr/>
          <p:nvPr/>
        </p:nvSpPr>
        <p:spPr>
          <a:xfrm>
            <a:off x="6960097" y="1230466"/>
            <a:ext cx="1171465" cy="613232"/>
          </a:xfrm>
          <a:prstGeom prst="ellipse">
            <a:avLst/>
          </a:prstGeom>
        </p:spPr>
        <p:style>
          <a:lnRef idx="1">
            <a:schemeClr val="accent5"/>
          </a:lnRef>
          <a:fillRef idx="3">
            <a:schemeClr val="accent5"/>
          </a:fillRef>
          <a:effectRef idx="2">
            <a:schemeClr val="accent5"/>
          </a:effectRef>
          <a:fontRef idx="minor">
            <a:schemeClr val="lt1"/>
          </a:fontRef>
        </p:style>
        <p:txBody>
          <a:bodyPr anchor="ctr"/>
          <a:lstStyle/>
          <a:p>
            <a:pPr algn="ctr"/>
            <a:r>
              <a:rPr lang="es-BO" b="1" dirty="0">
                <a:solidFill>
                  <a:schemeClr val="bg1">
                    <a:lumMod val="95000"/>
                  </a:schemeClr>
                </a:solidFill>
              </a:rPr>
              <a:t>11</a:t>
            </a:r>
          </a:p>
        </p:txBody>
      </p:sp>
      <p:sp>
        <p:nvSpPr>
          <p:cNvPr id="10" name="Text Box 9"/>
          <p:cNvSpPr txBox="1">
            <a:spLocks noChangeArrowheads="1"/>
          </p:cNvSpPr>
          <p:nvPr/>
        </p:nvSpPr>
        <p:spPr bwMode="auto">
          <a:xfrm>
            <a:off x="1974340" y="3645024"/>
            <a:ext cx="4405509" cy="1584176"/>
          </a:xfrm>
          <a:prstGeom prst="roundRect">
            <a:avLst>
              <a:gd name="adj" fmla="val 30566"/>
            </a:avLst>
          </a:prstGeom>
          <a:solidFill>
            <a:srgbClr val="FFC000"/>
          </a:solidFill>
        </p:spPr>
        <p:style>
          <a:lnRef idx="0">
            <a:schemeClr val="accent6"/>
          </a:lnRef>
          <a:fillRef idx="3">
            <a:schemeClr val="accent6"/>
          </a:fillRef>
          <a:effectRef idx="3">
            <a:schemeClr val="accent6"/>
          </a:effectRef>
          <a:fontRef idx="minor">
            <a:schemeClr val="lt1"/>
          </a:fontRef>
        </p:style>
        <p:txBody>
          <a:bodyPr anchor="ctr"/>
          <a:lstStyle>
            <a:defPPr>
              <a:defRPr lang="es-BO"/>
            </a:defPPr>
            <a:lvl1pPr algn="just">
              <a:defRPr>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s-BO" dirty="0"/>
          </a:p>
          <a:p>
            <a:pPr algn="l"/>
            <a:endParaRPr lang="es-BO" b="1" dirty="0">
              <a:solidFill>
                <a:srgbClr val="FFFF00"/>
              </a:solidFill>
            </a:endParaRPr>
          </a:p>
          <a:p>
            <a:pPr algn="l" fontAlgn="ctr"/>
            <a:endParaRPr lang="es-BO" sz="1400" b="1" dirty="0">
              <a:solidFill>
                <a:schemeClr val="tx1"/>
              </a:solidFill>
            </a:endParaRPr>
          </a:p>
          <a:p>
            <a:pPr algn="l" fontAlgn="ctr"/>
            <a:r>
              <a:rPr lang="es-BO" sz="1400" b="1" dirty="0">
                <a:solidFill>
                  <a:schemeClr val="tx1"/>
                </a:solidFill>
              </a:rPr>
              <a:t>1. Comité Técnico Administrativo:   11                                                     2. Comité de Farmacia y Terapéutica: 20                                3. Comité de Vigilancia Epidemiológica: 20                        4. Comité de Análisis de la Información: 11                               5 Promoción y Prevención: 1                                             6. Atención al usuario: 1</a:t>
            </a:r>
          </a:p>
          <a:p>
            <a:pPr algn="l" fontAlgn="ctr"/>
            <a:endParaRPr lang="es-BO" dirty="0">
              <a:solidFill>
                <a:srgbClr val="000000"/>
              </a:solidFill>
              <a:latin typeface="Calibri"/>
            </a:endParaRPr>
          </a:p>
          <a:p>
            <a:pPr marL="285750" indent="-285750">
              <a:buFont typeface="Arial" pitchFamily="34" charset="0"/>
              <a:buChar char="•"/>
            </a:pPr>
            <a:endParaRPr lang="es-BO" dirty="0"/>
          </a:p>
          <a:p>
            <a:pPr marL="285750" indent="-285750">
              <a:buFont typeface="Arial" pitchFamily="34" charset="0"/>
              <a:buChar char="•"/>
            </a:pPr>
            <a:endParaRPr lang="es-BO" dirty="0"/>
          </a:p>
        </p:txBody>
      </p:sp>
      <p:sp>
        <p:nvSpPr>
          <p:cNvPr id="16" name="Text Box 7"/>
          <p:cNvSpPr txBox="1">
            <a:spLocks noChangeArrowheads="1"/>
          </p:cNvSpPr>
          <p:nvPr/>
        </p:nvSpPr>
        <p:spPr bwMode="auto">
          <a:xfrm>
            <a:off x="1847529" y="5445224"/>
            <a:ext cx="5427003" cy="1055608"/>
          </a:xfrm>
          <a:prstGeom prst="roundRect">
            <a:avLst/>
          </a:prstGeom>
          <a:solidFill>
            <a:srgbClr val="92D050"/>
          </a:soli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flatTx/>
          </a:bodyPr>
          <a:lstStyle>
            <a:defPPr>
              <a:defRPr lang="es-BO"/>
            </a:defPPr>
            <a:lvl1pPr algn="ctr">
              <a:defRPr sz="2000">
                <a:latin typeface="Arial" pitchFamily="34" charset="0"/>
                <a:cs typeface="Arial" pitchFamily="34" charset="0"/>
              </a:defRPr>
            </a:lvl1pPr>
          </a:lstStyle>
          <a:p>
            <a:pPr algn="just" fontAlgn="ctr"/>
            <a:r>
              <a:rPr lang="es-BO" sz="1600" b="1" dirty="0"/>
              <a:t>Resultado:</a:t>
            </a:r>
            <a:r>
              <a:rPr lang="es-BO" sz="1600" dirty="0"/>
              <a:t> Comités evaluados con planes de trabajo elaborados para la implementación </a:t>
            </a:r>
            <a:endParaRPr lang="es-BO" sz="1600" dirty="0">
              <a:solidFill>
                <a:srgbClr val="000000"/>
              </a:solidFill>
              <a:latin typeface="Calibri"/>
            </a:endParaRPr>
          </a:p>
          <a:p>
            <a:pPr algn="just" fontAlgn="ctr"/>
            <a:endParaRPr lang="es-BO" sz="2400" dirty="0">
              <a:solidFill>
                <a:srgbClr val="000000"/>
              </a:solidFill>
              <a:latin typeface="Calibri"/>
            </a:endParaRPr>
          </a:p>
        </p:txBody>
      </p:sp>
      <p:sp>
        <p:nvSpPr>
          <p:cNvPr id="18" name="AutoShape 4"/>
          <p:cNvSpPr>
            <a:spLocks noChangeArrowheads="1"/>
          </p:cNvSpPr>
          <p:nvPr/>
        </p:nvSpPr>
        <p:spPr bwMode="auto">
          <a:xfrm>
            <a:off x="7274532" y="3861048"/>
            <a:ext cx="3069941" cy="2448272"/>
          </a:xfrm>
          <a:prstGeom prst="leftArrowCallout">
            <a:avLst>
              <a:gd name="adj1" fmla="val 34012"/>
              <a:gd name="adj2" fmla="val 25000"/>
              <a:gd name="adj3" fmla="val 28292"/>
              <a:gd name="adj4" fmla="val 66667"/>
            </a:avLst>
          </a:prstGeom>
          <a:solidFill>
            <a:srgbClr val="99FFCC"/>
          </a:solidFill>
          <a:ln w="9525">
            <a:miter lim="800000"/>
            <a:headEnd/>
            <a:tailEnd/>
          </a:ln>
          <a:effectLst/>
          <a:scene3d>
            <a:camera prst="perspectiveContrastingLeftFacing"/>
            <a:lightRig rig="legacyFlat3" dir="b"/>
          </a:scene3d>
          <a:sp3d extrusionH="430200" prstMaterial="legacyMatte">
            <a:bevelT w="13500" h="13500" prst="angle"/>
            <a:bevelB w="13500" h="13500" prst="angle"/>
            <a:extrusionClr>
              <a:srgbClr val="FF0000"/>
            </a:extrusionClr>
          </a:sp3d>
        </p:spPr>
        <p:txBody>
          <a:bodyPr wrap="none" anchor="ctr">
            <a:flatTx/>
          </a:bodyPr>
          <a:lstStyle/>
          <a:p>
            <a:pPr algn="ctr">
              <a:defRPr/>
            </a:pPr>
            <a:endParaRPr lang="es-ES_tradnl" sz="2400" b="1" dirty="0">
              <a:solidFill>
                <a:srgbClr val="FFFF00"/>
              </a:solidFill>
            </a:endParaRPr>
          </a:p>
        </p:txBody>
      </p:sp>
      <p:sp>
        <p:nvSpPr>
          <p:cNvPr id="19" name="18 CuadroTexto"/>
          <p:cNvSpPr txBox="1"/>
          <p:nvPr/>
        </p:nvSpPr>
        <p:spPr>
          <a:xfrm>
            <a:off x="8184232" y="4392687"/>
            <a:ext cx="2160240" cy="1384995"/>
          </a:xfrm>
          <a:prstGeom prst="rect">
            <a:avLst/>
          </a:prstGeom>
          <a:noFill/>
          <a:scene3d>
            <a:camera prst="perspectiveContrastingLeftFacing"/>
            <a:lightRig rig="threePt" dir="t"/>
          </a:scene3d>
        </p:spPr>
        <p:txBody>
          <a:bodyPr wrap="square">
            <a:spAutoFit/>
          </a:bodyPr>
          <a:lstStyle/>
          <a:p>
            <a:pPr algn="ctr">
              <a:defRPr/>
            </a:pPr>
            <a:r>
              <a:rPr lang="es-ES_tradnl" sz="2000" b="1" dirty="0"/>
              <a:t>VERIFICAR CUMPLIMIENTO PRONACS</a:t>
            </a:r>
          </a:p>
          <a:p>
            <a:pPr>
              <a:defRPr/>
            </a:pPr>
            <a:endParaRPr lang="es-BO" sz="2400" dirty="0"/>
          </a:p>
        </p:txBody>
      </p:sp>
      <p:pic>
        <p:nvPicPr>
          <p:cNvPr id="17" name="5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19457123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134151"/>
                                        </p:tgtEl>
                                        <p:attrNameLst>
                                          <p:attrName>style.visibility</p:attrName>
                                        </p:attrNameLst>
                                      </p:cBhvr>
                                      <p:to>
                                        <p:strVal val="visible"/>
                                      </p:to>
                                    </p:set>
                                    <p:anim calcmode="lin" valueType="num">
                                      <p:cBhvr>
                                        <p:cTn id="7" dur="500" fill="hold"/>
                                        <p:tgtEl>
                                          <p:spTgt spid="134151"/>
                                        </p:tgtEl>
                                        <p:attrNameLst>
                                          <p:attrName>ppt_w</p:attrName>
                                        </p:attrNameLst>
                                      </p:cBhvr>
                                      <p:tavLst>
                                        <p:tav tm="0">
                                          <p:val>
                                            <p:fltVal val="0"/>
                                          </p:val>
                                        </p:tav>
                                        <p:tav tm="100000">
                                          <p:val>
                                            <p:strVal val="#ppt_w"/>
                                          </p:val>
                                        </p:tav>
                                      </p:tavLst>
                                    </p:anim>
                                    <p:anim calcmode="lin" valueType="num">
                                      <p:cBhvr>
                                        <p:cTn id="8" dur="500" fill="hold"/>
                                        <p:tgtEl>
                                          <p:spTgt spid="134151"/>
                                        </p:tgtEl>
                                        <p:attrNameLst>
                                          <p:attrName>ppt_h</p:attrName>
                                        </p:attrNameLst>
                                      </p:cBhvr>
                                      <p:tavLst>
                                        <p:tav tm="0">
                                          <p:val>
                                            <p:fltVal val="0"/>
                                          </p:val>
                                        </p:tav>
                                        <p:tav tm="100000">
                                          <p:val>
                                            <p:strVal val="#ppt_h"/>
                                          </p:val>
                                        </p:tav>
                                      </p:tavLst>
                                    </p:anim>
                                    <p:animEffect transition="in" filter="fade">
                                      <p:cBhvr>
                                        <p:cTn id="9" dur="500"/>
                                        <p:tgtEl>
                                          <p:spTgt spid="134151"/>
                                        </p:tgtEl>
                                      </p:cBhvr>
                                    </p:animEffect>
                                  </p:childTnLst>
                                </p:cTn>
                              </p:par>
                              <p:par>
                                <p:cTn id="10" presetID="53"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53"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500" fill="hold"/>
                                        <p:tgtEl>
                                          <p:spTgt spid="16"/>
                                        </p:tgtEl>
                                        <p:attrNameLst>
                                          <p:attrName>ppt_w</p:attrName>
                                        </p:attrNameLst>
                                      </p:cBhvr>
                                      <p:tavLst>
                                        <p:tav tm="0">
                                          <p:val>
                                            <p:fltVal val="0"/>
                                          </p:val>
                                        </p:tav>
                                        <p:tav tm="100000">
                                          <p:val>
                                            <p:strVal val="#ppt_w"/>
                                          </p:val>
                                        </p:tav>
                                      </p:tavLst>
                                    </p:anim>
                                    <p:anim calcmode="lin" valueType="num">
                                      <p:cBhvr>
                                        <p:cTn id="23" dur="500" fill="hold"/>
                                        <p:tgtEl>
                                          <p:spTgt spid="16"/>
                                        </p:tgtEl>
                                        <p:attrNameLst>
                                          <p:attrName>ppt_h</p:attrName>
                                        </p:attrNameLst>
                                      </p:cBhvr>
                                      <p:tavLst>
                                        <p:tav tm="0">
                                          <p:val>
                                            <p:fltVal val="0"/>
                                          </p:val>
                                        </p:tav>
                                        <p:tav tm="100000">
                                          <p:val>
                                            <p:strVal val="#ppt_h"/>
                                          </p:val>
                                        </p:tav>
                                      </p:tavLst>
                                    </p:anim>
                                    <p:animEffect transition="in" filter="fad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81200" y="704088"/>
            <a:ext cx="8229600" cy="780696"/>
          </a:xfrm>
          <a:solidFill>
            <a:schemeClr val="bg2"/>
          </a:solidFill>
        </p:spPr>
        <p:txBody>
          <a:bodyPr>
            <a:normAutofit/>
          </a:bodyPr>
          <a:lstStyle/>
          <a:p>
            <a:pPr indent="85725"/>
            <a:r>
              <a:rPr lang="es-BO" sz="2000" dirty="0">
                <a:latin typeface="Arial Black" panose="020B0A04020102020204" pitchFamily="34" charset="0"/>
              </a:rPr>
              <a:t>INASES</a:t>
            </a:r>
            <a:br>
              <a:rPr lang="es-BO" sz="2000" dirty="0">
                <a:latin typeface="Arial Black" panose="020B0A04020102020204" pitchFamily="34" charset="0"/>
              </a:rPr>
            </a:br>
            <a:r>
              <a:rPr lang="es-BO" sz="2000" dirty="0">
                <a:latin typeface="Arial Black" panose="020B0A04020102020204" pitchFamily="34" charset="0"/>
              </a:rPr>
              <a:t>RECURSOS HUMANOS Y PRESUPUESTO. GESTIÓN 2015</a:t>
            </a:r>
          </a:p>
        </p:txBody>
      </p:sp>
      <p:graphicFrame>
        <p:nvGraphicFramePr>
          <p:cNvPr id="4" name="3 Marcador de contenido"/>
          <p:cNvGraphicFramePr>
            <a:graphicFrameLocks noGrp="1"/>
          </p:cNvGraphicFramePr>
          <p:nvPr>
            <p:ph idx="1"/>
            <p:extLst/>
          </p:nvPr>
        </p:nvGraphicFramePr>
        <p:xfrm>
          <a:off x="2279576" y="1628801"/>
          <a:ext cx="7488832" cy="4389120"/>
        </p:xfrm>
        <a:graphic>
          <a:graphicData uri="http://schemas.openxmlformats.org/drawingml/2006/table">
            <a:tbl>
              <a:tblPr firstRow="1" bandRow="1">
                <a:tableStyleId>{5C22544A-7EE6-4342-B048-85BDC9FD1C3A}</a:tableStyleId>
              </a:tblPr>
              <a:tblGrid>
                <a:gridCol w="4762219">
                  <a:extLst>
                    <a:ext uri="{9D8B030D-6E8A-4147-A177-3AD203B41FA5}">
                      <a16:colId xmlns:a16="http://schemas.microsoft.com/office/drawing/2014/main" val="20000"/>
                    </a:ext>
                  </a:extLst>
                </a:gridCol>
                <a:gridCol w="2726613">
                  <a:extLst>
                    <a:ext uri="{9D8B030D-6E8A-4147-A177-3AD203B41FA5}">
                      <a16:colId xmlns:a16="http://schemas.microsoft.com/office/drawing/2014/main" val="20001"/>
                    </a:ext>
                  </a:extLst>
                </a:gridCol>
              </a:tblGrid>
              <a:tr h="324000">
                <a:tc>
                  <a:txBody>
                    <a:bodyPr/>
                    <a:lstStyle/>
                    <a:p>
                      <a:r>
                        <a:rPr lang="es-BO" sz="1600" dirty="0"/>
                        <a:t>AREA</a:t>
                      </a:r>
                      <a:r>
                        <a:rPr lang="es-BO" sz="1600" baseline="0" dirty="0"/>
                        <a:t> O DEPARTAMENTO</a:t>
                      </a:r>
                      <a:endParaRPr lang="es-BO" sz="1600" dirty="0"/>
                    </a:p>
                  </a:txBody>
                  <a:tcPr/>
                </a:tc>
                <a:tc>
                  <a:txBody>
                    <a:bodyPr/>
                    <a:lstStyle/>
                    <a:p>
                      <a:pPr algn="ctr"/>
                      <a:r>
                        <a:rPr lang="es-BO" dirty="0"/>
                        <a:t>NÚMERO</a:t>
                      </a:r>
                    </a:p>
                  </a:txBody>
                  <a:tcPr/>
                </a:tc>
                <a:extLst>
                  <a:ext uri="{0D108BD9-81ED-4DB2-BD59-A6C34878D82A}">
                    <a16:rowId xmlns:a16="http://schemas.microsoft.com/office/drawing/2014/main" val="10000"/>
                  </a:ext>
                </a:extLst>
              </a:tr>
              <a:tr h="324000">
                <a:tc>
                  <a:txBody>
                    <a:bodyPr/>
                    <a:lstStyle/>
                    <a:p>
                      <a:r>
                        <a:rPr lang="es-BO" dirty="0"/>
                        <a:t>Dirección ejecutiva</a:t>
                      </a:r>
                    </a:p>
                  </a:txBody>
                  <a:tcPr/>
                </a:tc>
                <a:tc>
                  <a:txBody>
                    <a:bodyPr/>
                    <a:lstStyle/>
                    <a:p>
                      <a:pPr algn="r"/>
                      <a:r>
                        <a:rPr lang="es-BO" dirty="0"/>
                        <a:t>10</a:t>
                      </a:r>
                    </a:p>
                  </a:txBody>
                  <a:tcPr anchor="ctr"/>
                </a:tc>
                <a:extLst>
                  <a:ext uri="{0D108BD9-81ED-4DB2-BD59-A6C34878D82A}">
                    <a16:rowId xmlns:a16="http://schemas.microsoft.com/office/drawing/2014/main" val="10001"/>
                  </a:ext>
                </a:extLst>
              </a:tr>
              <a:tr h="324000">
                <a:tc>
                  <a:txBody>
                    <a:bodyPr/>
                    <a:lstStyle/>
                    <a:p>
                      <a:r>
                        <a:rPr lang="es-BO" dirty="0"/>
                        <a:t>Dpto. técnico de salud</a:t>
                      </a:r>
                    </a:p>
                  </a:txBody>
                  <a:tcPr/>
                </a:tc>
                <a:tc>
                  <a:txBody>
                    <a:bodyPr/>
                    <a:lstStyle/>
                    <a:p>
                      <a:pPr algn="r"/>
                      <a:r>
                        <a:rPr lang="es-BO" dirty="0"/>
                        <a:t>22</a:t>
                      </a:r>
                    </a:p>
                  </a:txBody>
                  <a:tcPr anchor="ctr"/>
                </a:tc>
                <a:extLst>
                  <a:ext uri="{0D108BD9-81ED-4DB2-BD59-A6C34878D82A}">
                    <a16:rowId xmlns:a16="http://schemas.microsoft.com/office/drawing/2014/main" val="10002"/>
                  </a:ext>
                </a:extLst>
              </a:tr>
              <a:tr h="324000">
                <a:tc>
                  <a:txBody>
                    <a:bodyPr/>
                    <a:lstStyle/>
                    <a:p>
                      <a:r>
                        <a:rPr lang="es-BO" dirty="0"/>
                        <a:t>Dpto. de Fiscalización</a:t>
                      </a:r>
                    </a:p>
                  </a:txBody>
                  <a:tcPr/>
                </a:tc>
                <a:tc>
                  <a:txBody>
                    <a:bodyPr/>
                    <a:lstStyle/>
                    <a:p>
                      <a:pPr algn="r"/>
                      <a:r>
                        <a:rPr lang="es-BO" dirty="0"/>
                        <a:t>9</a:t>
                      </a:r>
                    </a:p>
                  </a:txBody>
                  <a:tcPr anchor="ctr"/>
                </a:tc>
                <a:extLst>
                  <a:ext uri="{0D108BD9-81ED-4DB2-BD59-A6C34878D82A}">
                    <a16:rowId xmlns:a16="http://schemas.microsoft.com/office/drawing/2014/main" val="10003"/>
                  </a:ext>
                </a:extLst>
              </a:tr>
              <a:tr h="324000">
                <a:tc>
                  <a:txBody>
                    <a:bodyPr/>
                    <a:lstStyle/>
                    <a:p>
                      <a:r>
                        <a:rPr lang="es-BO" dirty="0"/>
                        <a:t>Dpto. de Asuntos Jurídicos</a:t>
                      </a:r>
                    </a:p>
                  </a:txBody>
                  <a:tcPr/>
                </a:tc>
                <a:tc>
                  <a:txBody>
                    <a:bodyPr/>
                    <a:lstStyle/>
                    <a:p>
                      <a:pPr algn="r"/>
                      <a:r>
                        <a:rPr lang="es-BO" dirty="0"/>
                        <a:t>5</a:t>
                      </a:r>
                    </a:p>
                  </a:txBody>
                  <a:tcPr anchor="ctr"/>
                </a:tc>
                <a:extLst>
                  <a:ext uri="{0D108BD9-81ED-4DB2-BD59-A6C34878D82A}">
                    <a16:rowId xmlns:a16="http://schemas.microsoft.com/office/drawing/2014/main" val="10004"/>
                  </a:ext>
                </a:extLst>
              </a:tr>
              <a:tr h="324000">
                <a:tc>
                  <a:txBody>
                    <a:bodyPr/>
                    <a:lstStyle/>
                    <a:p>
                      <a:r>
                        <a:rPr lang="es-BO" dirty="0"/>
                        <a:t>Dpto. de Asuntos Administrativos</a:t>
                      </a:r>
                    </a:p>
                  </a:txBody>
                  <a:tcPr/>
                </a:tc>
                <a:tc>
                  <a:txBody>
                    <a:bodyPr/>
                    <a:lstStyle/>
                    <a:p>
                      <a:pPr algn="r"/>
                      <a:r>
                        <a:rPr lang="es-BO" dirty="0"/>
                        <a:t>20</a:t>
                      </a:r>
                    </a:p>
                  </a:txBody>
                  <a:tcPr anchor="ctr"/>
                </a:tc>
                <a:extLst>
                  <a:ext uri="{0D108BD9-81ED-4DB2-BD59-A6C34878D82A}">
                    <a16:rowId xmlns:a16="http://schemas.microsoft.com/office/drawing/2014/main" val="10005"/>
                  </a:ext>
                </a:extLst>
              </a:tr>
              <a:tr h="324000">
                <a:tc>
                  <a:txBody>
                    <a:bodyPr/>
                    <a:lstStyle/>
                    <a:p>
                      <a:r>
                        <a:rPr lang="es-BO" dirty="0"/>
                        <a:t>Área de Asignaciones</a:t>
                      </a:r>
                      <a:r>
                        <a:rPr lang="es-BO" baseline="0" dirty="0"/>
                        <a:t> Familiares</a:t>
                      </a:r>
                      <a:endParaRPr lang="es-BO" dirty="0"/>
                    </a:p>
                  </a:txBody>
                  <a:tcPr/>
                </a:tc>
                <a:tc>
                  <a:txBody>
                    <a:bodyPr/>
                    <a:lstStyle/>
                    <a:p>
                      <a:pPr algn="r"/>
                      <a:r>
                        <a:rPr lang="es-BO" dirty="0"/>
                        <a:t>4</a:t>
                      </a:r>
                    </a:p>
                  </a:txBody>
                  <a:tcPr anchor="ctr"/>
                </a:tc>
                <a:extLst>
                  <a:ext uri="{0D108BD9-81ED-4DB2-BD59-A6C34878D82A}">
                    <a16:rowId xmlns:a16="http://schemas.microsoft.com/office/drawing/2014/main" val="10006"/>
                  </a:ext>
                </a:extLst>
              </a:tr>
              <a:tr h="324000">
                <a:tc>
                  <a:txBody>
                    <a:bodyPr/>
                    <a:lstStyle/>
                    <a:p>
                      <a:r>
                        <a:rPr lang="es-BO" dirty="0"/>
                        <a:t>U. Desconcentrada Santa Cruz</a:t>
                      </a:r>
                    </a:p>
                  </a:txBody>
                  <a:tcPr/>
                </a:tc>
                <a:tc>
                  <a:txBody>
                    <a:bodyPr/>
                    <a:lstStyle/>
                    <a:p>
                      <a:pPr algn="r"/>
                      <a:r>
                        <a:rPr lang="es-BO" dirty="0"/>
                        <a:t>10</a:t>
                      </a:r>
                    </a:p>
                  </a:txBody>
                  <a:tcPr anchor="ctr"/>
                </a:tc>
                <a:extLst>
                  <a:ext uri="{0D108BD9-81ED-4DB2-BD59-A6C34878D82A}">
                    <a16:rowId xmlns:a16="http://schemas.microsoft.com/office/drawing/2014/main" val="10007"/>
                  </a:ext>
                </a:extLst>
              </a:tr>
              <a:tr h="324000">
                <a:tc>
                  <a:txBody>
                    <a:bodyPr/>
                    <a:lstStyle/>
                    <a:p>
                      <a:r>
                        <a:rPr lang="es-BO" dirty="0"/>
                        <a:t>U. Desconcentrada Cochabamba</a:t>
                      </a:r>
                    </a:p>
                  </a:txBody>
                  <a:tcPr/>
                </a:tc>
                <a:tc>
                  <a:txBody>
                    <a:bodyPr/>
                    <a:lstStyle/>
                    <a:p>
                      <a:pPr algn="r"/>
                      <a:r>
                        <a:rPr lang="es-BO" dirty="0"/>
                        <a:t>8</a:t>
                      </a:r>
                    </a:p>
                  </a:txBody>
                  <a:tcPr anchor="ctr"/>
                </a:tc>
                <a:extLst>
                  <a:ext uri="{0D108BD9-81ED-4DB2-BD59-A6C34878D82A}">
                    <a16:rowId xmlns:a16="http://schemas.microsoft.com/office/drawing/2014/main" val="10008"/>
                  </a:ext>
                </a:extLst>
              </a:tr>
              <a:tr h="324000">
                <a:tc>
                  <a:txBody>
                    <a:bodyPr/>
                    <a:lstStyle/>
                    <a:p>
                      <a:r>
                        <a:rPr lang="es-BO" dirty="0"/>
                        <a:t>Unidad Operativa Sucre</a:t>
                      </a:r>
                    </a:p>
                  </a:txBody>
                  <a:tcPr/>
                </a:tc>
                <a:tc>
                  <a:txBody>
                    <a:bodyPr/>
                    <a:lstStyle/>
                    <a:p>
                      <a:pPr algn="r"/>
                      <a:r>
                        <a:rPr lang="es-BO" dirty="0"/>
                        <a:t>1</a:t>
                      </a:r>
                    </a:p>
                  </a:txBody>
                  <a:tcPr anchor="ctr"/>
                </a:tc>
                <a:extLst>
                  <a:ext uri="{0D108BD9-81ED-4DB2-BD59-A6C34878D82A}">
                    <a16:rowId xmlns:a16="http://schemas.microsoft.com/office/drawing/2014/main" val="10009"/>
                  </a:ext>
                </a:extLst>
              </a:tr>
              <a:tr h="324000">
                <a:tc>
                  <a:txBody>
                    <a:bodyPr/>
                    <a:lstStyle/>
                    <a:p>
                      <a:r>
                        <a:rPr lang="es-BO" dirty="0"/>
                        <a:t>Unidad Operativa Beni</a:t>
                      </a:r>
                    </a:p>
                  </a:txBody>
                  <a:tcPr/>
                </a:tc>
                <a:tc>
                  <a:txBody>
                    <a:bodyPr/>
                    <a:lstStyle/>
                    <a:p>
                      <a:pPr algn="r"/>
                      <a:r>
                        <a:rPr lang="es-BO" dirty="0"/>
                        <a:t>2</a:t>
                      </a:r>
                    </a:p>
                  </a:txBody>
                  <a:tcPr anchor="ctr"/>
                </a:tc>
                <a:extLst>
                  <a:ext uri="{0D108BD9-81ED-4DB2-BD59-A6C34878D82A}">
                    <a16:rowId xmlns:a16="http://schemas.microsoft.com/office/drawing/2014/main" val="10010"/>
                  </a:ext>
                </a:extLst>
              </a:tr>
              <a:tr h="324000">
                <a:tc>
                  <a:txBody>
                    <a:bodyPr/>
                    <a:lstStyle/>
                    <a:p>
                      <a:r>
                        <a:rPr lang="es-BO" dirty="0"/>
                        <a:t>Totales:</a:t>
                      </a:r>
                    </a:p>
                  </a:txBody>
                  <a:tcPr/>
                </a:tc>
                <a:tc>
                  <a:txBody>
                    <a:bodyPr/>
                    <a:lstStyle/>
                    <a:p>
                      <a:pPr algn="r"/>
                      <a:r>
                        <a:rPr lang="es-BO" dirty="0"/>
                        <a:t>94</a:t>
                      </a:r>
                    </a:p>
                  </a:txBody>
                  <a:tcPr anchor="ctr"/>
                </a:tc>
                <a:extLst>
                  <a:ext uri="{0D108BD9-81ED-4DB2-BD59-A6C34878D82A}">
                    <a16:rowId xmlns:a16="http://schemas.microsoft.com/office/drawing/2014/main" val="10011"/>
                  </a:ext>
                </a:extLst>
              </a:tr>
            </a:tbl>
          </a:graphicData>
        </a:graphic>
      </p:graphicFrame>
      <p:pic>
        <p:nvPicPr>
          <p:cNvPr id="5"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324590871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65977" y="3076686"/>
            <a:ext cx="10018713" cy="1846729"/>
          </a:xfrm>
        </p:spPr>
        <p:txBody>
          <a:bodyPr>
            <a:prstTxWarp prst="textArchUp">
              <a:avLst/>
            </a:prstTxWarp>
            <a:normAutofit/>
          </a:bodyPr>
          <a:lstStyle/>
          <a:p>
            <a:r>
              <a:rPr lang="es-BO" sz="6000" b="1" dirty="0">
                <a:ln w="12700">
                  <a:solidFill>
                    <a:schemeClr val="accent1"/>
                  </a:solidFill>
                  <a:prstDash val="solid"/>
                </a:ln>
                <a:pattFill prst="pct50">
                  <a:fgClr>
                    <a:schemeClr val="accent1"/>
                  </a:fgClr>
                  <a:bgClr>
                    <a:schemeClr val="accent1">
                      <a:lumMod val="20000"/>
                      <a:lumOff val="80000"/>
                    </a:schemeClr>
                  </a:bgClr>
                </a:pattFill>
                <a:effectLst>
                  <a:glow rad="63500">
                    <a:schemeClr val="accent1">
                      <a:satMod val="175000"/>
                      <a:alpha val="40000"/>
                    </a:schemeClr>
                  </a:glow>
                  <a:outerShdw dist="38100" dir="2640000" algn="bl" rotWithShape="0">
                    <a:schemeClr val="accent1"/>
                  </a:outerShdw>
                  <a:reflection blurRad="6350" stA="55000" endA="300" endPos="45500" dir="5400000" sy="-100000" algn="bl" rotWithShape="0"/>
                </a:effectLst>
              </a:rPr>
              <a:t>MUCHAS GRACIAS</a:t>
            </a:r>
            <a:endParaRPr lang="es-ES" sz="6000" b="1" dirty="0">
              <a:ln w="12700">
                <a:solidFill>
                  <a:schemeClr val="accent1"/>
                </a:solidFill>
                <a:prstDash val="solid"/>
              </a:ln>
              <a:pattFill prst="pct50">
                <a:fgClr>
                  <a:schemeClr val="accent1"/>
                </a:fgClr>
                <a:bgClr>
                  <a:schemeClr val="accent1">
                    <a:lumMod val="20000"/>
                    <a:lumOff val="80000"/>
                  </a:schemeClr>
                </a:bgClr>
              </a:pattFill>
              <a:effectLst>
                <a:glow rad="63500">
                  <a:schemeClr val="accent1">
                    <a:satMod val="175000"/>
                    <a:alpha val="40000"/>
                  </a:schemeClr>
                </a:glow>
                <a:outerShdw dist="38100" dir="2640000" algn="bl" rotWithShape="0">
                  <a:schemeClr val="accent1"/>
                </a:outerShdw>
                <a:reflection blurRad="6350" stA="55000" endA="300" endPos="45500" dir="5400000" sy="-100000" algn="bl" rotWithShape="0"/>
              </a:effectLst>
            </a:endParaRPr>
          </a:p>
        </p:txBody>
      </p:sp>
    </p:spTree>
    <p:extLst>
      <p:ext uri="{BB962C8B-B14F-4D97-AF65-F5344CB8AC3E}">
        <p14:creationId xmlns:p14="http://schemas.microsoft.com/office/powerpoint/2010/main" val="2799738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51" name="Text Box 7"/>
          <p:cNvSpPr txBox="1">
            <a:spLocks noChangeArrowheads="1"/>
          </p:cNvSpPr>
          <p:nvPr/>
        </p:nvSpPr>
        <p:spPr bwMode="auto">
          <a:xfrm>
            <a:off x="1580462" y="1170807"/>
            <a:ext cx="5273714" cy="1021556"/>
          </a:xfrm>
          <a:prstGeom prst="roundRect">
            <a:avLst/>
          </a:prstGeom>
          <a:gradFill flip="none" rotWithShape="1">
            <a:gsLst>
              <a:gs pos="0">
                <a:schemeClr val="accent3">
                  <a:lumMod val="85000"/>
                  <a:shade val="30000"/>
                  <a:satMod val="115000"/>
                </a:schemeClr>
              </a:gs>
              <a:gs pos="50000">
                <a:schemeClr val="accent3">
                  <a:lumMod val="85000"/>
                  <a:shade val="67500"/>
                  <a:satMod val="115000"/>
                </a:schemeClr>
              </a:gs>
              <a:gs pos="100000">
                <a:schemeClr val="accent3">
                  <a:lumMod val="85000"/>
                  <a:shade val="100000"/>
                  <a:satMod val="115000"/>
                </a:schemeClr>
              </a:gs>
            </a:gsLst>
            <a:lin ang="2700000" scaled="1"/>
            <a:tileRect/>
          </a:gra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flatTx/>
          </a:bodyPr>
          <a:lstStyle>
            <a:defPPr>
              <a:defRPr lang="es-BO"/>
            </a:defPPr>
            <a:lvl1pPr algn="ctr">
              <a:defRPr sz="2000">
                <a:latin typeface="Arial" pitchFamily="34" charset="0"/>
                <a:cs typeface="Arial" pitchFamily="34" charset="0"/>
              </a:defRPr>
            </a:lvl1pPr>
          </a:lstStyle>
          <a:p>
            <a:pPr fontAlgn="ctr"/>
            <a:r>
              <a:rPr lang="es-BO" sz="1800" dirty="0"/>
              <a:t>Capacita a los comités de gestión de calidad en las normas del PRONACS y Reglamentación de Asignaciones Familiares</a:t>
            </a:r>
            <a:endParaRPr lang="es-BO" sz="1800" dirty="0">
              <a:solidFill>
                <a:srgbClr val="000000"/>
              </a:solidFill>
              <a:latin typeface="Calibri"/>
            </a:endParaRPr>
          </a:p>
        </p:txBody>
      </p:sp>
      <p:sp>
        <p:nvSpPr>
          <p:cNvPr id="9" name="Text Box 6"/>
          <p:cNvSpPr txBox="1">
            <a:spLocks noChangeArrowheads="1"/>
          </p:cNvSpPr>
          <p:nvPr/>
        </p:nvSpPr>
        <p:spPr bwMode="auto">
          <a:xfrm>
            <a:off x="2673269" y="2384682"/>
            <a:ext cx="3207870" cy="783193"/>
          </a:xfrm>
          <a:prstGeom prst="roundRect">
            <a:avLst/>
          </a:prstGeom>
          <a:gradFill flip="none" rotWithShape="1">
            <a:gsLst>
              <a:gs pos="0">
                <a:schemeClr val="accent3">
                  <a:lumMod val="85000"/>
                  <a:shade val="30000"/>
                  <a:satMod val="115000"/>
                </a:schemeClr>
              </a:gs>
              <a:gs pos="50000">
                <a:schemeClr val="accent3">
                  <a:lumMod val="85000"/>
                  <a:shade val="67500"/>
                  <a:satMod val="115000"/>
                </a:schemeClr>
              </a:gs>
              <a:gs pos="100000">
                <a:schemeClr val="accent3">
                  <a:lumMod val="85000"/>
                  <a:shade val="100000"/>
                  <a:satMod val="115000"/>
                </a:schemeClr>
              </a:gs>
            </a:gsLst>
            <a:lin ang="2700000" scaled="1"/>
            <a:tileRect/>
          </a:gra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flatTx/>
          </a:bodyPr>
          <a:lstStyle>
            <a:defPPr>
              <a:defRPr lang="es-BO"/>
            </a:defPPr>
            <a:lvl1pPr algn="ctr">
              <a:defRPr sz="2000">
                <a:latin typeface="Arial" pitchFamily="34" charset="0"/>
                <a:cs typeface="Arial" pitchFamily="34" charset="0"/>
              </a:defRPr>
            </a:lvl1pPr>
          </a:lstStyle>
          <a:p>
            <a:r>
              <a:rPr lang="es-ES" dirty="0"/>
              <a:t>Realizadas para la Gestión 2015</a:t>
            </a:r>
          </a:p>
        </p:txBody>
      </p:sp>
      <p:sp>
        <p:nvSpPr>
          <p:cNvPr id="13" name="12 Elipse"/>
          <p:cNvSpPr/>
          <p:nvPr/>
        </p:nvSpPr>
        <p:spPr>
          <a:xfrm>
            <a:off x="6023992" y="2527736"/>
            <a:ext cx="1660368" cy="640139"/>
          </a:xfrm>
          <a:prstGeom prst="ellipse">
            <a:avLst/>
          </a:prstGeom>
        </p:spPr>
        <p:style>
          <a:lnRef idx="1">
            <a:schemeClr val="accent5"/>
          </a:lnRef>
          <a:fillRef idx="3">
            <a:schemeClr val="accent5"/>
          </a:fillRef>
          <a:effectRef idx="2">
            <a:schemeClr val="accent5"/>
          </a:effectRef>
          <a:fontRef idx="minor">
            <a:schemeClr val="lt1"/>
          </a:fontRef>
        </p:style>
        <p:txBody>
          <a:bodyPr anchor="ctr"/>
          <a:lstStyle/>
          <a:p>
            <a:pPr algn="ctr"/>
            <a:r>
              <a:rPr lang="es-BO" b="1" dirty="0">
                <a:solidFill>
                  <a:schemeClr val="bg1">
                    <a:lumMod val="95000"/>
                  </a:schemeClr>
                </a:solidFill>
              </a:rPr>
              <a:t>18</a:t>
            </a:r>
          </a:p>
          <a:p>
            <a:pPr algn="ctr"/>
            <a:r>
              <a:rPr lang="es-BO" b="1" dirty="0">
                <a:solidFill>
                  <a:schemeClr val="bg1">
                    <a:lumMod val="95000"/>
                  </a:schemeClr>
                </a:solidFill>
              </a:rPr>
              <a:t>100%</a:t>
            </a:r>
          </a:p>
        </p:txBody>
      </p:sp>
      <p:sp>
        <p:nvSpPr>
          <p:cNvPr id="8" name="7 Elipse"/>
          <p:cNvSpPr/>
          <p:nvPr/>
        </p:nvSpPr>
        <p:spPr>
          <a:xfrm>
            <a:off x="6960097" y="1230466"/>
            <a:ext cx="1171465" cy="613232"/>
          </a:xfrm>
          <a:prstGeom prst="ellipse">
            <a:avLst/>
          </a:prstGeom>
        </p:spPr>
        <p:style>
          <a:lnRef idx="1">
            <a:schemeClr val="accent5"/>
          </a:lnRef>
          <a:fillRef idx="3">
            <a:schemeClr val="accent5"/>
          </a:fillRef>
          <a:effectRef idx="2">
            <a:schemeClr val="accent5"/>
          </a:effectRef>
          <a:fontRef idx="minor">
            <a:schemeClr val="lt1"/>
          </a:fontRef>
        </p:style>
        <p:txBody>
          <a:bodyPr anchor="ctr"/>
          <a:lstStyle/>
          <a:p>
            <a:pPr algn="ctr"/>
            <a:r>
              <a:rPr lang="es-BO" b="1" dirty="0">
                <a:solidFill>
                  <a:schemeClr val="bg1">
                    <a:lumMod val="95000"/>
                  </a:schemeClr>
                </a:solidFill>
              </a:rPr>
              <a:t>15</a:t>
            </a:r>
          </a:p>
        </p:txBody>
      </p:sp>
      <p:sp>
        <p:nvSpPr>
          <p:cNvPr id="10" name="Text Box 9"/>
          <p:cNvSpPr txBox="1">
            <a:spLocks noChangeArrowheads="1"/>
          </p:cNvSpPr>
          <p:nvPr/>
        </p:nvSpPr>
        <p:spPr bwMode="auto">
          <a:xfrm>
            <a:off x="1847529" y="3337287"/>
            <a:ext cx="4405509" cy="3404081"/>
          </a:xfrm>
          <a:prstGeom prst="roundRect">
            <a:avLst>
              <a:gd name="adj" fmla="val 30566"/>
            </a:avLst>
          </a:prstGeom>
          <a:solidFill>
            <a:srgbClr val="FFC000"/>
          </a:solidFill>
        </p:spPr>
        <p:style>
          <a:lnRef idx="0">
            <a:schemeClr val="accent6"/>
          </a:lnRef>
          <a:fillRef idx="3">
            <a:schemeClr val="accent6"/>
          </a:fillRef>
          <a:effectRef idx="3">
            <a:schemeClr val="accent6"/>
          </a:effectRef>
          <a:fontRef idx="minor">
            <a:schemeClr val="lt1"/>
          </a:fontRef>
        </p:style>
        <p:txBody>
          <a:bodyPr anchor="ctr"/>
          <a:lstStyle>
            <a:defPPr>
              <a:defRPr lang="es-BO"/>
            </a:defPPr>
            <a:lvl1pPr algn="just">
              <a:defRPr>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s-BO" dirty="0"/>
          </a:p>
          <a:p>
            <a:pPr algn="l"/>
            <a:endParaRPr lang="es-BO" b="1" dirty="0">
              <a:solidFill>
                <a:srgbClr val="FFFF00"/>
              </a:solidFill>
            </a:endParaRPr>
          </a:p>
          <a:p>
            <a:pPr algn="l" fontAlgn="ctr"/>
            <a:endParaRPr lang="es-BO" sz="1400" b="1" dirty="0">
              <a:solidFill>
                <a:schemeClr val="tx1"/>
              </a:solidFill>
            </a:endParaRPr>
          </a:p>
          <a:p>
            <a:pPr algn="l" fontAlgn="ctr"/>
            <a:r>
              <a:rPr lang="es-BO" sz="1200" b="1" dirty="0">
                <a:solidFill>
                  <a:schemeClr val="tx1"/>
                </a:solidFill>
              </a:rPr>
              <a:t>1. Hospital COSSMIL                                                                  2. Hospital CPS                                                                               3. Hospital Caja CORDES                                                 4. Policonsultorio Caja de Salud Caminos                                         5. Hospital Obrero N° 1 CNS                                               6. Hospital del SSU                                                               7. Caja de Salud Caminos - La Paz                                                    8. Hospital Viacha CNS La Paz                                                  9. Policlínico de Especialidades El Alto                                                     10. Policonsultorio 20 de octubre CPS.  (2)                                                   11. Policonsultorio El Alto                                                           12. Policonsultorio Central Costa Rica CPS                                             13. Hospital PETROLERO (2)                                               14. Policonsultorio CPS Tarija                                                    15. Hospital Obrero N°7 CNS Tarija                                                16. Policonsultorio CNS CAMINOS</a:t>
            </a:r>
            <a:endParaRPr lang="es-BO" sz="1200" b="1" dirty="0">
              <a:solidFill>
                <a:schemeClr val="tx1"/>
              </a:solidFill>
              <a:latin typeface="Calibri"/>
            </a:endParaRPr>
          </a:p>
          <a:p>
            <a:pPr algn="l" fontAlgn="ctr"/>
            <a:endParaRPr lang="es-BO" dirty="0">
              <a:solidFill>
                <a:srgbClr val="000000"/>
              </a:solidFill>
              <a:latin typeface="Calibri"/>
            </a:endParaRPr>
          </a:p>
          <a:p>
            <a:pPr marL="285750" indent="-285750">
              <a:buFont typeface="Arial" pitchFamily="34" charset="0"/>
              <a:buChar char="•"/>
            </a:pPr>
            <a:endParaRPr lang="es-BO" dirty="0"/>
          </a:p>
          <a:p>
            <a:pPr marL="285750" indent="-285750">
              <a:buFont typeface="Arial" pitchFamily="34" charset="0"/>
              <a:buChar char="•"/>
            </a:pPr>
            <a:endParaRPr lang="es-BO" dirty="0"/>
          </a:p>
        </p:txBody>
      </p:sp>
      <p:sp>
        <p:nvSpPr>
          <p:cNvPr id="16" name="Text Box 7"/>
          <p:cNvSpPr txBox="1">
            <a:spLocks noChangeArrowheads="1"/>
          </p:cNvSpPr>
          <p:nvPr/>
        </p:nvSpPr>
        <p:spPr bwMode="auto">
          <a:xfrm>
            <a:off x="6744073" y="4268962"/>
            <a:ext cx="3512301" cy="1328023"/>
          </a:xfrm>
          <a:prstGeom prst="roundRect">
            <a:avLst/>
          </a:prstGeom>
          <a:solidFill>
            <a:srgbClr val="92D050"/>
          </a:soli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flatTx/>
          </a:bodyPr>
          <a:lstStyle>
            <a:defPPr>
              <a:defRPr lang="es-BO"/>
            </a:defPPr>
            <a:lvl1pPr algn="ctr">
              <a:defRPr sz="2000">
                <a:latin typeface="Arial" pitchFamily="34" charset="0"/>
                <a:cs typeface="Arial" pitchFamily="34" charset="0"/>
              </a:defRPr>
            </a:lvl1pPr>
          </a:lstStyle>
          <a:p>
            <a:pPr algn="just" fontAlgn="ctr"/>
            <a:r>
              <a:rPr lang="es-BO" sz="1600" b="1" dirty="0"/>
              <a:t>Resultado:</a:t>
            </a:r>
            <a:r>
              <a:rPr lang="es-BO" sz="1600" dirty="0"/>
              <a:t> Comités evaluados con planes de trabajo elaborados en fase de implementación </a:t>
            </a:r>
            <a:endParaRPr lang="es-BO" sz="1600" dirty="0">
              <a:solidFill>
                <a:srgbClr val="000000"/>
              </a:solidFill>
              <a:latin typeface="Calibri"/>
            </a:endParaRPr>
          </a:p>
          <a:p>
            <a:pPr algn="just" fontAlgn="ctr"/>
            <a:endParaRPr lang="es-BO" sz="2400" dirty="0">
              <a:solidFill>
                <a:srgbClr val="000000"/>
              </a:solidFill>
              <a:latin typeface="Calibri"/>
            </a:endParaRPr>
          </a:p>
        </p:txBody>
      </p:sp>
      <p:sp>
        <p:nvSpPr>
          <p:cNvPr id="17" name="AutoShape 4"/>
          <p:cNvSpPr>
            <a:spLocks noChangeArrowheads="1"/>
          </p:cNvSpPr>
          <p:nvPr/>
        </p:nvSpPr>
        <p:spPr bwMode="auto">
          <a:xfrm>
            <a:off x="7683317" y="1558844"/>
            <a:ext cx="2984683" cy="1507736"/>
          </a:xfrm>
          <a:prstGeom prst="leftArrowCallout">
            <a:avLst>
              <a:gd name="adj1" fmla="val 34012"/>
              <a:gd name="adj2" fmla="val 25000"/>
              <a:gd name="adj3" fmla="val 28292"/>
              <a:gd name="adj4" fmla="val 66667"/>
            </a:avLst>
          </a:prstGeom>
          <a:solidFill>
            <a:srgbClr val="99FFCC"/>
          </a:solidFill>
          <a:ln w="9525">
            <a:miter lim="800000"/>
            <a:headEnd/>
            <a:tailEnd/>
          </a:ln>
          <a:effectLst/>
          <a:scene3d>
            <a:camera prst="perspectiveContrastingLeftFacing"/>
            <a:lightRig rig="legacyFlat3" dir="b"/>
          </a:scene3d>
          <a:sp3d extrusionH="430200" prstMaterial="legacyMatte">
            <a:bevelT w="13500" h="13500" prst="angle"/>
            <a:bevelB w="13500" h="13500" prst="angle"/>
            <a:extrusionClr>
              <a:srgbClr val="FF0000"/>
            </a:extrusionClr>
          </a:sp3d>
        </p:spPr>
        <p:txBody>
          <a:bodyPr wrap="none" anchor="ctr">
            <a:flatTx/>
          </a:bodyPr>
          <a:lstStyle/>
          <a:p>
            <a:pPr algn="ctr">
              <a:defRPr/>
            </a:pPr>
            <a:endParaRPr lang="es-ES_tradnl" sz="2400" b="1" dirty="0">
              <a:solidFill>
                <a:srgbClr val="FFFF00"/>
              </a:solidFill>
            </a:endParaRPr>
          </a:p>
        </p:txBody>
      </p:sp>
      <p:sp>
        <p:nvSpPr>
          <p:cNvPr id="18" name="17 CuadroTexto"/>
          <p:cNvSpPr txBox="1"/>
          <p:nvPr/>
        </p:nvSpPr>
        <p:spPr>
          <a:xfrm>
            <a:off x="8500222" y="1681586"/>
            <a:ext cx="2167778" cy="1384995"/>
          </a:xfrm>
          <a:prstGeom prst="rect">
            <a:avLst/>
          </a:prstGeom>
          <a:noFill/>
          <a:scene3d>
            <a:camera prst="perspectiveContrastingLeftFacing"/>
            <a:lightRig rig="threePt" dir="t"/>
          </a:scene3d>
        </p:spPr>
        <p:txBody>
          <a:bodyPr wrap="square">
            <a:spAutoFit/>
          </a:bodyPr>
          <a:lstStyle/>
          <a:p>
            <a:pPr algn="ctr">
              <a:defRPr/>
            </a:pPr>
            <a:r>
              <a:rPr lang="es-ES_tradnl" sz="2000" b="1" dirty="0"/>
              <a:t>VERIFICAR CUMPLIMIENTO PRONACS</a:t>
            </a:r>
          </a:p>
          <a:p>
            <a:pPr>
              <a:defRPr/>
            </a:pPr>
            <a:endParaRPr lang="es-BO" sz="2400" dirty="0"/>
          </a:p>
        </p:txBody>
      </p:sp>
      <p:pic>
        <p:nvPicPr>
          <p:cNvPr id="12"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12747761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134151"/>
                                        </p:tgtEl>
                                        <p:attrNameLst>
                                          <p:attrName>style.visibility</p:attrName>
                                        </p:attrNameLst>
                                      </p:cBhvr>
                                      <p:to>
                                        <p:strVal val="visible"/>
                                      </p:to>
                                    </p:set>
                                    <p:anim calcmode="lin" valueType="num">
                                      <p:cBhvr>
                                        <p:cTn id="7" dur="500" fill="hold"/>
                                        <p:tgtEl>
                                          <p:spTgt spid="134151"/>
                                        </p:tgtEl>
                                        <p:attrNameLst>
                                          <p:attrName>ppt_w</p:attrName>
                                        </p:attrNameLst>
                                      </p:cBhvr>
                                      <p:tavLst>
                                        <p:tav tm="0">
                                          <p:val>
                                            <p:fltVal val="0"/>
                                          </p:val>
                                        </p:tav>
                                        <p:tav tm="100000">
                                          <p:val>
                                            <p:strVal val="#ppt_w"/>
                                          </p:val>
                                        </p:tav>
                                      </p:tavLst>
                                    </p:anim>
                                    <p:anim calcmode="lin" valueType="num">
                                      <p:cBhvr>
                                        <p:cTn id="8" dur="500" fill="hold"/>
                                        <p:tgtEl>
                                          <p:spTgt spid="134151"/>
                                        </p:tgtEl>
                                        <p:attrNameLst>
                                          <p:attrName>ppt_h</p:attrName>
                                        </p:attrNameLst>
                                      </p:cBhvr>
                                      <p:tavLst>
                                        <p:tav tm="0">
                                          <p:val>
                                            <p:fltVal val="0"/>
                                          </p:val>
                                        </p:tav>
                                        <p:tav tm="100000">
                                          <p:val>
                                            <p:strVal val="#ppt_h"/>
                                          </p:val>
                                        </p:tav>
                                      </p:tavLst>
                                    </p:anim>
                                    <p:animEffect transition="in" filter="fade">
                                      <p:cBhvr>
                                        <p:cTn id="9" dur="500"/>
                                        <p:tgtEl>
                                          <p:spTgt spid="134151"/>
                                        </p:tgtEl>
                                      </p:cBhvr>
                                    </p:animEffect>
                                  </p:childTnLst>
                                </p:cTn>
                              </p:par>
                              <p:par>
                                <p:cTn id="10" presetID="53"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53"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500" fill="hold"/>
                                        <p:tgtEl>
                                          <p:spTgt spid="16"/>
                                        </p:tgtEl>
                                        <p:attrNameLst>
                                          <p:attrName>ppt_w</p:attrName>
                                        </p:attrNameLst>
                                      </p:cBhvr>
                                      <p:tavLst>
                                        <p:tav tm="0">
                                          <p:val>
                                            <p:fltVal val="0"/>
                                          </p:val>
                                        </p:tav>
                                        <p:tav tm="100000">
                                          <p:val>
                                            <p:strVal val="#ppt_w"/>
                                          </p:val>
                                        </p:tav>
                                      </p:tavLst>
                                    </p:anim>
                                    <p:anim calcmode="lin" valueType="num">
                                      <p:cBhvr>
                                        <p:cTn id="23" dur="500" fill="hold"/>
                                        <p:tgtEl>
                                          <p:spTgt spid="16"/>
                                        </p:tgtEl>
                                        <p:attrNameLst>
                                          <p:attrName>ppt_h</p:attrName>
                                        </p:attrNameLst>
                                      </p:cBhvr>
                                      <p:tavLst>
                                        <p:tav tm="0">
                                          <p:val>
                                            <p:fltVal val="0"/>
                                          </p:val>
                                        </p:tav>
                                        <p:tav tm="100000">
                                          <p:val>
                                            <p:strVal val="#ppt_h"/>
                                          </p:val>
                                        </p:tav>
                                      </p:tavLst>
                                    </p:anim>
                                    <p:animEffect transition="in" filter="fad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14 Imagen" descr="http://t2.gstatic.com/images?q=tbn:ANd9GcRXQJUiogYhG01rJN_iw_PJD3UANI32Ayg3RUkIFXgizTkyA5AAMSHDvLw">
            <a:hlinkClick r:id="rId2"/>
          </p:cNvPr>
          <p:cNvPicPr/>
          <p:nvPr/>
        </p:nvPicPr>
        <p:blipFill>
          <a:blip r:embed="rId3" cstate="print"/>
          <a:srcRect/>
          <a:stretch>
            <a:fillRect/>
          </a:stretch>
        </p:blipFill>
        <p:spPr bwMode="auto">
          <a:xfrm>
            <a:off x="8184232" y="1196752"/>
            <a:ext cx="2232248" cy="1971122"/>
          </a:xfrm>
          <a:prstGeom prst="rect">
            <a:avLst/>
          </a:prstGeom>
          <a:noFill/>
          <a:ln w="9525">
            <a:noFill/>
            <a:miter lim="800000"/>
            <a:headEnd/>
            <a:tailEnd/>
          </a:ln>
        </p:spPr>
      </p:pic>
      <p:sp>
        <p:nvSpPr>
          <p:cNvPr id="134148" name="AutoShape 4"/>
          <p:cNvSpPr>
            <a:spLocks noChangeArrowheads="1"/>
          </p:cNvSpPr>
          <p:nvPr/>
        </p:nvSpPr>
        <p:spPr bwMode="auto">
          <a:xfrm>
            <a:off x="6960096" y="3933057"/>
            <a:ext cx="3282002" cy="1917793"/>
          </a:xfrm>
          <a:prstGeom prst="leftArrowCallout">
            <a:avLst>
              <a:gd name="adj1" fmla="val 34012"/>
              <a:gd name="adj2" fmla="val 25000"/>
              <a:gd name="adj3" fmla="val 28292"/>
              <a:gd name="adj4" fmla="val 66667"/>
            </a:avLst>
          </a:prstGeom>
          <a:solidFill>
            <a:srgbClr val="99FFCC"/>
          </a:solidFill>
          <a:ln w="9525">
            <a:miter lim="800000"/>
            <a:headEnd/>
            <a:tailEnd/>
          </a:ln>
          <a:effectLst/>
          <a:scene3d>
            <a:camera prst="perspectiveContrastingLeftFacing"/>
            <a:lightRig rig="legacyFlat3" dir="b"/>
          </a:scene3d>
          <a:sp3d extrusionH="430200" prstMaterial="legacyMatte">
            <a:bevelT w="13500" h="13500" prst="angle"/>
            <a:bevelB w="13500" h="13500" prst="angle"/>
            <a:extrusionClr>
              <a:srgbClr val="FF0000"/>
            </a:extrusionClr>
          </a:sp3d>
        </p:spPr>
        <p:txBody>
          <a:bodyPr wrap="none" anchor="ctr">
            <a:flatTx/>
          </a:bodyPr>
          <a:lstStyle/>
          <a:p>
            <a:pPr algn="ctr">
              <a:defRPr/>
            </a:pPr>
            <a:endParaRPr lang="es-ES_tradnl" sz="2400" b="1" dirty="0">
              <a:solidFill>
                <a:srgbClr val="FFFF00"/>
              </a:solidFill>
            </a:endParaRPr>
          </a:p>
        </p:txBody>
      </p:sp>
      <p:sp>
        <p:nvSpPr>
          <p:cNvPr id="134151" name="Text Box 7"/>
          <p:cNvSpPr txBox="1">
            <a:spLocks noChangeArrowheads="1"/>
          </p:cNvSpPr>
          <p:nvPr/>
        </p:nvSpPr>
        <p:spPr bwMode="auto">
          <a:xfrm>
            <a:off x="1580462" y="1170808"/>
            <a:ext cx="5110476" cy="783193"/>
          </a:xfrm>
          <a:prstGeom prst="roundRect">
            <a:avLst/>
          </a:prstGeom>
          <a:gradFill flip="none" rotWithShape="1">
            <a:gsLst>
              <a:gs pos="0">
                <a:schemeClr val="accent3">
                  <a:lumMod val="85000"/>
                  <a:shade val="30000"/>
                  <a:satMod val="115000"/>
                </a:schemeClr>
              </a:gs>
              <a:gs pos="50000">
                <a:schemeClr val="accent3">
                  <a:lumMod val="85000"/>
                  <a:shade val="67500"/>
                  <a:satMod val="115000"/>
                </a:schemeClr>
              </a:gs>
              <a:gs pos="100000">
                <a:schemeClr val="accent3">
                  <a:lumMod val="85000"/>
                  <a:shade val="100000"/>
                  <a:satMod val="115000"/>
                </a:schemeClr>
              </a:gs>
            </a:gsLst>
            <a:lin ang="2700000" scaled="1"/>
            <a:tileRect/>
          </a:gra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flatTx/>
          </a:bodyPr>
          <a:lstStyle>
            <a:defPPr>
              <a:defRPr lang="es-BO"/>
            </a:defPPr>
            <a:lvl1pPr algn="ctr">
              <a:defRPr sz="2000">
                <a:latin typeface="Arial" pitchFamily="34" charset="0"/>
                <a:cs typeface="Arial" pitchFamily="34" charset="0"/>
              </a:defRPr>
            </a:lvl1pPr>
          </a:lstStyle>
          <a:p>
            <a:r>
              <a:rPr lang="es-ES" dirty="0"/>
              <a:t>Evaluación de los comites de Acreditación  Programadas para la  Gestión del 2015</a:t>
            </a:r>
          </a:p>
        </p:txBody>
      </p:sp>
      <p:sp>
        <p:nvSpPr>
          <p:cNvPr id="9" name="Text Box 6"/>
          <p:cNvSpPr txBox="1">
            <a:spLocks noChangeArrowheads="1"/>
          </p:cNvSpPr>
          <p:nvPr/>
        </p:nvSpPr>
        <p:spPr bwMode="auto">
          <a:xfrm>
            <a:off x="2673269" y="2384682"/>
            <a:ext cx="3207870" cy="783193"/>
          </a:xfrm>
          <a:prstGeom prst="roundRect">
            <a:avLst/>
          </a:prstGeom>
          <a:gradFill flip="none" rotWithShape="1">
            <a:gsLst>
              <a:gs pos="0">
                <a:schemeClr val="accent3">
                  <a:lumMod val="85000"/>
                  <a:shade val="30000"/>
                  <a:satMod val="115000"/>
                </a:schemeClr>
              </a:gs>
              <a:gs pos="50000">
                <a:schemeClr val="accent3">
                  <a:lumMod val="85000"/>
                  <a:shade val="67500"/>
                  <a:satMod val="115000"/>
                </a:schemeClr>
              </a:gs>
              <a:gs pos="100000">
                <a:schemeClr val="accent3">
                  <a:lumMod val="85000"/>
                  <a:shade val="100000"/>
                  <a:satMod val="115000"/>
                </a:schemeClr>
              </a:gs>
            </a:gsLst>
            <a:lin ang="2700000" scaled="1"/>
            <a:tileRect/>
          </a:gra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flatTx/>
          </a:bodyPr>
          <a:lstStyle>
            <a:defPPr>
              <a:defRPr lang="es-BO"/>
            </a:defPPr>
            <a:lvl1pPr algn="ctr">
              <a:defRPr sz="2000">
                <a:latin typeface="Arial" pitchFamily="34" charset="0"/>
                <a:cs typeface="Arial" pitchFamily="34" charset="0"/>
              </a:defRPr>
            </a:lvl1pPr>
          </a:lstStyle>
          <a:p>
            <a:r>
              <a:rPr lang="es-ES" dirty="0"/>
              <a:t>Realizadas para la Gestión 2015</a:t>
            </a:r>
          </a:p>
        </p:txBody>
      </p:sp>
      <p:sp>
        <p:nvSpPr>
          <p:cNvPr id="12" name="11 CuadroTexto"/>
          <p:cNvSpPr txBox="1"/>
          <p:nvPr/>
        </p:nvSpPr>
        <p:spPr>
          <a:xfrm>
            <a:off x="8040216" y="4313852"/>
            <a:ext cx="2201882" cy="1384995"/>
          </a:xfrm>
          <a:prstGeom prst="rect">
            <a:avLst/>
          </a:prstGeom>
          <a:noFill/>
          <a:scene3d>
            <a:camera prst="perspectiveContrastingLeftFacing"/>
            <a:lightRig rig="threePt" dir="t"/>
          </a:scene3d>
        </p:spPr>
        <p:txBody>
          <a:bodyPr wrap="square">
            <a:spAutoFit/>
          </a:bodyPr>
          <a:lstStyle/>
          <a:p>
            <a:pPr algn="ctr">
              <a:defRPr/>
            </a:pPr>
            <a:r>
              <a:rPr lang="es-ES_tradnl" sz="2000" b="1" dirty="0"/>
              <a:t>VERIFICAR CUMPLIMIENTO PRONACS</a:t>
            </a:r>
          </a:p>
          <a:p>
            <a:pPr>
              <a:defRPr/>
            </a:pPr>
            <a:endParaRPr lang="es-BO" sz="2400" dirty="0"/>
          </a:p>
        </p:txBody>
      </p:sp>
      <p:sp>
        <p:nvSpPr>
          <p:cNvPr id="13" name="12 Elipse"/>
          <p:cNvSpPr/>
          <p:nvPr/>
        </p:nvSpPr>
        <p:spPr>
          <a:xfrm>
            <a:off x="6023992" y="2527736"/>
            <a:ext cx="1660368" cy="640139"/>
          </a:xfrm>
          <a:prstGeom prst="ellipse">
            <a:avLst/>
          </a:prstGeom>
        </p:spPr>
        <p:style>
          <a:lnRef idx="1">
            <a:schemeClr val="accent5"/>
          </a:lnRef>
          <a:fillRef idx="3">
            <a:schemeClr val="accent5"/>
          </a:fillRef>
          <a:effectRef idx="2">
            <a:schemeClr val="accent5"/>
          </a:effectRef>
          <a:fontRef idx="minor">
            <a:schemeClr val="lt1"/>
          </a:fontRef>
        </p:style>
        <p:txBody>
          <a:bodyPr anchor="ctr"/>
          <a:lstStyle/>
          <a:p>
            <a:pPr algn="ctr"/>
            <a:r>
              <a:rPr lang="es-BO" b="1" dirty="0">
                <a:solidFill>
                  <a:schemeClr val="bg1">
                    <a:lumMod val="95000"/>
                  </a:schemeClr>
                </a:solidFill>
              </a:rPr>
              <a:t>32</a:t>
            </a:r>
          </a:p>
          <a:p>
            <a:pPr algn="ctr"/>
            <a:r>
              <a:rPr lang="es-BO" b="1" dirty="0">
                <a:solidFill>
                  <a:schemeClr val="bg1">
                    <a:lumMod val="95000"/>
                  </a:schemeClr>
                </a:solidFill>
              </a:rPr>
              <a:t>100%</a:t>
            </a:r>
          </a:p>
        </p:txBody>
      </p:sp>
      <p:sp>
        <p:nvSpPr>
          <p:cNvPr id="8" name="7 Elipse"/>
          <p:cNvSpPr/>
          <p:nvPr/>
        </p:nvSpPr>
        <p:spPr>
          <a:xfrm>
            <a:off x="6724736" y="1208745"/>
            <a:ext cx="1171465" cy="613232"/>
          </a:xfrm>
          <a:prstGeom prst="ellipse">
            <a:avLst/>
          </a:prstGeom>
        </p:spPr>
        <p:style>
          <a:lnRef idx="1">
            <a:schemeClr val="accent5"/>
          </a:lnRef>
          <a:fillRef idx="3">
            <a:schemeClr val="accent5"/>
          </a:fillRef>
          <a:effectRef idx="2">
            <a:schemeClr val="accent5"/>
          </a:effectRef>
          <a:fontRef idx="minor">
            <a:schemeClr val="lt1"/>
          </a:fontRef>
        </p:style>
        <p:txBody>
          <a:bodyPr anchor="ctr"/>
          <a:lstStyle/>
          <a:p>
            <a:pPr algn="ctr"/>
            <a:r>
              <a:rPr lang="es-BO" b="1" dirty="0">
                <a:solidFill>
                  <a:schemeClr val="bg1">
                    <a:lumMod val="95000"/>
                  </a:schemeClr>
                </a:solidFill>
              </a:rPr>
              <a:t>11</a:t>
            </a:r>
          </a:p>
        </p:txBody>
      </p:sp>
      <p:sp>
        <p:nvSpPr>
          <p:cNvPr id="10" name="Text Box 9"/>
          <p:cNvSpPr txBox="1">
            <a:spLocks noChangeArrowheads="1"/>
          </p:cNvSpPr>
          <p:nvPr/>
        </p:nvSpPr>
        <p:spPr bwMode="auto">
          <a:xfrm>
            <a:off x="1974340" y="3550234"/>
            <a:ext cx="4405509" cy="1080119"/>
          </a:xfrm>
          <a:prstGeom prst="roundRect">
            <a:avLst>
              <a:gd name="adj" fmla="val 30566"/>
            </a:avLst>
          </a:prstGeom>
          <a:solidFill>
            <a:srgbClr val="00B050"/>
          </a:solidFill>
        </p:spPr>
        <p:style>
          <a:lnRef idx="0">
            <a:schemeClr val="accent6"/>
          </a:lnRef>
          <a:fillRef idx="3">
            <a:schemeClr val="accent6"/>
          </a:fillRef>
          <a:effectRef idx="3">
            <a:schemeClr val="accent6"/>
          </a:effectRef>
          <a:fontRef idx="minor">
            <a:schemeClr val="lt1"/>
          </a:fontRef>
        </p:style>
        <p:txBody>
          <a:bodyPr anchor="ctr"/>
          <a:lstStyle>
            <a:defPPr>
              <a:defRPr lang="es-BO"/>
            </a:defPPr>
            <a:lvl1pPr algn="just">
              <a:defRPr>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s-BO" dirty="0"/>
          </a:p>
          <a:p>
            <a:pPr algn="l"/>
            <a:endParaRPr lang="es-BO" b="1" dirty="0">
              <a:solidFill>
                <a:srgbClr val="FFFF00"/>
              </a:solidFill>
            </a:endParaRPr>
          </a:p>
          <a:p>
            <a:pPr algn="l"/>
            <a:r>
              <a:rPr lang="es-BO" b="1" dirty="0">
                <a:solidFill>
                  <a:srgbClr val="FFFF00"/>
                </a:solidFill>
              </a:rPr>
              <a:t>1. Comité Auditoria Medica y Expediente Clínico. 20                                                   2. Comité de Acreditación: 12  </a:t>
            </a:r>
            <a:endParaRPr lang="es-BO" b="1" dirty="0">
              <a:solidFill>
                <a:srgbClr val="FFFF00"/>
              </a:solidFill>
              <a:latin typeface="Calibri"/>
            </a:endParaRPr>
          </a:p>
          <a:p>
            <a:pPr marL="285750" indent="-285750">
              <a:buFont typeface="Arial" pitchFamily="34" charset="0"/>
              <a:buChar char="•"/>
            </a:pPr>
            <a:endParaRPr lang="es-BO" dirty="0"/>
          </a:p>
          <a:p>
            <a:pPr marL="285750" indent="-285750">
              <a:buFont typeface="Arial" pitchFamily="34" charset="0"/>
              <a:buChar char="•"/>
            </a:pPr>
            <a:endParaRPr lang="es-BO" dirty="0"/>
          </a:p>
        </p:txBody>
      </p:sp>
      <p:sp>
        <p:nvSpPr>
          <p:cNvPr id="16" name="Text Box 7"/>
          <p:cNvSpPr txBox="1">
            <a:spLocks noChangeArrowheads="1"/>
          </p:cNvSpPr>
          <p:nvPr/>
        </p:nvSpPr>
        <p:spPr bwMode="auto">
          <a:xfrm>
            <a:off x="1965142" y="5286494"/>
            <a:ext cx="5427003" cy="1055608"/>
          </a:xfrm>
          <a:prstGeom prst="roundRect">
            <a:avLst/>
          </a:prstGeom>
          <a:solidFill>
            <a:srgbClr val="92D050"/>
          </a:soli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flatTx/>
          </a:bodyPr>
          <a:lstStyle>
            <a:defPPr>
              <a:defRPr lang="es-BO"/>
            </a:defPPr>
            <a:lvl1pPr algn="ctr">
              <a:defRPr sz="2000">
                <a:latin typeface="Arial" pitchFamily="34" charset="0"/>
                <a:cs typeface="Arial" pitchFamily="34" charset="0"/>
              </a:defRPr>
            </a:lvl1pPr>
          </a:lstStyle>
          <a:p>
            <a:pPr algn="just" fontAlgn="ctr"/>
            <a:r>
              <a:rPr lang="es-BO" sz="1600" b="1" dirty="0"/>
              <a:t>Resultado:</a:t>
            </a:r>
            <a:r>
              <a:rPr lang="es-BO" sz="1600" dirty="0"/>
              <a:t> Comités evaluados con planes de trabajo elaborados en cumplimiento al PRONACS</a:t>
            </a:r>
            <a:endParaRPr lang="es-BO" sz="1600" dirty="0">
              <a:solidFill>
                <a:srgbClr val="000000"/>
              </a:solidFill>
              <a:latin typeface="Calibri"/>
            </a:endParaRPr>
          </a:p>
          <a:p>
            <a:pPr algn="just" fontAlgn="ctr"/>
            <a:endParaRPr lang="es-BO" sz="2400" dirty="0">
              <a:solidFill>
                <a:srgbClr val="000000"/>
              </a:solidFill>
              <a:latin typeface="Calibri"/>
            </a:endParaRPr>
          </a:p>
        </p:txBody>
      </p:sp>
      <p:pic>
        <p:nvPicPr>
          <p:cNvPr id="17" name="5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42718495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134151"/>
                                        </p:tgtEl>
                                        <p:attrNameLst>
                                          <p:attrName>style.visibility</p:attrName>
                                        </p:attrNameLst>
                                      </p:cBhvr>
                                      <p:to>
                                        <p:strVal val="visible"/>
                                      </p:to>
                                    </p:set>
                                    <p:anim calcmode="lin" valueType="num">
                                      <p:cBhvr>
                                        <p:cTn id="7" dur="500" fill="hold"/>
                                        <p:tgtEl>
                                          <p:spTgt spid="134151"/>
                                        </p:tgtEl>
                                        <p:attrNameLst>
                                          <p:attrName>ppt_w</p:attrName>
                                        </p:attrNameLst>
                                      </p:cBhvr>
                                      <p:tavLst>
                                        <p:tav tm="0">
                                          <p:val>
                                            <p:fltVal val="0"/>
                                          </p:val>
                                        </p:tav>
                                        <p:tav tm="100000">
                                          <p:val>
                                            <p:strVal val="#ppt_w"/>
                                          </p:val>
                                        </p:tav>
                                      </p:tavLst>
                                    </p:anim>
                                    <p:anim calcmode="lin" valueType="num">
                                      <p:cBhvr>
                                        <p:cTn id="8" dur="500" fill="hold"/>
                                        <p:tgtEl>
                                          <p:spTgt spid="134151"/>
                                        </p:tgtEl>
                                        <p:attrNameLst>
                                          <p:attrName>ppt_h</p:attrName>
                                        </p:attrNameLst>
                                      </p:cBhvr>
                                      <p:tavLst>
                                        <p:tav tm="0">
                                          <p:val>
                                            <p:fltVal val="0"/>
                                          </p:val>
                                        </p:tav>
                                        <p:tav tm="100000">
                                          <p:val>
                                            <p:strVal val="#ppt_h"/>
                                          </p:val>
                                        </p:tav>
                                      </p:tavLst>
                                    </p:anim>
                                    <p:animEffect transition="in" filter="fade">
                                      <p:cBhvr>
                                        <p:cTn id="9" dur="500"/>
                                        <p:tgtEl>
                                          <p:spTgt spid="134151"/>
                                        </p:tgtEl>
                                      </p:cBhvr>
                                    </p:animEffect>
                                  </p:childTnLst>
                                </p:cTn>
                              </p:par>
                              <p:par>
                                <p:cTn id="10" presetID="53"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53"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500" fill="hold"/>
                                        <p:tgtEl>
                                          <p:spTgt spid="16"/>
                                        </p:tgtEl>
                                        <p:attrNameLst>
                                          <p:attrName>ppt_w</p:attrName>
                                        </p:attrNameLst>
                                      </p:cBhvr>
                                      <p:tavLst>
                                        <p:tav tm="0">
                                          <p:val>
                                            <p:fltVal val="0"/>
                                          </p:val>
                                        </p:tav>
                                        <p:tav tm="100000">
                                          <p:val>
                                            <p:strVal val="#ppt_w"/>
                                          </p:val>
                                        </p:tav>
                                      </p:tavLst>
                                    </p:anim>
                                    <p:anim calcmode="lin" valueType="num">
                                      <p:cBhvr>
                                        <p:cTn id="23" dur="500" fill="hold"/>
                                        <p:tgtEl>
                                          <p:spTgt spid="16"/>
                                        </p:tgtEl>
                                        <p:attrNameLst>
                                          <p:attrName>ppt_h</p:attrName>
                                        </p:attrNameLst>
                                      </p:cBhvr>
                                      <p:tavLst>
                                        <p:tav tm="0">
                                          <p:val>
                                            <p:fltVal val="0"/>
                                          </p:val>
                                        </p:tav>
                                        <p:tav tm="100000">
                                          <p:val>
                                            <p:strVal val="#ppt_h"/>
                                          </p:val>
                                        </p:tav>
                                      </p:tavLst>
                                    </p:anim>
                                    <p:animEffect transition="in" filter="fad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13 Imagen" descr="http://t2.gstatic.com/images?q=tbn:ANd9GcRIF_XczV91xY00pYz9I4AZvPxW_Tf7xfY3VtZKi6h9kO1oYNyt49qW85G6">
            <a:hlinkClick r:id="rId2"/>
          </p:cNvPr>
          <p:cNvPicPr/>
          <p:nvPr/>
        </p:nvPicPr>
        <p:blipFill>
          <a:blip r:embed="rId3" cstate="print"/>
          <a:srcRect/>
          <a:stretch>
            <a:fillRect/>
          </a:stretch>
        </p:blipFill>
        <p:spPr bwMode="auto">
          <a:xfrm>
            <a:off x="8832304" y="1268761"/>
            <a:ext cx="1656184" cy="1728192"/>
          </a:xfrm>
          <a:prstGeom prst="rect">
            <a:avLst/>
          </a:prstGeom>
          <a:noFill/>
          <a:ln w="9525">
            <a:noFill/>
            <a:miter lim="800000"/>
            <a:headEnd/>
            <a:tailEnd/>
          </a:ln>
        </p:spPr>
      </p:pic>
      <p:sp>
        <p:nvSpPr>
          <p:cNvPr id="134148" name="AutoShape 4"/>
          <p:cNvSpPr>
            <a:spLocks noChangeArrowheads="1"/>
          </p:cNvSpPr>
          <p:nvPr/>
        </p:nvSpPr>
        <p:spPr bwMode="auto">
          <a:xfrm>
            <a:off x="7229118" y="3173341"/>
            <a:ext cx="3282002" cy="1551804"/>
          </a:xfrm>
          <a:prstGeom prst="leftArrowCallout">
            <a:avLst>
              <a:gd name="adj1" fmla="val 34012"/>
              <a:gd name="adj2" fmla="val 25000"/>
              <a:gd name="adj3" fmla="val 28292"/>
              <a:gd name="adj4" fmla="val 66667"/>
            </a:avLst>
          </a:prstGeom>
          <a:solidFill>
            <a:srgbClr val="99FFCC"/>
          </a:solidFill>
          <a:ln w="9525">
            <a:miter lim="800000"/>
            <a:headEnd/>
            <a:tailEnd/>
          </a:ln>
          <a:effectLst/>
          <a:scene3d>
            <a:camera prst="perspectiveContrastingLeftFacing"/>
            <a:lightRig rig="legacyFlat3" dir="b"/>
          </a:scene3d>
          <a:sp3d extrusionH="430200" prstMaterial="legacyMatte">
            <a:bevelT w="13500" h="13500" prst="angle"/>
            <a:bevelB w="13500" h="13500" prst="angle"/>
            <a:extrusionClr>
              <a:srgbClr val="FF0000"/>
            </a:extrusionClr>
          </a:sp3d>
        </p:spPr>
        <p:txBody>
          <a:bodyPr wrap="none" anchor="ctr">
            <a:flatTx/>
          </a:bodyPr>
          <a:lstStyle/>
          <a:p>
            <a:pPr algn="ctr">
              <a:defRPr/>
            </a:pPr>
            <a:endParaRPr lang="es-ES_tradnl" sz="2400" b="1" dirty="0">
              <a:solidFill>
                <a:srgbClr val="FFFF00"/>
              </a:solidFill>
            </a:endParaRPr>
          </a:p>
        </p:txBody>
      </p:sp>
      <p:sp>
        <p:nvSpPr>
          <p:cNvPr id="134151" name="Text Box 7"/>
          <p:cNvSpPr txBox="1">
            <a:spLocks noChangeArrowheads="1"/>
          </p:cNvSpPr>
          <p:nvPr/>
        </p:nvSpPr>
        <p:spPr bwMode="auto">
          <a:xfrm>
            <a:off x="1631505" y="1052736"/>
            <a:ext cx="4955261" cy="442674"/>
          </a:xfrm>
          <a:prstGeom prst="roundRect">
            <a:avLst/>
          </a:prstGeom>
          <a:gradFill flip="none" rotWithShape="1">
            <a:gsLst>
              <a:gs pos="0">
                <a:schemeClr val="accent3">
                  <a:lumMod val="85000"/>
                  <a:shade val="30000"/>
                  <a:satMod val="115000"/>
                </a:schemeClr>
              </a:gs>
              <a:gs pos="50000">
                <a:schemeClr val="accent3">
                  <a:lumMod val="85000"/>
                  <a:shade val="67500"/>
                  <a:satMod val="115000"/>
                </a:schemeClr>
              </a:gs>
              <a:gs pos="100000">
                <a:schemeClr val="accent3">
                  <a:lumMod val="85000"/>
                  <a:shade val="100000"/>
                  <a:satMod val="115000"/>
                </a:schemeClr>
              </a:gs>
            </a:gsLst>
            <a:lin ang="2700000" scaled="1"/>
            <a:tileRect/>
          </a:gra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flatTx/>
          </a:bodyPr>
          <a:lstStyle>
            <a:defPPr>
              <a:defRPr lang="es-BO"/>
            </a:defPPr>
            <a:lvl1pPr algn="ctr">
              <a:defRPr sz="2000">
                <a:latin typeface="Arial" pitchFamily="34" charset="0"/>
                <a:cs typeface="Arial" pitchFamily="34" charset="0"/>
              </a:defRPr>
            </a:lvl1pPr>
          </a:lstStyle>
          <a:p>
            <a:r>
              <a:rPr lang="es-ES" dirty="0"/>
              <a:t>Evaluación del Expediente Clínico (P:11)</a:t>
            </a:r>
          </a:p>
        </p:txBody>
      </p:sp>
      <p:sp>
        <p:nvSpPr>
          <p:cNvPr id="9" name="Text Box 6"/>
          <p:cNvSpPr txBox="1">
            <a:spLocks noChangeArrowheads="1"/>
          </p:cNvSpPr>
          <p:nvPr/>
        </p:nvSpPr>
        <p:spPr bwMode="auto">
          <a:xfrm>
            <a:off x="1775521" y="1628800"/>
            <a:ext cx="4883253" cy="477500"/>
          </a:xfrm>
          <a:prstGeom prst="roundRect">
            <a:avLst>
              <a:gd name="adj" fmla="val 28999"/>
            </a:avLst>
          </a:prstGeom>
          <a:gradFill flip="none" rotWithShape="1">
            <a:gsLst>
              <a:gs pos="0">
                <a:schemeClr val="accent3">
                  <a:lumMod val="85000"/>
                  <a:shade val="30000"/>
                  <a:satMod val="115000"/>
                </a:schemeClr>
              </a:gs>
              <a:gs pos="50000">
                <a:schemeClr val="accent3">
                  <a:lumMod val="85000"/>
                  <a:shade val="67500"/>
                  <a:satMod val="115000"/>
                </a:schemeClr>
              </a:gs>
              <a:gs pos="100000">
                <a:schemeClr val="accent3">
                  <a:lumMod val="85000"/>
                  <a:shade val="100000"/>
                  <a:satMod val="115000"/>
                </a:schemeClr>
              </a:gs>
            </a:gsLst>
            <a:lin ang="2700000" scaled="1"/>
            <a:tileRect/>
          </a:gra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flatTx/>
          </a:bodyPr>
          <a:lstStyle>
            <a:defPPr>
              <a:defRPr lang="es-BO"/>
            </a:defPPr>
            <a:lvl1pPr algn="ctr">
              <a:defRPr sz="2000">
                <a:latin typeface="Arial" pitchFamily="34" charset="0"/>
                <a:cs typeface="Arial" pitchFamily="34" charset="0"/>
              </a:defRPr>
            </a:lvl1pPr>
          </a:lstStyle>
          <a:p>
            <a:r>
              <a:rPr lang="es-ES" dirty="0"/>
              <a:t>Realizadas en la Gestión 2015 (E:12)</a:t>
            </a:r>
          </a:p>
        </p:txBody>
      </p:sp>
      <p:sp>
        <p:nvSpPr>
          <p:cNvPr id="12" name="11 CuadroTexto"/>
          <p:cNvSpPr txBox="1"/>
          <p:nvPr/>
        </p:nvSpPr>
        <p:spPr>
          <a:xfrm>
            <a:off x="7986309" y="3573017"/>
            <a:ext cx="2520280" cy="1384995"/>
          </a:xfrm>
          <a:prstGeom prst="rect">
            <a:avLst/>
          </a:prstGeom>
          <a:noFill/>
          <a:scene3d>
            <a:camera prst="perspectiveContrastingLeftFacing"/>
            <a:lightRig rig="threePt" dir="t"/>
          </a:scene3d>
        </p:spPr>
        <p:txBody>
          <a:bodyPr>
            <a:spAutoFit/>
          </a:bodyPr>
          <a:lstStyle/>
          <a:p>
            <a:pPr algn="ctr">
              <a:defRPr/>
            </a:pPr>
            <a:r>
              <a:rPr lang="es-ES_tradnl" sz="2000" b="1" dirty="0"/>
              <a:t>VERIFICAR CUMPLIMIENTO PRONACS</a:t>
            </a:r>
          </a:p>
          <a:p>
            <a:pPr>
              <a:defRPr/>
            </a:pPr>
            <a:endParaRPr lang="es-BO" sz="2400" dirty="0"/>
          </a:p>
        </p:txBody>
      </p:sp>
      <p:sp>
        <p:nvSpPr>
          <p:cNvPr id="13" name="12 Elipse"/>
          <p:cNvSpPr/>
          <p:nvPr/>
        </p:nvSpPr>
        <p:spPr>
          <a:xfrm>
            <a:off x="6563862" y="1988840"/>
            <a:ext cx="1008112" cy="720080"/>
          </a:xfrm>
          <a:prstGeom prst="ellipse">
            <a:avLst/>
          </a:prstGeom>
          <a:scene3d>
            <a:camera prst="orthographicFront"/>
            <a:lightRig rig="threePt" dir="t"/>
          </a:scene3d>
          <a:sp3d>
            <a:bevelT w="165100" prst="coolSlant"/>
          </a:sp3d>
        </p:spPr>
        <p:style>
          <a:lnRef idx="1">
            <a:schemeClr val="accent5"/>
          </a:lnRef>
          <a:fillRef idx="3">
            <a:schemeClr val="accent5"/>
          </a:fillRef>
          <a:effectRef idx="2">
            <a:schemeClr val="accent5"/>
          </a:effectRef>
          <a:fontRef idx="minor">
            <a:schemeClr val="lt1"/>
          </a:fontRef>
        </p:style>
        <p:txBody>
          <a:bodyPr anchor="ctr"/>
          <a:lstStyle/>
          <a:p>
            <a:pPr algn="ctr"/>
            <a:r>
              <a:rPr lang="es-BO" b="1" dirty="0">
                <a:solidFill>
                  <a:schemeClr val="bg1">
                    <a:lumMod val="95000"/>
                  </a:schemeClr>
                </a:solidFill>
              </a:rPr>
              <a:t>100 %</a:t>
            </a:r>
          </a:p>
        </p:txBody>
      </p:sp>
      <p:sp>
        <p:nvSpPr>
          <p:cNvPr id="8" name="7 Elipse"/>
          <p:cNvSpPr/>
          <p:nvPr/>
        </p:nvSpPr>
        <p:spPr>
          <a:xfrm>
            <a:off x="6725063" y="1187611"/>
            <a:ext cx="1008111" cy="615598"/>
          </a:xfrm>
          <a:prstGeom prst="ellipse">
            <a:avLst/>
          </a:prstGeom>
          <a:scene3d>
            <a:camera prst="orthographicFront"/>
            <a:lightRig rig="threePt" dir="t"/>
          </a:scene3d>
          <a:sp3d>
            <a:bevelT w="165100" prst="coolSlant"/>
          </a:sp3d>
        </p:spPr>
        <p:style>
          <a:lnRef idx="1">
            <a:schemeClr val="accent5"/>
          </a:lnRef>
          <a:fillRef idx="3">
            <a:schemeClr val="accent5"/>
          </a:fillRef>
          <a:effectRef idx="2">
            <a:schemeClr val="accent5"/>
          </a:effectRef>
          <a:fontRef idx="minor">
            <a:schemeClr val="lt1"/>
          </a:fontRef>
        </p:style>
        <p:txBody>
          <a:bodyPr anchor="ctr"/>
          <a:lstStyle/>
          <a:p>
            <a:pPr algn="ctr"/>
            <a:r>
              <a:rPr lang="es-BO" b="1" dirty="0">
                <a:solidFill>
                  <a:schemeClr val="bg1">
                    <a:lumMod val="95000"/>
                  </a:schemeClr>
                </a:solidFill>
              </a:rPr>
              <a:t>11</a:t>
            </a:r>
          </a:p>
        </p:txBody>
      </p:sp>
      <p:graphicFrame>
        <p:nvGraphicFramePr>
          <p:cNvPr id="2" name="1 Tabla"/>
          <p:cNvGraphicFramePr>
            <a:graphicFrameLocks noGrp="1"/>
          </p:cNvGraphicFramePr>
          <p:nvPr>
            <p:extLst/>
          </p:nvPr>
        </p:nvGraphicFramePr>
        <p:xfrm>
          <a:off x="1766759" y="2276873"/>
          <a:ext cx="4617274" cy="3744417"/>
        </p:xfrm>
        <a:graphic>
          <a:graphicData uri="http://schemas.openxmlformats.org/drawingml/2006/table">
            <a:tbl>
              <a:tblPr firstRow="1" firstCol="1" bandRow="1">
                <a:tableStyleId>{5C22544A-7EE6-4342-B048-85BDC9FD1C3A}</a:tableStyleId>
              </a:tblPr>
              <a:tblGrid>
                <a:gridCol w="356229">
                  <a:extLst>
                    <a:ext uri="{9D8B030D-6E8A-4147-A177-3AD203B41FA5}">
                      <a16:colId xmlns:a16="http://schemas.microsoft.com/office/drawing/2014/main" val="20000"/>
                    </a:ext>
                  </a:extLst>
                </a:gridCol>
                <a:gridCol w="4261045">
                  <a:extLst>
                    <a:ext uri="{9D8B030D-6E8A-4147-A177-3AD203B41FA5}">
                      <a16:colId xmlns:a16="http://schemas.microsoft.com/office/drawing/2014/main" val="20001"/>
                    </a:ext>
                  </a:extLst>
                </a:gridCol>
              </a:tblGrid>
              <a:tr h="411805">
                <a:tc>
                  <a:txBody>
                    <a:bodyPr/>
                    <a:lstStyle/>
                    <a:p>
                      <a:endParaRPr lang="es-BO" sz="1000" dirty="0">
                        <a:effectLst/>
                        <a:latin typeface="Calibri"/>
                        <a:cs typeface="Times New Roman"/>
                      </a:endParaRPr>
                    </a:p>
                  </a:txBody>
                  <a:tcPr marL="44449" marR="4444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6699"/>
                    </a:solidFill>
                  </a:tcPr>
                </a:tc>
                <a:tc>
                  <a:txBody>
                    <a:bodyPr/>
                    <a:lstStyle/>
                    <a:p>
                      <a:pPr algn="ctr">
                        <a:lnSpc>
                          <a:spcPct val="115000"/>
                        </a:lnSpc>
                        <a:spcAft>
                          <a:spcPts val="0"/>
                        </a:spcAft>
                      </a:pPr>
                      <a:r>
                        <a:rPr lang="es-BO" sz="1800" dirty="0">
                          <a:solidFill>
                            <a:schemeClr val="bg1"/>
                          </a:solidFill>
                          <a:effectLst/>
                        </a:rPr>
                        <a:t>ENTES GESTORES</a:t>
                      </a:r>
                      <a:endParaRPr lang="es-BO" sz="2400" dirty="0">
                        <a:solidFill>
                          <a:schemeClr val="bg1"/>
                        </a:solidFill>
                        <a:effectLst/>
                        <a:latin typeface="Calibri"/>
                        <a:ea typeface="Calibri"/>
                        <a:cs typeface="Times New Roman"/>
                      </a:endParaRPr>
                    </a:p>
                  </a:txBody>
                  <a:tcPr marL="44449" marR="4444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6699"/>
                    </a:solidFill>
                  </a:tcPr>
                </a:tc>
                <a:extLst>
                  <a:ext uri="{0D108BD9-81ED-4DB2-BD59-A6C34878D82A}">
                    <a16:rowId xmlns:a16="http://schemas.microsoft.com/office/drawing/2014/main" val="10000"/>
                  </a:ext>
                </a:extLst>
              </a:tr>
              <a:tr h="274537">
                <a:tc>
                  <a:txBody>
                    <a:bodyPr/>
                    <a:lstStyle/>
                    <a:p>
                      <a:pPr algn="r">
                        <a:lnSpc>
                          <a:spcPct val="115000"/>
                        </a:lnSpc>
                        <a:spcAft>
                          <a:spcPts val="0"/>
                        </a:spcAft>
                      </a:pPr>
                      <a:r>
                        <a:rPr lang="es-BO" sz="1000" dirty="0">
                          <a:effectLst/>
                        </a:rPr>
                        <a:t>1</a:t>
                      </a:r>
                      <a:endParaRPr lang="es-BO" sz="1100" dirty="0">
                        <a:effectLst/>
                        <a:latin typeface="Calibri"/>
                        <a:ea typeface="Calibri"/>
                        <a:cs typeface="Times New Roman"/>
                      </a:endParaRPr>
                    </a:p>
                  </a:txBody>
                  <a:tcPr marL="44449" marR="4444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6699"/>
                    </a:solidFill>
                  </a:tcPr>
                </a:tc>
                <a:tc>
                  <a:txBody>
                    <a:bodyPr/>
                    <a:lstStyle/>
                    <a:p>
                      <a:pPr>
                        <a:lnSpc>
                          <a:spcPct val="115000"/>
                        </a:lnSpc>
                        <a:spcAft>
                          <a:spcPts val="0"/>
                        </a:spcAft>
                      </a:pPr>
                      <a:r>
                        <a:rPr lang="es-BO" sz="1200" b="1" dirty="0">
                          <a:effectLst/>
                        </a:rPr>
                        <a:t>CSCORDES</a:t>
                      </a:r>
                      <a:endParaRPr lang="es-BO" sz="2000" b="1" dirty="0">
                        <a:effectLst/>
                        <a:latin typeface="Calibri"/>
                        <a:ea typeface="Calibri"/>
                        <a:cs typeface="Times New Roman"/>
                      </a:endParaRPr>
                    </a:p>
                  </a:txBody>
                  <a:tcPr marL="44449" marR="444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74537">
                <a:tc>
                  <a:txBody>
                    <a:bodyPr/>
                    <a:lstStyle/>
                    <a:p>
                      <a:pPr algn="r">
                        <a:lnSpc>
                          <a:spcPct val="115000"/>
                        </a:lnSpc>
                        <a:spcAft>
                          <a:spcPts val="0"/>
                        </a:spcAft>
                      </a:pPr>
                      <a:r>
                        <a:rPr lang="es-BO" sz="1000" dirty="0">
                          <a:effectLst/>
                        </a:rPr>
                        <a:t>2</a:t>
                      </a:r>
                      <a:endParaRPr lang="es-BO" sz="1100" dirty="0">
                        <a:effectLst/>
                        <a:latin typeface="Calibri"/>
                        <a:ea typeface="Calibri"/>
                        <a:cs typeface="Times New Roman"/>
                      </a:endParaRPr>
                    </a:p>
                  </a:txBody>
                  <a:tcPr marL="44449" marR="4444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6699"/>
                    </a:solidFill>
                  </a:tcPr>
                </a:tc>
                <a:tc>
                  <a:txBody>
                    <a:bodyPr/>
                    <a:lstStyle/>
                    <a:p>
                      <a:pPr>
                        <a:lnSpc>
                          <a:spcPct val="115000"/>
                        </a:lnSpc>
                        <a:spcAft>
                          <a:spcPts val="0"/>
                        </a:spcAft>
                      </a:pPr>
                      <a:r>
                        <a:rPr lang="es-BO" sz="1200" b="1" dirty="0">
                          <a:effectLst/>
                        </a:rPr>
                        <a:t>CSBP</a:t>
                      </a:r>
                      <a:endParaRPr lang="es-BO" sz="2000" b="1" dirty="0">
                        <a:effectLst/>
                        <a:latin typeface="Calibri"/>
                        <a:ea typeface="Calibri"/>
                        <a:cs typeface="Times New Roman"/>
                      </a:endParaRPr>
                    </a:p>
                  </a:txBody>
                  <a:tcPr marL="44449" marR="444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12705">
                <a:tc>
                  <a:txBody>
                    <a:bodyPr/>
                    <a:lstStyle/>
                    <a:p>
                      <a:pPr algn="r">
                        <a:lnSpc>
                          <a:spcPct val="115000"/>
                        </a:lnSpc>
                        <a:spcAft>
                          <a:spcPts val="0"/>
                        </a:spcAft>
                      </a:pPr>
                      <a:r>
                        <a:rPr lang="es-BO" sz="1000" dirty="0">
                          <a:effectLst/>
                        </a:rPr>
                        <a:t>3</a:t>
                      </a:r>
                      <a:endParaRPr lang="es-BO" sz="1100" dirty="0">
                        <a:effectLst/>
                        <a:latin typeface="Calibri"/>
                        <a:ea typeface="Calibri"/>
                        <a:cs typeface="Times New Roman"/>
                      </a:endParaRPr>
                    </a:p>
                  </a:txBody>
                  <a:tcPr marL="44449" marR="4444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6699"/>
                    </a:solidFill>
                  </a:tcPr>
                </a:tc>
                <a:tc>
                  <a:txBody>
                    <a:bodyPr/>
                    <a:lstStyle/>
                    <a:p>
                      <a:pPr>
                        <a:lnSpc>
                          <a:spcPct val="115000"/>
                        </a:lnSpc>
                        <a:spcAft>
                          <a:spcPts val="0"/>
                        </a:spcAft>
                      </a:pPr>
                      <a:r>
                        <a:rPr lang="es-BO" sz="1200" b="1" dirty="0">
                          <a:effectLst/>
                        </a:rPr>
                        <a:t>CSCAMINOS y R.A. (Policonsultorio)</a:t>
                      </a:r>
                      <a:endParaRPr lang="es-BO" sz="2000" b="1" dirty="0">
                        <a:effectLst/>
                        <a:latin typeface="Calibri"/>
                        <a:ea typeface="Calibri"/>
                        <a:cs typeface="Times New Roman"/>
                      </a:endParaRPr>
                    </a:p>
                  </a:txBody>
                  <a:tcPr marL="44449" marR="444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74537">
                <a:tc>
                  <a:txBody>
                    <a:bodyPr/>
                    <a:lstStyle/>
                    <a:p>
                      <a:pPr algn="r">
                        <a:lnSpc>
                          <a:spcPct val="115000"/>
                        </a:lnSpc>
                        <a:spcAft>
                          <a:spcPts val="0"/>
                        </a:spcAft>
                      </a:pPr>
                      <a:r>
                        <a:rPr lang="es-BO" sz="1000" dirty="0">
                          <a:effectLst/>
                        </a:rPr>
                        <a:t>4</a:t>
                      </a:r>
                      <a:endParaRPr lang="es-BO" sz="1100" dirty="0">
                        <a:effectLst/>
                        <a:latin typeface="Calibri"/>
                        <a:ea typeface="Calibri"/>
                        <a:cs typeface="Times New Roman"/>
                      </a:endParaRPr>
                    </a:p>
                  </a:txBody>
                  <a:tcPr marL="44449" marR="4444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6699"/>
                    </a:solidFill>
                  </a:tcPr>
                </a:tc>
                <a:tc>
                  <a:txBody>
                    <a:bodyPr/>
                    <a:lstStyle/>
                    <a:p>
                      <a:pPr>
                        <a:lnSpc>
                          <a:spcPct val="115000"/>
                        </a:lnSpc>
                        <a:spcAft>
                          <a:spcPts val="0"/>
                        </a:spcAft>
                      </a:pPr>
                      <a:r>
                        <a:rPr lang="es-BO" sz="1200" b="1" dirty="0">
                          <a:effectLst/>
                        </a:rPr>
                        <a:t>HOSPITAL OBRERO N° 1</a:t>
                      </a:r>
                      <a:endParaRPr lang="es-BO" sz="2000" b="1" dirty="0">
                        <a:effectLst/>
                        <a:latin typeface="Calibri"/>
                        <a:ea typeface="Calibri"/>
                        <a:cs typeface="Times New Roman"/>
                      </a:endParaRPr>
                    </a:p>
                  </a:txBody>
                  <a:tcPr marL="44449" marR="444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74537">
                <a:tc>
                  <a:txBody>
                    <a:bodyPr/>
                    <a:lstStyle/>
                    <a:p>
                      <a:pPr algn="r">
                        <a:lnSpc>
                          <a:spcPct val="115000"/>
                        </a:lnSpc>
                        <a:spcAft>
                          <a:spcPts val="0"/>
                        </a:spcAft>
                      </a:pPr>
                      <a:r>
                        <a:rPr lang="es-BO" sz="1000" dirty="0">
                          <a:effectLst/>
                        </a:rPr>
                        <a:t>5</a:t>
                      </a:r>
                      <a:endParaRPr lang="es-BO" sz="1100" dirty="0">
                        <a:effectLst/>
                        <a:latin typeface="Calibri"/>
                        <a:ea typeface="Calibri"/>
                        <a:cs typeface="Times New Roman"/>
                      </a:endParaRPr>
                    </a:p>
                  </a:txBody>
                  <a:tcPr marL="44449" marR="4444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6699"/>
                    </a:solidFill>
                  </a:tcPr>
                </a:tc>
                <a:tc>
                  <a:txBody>
                    <a:bodyPr/>
                    <a:lstStyle/>
                    <a:p>
                      <a:pPr>
                        <a:lnSpc>
                          <a:spcPct val="115000"/>
                        </a:lnSpc>
                        <a:spcAft>
                          <a:spcPts val="0"/>
                        </a:spcAft>
                      </a:pPr>
                      <a:r>
                        <a:rPr lang="es-BO" sz="1200" b="1" dirty="0">
                          <a:effectLst/>
                        </a:rPr>
                        <a:t>9 DE ABRIL</a:t>
                      </a:r>
                      <a:endParaRPr lang="es-BO" sz="2000" b="1" dirty="0">
                        <a:effectLst/>
                        <a:latin typeface="Calibri"/>
                        <a:ea typeface="Calibri"/>
                        <a:cs typeface="Times New Roman"/>
                      </a:endParaRPr>
                    </a:p>
                  </a:txBody>
                  <a:tcPr marL="44449" marR="444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74537">
                <a:tc>
                  <a:txBody>
                    <a:bodyPr/>
                    <a:lstStyle/>
                    <a:p>
                      <a:pPr algn="r">
                        <a:lnSpc>
                          <a:spcPct val="115000"/>
                        </a:lnSpc>
                        <a:spcAft>
                          <a:spcPts val="0"/>
                        </a:spcAft>
                      </a:pPr>
                      <a:r>
                        <a:rPr lang="es-BO" sz="1000" dirty="0">
                          <a:effectLst/>
                          <a:latin typeface="+mn-lt"/>
                          <a:ea typeface="+mn-ea"/>
                          <a:cs typeface="+mn-cs"/>
                        </a:rPr>
                        <a:t>6</a:t>
                      </a:r>
                      <a:endParaRPr lang="es-BO" sz="1100" dirty="0">
                        <a:effectLst/>
                        <a:latin typeface="Calibri"/>
                        <a:ea typeface="Calibri"/>
                        <a:cs typeface="Times New Roman"/>
                      </a:endParaRPr>
                    </a:p>
                  </a:txBody>
                  <a:tcPr marL="44449" marR="4444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6699"/>
                    </a:solidFill>
                  </a:tcPr>
                </a:tc>
                <a:tc>
                  <a:txBody>
                    <a:bodyPr/>
                    <a:lstStyle/>
                    <a:p>
                      <a:pPr>
                        <a:lnSpc>
                          <a:spcPct val="115000"/>
                        </a:lnSpc>
                        <a:spcAft>
                          <a:spcPts val="0"/>
                        </a:spcAft>
                      </a:pPr>
                      <a:r>
                        <a:rPr lang="es-BO" sz="1200" b="1" dirty="0">
                          <a:effectLst/>
                        </a:rPr>
                        <a:t>HOSPITAL MATERNO INFANTIL</a:t>
                      </a:r>
                      <a:endParaRPr lang="es-BO" sz="2000" b="1" dirty="0">
                        <a:effectLst/>
                        <a:latin typeface="Calibri"/>
                        <a:ea typeface="Calibri"/>
                        <a:cs typeface="Times New Roman"/>
                      </a:endParaRPr>
                    </a:p>
                  </a:txBody>
                  <a:tcPr marL="44449" marR="444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74537">
                <a:tc>
                  <a:txBody>
                    <a:bodyPr/>
                    <a:lstStyle/>
                    <a:p>
                      <a:pPr algn="r">
                        <a:lnSpc>
                          <a:spcPct val="115000"/>
                        </a:lnSpc>
                        <a:spcAft>
                          <a:spcPts val="0"/>
                        </a:spcAft>
                      </a:pPr>
                      <a:r>
                        <a:rPr lang="es-BO" sz="1000" dirty="0">
                          <a:effectLst/>
                        </a:rPr>
                        <a:t>7</a:t>
                      </a:r>
                      <a:endParaRPr lang="es-BO" sz="1100" dirty="0">
                        <a:effectLst/>
                        <a:latin typeface="Calibri"/>
                        <a:ea typeface="Calibri"/>
                        <a:cs typeface="Times New Roman"/>
                      </a:endParaRPr>
                    </a:p>
                  </a:txBody>
                  <a:tcPr marL="44449" marR="4444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6699"/>
                    </a:solidFill>
                  </a:tcPr>
                </a:tc>
                <a:tc>
                  <a:txBody>
                    <a:bodyPr/>
                    <a:lstStyle/>
                    <a:p>
                      <a:pPr>
                        <a:lnSpc>
                          <a:spcPct val="115000"/>
                        </a:lnSpc>
                        <a:spcAft>
                          <a:spcPts val="0"/>
                        </a:spcAft>
                      </a:pPr>
                      <a:r>
                        <a:rPr lang="es-BO" sz="1200" b="1" dirty="0">
                          <a:effectLst/>
                        </a:rPr>
                        <a:t>HOSPITAL LUIS URIA DE LA OLIVA</a:t>
                      </a:r>
                      <a:endParaRPr lang="es-BO" sz="2000" b="1" dirty="0">
                        <a:effectLst/>
                        <a:latin typeface="Calibri"/>
                        <a:ea typeface="Calibri"/>
                        <a:cs typeface="Times New Roman"/>
                      </a:endParaRPr>
                    </a:p>
                  </a:txBody>
                  <a:tcPr marL="44449" marR="444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74537">
                <a:tc>
                  <a:txBody>
                    <a:bodyPr/>
                    <a:lstStyle/>
                    <a:p>
                      <a:pPr algn="r">
                        <a:lnSpc>
                          <a:spcPct val="115000"/>
                        </a:lnSpc>
                        <a:spcAft>
                          <a:spcPts val="0"/>
                        </a:spcAft>
                      </a:pPr>
                      <a:r>
                        <a:rPr lang="es-BO" sz="1000" dirty="0">
                          <a:effectLst/>
                        </a:rPr>
                        <a:t>8</a:t>
                      </a:r>
                      <a:endParaRPr lang="es-BO" sz="1100" dirty="0">
                        <a:effectLst/>
                        <a:latin typeface="Calibri"/>
                        <a:ea typeface="Calibri"/>
                        <a:cs typeface="Times New Roman"/>
                      </a:endParaRPr>
                    </a:p>
                  </a:txBody>
                  <a:tcPr marL="44449" marR="4444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6699"/>
                    </a:solidFill>
                  </a:tcPr>
                </a:tc>
                <a:tc>
                  <a:txBody>
                    <a:bodyPr/>
                    <a:lstStyle/>
                    <a:p>
                      <a:pPr>
                        <a:lnSpc>
                          <a:spcPct val="115000"/>
                        </a:lnSpc>
                        <a:spcAft>
                          <a:spcPts val="0"/>
                        </a:spcAft>
                      </a:pPr>
                      <a:r>
                        <a:rPr lang="es-BO" sz="1200" b="1" dirty="0">
                          <a:effectLst/>
                        </a:rPr>
                        <a:t>CAJA BANCARIA ESTATAL DE SALUD</a:t>
                      </a:r>
                      <a:endParaRPr lang="es-BO" sz="2000" b="1" dirty="0">
                        <a:effectLst/>
                        <a:latin typeface="Calibri"/>
                        <a:ea typeface="Calibri"/>
                        <a:cs typeface="Times New Roman"/>
                      </a:endParaRPr>
                    </a:p>
                  </a:txBody>
                  <a:tcPr marL="44449" marR="444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74537">
                <a:tc>
                  <a:txBody>
                    <a:bodyPr/>
                    <a:lstStyle/>
                    <a:p>
                      <a:pPr algn="r">
                        <a:lnSpc>
                          <a:spcPct val="115000"/>
                        </a:lnSpc>
                        <a:spcAft>
                          <a:spcPts val="0"/>
                        </a:spcAft>
                      </a:pPr>
                      <a:r>
                        <a:rPr lang="es-BO" sz="1000" dirty="0">
                          <a:effectLst/>
                        </a:rPr>
                        <a:t>9</a:t>
                      </a:r>
                      <a:endParaRPr lang="es-BO" sz="1100" dirty="0">
                        <a:effectLst/>
                        <a:latin typeface="Calibri"/>
                        <a:ea typeface="Calibri"/>
                        <a:cs typeface="Times New Roman"/>
                      </a:endParaRPr>
                    </a:p>
                  </a:txBody>
                  <a:tcPr marL="44449" marR="4444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6699"/>
                    </a:solidFill>
                  </a:tcPr>
                </a:tc>
                <a:tc>
                  <a:txBody>
                    <a:bodyPr/>
                    <a:lstStyle/>
                    <a:p>
                      <a:pPr>
                        <a:lnSpc>
                          <a:spcPct val="115000"/>
                        </a:lnSpc>
                        <a:spcAft>
                          <a:spcPts val="0"/>
                        </a:spcAft>
                      </a:pPr>
                      <a:r>
                        <a:rPr lang="es-BO" sz="1200" b="1" dirty="0">
                          <a:effectLst/>
                        </a:rPr>
                        <a:t>COSSMIL</a:t>
                      </a:r>
                      <a:endParaRPr lang="es-BO" sz="2000" b="1" dirty="0">
                        <a:effectLst/>
                        <a:latin typeface="Calibri"/>
                        <a:ea typeface="Calibri"/>
                        <a:cs typeface="Times New Roman"/>
                      </a:endParaRPr>
                    </a:p>
                  </a:txBody>
                  <a:tcPr marL="44449" marR="444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74537">
                <a:tc>
                  <a:txBody>
                    <a:bodyPr/>
                    <a:lstStyle/>
                    <a:p>
                      <a:pPr algn="r">
                        <a:lnSpc>
                          <a:spcPct val="115000"/>
                        </a:lnSpc>
                        <a:spcAft>
                          <a:spcPts val="0"/>
                        </a:spcAft>
                      </a:pPr>
                      <a:r>
                        <a:rPr lang="es-BO" sz="1000" dirty="0">
                          <a:effectLst/>
                        </a:rPr>
                        <a:t>10</a:t>
                      </a:r>
                      <a:endParaRPr lang="es-BO" sz="1100" dirty="0">
                        <a:effectLst/>
                        <a:latin typeface="Calibri"/>
                        <a:ea typeface="Calibri"/>
                        <a:cs typeface="Times New Roman"/>
                      </a:endParaRPr>
                    </a:p>
                  </a:txBody>
                  <a:tcPr marL="44449" marR="4444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6699"/>
                    </a:solidFill>
                  </a:tcPr>
                </a:tc>
                <a:tc>
                  <a:txBody>
                    <a:bodyPr/>
                    <a:lstStyle/>
                    <a:p>
                      <a:pPr>
                        <a:lnSpc>
                          <a:spcPct val="115000"/>
                        </a:lnSpc>
                        <a:spcAft>
                          <a:spcPts val="0"/>
                        </a:spcAft>
                      </a:pPr>
                      <a:r>
                        <a:rPr lang="es-BO" sz="1200" b="1" dirty="0">
                          <a:effectLst/>
                        </a:rPr>
                        <a:t>POLICLINICO 20 DE OCTUBRE</a:t>
                      </a:r>
                      <a:endParaRPr lang="es-BO" sz="2000" b="1" dirty="0">
                        <a:effectLst/>
                        <a:latin typeface="Calibri"/>
                        <a:ea typeface="Calibri"/>
                        <a:cs typeface="Times New Roman"/>
                      </a:endParaRPr>
                    </a:p>
                  </a:txBody>
                  <a:tcPr marL="44449" marR="444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74537">
                <a:tc>
                  <a:txBody>
                    <a:bodyPr/>
                    <a:lstStyle/>
                    <a:p>
                      <a:pPr algn="r">
                        <a:lnSpc>
                          <a:spcPct val="115000"/>
                        </a:lnSpc>
                        <a:spcAft>
                          <a:spcPts val="0"/>
                        </a:spcAft>
                      </a:pPr>
                      <a:r>
                        <a:rPr lang="es-BO" sz="1000" dirty="0">
                          <a:effectLst/>
                        </a:rPr>
                        <a:t>11</a:t>
                      </a:r>
                      <a:endParaRPr lang="es-BO" sz="1100" dirty="0">
                        <a:effectLst/>
                        <a:latin typeface="Calibri"/>
                        <a:ea typeface="Calibri"/>
                        <a:cs typeface="Times New Roman"/>
                      </a:endParaRPr>
                    </a:p>
                  </a:txBody>
                  <a:tcPr marL="44449" marR="4444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6699"/>
                    </a:solidFill>
                  </a:tcPr>
                </a:tc>
                <a:tc>
                  <a:txBody>
                    <a:bodyPr/>
                    <a:lstStyle/>
                    <a:p>
                      <a:pPr>
                        <a:lnSpc>
                          <a:spcPct val="115000"/>
                        </a:lnSpc>
                        <a:spcAft>
                          <a:spcPts val="0"/>
                        </a:spcAft>
                      </a:pPr>
                      <a:r>
                        <a:rPr lang="es-BO" sz="1200" b="1" dirty="0">
                          <a:effectLst/>
                        </a:rPr>
                        <a:t>POLICLINICO CENTRAL</a:t>
                      </a:r>
                      <a:endParaRPr lang="es-BO" sz="2000" b="1" dirty="0">
                        <a:effectLst/>
                        <a:latin typeface="Calibri"/>
                        <a:ea typeface="Calibri"/>
                        <a:cs typeface="Times New Roman"/>
                      </a:endParaRPr>
                    </a:p>
                  </a:txBody>
                  <a:tcPr marL="44449" marR="444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74537">
                <a:tc>
                  <a:txBody>
                    <a:bodyPr/>
                    <a:lstStyle/>
                    <a:p>
                      <a:pPr algn="r">
                        <a:lnSpc>
                          <a:spcPct val="115000"/>
                        </a:lnSpc>
                        <a:spcAft>
                          <a:spcPts val="0"/>
                        </a:spcAft>
                      </a:pPr>
                      <a:r>
                        <a:rPr lang="es-BO" sz="1000" dirty="0">
                          <a:effectLst/>
                        </a:rPr>
                        <a:t>12</a:t>
                      </a:r>
                      <a:endParaRPr lang="es-BO" sz="1100" dirty="0">
                        <a:effectLst/>
                        <a:latin typeface="Calibri"/>
                        <a:ea typeface="Calibri"/>
                        <a:cs typeface="Times New Roman"/>
                      </a:endParaRPr>
                    </a:p>
                  </a:txBody>
                  <a:tcPr marL="44449" marR="4444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6699"/>
                    </a:solidFill>
                  </a:tcPr>
                </a:tc>
                <a:tc>
                  <a:txBody>
                    <a:bodyPr/>
                    <a:lstStyle/>
                    <a:p>
                      <a:pPr>
                        <a:lnSpc>
                          <a:spcPct val="115000"/>
                        </a:lnSpc>
                        <a:spcAft>
                          <a:spcPts val="0"/>
                        </a:spcAft>
                      </a:pPr>
                      <a:r>
                        <a:rPr lang="es-BO" sz="1200" b="1" dirty="0">
                          <a:effectLst/>
                        </a:rPr>
                        <a:t>CLINICA CAJA PETROLERA DE SALUD</a:t>
                      </a:r>
                      <a:endParaRPr lang="es-BO" sz="2000" b="1" dirty="0">
                        <a:effectLst/>
                        <a:latin typeface="Calibri"/>
                        <a:ea typeface="Calibri"/>
                        <a:cs typeface="Times New Roman"/>
                      </a:endParaRPr>
                    </a:p>
                  </a:txBody>
                  <a:tcPr marL="44449" marR="444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15" name="Text Box 7"/>
          <p:cNvSpPr txBox="1">
            <a:spLocks noChangeArrowheads="1"/>
          </p:cNvSpPr>
          <p:nvPr/>
        </p:nvSpPr>
        <p:spPr bwMode="auto">
          <a:xfrm>
            <a:off x="6586766" y="5517233"/>
            <a:ext cx="3992443" cy="783193"/>
          </a:xfrm>
          <a:prstGeom prst="roundRect">
            <a:avLst/>
          </a:prstGeom>
          <a:solidFill>
            <a:srgbClr val="92D050"/>
          </a:soli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flatTx/>
          </a:bodyPr>
          <a:lstStyle>
            <a:defPPr>
              <a:defRPr lang="es-BO"/>
            </a:defPPr>
            <a:lvl1pPr algn="ctr">
              <a:defRPr sz="2000">
                <a:latin typeface="Arial" pitchFamily="34" charset="0"/>
                <a:cs typeface="Arial" pitchFamily="34" charset="0"/>
              </a:defRPr>
            </a:lvl1pPr>
          </a:lstStyle>
          <a:p>
            <a:pPr algn="just" fontAlgn="ctr"/>
            <a:r>
              <a:rPr lang="es-BO" sz="1600" b="1" dirty="0"/>
              <a:t>Resultado:</a:t>
            </a:r>
            <a:r>
              <a:rPr lang="es-BO" sz="1600" dirty="0"/>
              <a:t> Entes Gestores conocen y aplican la Norma del Expediente Clínico</a:t>
            </a:r>
            <a:r>
              <a:rPr lang="es-BO" sz="2400" dirty="0"/>
              <a:t>.</a:t>
            </a:r>
            <a:endParaRPr lang="es-BO" sz="2400" dirty="0">
              <a:solidFill>
                <a:srgbClr val="000000"/>
              </a:solidFill>
              <a:latin typeface="Calibri"/>
            </a:endParaRPr>
          </a:p>
        </p:txBody>
      </p:sp>
      <p:pic>
        <p:nvPicPr>
          <p:cNvPr id="16" name="5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2243144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134151"/>
                                        </p:tgtEl>
                                        <p:attrNameLst>
                                          <p:attrName>style.visibility</p:attrName>
                                        </p:attrNameLst>
                                      </p:cBhvr>
                                      <p:to>
                                        <p:strVal val="visible"/>
                                      </p:to>
                                    </p:set>
                                    <p:anim calcmode="lin" valueType="num">
                                      <p:cBhvr>
                                        <p:cTn id="7" dur="500" fill="hold"/>
                                        <p:tgtEl>
                                          <p:spTgt spid="134151"/>
                                        </p:tgtEl>
                                        <p:attrNameLst>
                                          <p:attrName>ppt_w</p:attrName>
                                        </p:attrNameLst>
                                      </p:cBhvr>
                                      <p:tavLst>
                                        <p:tav tm="0">
                                          <p:val>
                                            <p:fltVal val="0"/>
                                          </p:val>
                                        </p:tav>
                                        <p:tav tm="100000">
                                          <p:val>
                                            <p:strVal val="#ppt_w"/>
                                          </p:val>
                                        </p:tav>
                                      </p:tavLst>
                                    </p:anim>
                                    <p:anim calcmode="lin" valueType="num">
                                      <p:cBhvr>
                                        <p:cTn id="8" dur="500" fill="hold"/>
                                        <p:tgtEl>
                                          <p:spTgt spid="134151"/>
                                        </p:tgtEl>
                                        <p:attrNameLst>
                                          <p:attrName>ppt_h</p:attrName>
                                        </p:attrNameLst>
                                      </p:cBhvr>
                                      <p:tavLst>
                                        <p:tav tm="0">
                                          <p:val>
                                            <p:fltVal val="0"/>
                                          </p:val>
                                        </p:tav>
                                        <p:tav tm="100000">
                                          <p:val>
                                            <p:strVal val="#ppt_h"/>
                                          </p:val>
                                        </p:tav>
                                      </p:tavLst>
                                    </p:anim>
                                    <p:animEffect transition="in" filter="fade">
                                      <p:cBhvr>
                                        <p:cTn id="9" dur="500"/>
                                        <p:tgtEl>
                                          <p:spTgt spid="134151"/>
                                        </p:tgtEl>
                                      </p:cBhvr>
                                    </p:animEffect>
                                  </p:childTnLst>
                                </p:cTn>
                              </p:par>
                              <p:par>
                                <p:cTn id="10" presetID="53"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14 Imagen" descr="http://t2.gstatic.com/images?q=tbn:ANd9GcRXQJUiogYhG01rJN_iw_PJD3UANI32Ayg3RUkIFXgizTkyA5AAMSHDvLw">
            <a:hlinkClick r:id="rId2"/>
          </p:cNvPr>
          <p:cNvPicPr/>
          <p:nvPr/>
        </p:nvPicPr>
        <p:blipFill>
          <a:blip r:embed="rId3" cstate="print"/>
          <a:srcRect/>
          <a:stretch>
            <a:fillRect/>
          </a:stretch>
        </p:blipFill>
        <p:spPr bwMode="auto">
          <a:xfrm>
            <a:off x="8112224" y="1196752"/>
            <a:ext cx="2304256" cy="2520280"/>
          </a:xfrm>
          <a:prstGeom prst="rect">
            <a:avLst/>
          </a:prstGeom>
          <a:noFill/>
          <a:ln w="9525">
            <a:noFill/>
            <a:miter lim="800000"/>
            <a:headEnd/>
            <a:tailEnd/>
          </a:ln>
        </p:spPr>
      </p:pic>
      <p:sp>
        <p:nvSpPr>
          <p:cNvPr id="134148" name="AutoShape 4"/>
          <p:cNvSpPr>
            <a:spLocks noChangeArrowheads="1"/>
          </p:cNvSpPr>
          <p:nvPr/>
        </p:nvSpPr>
        <p:spPr bwMode="auto">
          <a:xfrm>
            <a:off x="6960096" y="3933057"/>
            <a:ext cx="3282002" cy="1917793"/>
          </a:xfrm>
          <a:prstGeom prst="leftArrowCallout">
            <a:avLst>
              <a:gd name="adj1" fmla="val 34012"/>
              <a:gd name="adj2" fmla="val 25000"/>
              <a:gd name="adj3" fmla="val 28292"/>
              <a:gd name="adj4" fmla="val 66667"/>
            </a:avLst>
          </a:prstGeom>
          <a:solidFill>
            <a:srgbClr val="99FFCC"/>
          </a:solidFill>
          <a:ln w="9525">
            <a:miter lim="800000"/>
            <a:headEnd/>
            <a:tailEnd/>
          </a:ln>
          <a:effectLst/>
          <a:scene3d>
            <a:camera prst="perspectiveContrastingLeftFacing"/>
            <a:lightRig rig="legacyFlat3" dir="b"/>
          </a:scene3d>
          <a:sp3d extrusionH="430200" prstMaterial="legacyMatte">
            <a:bevelT w="13500" h="13500" prst="angle"/>
            <a:bevelB w="13500" h="13500" prst="angle"/>
            <a:extrusionClr>
              <a:srgbClr val="FF0000"/>
            </a:extrusionClr>
          </a:sp3d>
        </p:spPr>
        <p:txBody>
          <a:bodyPr wrap="none" anchor="ctr">
            <a:flatTx/>
          </a:bodyPr>
          <a:lstStyle/>
          <a:p>
            <a:pPr algn="ctr">
              <a:defRPr/>
            </a:pPr>
            <a:endParaRPr lang="es-ES_tradnl" sz="2400" b="1" dirty="0">
              <a:solidFill>
                <a:srgbClr val="FFFF00"/>
              </a:solidFill>
            </a:endParaRPr>
          </a:p>
        </p:txBody>
      </p:sp>
      <p:sp>
        <p:nvSpPr>
          <p:cNvPr id="134151" name="Text Box 7"/>
          <p:cNvSpPr txBox="1">
            <a:spLocks noChangeArrowheads="1"/>
          </p:cNvSpPr>
          <p:nvPr/>
        </p:nvSpPr>
        <p:spPr bwMode="auto">
          <a:xfrm>
            <a:off x="1580462" y="1170808"/>
            <a:ext cx="5110476" cy="783193"/>
          </a:xfrm>
          <a:prstGeom prst="roundRect">
            <a:avLst/>
          </a:prstGeom>
          <a:gradFill flip="none" rotWithShape="1">
            <a:gsLst>
              <a:gs pos="0">
                <a:schemeClr val="accent3">
                  <a:lumMod val="85000"/>
                  <a:shade val="30000"/>
                  <a:satMod val="115000"/>
                </a:schemeClr>
              </a:gs>
              <a:gs pos="50000">
                <a:schemeClr val="accent3">
                  <a:lumMod val="85000"/>
                  <a:shade val="67500"/>
                  <a:satMod val="115000"/>
                </a:schemeClr>
              </a:gs>
              <a:gs pos="100000">
                <a:schemeClr val="accent3">
                  <a:lumMod val="85000"/>
                  <a:shade val="100000"/>
                  <a:satMod val="115000"/>
                </a:schemeClr>
              </a:gs>
            </a:gsLst>
            <a:lin ang="2700000" scaled="1"/>
            <a:tileRect/>
          </a:gra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flatTx/>
          </a:bodyPr>
          <a:lstStyle>
            <a:defPPr>
              <a:defRPr lang="es-BO"/>
            </a:defPPr>
            <a:lvl1pPr algn="ctr">
              <a:defRPr sz="2000">
                <a:latin typeface="Arial" pitchFamily="34" charset="0"/>
                <a:cs typeface="Arial" pitchFamily="34" charset="0"/>
              </a:defRPr>
            </a:lvl1pPr>
          </a:lstStyle>
          <a:p>
            <a:pPr fontAlgn="ctr"/>
            <a:r>
              <a:rPr lang="es-BO" dirty="0"/>
              <a:t>Participación en las reuniones de Acreditación con los SEDES</a:t>
            </a:r>
            <a:endParaRPr lang="es-BO" dirty="0">
              <a:solidFill>
                <a:srgbClr val="000000"/>
              </a:solidFill>
              <a:latin typeface="Calibri"/>
            </a:endParaRPr>
          </a:p>
        </p:txBody>
      </p:sp>
      <p:sp>
        <p:nvSpPr>
          <p:cNvPr id="9" name="Text Box 6"/>
          <p:cNvSpPr txBox="1">
            <a:spLocks noChangeArrowheads="1"/>
          </p:cNvSpPr>
          <p:nvPr/>
        </p:nvSpPr>
        <p:spPr bwMode="auto">
          <a:xfrm>
            <a:off x="2673269" y="2384682"/>
            <a:ext cx="3207870" cy="783193"/>
          </a:xfrm>
          <a:prstGeom prst="roundRect">
            <a:avLst/>
          </a:prstGeom>
          <a:gradFill flip="none" rotWithShape="1">
            <a:gsLst>
              <a:gs pos="0">
                <a:schemeClr val="accent3">
                  <a:lumMod val="85000"/>
                  <a:shade val="30000"/>
                  <a:satMod val="115000"/>
                </a:schemeClr>
              </a:gs>
              <a:gs pos="50000">
                <a:schemeClr val="accent3">
                  <a:lumMod val="85000"/>
                  <a:shade val="67500"/>
                  <a:satMod val="115000"/>
                </a:schemeClr>
              </a:gs>
              <a:gs pos="100000">
                <a:schemeClr val="accent3">
                  <a:lumMod val="85000"/>
                  <a:shade val="100000"/>
                  <a:satMod val="115000"/>
                </a:schemeClr>
              </a:gs>
            </a:gsLst>
            <a:lin ang="2700000" scaled="1"/>
            <a:tileRect/>
          </a:gra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flatTx/>
          </a:bodyPr>
          <a:lstStyle>
            <a:defPPr>
              <a:defRPr lang="es-BO"/>
            </a:defPPr>
            <a:lvl1pPr algn="ctr">
              <a:defRPr sz="2000">
                <a:latin typeface="Arial" pitchFamily="34" charset="0"/>
                <a:cs typeface="Arial" pitchFamily="34" charset="0"/>
              </a:defRPr>
            </a:lvl1pPr>
          </a:lstStyle>
          <a:p>
            <a:r>
              <a:rPr lang="es-ES" dirty="0"/>
              <a:t>Realizadas para la Gestión 2015</a:t>
            </a:r>
          </a:p>
        </p:txBody>
      </p:sp>
      <p:sp>
        <p:nvSpPr>
          <p:cNvPr id="12" name="11 CuadroTexto"/>
          <p:cNvSpPr txBox="1"/>
          <p:nvPr/>
        </p:nvSpPr>
        <p:spPr>
          <a:xfrm>
            <a:off x="8040216" y="4293097"/>
            <a:ext cx="2201882" cy="1384995"/>
          </a:xfrm>
          <a:prstGeom prst="rect">
            <a:avLst/>
          </a:prstGeom>
          <a:noFill/>
          <a:scene3d>
            <a:camera prst="perspectiveContrastingLeftFacing"/>
            <a:lightRig rig="threePt" dir="t"/>
          </a:scene3d>
        </p:spPr>
        <p:txBody>
          <a:bodyPr wrap="square">
            <a:spAutoFit/>
          </a:bodyPr>
          <a:lstStyle/>
          <a:p>
            <a:pPr algn="ctr">
              <a:defRPr/>
            </a:pPr>
            <a:r>
              <a:rPr lang="es-ES_tradnl" sz="2000" b="1" dirty="0"/>
              <a:t>VERIFICAR CUMPLIMIENTO PRONACS</a:t>
            </a:r>
          </a:p>
          <a:p>
            <a:pPr>
              <a:defRPr/>
            </a:pPr>
            <a:endParaRPr lang="es-BO" sz="2400" dirty="0"/>
          </a:p>
        </p:txBody>
      </p:sp>
      <p:sp>
        <p:nvSpPr>
          <p:cNvPr id="13" name="12 Elipse"/>
          <p:cNvSpPr/>
          <p:nvPr/>
        </p:nvSpPr>
        <p:spPr>
          <a:xfrm>
            <a:off x="6023992" y="2527736"/>
            <a:ext cx="1660368" cy="640139"/>
          </a:xfrm>
          <a:prstGeom prst="ellipse">
            <a:avLst/>
          </a:prstGeom>
        </p:spPr>
        <p:style>
          <a:lnRef idx="1">
            <a:schemeClr val="accent5"/>
          </a:lnRef>
          <a:fillRef idx="3">
            <a:schemeClr val="accent5"/>
          </a:fillRef>
          <a:effectRef idx="2">
            <a:schemeClr val="accent5"/>
          </a:effectRef>
          <a:fontRef idx="minor">
            <a:schemeClr val="lt1"/>
          </a:fontRef>
        </p:style>
        <p:txBody>
          <a:bodyPr anchor="ctr"/>
          <a:lstStyle/>
          <a:p>
            <a:pPr algn="ctr"/>
            <a:r>
              <a:rPr lang="es-BO" b="1" dirty="0">
                <a:solidFill>
                  <a:schemeClr val="bg1">
                    <a:lumMod val="95000"/>
                  </a:schemeClr>
                </a:solidFill>
              </a:rPr>
              <a:t>1</a:t>
            </a:r>
          </a:p>
          <a:p>
            <a:pPr algn="ctr"/>
            <a:r>
              <a:rPr lang="es-BO" b="1" dirty="0">
                <a:solidFill>
                  <a:schemeClr val="bg1">
                    <a:lumMod val="95000"/>
                  </a:schemeClr>
                </a:solidFill>
              </a:rPr>
              <a:t>100%</a:t>
            </a:r>
          </a:p>
        </p:txBody>
      </p:sp>
      <p:sp>
        <p:nvSpPr>
          <p:cNvPr id="8" name="7 Elipse"/>
          <p:cNvSpPr/>
          <p:nvPr/>
        </p:nvSpPr>
        <p:spPr>
          <a:xfrm>
            <a:off x="6724736" y="1208745"/>
            <a:ext cx="1171465" cy="613232"/>
          </a:xfrm>
          <a:prstGeom prst="ellipse">
            <a:avLst/>
          </a:prstGeom>
        </p:spPr>
        <p:style>
          <a:lnRef idx="1">
            <a:schemeClr val="accent5"/>
          </a:lnRef>
          <a:fillRef idx="3">
            <a:schemeClr val="accent5"/>
          </a:fillRef>
          <a:effectRef idx="2">
            <a:schemeClr val="accent5"/>
          </a:effectRef>
          <a:fontRef idx="minor">
            <a:schemeClr val="lt1"/>
          </a:fontRef>
        </p:style>
        <p:txBody>
          <a:bodyPr anchor="ctr"/>
          <a:lstStyle/>
          <a:p>
            <a:pPr algn="ctr"/>
            <a:r>
              <a:rPr lang="es-BO" b="1" dirty="0">
                <a:solidFill>
                  <a:schemeClr val="bg1">
                    <a:lumMod val="95000"/>
                  </a:schemeClr>
                </a:solidFill>
              </a:rPr>
              <a:t>1</a:t>
            </a:r>
          </a:p>
        </p:txBody>
      </p:sp>
      <p:sp>
        <p:nvSpPr>
          <p:cNvPr id="10" name="Text Box 9"/>
          <p:cNvSpPr txBox="1">
            <a:spLocks noChangeArrowheads="1"/>
          </p:cNvSpPr>
          <p:nvPr/>
        </p:nvSpPr>
        <p:spPr bwMode="auto">
          <a:xfrm>
            <a:off x="1974340" y="3550234"/>
            <a:ext cx="4405509" cy="1080119"/>
          </a:xfrm>
          <a:prstGeom prst="roundRect">
            <a:avLst>
              <a:gd name="adj" fmla="val 30566"/>
            </a:avLst>
          </a:prstGeom>
          <a:solidFill>
            <a:srgbClr val="00B050"/>
          </a:solidFill>
        </p:spPr>
        <p:style>
          <a:lnRef idx="0">
            <a:schemeClr val="accent6"/>
          </a:lnRef>
          <a:fillRef idx="3">
            <a:schemeClr val="accent6"/>
          </a:fillRef>
          <a:effectRef idx="3">
            <a:schemeClr val="accent6"/>
          </a:effectRef>
          <a:fontRef idx="minor">
            <a:schemeClr val="lt1"/>
          </a:fontRef>
        </p:style>
        <p:txBody>
          <a:bodyPr anchor="ctr"/>
          <a:lstStyle>
            <a:defPPr>
              <a:defRPr lang="es-BO"/>
            </a:defPPr>
            <a:lvl1pPr algn="just">
              <a:defRPr>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s-BO" dirty="0"/>
          </a:p>
          <a:p>
            <a:pPr algn="l"/>
            <a:endParaRPr lang="es-BO" b="1" dirty="0">
              <a:solidFill>
                <a:srgbClr val="FFFF00"/>
              </a:solidFill>
            </a:endParaRPr>
          </a:p>
          <a:p>
            <a:pPr algn="ctr"/>
            <a:r>
              <a:rPr lang="es-BO" sz="3600" b="1" dirty="0">
                <a:solidFill>
                  <a:schemeClr val="tx1"/>
                </a:solidFill>
              </a:rPr>
              <a:t>POTOSI</a:t>
            </a:r>
            <a:endParaRPr lang="es-BO" sz="3600" b="1" dirty="0">
              <a:solidFill>
                <a:schemeClr val="tx1"/>
              </a:solidFill>
              <a:latin typeface="Calibri"/>
            </a:endParaRPr>
          </a:p>
          <a:p>
            <a:pPr marL="285750" indent="-285750">
              <a:buFont typeface="Arial" pitchFamily="34" charset="0"/>
              <a:buChar char="•"/>
            </a:pPr>
            <a:endParaRPr lang="es-BO" dirty="0"/>
          </a:p>
          <a:p>
            <a:pPr marL="285750" indent="-285750">
              <a:buFont typeface="Arial" pitchFamily="34" charset="0"/>
              <a:buChar char="•"/>
            </a:pPr>
            <a:endParaRPr lang="es-BO" dirty="0"/>
          </a:p>
        </p:txBody>
      </p:sp>
      <p:sp>
        <p:nvSpPr>
          <p:cNvPr id="16" name="Text Box 7"/>
          <p:cNvSpPr txBox="1">
            <a:spLocks noChangeArrowheads="1"/>
          </p:cNvSpPr>
          <p:nvPr/>
        </p:nvSpPr>
        <p:spPr bwMode="auto">
          <a:xfrm>
            <a:off x="1775521" y="5270703"/>
            <a:ext cx="5427003" cy="646986"/>
          </a:xfrm>
          <a:prstGeom prst="roundRect">
            <a:avLst/>
          </a:prstGeom>
          <a:solidFill>
            <a:srgbClr val="92D050"/>
          </a:soli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flatTx/>
          </a:bodyPr>
          <a:lstStyle>
            <a:defPPr>
              <a:defRPr lang="es-BO"/>
            </a:defPPr>
            <a:lvl1pPr algn="ctr">
              <a:defRPr sz="2000">
                <a:latin typeface="Arial" pitchFamily="34" charset="0"/>
                <a:cs typeface="Arial" pitchFamily="34" charset="0"/>
              </a:defRPr>
            </a:lvl1pPr>
          </a:lstStyle>
          <a:p>
            <a:pPr algn="l" fontAlgn="ctr"/>
            <a:r>
              <a:rPr lang="es-BO" sz="1600" b="1" dirty="0"/>
              <a:t>Resultado:</a:t>
            </a:r>
            <a:r>
              <a:rPr lang="es-BO" sz="1600" dirty="0"/>
              <a:t> </a:t>
            </a:r>
            <a:r>
              <a:rPr lang="es-BO" sz="1600" dirty="0">
                <a:solidFill>
                  <a:srgbClr val="000000"/>
                </a:solidFill>
                <a:latin typeface="Calibri"/>
              </a:rPr>
              <a:t>Coordinación para evaluar a los Entes Gestores en Potosí</a:t>
            </a:r>
          </a:p>
        </p:txBody>
      </p:sp>
      <p:pic>
        <p:nvPicPr>
          <p:cNvPr id="17" name="5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13672587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134151"/>
                                        </p:tgtEl>
                                        <p:attrNameLst>
                                          <p:attrName>style.visibility</p:attrName>
                                        </p:attrNameLst>
                                      </p:cBhvr>
                                      <p:to>
                                        <p:strVal val="visible"/>
                                      </p:to>
                                    </p:set>
                                    <p:anim calcmode="lin" valueType="num">
                                      <p:cBhvr>
                                        <p:cTn id="7" dur="500" fill="hold"/>
                                        <p:tgtEl>
                                          <p:spTgt spid="134151"/>
                                        </p:tgtEl>
                                        <p:attrNameLst>
                                          <p:attrName>ppt_w</p:attrName>
                                        </p:attrNameLst>
                                      </p:cBhvr>
                                      <p:tavLst>
                                        <p:tav tm="0">
                                          <p:val>
                                            <p:fltVal val="0"/>
                                          </p:val>
                                        </p:tav>
                                        <p:tav tm="100000">
                                          <p:val>
                                            <p:strVal val="#ppt_w"/>
                                          </p:val>
                                        </p:tav>
                                      </p:tavLst>
                                    </p:anim>
                                    <p:anim calcmode="lin" valueType="num">
                                      <p:cBhvr>
                                        <p:cTn id="8" dur="500" fill="hold"/>
                                        <p:tgtEl>
                                          <p:spTgt spid="134151"/>
                                        </p:tgtEl>
                                        <p:attrNameLst>
                                          <p:attrName>ppt_h</p:attrName>
                                        </p:attrNameLst>
                                      </p:cBhvr>
                                      <p:tavLst>
                                        <p:tav tm="0">
                                          <p:val>
                                            <p:fltVal val="0"/>
                                          </p:val>
                                        </p:tav>
                                        <p:tav tm="100000">
                                          <p:val>
                                            <p:strVal val="#ppt_h"/>
                                          </p:val>
                                        </p:tav>
                                      </p:tavLst>
                                    </p:anim>
                                    <p:animEffect transition="in" filter="fade">
                                      <p:cBhvr>
                                        <p:cTn id="9" dur="500"/>
                                        <p:tgtEl>
                                          <p:spTgt spid="134151"/>
                                        </p:tgtEl>
                                      </p:cBhvr>
                                    </p:animEffect>
                                  </p:childTnLst>
                                </p:cTn>
                              </p:par>
                              <p:par>
                                <p:cTn id="10" presetID="53"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53"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500" fill="hold"/>
                                        <p:tgtEl>
                                          <p:spTgt spid="16"/>
                                        </p:tgtEl>
                                        <p:attrNameLst>
                                          <p:attrName>ppt_w</p:attrName>
                                        </p:attrNameLst>
                                      </p:cBhvr>
                                      <p:tavLst>
                                        <p:tav tm="0">
                                          <p:val>
                                            <p:fltVal val="0"/>
                                          </p:val>
                                        </p:tav>
                                        <p:tav tm="100000">
                                          <p:val>
                                            <p:strVal val="#ppt_w"/>
                                          </p:val>
                                        </p:tav>
                                      </p:tavLst>
                                    </p:anim>
                                    <p:anim calcmode="lin" valueType="num">
                                      <p:cBhvr>
                                        <p:cTn id="23" dur="500" fill="hold"/>
                                        <p:tgtEl>
                                          <p:spTgt spid="16"/>
                                        </p:tgtEl>
                                        <p:attrNameLst>
                                          <p:attrName>ppt_h</p:attrName>
                                        </p:attrNameLst>
                                      </p:cBhvr>
                                      <p:tavLst>
                                        <p:tav tm="0">
                                          <p:val>
                                            <p:fltVal val="0"/>
                                          </p:val>
                                        </p:tav>
                                        <p:tav tm="100000">
                                          <p:val>
                                            <p:strVal val="#ppt_h"/>
                                          </p:val>
                                        </p:tav>
                                      </p:tavLst>
                                    </p:anim>
                                    <p:animEffect transition="in" filter="fad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AutoShape 4"/>
          <p:cNvSpPr>
            <a:spLocks noChangeArrowheads="1"/>
          </p:cNvSpPr>
          <p:nvPr/>
        </p:nvSpPr>
        <p:spPr bwMode="auto">
          <a:xfrm>
            <a:off x="6816080" y="3645025"/>
            <a:ext cx="3456384" cy="1917793"/>
          </a:xfrm>
          <a:prstGeom prst="leftArrowCallout">
            <a:avLst>
              <a:gd name="adj1" fmla="val 34012"/>
              <a:gd name="adj2" fmla="val 25000"/>
              <a:gd name="adj3" fmla="val 28292"/>
              <a:gd name="adj4" fmla="val 66667"/>
            </a:avLst>
          </a:prstGeom>
          <a:solidFill>
            <a:srgbClr val="99FFCC"/>
          </a:solidFill>
          <a:ln w="9525">
            <a:miter lim="800000"/>
            <a:headEnd/>
            <a:tailEnd/>
          </a:ln>
          <a:effectLst/>
          <a:scene3d>
            <a:camera prst="perspectiveContrastingLeftFacing"/>
            <a:lightRig rig="legacyFlat3" dir="b"/>
          </a:scene3d>
          <a:sp3d extrusionH="430200" prstMaterial="legacyMatte">
            <a:bevelT w="13500" h="13500" prst="angle"/>
            <a:bevelB w="13500" h="13500" prst="angle"/>
            <a:extrusionClr>
              <a:srgbClr val="FF0000"/>
            </a:extrusionClr>
          </a:sp3d>
        </p:spPr>
        <p:txBody>
          <a:bodyPr wrap="none" anchor="ctr">
            <a:flatTx/>
          </a:bodyPr>
          <a:lstStyle/>
          <a:p>
            <a:pPr algn="ctr">
              <a:defRPr/>
            </a:pPr>
            <a:endParaRPr lang="es-ES_tradnl" sz="2400" b="1" dirty="0">
              <a:solidFill>
                <a:srgbClr val="FFFF00"/>
              </a:solidFill>
            </a:endParaRPr>
          </a:p>
        </p:txBody>
      </p:sp>
      <p:sp>
        <p:nvSpPr>
          <p:cNvPr id="134151" name="Text Box 7"/>
          <p:cNvSpPr txBox="1">
            <a:spLocks noChangeArrowheads="1"/>
          </p:cNvSpPr>
          <p:nvPr/>
        </p:nvSpPr>
        <p:spPr bwMode="auto">
          <a:xfrm>
            <a:off x="3071664" y="1111159"/>
            <a:ext cx="3346788" cy="783193"/>
          </a:xfrm>
          <a:prstGeom prst="roundRect">
            <a:avLst/>
          </a:prstGeom>
          <a:gradFill flip="none" rotWithShape="1">
            <a:gsLst>
              <a:gs pos="0">
                <a:schemeClr val="accent3">
                  <a:lumMod val="85000"/>
                  <a:shade val="30000"/>
                  <a:satMod val="115000"/>
                </a:schemeClr>
              </a:gs>
              <a:gs pos="50000">
                <a:schemeClr val="accent3">
                  <a:lumMod val="85000"/>
                  <a:shade val="67500"/>
                  <a:satMod val="115000"/>
                </a:schemeClr>
              </a:gs>
              <a:gs pos="100000">
                <a:schemeClr val="accent3">
                  <a:lumMod val="85000"/>
                  <a:shade val="100000"/>
                  <a:satMod val="115000"/>
                </a:schemeClr>
              </a:gs>
            </a:gsLst>
            <a:lin ang="2700000" scaled="1"/>
            <a:tileRect/>
          </a:gra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flatTx/>
          </a:bodyPr>
          <a:lstStyle>
            <a:defPPr>
              <a:defRPr lang="es-BO"/>
            </a:defPPr>
            <a:lvl1pPr algn="ctr">
              <a:defRPr sz="2000">
                <a:latin typeface="Arial" pitchFamily="34" charset="0"/>
                <a:cs typeface="Arial" pitchFamily="34" charset="0"/>
              </a:defRPr>
            </a:lvl1pPr>
          </a:lstStyle>
          <a:p>
            <a:r>
              <a:rPr lang="es-ES" dirty="0"/>
              <a:t>Programadas para la  Gestión del 2015</a:t>
            </a:r>
          </a:p>
        </p:txBody>
      </p:sp>
      <p:sp>
        <p:nvSpPr>
          <p:cNvPr id="9" name="Text Box 6"/>
          <p:cNvSpPr txBox="1">
            <a:spLocks noChangeArrowheads="1"/>
          </p:cNvSpPr>
          <p:nvPr/>
        </p:nvSpPr>
        <p:spPr bwMode="auto">
          <a:xfrm>
            <a:off x="3071664" y="2433083"/>
            <a:ext cx="3346788" cy="783193"/>
          </a:xfrm>
          <a:prstGeom prst="roundRect">
            <a:avLst/>
          </a:prstGeom>
          <a:gradFill flip="none" rotWithShape="1">
            <a:gsLst>
              <a:gs pos="0">
                <a:schemeClr val="accent3">
                  <a:lumMod val="85000"/>
                  <a:shade val="30000"/>
                  <a:satMod val="115000"/>
                </a:schemeClr>
              </a:gs>
              <a:gs pos="50000">
                <a:schemeClr val="accent3">
                  <a:lumMod val="85000"/>
                  <a:shade val="67500"/>
                  <a:satMod val="115000"/>
                </a:schemeClr>
              </a:gs>
              <a:gs pos="100000">
                <a:schemeClr val="accent3">
                  <a:lumMod val="85000"/>
                  <a:shade val="100000"/>
                  <a:satMod val="115000"/>
                </a:schemeClr>
              </a:gs>
            </a:gsLst>
            <a:lin ang="2700000" scaled="1"/>
            <a:tileRect/>
          </a:gra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flatTx/>
          </a:bodyPr>
          <a:lstStyle>
            <a:defPPr>
              <a:defRPr lang="es-BO"/>
            </a:defPPr>
            <a:lvl1pPr algn="ctr">
              <a:defRPr sz="2000">
                <a:latin typeface="Arial" pitchFamily="34" charset="0"/>
                <a:cs typeface="Arial" pitchFamily="34" charset="0"/>
              </a:defRPr>
            </a:lvl1pPr>
          </a:lstStyle>
          <a:p>
            <a:r>
              <a:rPr lang="es-ES" dirty="0"/>
              <a:t>Realizadas para la Gestión 2015</a:t>
            </a:r>
          </a:p>
        </p:txBody>
      </p:sp>
      <p:sp>
        <p:nvSpPr>
          <p:cNvPr id="12" name="11 CuadroTexto"/>
          <p:cNvSpPr txBox="1"/>
          <p:nvPr/>
        </p:nvSpPr>
        <p:spPr>
          <a:xfrm>
            <a:off x="7288464" y="3880646"/>
            <a:ext cx="3366710" cy="1200329"/>
          </a:xfrm>
          <a:prstGeom prst="rect">
            <a:avLst/>
          </a:prstGeom>
          <a:noFill/>
          <a:scene3d>
            <a:camera prst="perspectiveContrastingLeftFacing"/>
            <a:lightRig rig="threePt" dir="t"/>
          </a:scene3d>
        </p:spPr>
        <p:txBody>
          <a:bodyPr wrap="square">
            <a:spAutoFit/>
          </a:bodyPr>
          <a:lstStyle/>
          <a:p>
            <a:pPr algn="ctr">
              <a:defRPr/>
            </a:pPr>
            <a:r>
              <a:rPr lang="es-ES_tradnl" sz="1600" b="1" dirty="0"/>
              <a:t>ELABORACION, PRESENTACION Y                 DIFUSION DE ANUARIOS ESTADISTICOS</a:t>
            </a:r>
          </a:p>
          <a:p>
            <a:pPr>
              <a:defRPr/>
            </a:pPr>
            <a:endParaRPr lang="es-BO" sz="2400" dirty="0"/>
          </a:p>
        </p:txBody>
      </p:sp>
      <p:sp>
        <p:nvSpPr>
          <p:cNvPr id="13" name="12 Elipse"/>
          <p:cNvSpPr/>
          <p:nvPr/>
        </p:nvSpPr>
        <p:spPr>
          <a:xfrm>
            <a:off x="6888089" y="2348880"/>
            <a:ext cx="1207319" cy="864096"/>
          </a:xfrm>
          <a:prstGeom prst="ellipse">
            <a:avLst/>
          </a:prstGeom>
        </p:spPr>
        <p:style>
          <a:lnRef idx="1">
            <a:schemeClr val="accent5"/>
          </a:lnRef>
          <a:fillRef idx="3">
            <a:schemeClr val="accent5"/>
          </a:fillRef>
          <a:effectRef idx="2">
            <a:schemeClr val="accent5"/>
          </a:effectRef>
          <a:fontRef idx="minor">
            <a:schemeClr val="lt1"/>
          </a:fontRef>
        </p:style>
        <p:txBody>
          <a:bodyPr anchor="ctr"/>
          <a:lstStyle/>
          <a:p>
            <a:pPr algn="ctr"/>
            <a:r>
              <a:rPr lang="es-BO" b="1" dirty="0">
                <a:solidFill>
                  <a:schemeClr val="bg1">
                    <a:lumMod val="95000"/>
                  </a:schemeClr>
                </a:solidFill>
              </a:rPr>
              <a:t>100%</a:t>
            </a:r>
          </a:p>
        </p:txBody>
      </p:sp>
      <p:sp>
        <p:nvSpPr>
          <p:cNvPr id="8" name="7 Elipse"/>
          <p:cNvSpPr/>
          <p:nvPr/>
        </p:nvSpPr>
        <p:spPr>
          <a:xfrm>
            <a:off x="6904904" y="1078516"/>
            <a:ext cx="1135312" cy="766308"/>
          </a:xfrm>
          <a:prstGeom prst="ellipse">
            <a:avLst/>
          </a:prstGeom>
        </p:spPr>
        <p:style>
          <a:lnRef idx="1">
            <a:schemeClr val="accent5"/>
          </a:lnRef>
          <a:fillRef idx="3">
            <a:schemeClr val="accent5"/>
          </a:fillRef>
          <a:effectRef idx="2">
            <a:schemeClr val="accent5"/>
          </a:effectRef>
          <a:fontRef idx="minor">
            <a:schemeClr val="lt1"/>
          </a:fontRef>
        </p:style>
        <p:txBody>
          <a:bodyPr anchor="ctr"/>
          <a:lstStyle/>
          <a:p>
            <a:pPr algn="ctr"/>
            <a:r>
              <a:rPr lang="es-BO" b="1" dirty="0">
                <a:solidFill>
                  <a:schemeClr val="bg1">
                    <a:lumMod val="95000"/>
                  </a:schemeClr>
                </a:solidFill>
              </a:rPr>
              <a:t>4</a:t>
            </a:r>
          </a:p>
        </p:txBody>
      </p:sp>
      <p:sp>
        <p:nvSpPr>
          <p:cNvPr id="10" name="Text Box 9"/>
          <p:cNvSpPr txBox="1">
            <a:spLocks noChangeArrowheads="1"/>
          </p:cNvSpPr>
          <p:nvPr/>
        </p:nvSpPr>
        <p:spPr bwMode="auto">
          <a:xfrm>
            <a:off x="2207568" y="3794099"/>
            <a:ext cx="4137568" cy="2080682"/>
          </a:xfrm>
          <a:prstGeom prst="roundRect">
            <a:avLst/>
          </a:prstGeom>
          <a:solidFill>
            <a:schemeClr val="accent5">
              <a:lumMod val="1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6"/>
          </a:lnRef>
          <a:fillRef idx="3">
            <a:schemeClr val="accent6"/>
          </a:fillRef>
          <a:effectRef idx="3">
            <a:schemeClr val="accent6"/>
          </a:effectRef>
          <a:fontRef idx="minor">
            <a:schemeClr val="lt1"/>
          </a:fontRef>
        </p:style>
        <p:txBody>
          <a:bodyPr anchor="ctr"/>
          <a:lstStyle>
            <a:defPPr>
              <a:defRPr lang="es-BO"/>
            </a:defPPr>
            <a:lvl1pPr algn="just">
              <a:defRPr>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BO" dirty="0"/>
              <a:t>TOMAR CONOCIMIENTO DE LAS PRESTACIONES OTORGADAS POR LOS ENTES GESTORES A LA POBLACION PROTEGIDA Y FACILITAR  ATRAVES DE ESTO LA TOMA DE DECISIONES EN LOS ENTES GESTORES</a:t>
            </a:r>
          </a:p>
        </p:txBody>
      </p:sp>
      <p:pic>
        <p:nvPicPr>
          <p:cNvPr id="77826" name="Picture 2" descr="http://t1.gstatic.com/images?q=tbn:ANd9GcTFu1VtSlzY2ML8HAhCXXSmhnoNORA2A0Xq9NnvaT5Mjg2u681Fx3C2VP7a">
            <a:hlinkClick r:id="rId2"/>
          </p:cNvPr>
          <p:cNvPicPr>
            <a:picLocks noChangeAspect="1" noChangeArrowheads="1"/>
          </p:cNvPicPr>
          <p:nvPr/>
        </p:nvPicPr>
        <p:blipFill>
          <a:blip r:embed="rId3" cstate="print"/>
          <a:srcRect/>
          <a:stretch>
            <a:fillRect/>
          </a:stretch>
        </p:blipFill>
        <p:spPr bwMode="auto">
          <a:xfrm>
            <a:off x="8328248" y="1196752"/>
            <a:ext cx="2088232" cy="1872208"/>
          </a:xfrm>
          <a:prstGeom prst="rect">
            <a:avLst/>
          </a:prstGeom>
          <a:noFill/>
        </p:spPr>
      </p:pic>
      <p:pic>
        <p:nvPicPr>
          <p:cNvPr id="15" name="5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29634632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134151"/>
                                        </p:tgtEl>
                                        <p:attrNameLst>
                                          <p:attrName>style.visibility</p:attrName>
                                        </p:attrNameLst>
                                      </p:cBhvr>
                                      <p:to>
                                        <p:strVal val="visible"/>
                                      </p:to>
                                    </p:set>
                                    <p:anim calcmode="lin" valueType="num">
                                      <p:cBhvr>
                                        <p:cTn id="7" dur="500" fill="hold"/>
                                        <p:tgtEl>
                                          <p:spTgt spid="134151"/>
                                        </p:tgtEl>
                                        <p:attrNameLst>
                                          <p:attrName>ppt_w</p:attrName>
                                        </p:attrNameLst>
                                      </p:cBhvr>
                                      <p:tavLst>
                                        <p:tav tm="0">
                                          <p:val>
                                            <p:fltVal val="0"/>
                                          </p:val>
                                        </p:tav>
                                        <p:tav tm="100000">
                                          <p:val>
                                            <p:strVal val="#ppt_w"/>
                                          </p:val>
                                        </p:tav>
                                      </p:tavLst>
                                    </p:anim>
                                    <p:anim calcmode="lin" valueType="num">
                                      <p:cBhvr>
                                        <p:cTn id="8" dur="500" fill="hold"/>
                                        <p:tgtEl>
                                          <p:spTgt spid="134151"/>
                                        </p:tgtEl>
                                        <p:attrNameLst>
                                          <p:attrName>ppt_h</p:attrName>
                                        </p:attrNameLst>
                                      </p:cBhvr>
                                      <p:tavLst>
                                        <p:tav tm="0">
                                          <p:val>
                                            <p:fltVal val="0"/>
                                          </p:val>
                                        </p:tav>
                                        <p:tav tm="100000">
                                          <p:val>
                                            <p:strVal val="#ppt_h"/>
                                          </p:val>
                                        </p:tav>
                                      </p:tavLst>
                                    </p:anim>
                                    <p:animEffect transition="in" filter="fade">
                                      <p:cBhvr>
                                        <p:cTn id="9" dur="500"/>
                                        <p:tgtEl>
                                          <p:spTgt spid="134151"/>
                                        </p:tgtEl>
                                      </p:cBhvr>
                                    </p:animEffect>
                                  </p:childTnLst>
                                </p:cTn>
                              </p:par>
                              <p:par>
                                <p:cTn id="10" presetID="53"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AutoShape 4"/>
          <p:cNvSpPr>
            <a:spLocks noChangeArrowheads="1"/>
          </p:cNvSpPr>
          <p:nvPr/>
        </p:nvSpPr>
        <p:spPr bwMode="auto">
          <a:xfrm>
            <a:off x="7176120" y="3645025"/>
            <a:ext cx="3282002" cy="1917793"/>
          </a:xfrm>
          <a:prstGeom prst="leftArrowCallout">
            <a:avLst>
              <a:gd name="adj1" fmla="val 34012"/>
              <a:gd name="adj2" fmla="val 25000"/>
              <a:gd name="adj3" fmla="val 28292"/>
              <a:gd name="adj4" fmla="val 66667"/>
            </a:avLst>
          </a:prstGeom>
          <a:solidFill>
            <a:srgbClr val="99FFCC"/>
          </a:solidFill>
          <a:ln w="9525">
            <a:miter lim="800000"/>
            <a:headEnd/>
            <a:tailEnd/>
          </a:ln>
          <a:effectLst/>
          <a:scene3d>
            <a:camera prst="perspectiveContrastingLeftFacing"/>
            <a:lightRig rig="legacyFlat3" dir="b"/>
          </a:scene3d>
          <a:sp3d extrusionH="430200" prstMaterial="legacyMatte">
            <a:bevelT w="13500" h="13500" prst="angle"/>
            <a:bevelB w="13500" h="13500" prst="angle"/>
            <a:extrusionClr>
              <a:srgbClr val="FF0000"/>
            </a:extrusionClr>
          </a:sp3d>
        </p:spPr>
        <p:txBody>
          <a:bodyPr wrap="none" anchor="ctr">
            <a:flatTx/>
          </a:bodyPr>
          <a:lstStyle/>
          <a:p>
            <a:pPr algn="ctr">
              <a:defRPr/>
            </a:pPr>
            <a:endParaRPr lang="es-ES_tradnl" sz="2400" b="1" dirty="0">
              <a:solidFill>
                <a:srgbClr val="FFFF00"/>
              </a:solidFill>
            </a:endParaRPr>
          </a:p>
        </p:txBody>
      </p:sp>
      <p:sp>
        <p:nvSpPr>
          <p:cNvPr id="134151" name="Text Box 7"/>
          <p:cNvSpPr txBox="1">
            <a:spLocks noChangeArrowheads="1"/>
          </p:cNvSpPr>
          <p:nvPr/>
        </p:nvSpPr>
        <p:spPr bwMode="auto">
          <a:xfrm>
            <a:off x="1703512" y="5103117"/>
            <a:ext cx="6444850" cy="919401"/>
          </a:xfrm>
          <a:prstGeom prst="roundRect">
            <a:avLst/>
          </a:prstGeom>
          <a:solidFill>
            <a:srgbClr val="92D050"/>
          </a:soli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flatTx/>
          </a:bodyPr>
          <a:lstStyle>
            <a:defPPr>
              <a:defRPr lang="es-BO"/>
            </a:defPPr>
            <a:lvl1pPr algn="ctr">
              <a:defRPr sz="2000">
                <a:latin typeface="Arial" pitchFamily="34" charset="0"/>
                <a:cs typeface="Arial" pitchFamily="34" charset="0"/>
              </a:defRPr>
            </a:lvl1pPr>
          </a:lstStyle>
          <a:p>
            <a:pPr algn="l" fontAlgn="ctr"/>
            <a:r>
              <a:rPr lang="es-BO" sz="2400" b="1" dirty="0"/>
              <a:t>Resultado:</a:t>
            </a:r>
            <a:r>
              <a:rPr lang="es-BO" sz="2400" dirty="0"/>
              <a:t> 50% de comités de lactancia materna han Acreditado como IHAMN</a:t>
            </a:r>
            <a:endParaRPr lang="es-BO" sz="2400" dirty="0">
              <a:solidFill>
                <a:srgbClr val="000000"/>
              </a:solidFill>
              <a:latin typeface="Calibri"/>
            </a:endParaRPr>
          </a:p>
        </p:txBody>
      </p:sp>
      <p:sp>
        <p:nvSpPr>
          <p:cNvPr id="9" name="Text Box 6"/>
          <p:cNvSpPr txBox="1">
            <a:spLocks noChangeArrowheads="1"/>
          </p:cNvSpPr>
          <p:nvPr/>
        </p:nvSpPr>
        <p:spPr bwMode="auto">
          <a:xfrm>
            <a:off x="2430002" y="2780929"/>
            <a:ext cx="4563406" cy="1975009"/>
          </a:xfrm>
          <a:prstGeom prst="roundRect">
            <a:avLst/>
          </a:prstGeom>
          <a:gradFill flip="none" rotWithShape="1">
            <a:gsLst>
              <a:gs pos="0">
                <a:schemeClr val="accent3">
                  <a:lumMod val="85000"/>
                  <a:shade val="30000"/>
                  <a:satMod val="115000"/>
                </a:schemeClr>
              </a:gs>
              <a:gs pos="50000">
                <a:schemeClr val="accent3">
                  <a:lumMod val="85000"/>
                  <a:shade val="67500"/>
                  <a:satMod val="115000"/>
                </a:schemeClr>
              </a:gs>
              <a:gs pos="100000">
                <a:schemeClr val="accent3">
                  <a:lumMod val="85000"/>
                  <a:shade val="100000"/>
                  <a:satMod val="115000"/>
                </a:schemeClr>
              </a:gs>
            </a:gsLst>
            <a:lin ang="2700000" scaled="1"/>
            <a:tileRect/>
          </a:gra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flatTx/>
          </a:bodyPr>
          <a:lstStyle>
            <a:defPPr>
              <a:defRPr lang="es-BO"/>
            </a:defPPr>
            <a:lvl1pPr algn="ctr">
              <a:defRPr sz="2000">
                <a:latin typeface="Arial" pitchFamily="34" charset="0"/>
                <a:cs typeface="Arial" pitchFamily="34" charset="0"/>
              </a:defRPr>
            </a:lvl1pPr>
          </a:lstStyle>
          <a:p>
            <a:pPr algn="l" fontAlgn="ctr"/>
            <a:r>
              <a:rPr lang="es-BO" sz="1800" dirty="0"/>
              <a:t>Personal de Salud del Hospital Petrolero Obrajes La Paz y Santa Cruz</a:t>
            </a:r>
            <a:br>
              <a:rPr lang="es-BO" sz="1800" dirty="0"/>
            </a:br>
            <a:r>
              <a:rPr lang="es-BO" sz="1800" dirty="0"/>
              <a:t>CPS Y SSU Oruro</a:t>
            </a:r>
            <a:br>
              <a:rPr lang="es-BO" sz="1800" dirty="0"/>
            </a:br>
            <a:r>
              <a:rPr lang="es-BO" sz="1800" dirty="0"/>
              <a:t>SSU Tarija</a:t>
            </a:r>
            <a:br>
              <a:rPr lang="es-BO" sz="1800" dirty="0"/>
            </a:br>
            <a:r>
              <a:rPr lang="es-BO" sz="1800" dirty="0"/>
              <a:t>CPS Santa Cruz</a:t>
            </a:r>
            <a:br>
              <a:rPr lang="es-BO" dirty="0"/>
            </a:br>
            <a:endParaRPr lang="es-BO" dirty="0">
              <a:solidFill>
                <a:srgbClr val="000000"/>
              </a:solidFill>
              <a:latin typeface="Calibri"/>
            </a:endParaRPr>
          </a:p>
        </p:txBody>
      </p:sp>
      <p:sp>
        <p:nvSpPr>
          <p:cNvPr id="12" name="11 CuadroTexto"/>
          <p:cNvSpPr txBox="1"/>
          <p:nvPr/>
        </p:nvSpPr>
        <p:spPr>
          <a:xfrm>
            <a:off x="7954674" y="3984805"/>
            <a:ext cx="2520280" cy="1384995"/>
          </a:xfrm>
          <a:prstGeom prst="rect">
            <a:avLst/>
          </a:prstGeom>
          <a:noFill/>
          <a:scene3d>
            <a:camera prst="perspectiveContrastingLeftFacing"/>
            <a:lightRig rig="threePt" dir="t"/>
          </a:scene3d>
        </p:spPr>
        <p:txBody>
          <a:bodyPr wrap="square">
            <a:spAutoFit/>
          </a:bodyPr>
          <a:lstStyle/>
          <a:p>
            <a:pPr algn="ctr"/>
            <a:r>
              <a:rPr lang="es-ES" sz="2000" b="1" dirty="0"/>
              <a:t>PROMOCION Y PREVENCION DE LA SALUD</a:t>
            </a:r>
          </a:p>
          <a:p>
            <a:pPr>
              <a:defRPr/>
            </a:pPr>
            <a:endParaRPr lang="es-BO" sz="2400" dirty="0"/>
          </a:p>
        </p:txBody>
      </p:sp>
      <p:sp>
        <p:nvSpPr>
          <p:cNvPr id="13" name="12 Elipse"/>
          <p:cNvSpPr/>
          <p:nvPr/>
        </p:nvSpPr>
        <p:spPr>
          <a:xfrm>
            <a:off x="6888089" y="2348880"/>
            <a:ext cx="1207319" cy="864096"/>
          </a:xfrm>
          <a:prstGeom prst="ellipse">
            <a:avLst/>
          </a:prstGeom>
        </p:spPr>
        <p:style>
          <a:lnRef idx="1">
            <a:schemeClr val="accent5"/>
          </a:lnRef>
          <a:fillRef idx="3">
            <a:schemeClr val="accent5"/>
          </a:fillRef>
          <a:effectRef idx="2">
            <a:schemeClr val="accent5"/>
          </a:effectRef>
          <a:fontRef idx="minor">
            <a:schemeClr val="lt1"/>
          </a:fontRef>
        </p:style>
        <p:txBody>
          <a:bodyPr anchor="ctr"/>
          <a:lstStyle/>
          <a:p>
            <a:pPr algn="ctr"/>
            <a:r>
              <a:rPr lang="es-BO" b="1" dirty="0">
                <a:solidFill>
                  <a:schemeClr val="bg1">
                    <a:lumMod val="95000"/>
                  </a:schemeClr>
                </a:solidFill>
              </a:rPr>
              <a:t>E:5   100%</a:t>
            </a:r>
          </a:p>
        </p:txBody>
      </p:sp>
      <p:sp>
        <p:nvSpPr>
          <p:cNvPr id="8" name="7 Elipse"/>
          <p:cNvSpPr/>
          <p:nvPr/>
        </p:nvSpPr>
        <p:spPr>
          <a:xfrm>
            <a:off x="6904904" y="1078516"/>
            <a:ext cx="1135312" cy="766308"/>
          </a:xfrm>
          <a:prstGeom prst="ellipse">
            <a:avLst/>
          </a:prstGeom>
        </p:spPr>
        <p:style>
          <a:lnRef idx="1">
            <a:schemeClr val="accent5"/>
          </a:lnRef>
          <a:fillRef idx="3">
            <a:schemeClr val="accent5"/>
          </a:fillRef>
          <a:effectRef idx="2">
            <a:schemeClr val="accent5"/>
          </a:effectRef>
          <a:fontRef idx="minor">
            <a:schemeClr val="lt1"/>
          </a:fontRef>
        </p:style>
        <p:txBody>
          <a:bodyPr anchor="ctr"/>
          <a:lstStyle/>
          <a:p>
            <a:pPr algn="ctr"/>
            <a:r>
              <a:rPr lang="es-BO" b="1" dirty="0">
                <a:solidFill>
                  <a:schemeClr val="bg1">
                    <a:lumMod val="95000"/>
                  </a:schemeClr>
                </a:solidFill>
              </a:rPr>
              <a:t>P: 4 </a:t>
            </a:r>
          </a:p>
        </p:txBody>
      </p:sp>
      <p:sp>
        <p:nvSpPr>
          <p:cNvPr id="10" name="Text Box 9"/>
          <p:cNvSpPr txBox="1">
            <a:spLocks noChangeArrowheads="1"/>
          </p:cNvSpPr>
          <p:nvPr/>
        </p:nvSpPr>
        <p:spPr bwMode="auto">
          <a:xfrm>
            <a:off x="1649708" y="1196752"/>
            <a:ext cx="5022356" cy="1296144"/>
          </a:xfrm>
          <a:prstGeom prst="roundRect">
            <a:avLst/>
          </a:prstGeom>
          <a:solidFill>
            <a:schemeClr val="accent6">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6"/>
          </a:lnRef>
          <a:fillRef idx="3">
            <a:schemeClr val="accent6"/>
          </a:fillRef>
          <a:effectRef idx="3">
            <a:schemeClr val="accent6"/>
          </a:effectRef>
          <a:fontRef idx="minor">
            <a:schemeClr val="lt1"/>
          </a:fontRef>
        </p:style>
        <p:txBody>
          <a:bodyPr anchor="ctr"/>
          <a:lstStyle>
            <a:defPPr>
              <a:defRPr lang="es-BO"/>
            </a:defPPr>
            <a:lvl1pPr algn="just">
              <a:defRPr>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fontAlgn="ctr"/>
            <a:r>
              <a:rPr lang="es-BO" sz="2000" b="1" dirty="0"/>
              <a:t>Evalúa al comité  de lactancia materna para su acreditación como Iniciativa de Hospitales Amigos de la Madre y la Niñez (IHAMN)</a:t>
            </a:r>
            <a:endParaRPr lang="es-BO" sz="2000" b="1" dirty="0">
              <a:solidFill>
                <a:srgbClr val="000000"/>
              </a:solidFill>
              <a:latin typeface="Calibri"/>
            </a:endParaRPr>
          </a:p>
        </p:txBody>
      </p:sp>
      <p:pic>
        <p:nvPicPr>
          <p:cNvPr id="77826" name="Picture 2" descr="http://t1.gstatic.com/images?q=tbn:ANd9GcTFu1VtSlzY2ML8HAhCXXSmhnoNORA2A0Xq9NnvaT5Mjg2u681Fx3C2VP7a">
            <a:hlinkClick r:id="rId2"/>
          </p:cNvPr>
          <p:cNvPicPr>
            <a:picLocks noChangeAspect="1" noChangeArrowheads="1"/>
          </p:cNvPicPr>
          <p:nvPr/>
        </p:nvPicPr>
        <p:blipFill>
          <a:blip r:embed="rId3" cstate="print"/>
          <a:srcRect/>
          <a:stretch>
            <a:fillRect/>
          </a:stretch>
        </p:blipFill>
        <p:spPr bwMode="auto">
          <a:xfrm>
            <a:off x="8328248" y="1196752"/>
            <a:ext cx="2088232" cy="1872208"/>
          </a:xfrm>
          <a:prstGeom prst="rect">
            <a:avLst/>
          </a:prstGeom>
          <a:noFill/>
        </p:spPr>
      </p:pic>
      <p:pic>
        <p:nvPicPr>
          <p:cNvPr id="15" name="5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13872992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134151"/>
                                        </p:tgtEl>
                                        <p:attrNameLst>
                                          <p:attrName>style.visibility</p:attrName>
                                        </p:attrNameLst>
                                      </p:cBhvr>
                                      <p:to>
                                        <p:strVal val="visible"/>
                                      </p:to>
                                    </p:set>
                                    <p:anim calcmode="lin" valueType="num">
                                      <p:cBhvr>
                                        <p:cTn id="7" dur="500" fill="hold"/>
                                        <p:tgtEl>
                                          <p:spTgt spid="134151"/>
                                        </p:tgtEl>
                                        <p:attrNameLst>
                                          <p:attrName>ppt_w</p:attrName>
                                        </p:attrNameLst>
                                      </p:cBhvr>
                                      <p:tavLst>
                                        <p:tav tm="0">
                                          <p:val>
                                            <p:fltVal val="0"/>
                                          </p:val>
                                        </p:tav>
                                        <p:tav tm="100000">
                                          <p:val>
                                            <p:strVal val="#ppt_w"/>
                                          </p:val>
                                        </p:tav>
                                      </p:tavLst>
                                    </p:anim>
                                    <p:anim calcmode="lin" valueType="num">
                                      <p:cBhvr>
                                        <p:cTn id="8" dur="500" fill="hold"/>
                                        <p:tgtEl>
                                          <p:spTgt spid="134151"/>
                                        </p:tgtEl>
                                        <p:attrNameLst>
                                          <p:attrName>ppt_h</p:attrName>
                                        </p:attrNameLst>
                                      </p:cBhvr>
                                      <p:tavLst>
                                        <p:tav tm="0">
                                          <p:val>
                                            <p:fltVal val="0"/>
                                          </p:val>
                                        </p:tav>
                                        <p:tav tm="100000">
                                          <p:val>
                                            <p:strVal val="#ppt_h"/>
                                          </p:val>
                                        </p:tav>
                                      </p:tavLst>
                                    </p:anim>
                                    <p:animEffect transition="in" filter="fade">
                                      <p:cBhvr>
                                        <p:cTn id="9" dur="500"/>
                                        <p:tgtEl>
                                          <p:spTgt spid="134151"/>
                                        </p:tgtEl>
                                      </p:cBhvr>
                                    </p:animEffect>
                                  </p:childTnLst>
                                </p:cTn>
                              </p:par>
                              <p:par>
                                <p:cTn id="10" presetID="53"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AutoShape 4"/>
          <p:cNvSpPr>
            <a:spLocks noChangeArrowheads="1"/>
          </p:cNvSpPr>
          <p:nvPr/>
        </p:nvSpPr>
        <p:spPr bwMode="auto">
          <a:xfrm>
            <a:off x="7176120" y="3645025"/>
            <a:ext cx="3282002" cy="1917793"/>
          </a:xfrm>
          <a:prstGeom prst="leftArrowCallout">
            <a:avLst>
              <a:gd name="adj1" fmla="val 34012"/>
              <a:gd name="adj2" fmla="val 25000"/>
              <a:gd name="adj3" fmla="val 28292"/>
              <a:gd name="adj4" fmla="val 66667"/>
            </a:avLst>
          </a:prstGeom>
          <a:solidFill>
            <a:srgbClr val="99FFCC"/>
          </a:solidFill>
          <a:ln w="9525">
            <a:miter lim="800000"/>
            <a:headEnd/>
            <a:tailEnd/>
          </a:ln>
          <a:effectLst/>
          <a:scene3d>
            <a:camera prst="perspectiveContrastingLeftFacing"/>
            <a:lightRig rig="legacyFlat3" dir="b"/>
          </a:scene3d>
          <a:sp3d extrusionH="430200" prstMaterial="legacyMatte">
            <a:bevelT w="13500" h="13500" prst="angle"/>
            <a:bevelB w="13500" h="13500" prst="angle"/>
            <a:extrusionClr>
              <a:srgbClr val="FF0000"/>
            </a:extrusionClr>
          </a:sp3d>
        </p:spPr>
        <p:txBody>
          <a:bodyPr wrap="none" anchor="ctr">
            <a:flatTx/>
          </a:bodyPr>
          <a:lstStyle/>
          <a:p>
            <a:pPr algn="ctr">
              <a:defRPr/>
            </a:pPr>
            <a:endParaRPr lang="es-ES_tradnl" sz="2400" b="1" dirty="0">
              <a:solidFill>
                <a:srgbClr val="FFFF00"/>
              </a:solidFill>
            </a:endParaRPr>
          </a:p>
        </p:txBody>
      </p:sp>
      <p:sp>
        <p:nvSpPr>
          <p:cNvPr id="134151" name="Text Box 7"/>
          <p:cNvSpPr txBox="1">
            <a:spLocks noChangeArrowheads="1"/>
          </p:cNvSpPr>
          <p:nvPr/>
        </p:nvSpPr>
        <p:spPr bwMode="auto">
          <a:xfrm>
            <a:off x="1811658" y="4217601"/>
            <a:ext cx="5660902" cy="919401"/>
          </a:xfrm>
          <a:prstGeom prst="roundRect">
            <a:avLst/>
          </a:prstGeom>
          <a:solidFill>
            <a:srgbClr val="92D050"/>
          </a:soli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flatTx/>
          </a:bodyPr>
          <a:lstStyle>
            <a:defPPr>
              <a:defRPr lang="es-BO"/>
            </a:defPPr>
            <a:lvl1pPr algn="ctr">
              <a:defRPr sz="2000">
                <a:latin typeface="Arial" pitchFamily="34" charset="0"/>
                <a:cs typeface="Arial" pitchFamily="34" charset="0"/>
              </a:defRPr>
            </a:lvl1pPr>
          </a:lstStyle>
          <a:p>
            <a:pPr algn="l" fontAlgn="ctr"/>
            <a:r>
              <a:rPr lang="es-BO" sz="2400" b="1" dirty="0"/>
              <a:t>Resultado:</a:t>
            </a:r>
            <a:r>
              <a:rPr lang="es-BO" sz="2400" dirty="0"/>
              <a:t> Apoya la implementación de  las Políticas de Salud </a:t>
            </a:r>
            <a:endParaRPr lang="es-BO" sz="2400" dirty="0">
              <a:solidFill>
                <a:srgbClr val="000000"/>
              </a:solidFill>
              <a:latin typeface="Calibri"/>
            </a:endParaRPr>
          </a:p>
        </p:txBody>
      </p:sp>
      <p:sp>
        <p:nvSpPr>
          <p:cNvPr id="9" name="Text Box 6"/>
          <p:cNvSpPr txBox="1">
            <a:spLocks noChangeArrowheads="1"/>
          </p:cNvSpPr>
          <p:nvPr/>
        </p:nvSpPr>
        <p:spPr bwMode="auto">
          <a:xfrm>
            <a:off x="2060264" y="2809814"/>
            <a:ext cx="4563406" cy="749141"/>
          </a:xfrm>
          <a:prstGeom prst="roundRect">
            <a:avLst/>
          </a:prstGeom>
          <a:gradFill flip="none" rotWithShape="1">
            <a:gsLst>
              <a:gs pos="0">
                <a:schemeClr val="accent3">
                  <a:lumMod val="85000"/>
                  <a:shade val="30000"/>
                  <a:satMod val="115000"/>
                </a:schemeClr>
              </a:gs>
              <a:gs pos="50000">
                <a:schemeClr val="accent3">
                  <a:lumMod val="85000"/>
                  <a:shade val="67500"/>
                  <a:satMod val="115000"/>
                </a:schemeClr>
              </a:gs>
              <a:gs pos="100000">
                <a:schemeClr val="accent3">
                  <a:lumMod val="85000"/>
                  <a:shade val="100000"/>
                  <a:satMod val="115000"/>
                </a:schemeClr>
              </a:gs>
            </a:gsLst>
            <a:lin ang="2700000" scaled="1"/>
            <a:tileRect/>
          </a:gra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flatTx/>
          </a:bodyPr>
          <a:lstStyle>
            <a:defPPr>
              <a:defRPr lang="es-BO"/>
            </a:defPPr>
            <a:lvl1pPr algn="ctr">
              <a:defRPr sz="2000">
                <a:latin typeface="Arial" pitchFamily="34" charset="0"/>
                <a:cs typeface="Arial" pitchFamily="34" charset="0"/>
              </a:defRPr>
            </a:lvl1pPr>
          </a:lstStyle>
          <a:p>
            <a:pPr algn="l" fontAlgn="ctr"/>
            <a:r>
              <a:rPr lang="es-BO" sz="1800" dirty="0"/>
              <a:t>Hospital Materno Infantil CNS La Paz</a:t>
            </a:r>
            <a:br>
              <a:rPr lang="es-BO" sz="1800" dirty="0"/>
            </a:br>
            <a:endParaRPr lang="es-BO" dirty="0">
              <a:solidFill>
                <a:srgbClr val="000000"/>
              </a:solidFill>
              <a:latin typeface="Calibri"/>
            </a:endParaRPr>
          </a:p>
        </p:txBody>
      </p:sp>
      <p:sp>
        <p:nvSpPr>
          <p:cNvPr id="12" name="11 CuadroTexto"/>
          <p:cNvSpPr txBox="1"/>
          <p:nvPr/>
        </p:nvSpPr>
        <p:spPr>
          <a:xfrm>
            <a:off x="7937842" y="3984803"/>
            <a:ext cx="2520280" cy="1384995"/>
          </a:xfrm>
          <a:prstGeom prst="rect">
            <a:avLst/>
          </a:prstGeom>
          <a:noFill/>
          <a:scene3d>
            <a:camera prst="perspectiveContrastingLeftFacing"/>
            <a:lightRig rig="threePt" dir="t"/>
          </a:scene3d>
        </p:spPr>
        <p:txBody>
          <a:bodyPr wrap="square">
            <a:spAutoFit/>
          </a:bodyPr>
          <a:lstStyle/>
          <a:p>
            <a:pPr algn="ctr"/>
            <a:r>
              <a:rPr lang="es-ES" sz="2000" b="1" dirty="0"/>
              <a:t>PROMOCION Y PREVENCION DE LA SALUD</a:t>
            </a:r>
          </a:p>
          <a:p>
            <a:pPr>
              <a:defRPr/>
            </a:pPr>
            <a:endParaRPr lang="es-BO" sz="2400" dirty="0"/>
          </a:p>
        </p:txBody>
      </p:sp>
      <p:sp>
        <p:nvSpPr>
          <p:cNvPr id="13" name="12 Elipse"/>
          <p:cNvSpPr/>
          <p:nvPr/>
        </p:nvSpPr>
        <p:spPr>
          <a:xfrm>
            <a:off x="6888089" y="2348880"/>
            <a:ext cx="1207319" cy="864096"/>
          </a:xfrm>
          <a:prstGeom prst="ellipse">
            <a:avLst/>
          </a:prstGeom>
        </p:spPr>
        <p:style>
          <a:lnRef idx="1">
            <a:schemeClr val="accent5"/>
          </a:lnRef>
          <a:fillRef idx="3">
            <a:schemeClr val="accent5"/>
          </a:fillRef>
          <a:effectRef idx="2">
            <a:schemeClr val="accent5"/>
          </a:effectRef>
          <a:fontRef idx="minor">
            <a:schemeClr val="lt1"/>
          </a:fontRef>
        </p:style>
        <p:txBody>
          <a:bodyPr anchor="ctr"/>
          <a:lstStyle/>
          <a:p>
            <a:pPr algn="ctr"/>
            <a:r>
              <a:rPr lang="es-BO" b="1" dirty="0">
                <a:solidFill>
                  <a:schemeClr val="bg1">
                    <a:lumMod val="95000"/>
                  </a:schemeClr>
                </a:solidFill>
              </a:rPr>
              <a:t>E:2   67%</a:t>
            </a:r>
          </a:p>
        </p:txBody>
      </p:sp>
      <p:sp>
        <p:nvSpPr>
          <p:cNvPr id="8" name="7 Elipse"/>
          <p:cNvSpPr/>
          <p:nvPr/>
        </p:nvSpPr>
        <p:spPr>
          <a:xfrm>
            <a:off x="6932500" y="1080260"/>
            <a:ext cx="1135312" cy="766308"/>
          </a:xfrm>
          <a:prstGeom prst="ellipse">
            <a:avLst/>
          </a:prstGeom>
        </p:spPr>
        <p:style>
          <a:lnRef idx="1">
            <a:schemeClr val="accent5"/>
          </a:lnRef>
          <a:fillRef idx="3">
            <a:schemeClr val="accent5"/>
          </a:fillRef>
          <a:effectRef idx="2">
            <a:schemeClr val="accent5"/>
          </a:effectRef>
          <a:fontRef idx="minor">
            <a:schemeClr val="lt1"/>
          </a:fontRef>
        </p:style>
        <p:txBody>
          <a:bodyPr anchor="ctr"/>
          <a:lstStyle/>
          <a:p>
            <a:pPr algn="ctr"/>
            <a:r>
              <a:rPr lang="es-BO" b="1" dirty="0">
                <a:solidFill>
                  <a:schemeClr val="bg1">
                    <a:lumMod val="95000"/>
                  </a:schemeClr>
                </a:solidFill>
              </a:rPr>
              <a:t>P: 3 </a:t>
            </a:r>
          </a:p>
        </p:txBody>
      </p:sp>
      <p:sp>
        <p:nvSpPr>
          <p:cNvPr id="10" name="Text Box 9"/>
          <p:cNvSpPr txBox="1">
            <a:spLocks noChangeArrowheads="1"/>
          </p:cNvSpPr>
          <p:nvPr/>
        </p:nvSpPr>
        <p:spPr bwMode="auto">
          <a:xfrm>
            <a:off x="1649708" y="1196752"/>
            <a:ext cx="5022356" cy="1152128"/>
          </a:xfrm>
          <a:prstGeom prst="roundRect">
            <a:avLst/>
          </a:prstGeom>
          <a:solidFill>
            <a:schemeClr val="accent6">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6"/>
          </a:lnRef>
          <a:fillRef idx="3">
            <a:schemeClr val="accent6"/>
          </a:fillRef>
          <a:effectRef idx="3">
            <a:schemeClr val="accent6"/>
          </a:effectRef>
          <a:fontRef idx="minor">
            <a:schemeClr val="lt1"/>
          </a:fontRef>
        </p:style>
        <p:txBody>
          <a:bodyPr anchor="ctr"/>
          <a:lstStyle>
            <a:defPPr>
              <a:defRPr lang="es-BO"/>
            </a:defPPr>
            <a:lvl1pPr algn="just">
              <a:defRPr>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fontAlgn="ctr"/>
            <a:endParaRPr lang="es-BO" sz="2000" dirty="0"/>
          </a:p>
          <a:p>
            <a:pPr algn="l" fontAlgn="ctr"/>
            <a:r>
              <a:rPr lang="es-BO" sz="2000" dirty="0"/>
              <a:t>Capacita en la atención integral del menor de 5 años  y difusión de asignaciones familiares </a:t>
            </a:r>
            <a:endParaRPr lang="es-BO" sz="2000" dirty="0">
              <a:solidFill>
                <a:srgbClr val="000000"/>
              </a:solidFill>
              <a:latin typeface="Calibri"/>
            </a:endParaRPr>
          </a:p>
          <a:p>
            <a:pPr algn="l" fontAlgn="ctr"/>
            <a:endParaRPr lang="es-BO" sz="2000" b="1" dirty="0">
              <a:solidFill>
                <a:srgbClr val="000000"/>
              </a:solidFill>
              <a:latin typeface="Calibri"/>
            </a:endParaRPr>
          </a:p>
        </p:txBody>
      </p:sp>
      <p:pic>
        <p:nvPicPr>
          <p:cNvPr id="77826" name="Picture 2" descr="http://t1.gstatic.com/images?q=tbn:ANd9GcTFu1VtSlzY2ML8HAhCXXSmhnoNORA2A0Xq9NnvaT5Mjg2u681Fx3C2VP7a">
            <a:hlinkClick r:id="rId2"/>
          </p:cNvPr>
          <p:cNvPicPr>
            <a:picLocks noChangeAspect="1" noChangeArrowheads="1"/>
          </p:cNvPicPr>
          <p:nvPr/>
        </p:nvPicPr>
        <p:blipFill>
          <a:blip r:embed="rId3" cstate="print"/>
          <a:srcRect/>
          <a:stretch>
            <a:fillRect/>
          </a:stretch>
        </p:blipFill>
        <p:spPr bwMode="auto">
          <a:xfrm>
            <a:off x="8328248" y="1196752"/>
            <a:ext cx="2088232" cy="1872208"/>
          </a:xfrm>
          <a:prstGeom prst="rect">
            <a:avLst/>
          </a:prstGeom>
          <a:noFill/>
        </p:spPr>
      </p:pic>
      <p:pic>
        <p:nvPicPr>
          <p:cNvPr id="15" name="5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29361650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134151"/>
                                        </p:tgtEl>
                                        <p:attrNameLst>
                                          <p:attrName>style.visibility</p:attrName>
                                        </p:attrNameLst>
                                      </p:cBhvr>
                                      <p:to>
                                        <p:strVal val="visible"/>
                                      </p:to>
                                    </p:set>
                                    <p:anim calcmode="lin" valueType="num">
                                      <p:cBhvr>
                                        <p:cTn id="7" dur="500" fill="hold"/>
                                        <p:tgtEl>
                                          <p:spTgt spid="134151"/>
                                        </p:tgtEl>
                                        <p:attrNameLst>
                                          <p:attrName>ppt_w</p:attrName>
                                        </p:attrNameLst>
                                      </p:cBhvr>
                                      <p:tavLst>
                                        <p:tav tm="0">
                                          <p:val>
                                            <p:fltVal val="0"/>
                                          </p:val>
                                        </p:tav>
                                        <p:tav tm="100000">
                                          <p:val>
                                            <p:strVal val="#ppt_w"/>
                                          </p:val>
                                        </p:tav>
                                      </p:tavLst>
                                    </p:anim>
                                    <p:anim calcmode="lin" valueType="num">
                                      <p:cBhvr>
                                        <p:cTn id="8" dur="500" fill="hold"/>
                                        <p:tgtEl>
                                          <p:spTgt spid="134151"/>
                                        </p:tgtEl>
                                        <p:attrNameLst>
                                          <p:attrName>ppt_h</p:attrName>
                                        </p:attrNameLst>
                                      </p:cBhvr>
                                      <p:tavLst>
                                        <p:tav tm="0">
                                          <p:val>
                                            <p:fltVal val="0"/>
                                          </p:val>
                                        </p:tav>
                                        <p:tav tm="100000">
                                          <p:val>
                                            <p:strVal val="#ppt_h"/>
                                          </p:val>
                                        </p:tav>
                                      </p:tavLst>
                                    </p:anim>
                                    <p:animEffect transition="in" filter="fade">
                                      <p:cBhvr>
                                        <p:cTn id="9" dur="500"/>
                                        <p:tgtEl>
                                          <p:spTgt spid="134151"/>
                                        </p:tgtEl>
                                      </p:cBhvr>
                                    </p:animEffect>
                                  </p:childTnLst>
                                </p:cTn>
                              </p:par>
                              <p:par>
                                <p:cTn id="10" presetID="53"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AutoShape 4"/>
          <p:cNvSpPr>
            <a:spLocks noChangeArrowheads="1"/>
          </p:cNvSpPr>
          <p:nvPr/>
        </p:nvSpPr>
        <p:spPr bwMode="auto">
          <a:xfrm>
            <a:off x="7385998" y="3906839"/>
            <a:ext cx="3282002" cy="1656183"/>
          </a:xfrm>
          <a:prstGeom prst="leftArrowCallout">
            <a:avLst>
              <a:gd name="adj1" fmla="val 34012"/>
              <a:gd name="adj2" fmla="val 25000"/>
              <a:gd name="adj3" fmla="val 28292"/>
              <a:gd name="adj4" fmla="val 66667"/>
            </a:avLst>
          </a:prstGeom>
          <a:solidFill>
            <a:srgbClr val="99FFCC"/>
          </a:solidFill>
          <a:ln w="9525">
            <a:miter lim="800000"/>
            <a:headEnd/>
            <a:tailEnd/>
          </a:ln>
          <a:effectLst/>
          <a:scene3d>
            <a:camera prst="perspectiveContrastingLeftFacing"/>
            <a:lightRig rig="legacyFlat3" dir="b"/>
          </a:scene3d>
          <a:sp3d extrusionH="430200" prstMaterial="legacyMatte">
            <a:bevelT w="13500" h="13500" prst="angle"/>
            <a:bevelB w="13500" h="13500" prst="angle"/>
            <a:extrusionClr>
              <a:srgbClr val="FF0000"/>
            </a:extrusionClr>
          </a:sp3d>
        </p:spPr>
        <p:txBody>
          <a:bodyPr wrap="none" anchor="ctr">
            <a:flatTx/>
          </a:bodyPr>
          <a:lstStyle/>
          <a:p>
            <a:pPr algn="ctr">
              <a:defRPr/>
            </a:pPr>
            <a:endParaRPr lang="es-ES_tradnl" sz="2400" b="1" dirty="0">
              <a:solidFill>
                <a:srgbClr val="FFFF00"/>
              </a:solidFill>
            </a:endParaRPr>
          </a:p>
        </p:txBody>
      </p:sp>
      <p:sp>
        <p:nvSpPr>
          <p:cNvPr id="9" name="Text Box 6"/>
          <p:cNvSpPr txBox="1">
            <a:spLocks noChangeArrowheads="1"/>
          </p:cNvSpPr>
          <p:nvPr/>
        </p:nvSpPr>
        <p:spPr bwMode="auto">
          <a:xfrm>
            <a:off x="1663873" y="2859690"/>
            <a:ext cx="4179116" cy="783193"/>
          </a:xfrm>
          <a:prstGeom prst="roundRect">
            <a:avLst/>
          </a:prstGeom>
          <a:gradFill flip="none" rotWithShape="1">
            <a:gsLst>
              <a:gs pos="0">
                <a:schemeClr val="accent3">
                  <a:lumMod val="85000"/>
                  <a:shade val="30000"/>
                  <a:satMod val="115000"/>
                </a:schemeClr>
              </a:gs>
              <a:gs pos="50000">
                <a:schemeClr val="accent3">
                  <a:lumMod val="85000"/>
                  <a:shade val="67500"/>
                  <a:satMod val="115000"/>
                </a:schemeClr>
              </a:gs>
              <a:gs pos="100000">
                <a:schemeClr val="accent3">
                  <a:lumMod val="85000"/>
                  <a:shade val="100000"/>
                  <a:satMod val="115000"/>
                </a:schemeClr>
              </a:gs>
            </a:gsLst>
            <a:lin ang="2700000" scaled="1"/>
            <a:tileRect/>
          </a:gra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flatTx/>
          </a:bodyPr>
          <a:lstStyle>
            <a:defPPr>
              <a:defRPr lang="es-BO"/>
            </a:defPPr>
            <a:lvl1pPr algn="ctr">
              <a:defRPr sz="2000">
                <a:latin typeface="Arial" pitchFamily="34" charset="0"/>
                <a:cs typeface="Arial" pitchFamily="34" charset="0"/>
              </a:defRPr>
            </a:lvl1pPr>
          </a:lstStyle>
          <a:p>
            <a:r>
              <a:rPr lang="es-BO" b="1" dirty="0"/>
              <a:t>Enero  a  Diciembre </a:t>
            </a:r>
          </a:p>
          <a:p>
            <a:r>
              <a:rPr lang="es-BO" b="1" dirty="0"/>
              <a:t>577, 905, 00</a:t>
            </a:r>
          </a:p>
        </p:txBody>
      </p:sp>
      <p:sp>
        <p:nvSpPr>
          <p:cNvPr id="12" name="11 CuadroTexto"/>
          <p:cNvSpPr txBox="1"/>
          <p:nvPr/>
        </p:nvSpPr>
        <p:spPr>
          <a:xfrm>
            <a:off x="8331389" y="4227097"/>
            <a:ext cx="2232248" cy="923330"/>
          </a:xfrm>
          <a:prstGeom prst="rect">
            <a:avLst/>
          </a:prstGeom>
          <a:noFill/>
          <a:scene3d>
            <a:camera prst="perspectiveContrastingLeftFacing"/>
            <a:lightRig rig="threePt" dir="t"/>
          </a:scene3d>
        </p:spPr>
        <p:txBody>
          <a:bodyPr wrap="square">
            <a:spAutoFit/>
          </a:bodyPr>
          <a:lstStyle/>
          <a:p>
            <a:pPr algn="ctr">
              <a:defRPr/>
            </a:pPr>
            <a:r>
              <a:rPr lang="es-ES_tradnl" b="1" dirty="0"/>
              <a:t>ASIGNACIONES FAMILIARES </a:t>
            </a:r>
          </a:p>
          <a:p>
            <a:pPr algn="ctr">
              <a:defRPr/>
            </a:pPr>
            <a:r>
              <a:rPr lang="es-ES_tradnl" b="1" dirty="0"/>
              <a:t>2015</a:t>
            </a:r>
            <a:endParaRPr lang="es-BO" sz="2400" dirty="0"/>
          </a:p>
        </p:txBody>
      </p:sp>
      <p:sp>
        <p:nvSpPr>
          <p:cNvPr id="11" name="Text Box 7"/>
          <p:cNvSpPr txBox="1">
            <a:spLocks noChangeArrowheads="1"/>
          </p:cNvSpPr>
          <p:nvPr/>
        </p:nvSpPr>
        <p:spPr bwMode="auto">
          <a:xfrm>
            <a:off x="1847528" y="1405752"/>
            <a:ext cx="5653752" cy="783193"/>
          </a:xfrm>
          <a:prstGeom prst="roundRect">
            <a:avLst/>
          </a:prstGeom>
          <a:gradFill flip="none" rotWithShape="1">
            <a:gsLst>
              <a:gs pos="0">
                <a:schemeClr val="accent3">
                  <a:lumMod val="85000"/>
                  <a:shade val="30000"/>
                  <a:satMod val="115000"/>
                </a:schemeClr>
              </a:gs>
              <a:gs pos="50000">
                <a:schemeClr val="accent3">
                  <a:lumMod val="85000"/>
                  <a:shade val="67500"/>
                  <a:satMod val="115000"/>
                </a:schemeClr>
              </a:gs>
              <a:gs pos="100000">
                <a:schemeClr val="accent3">
                  <a:lumMod val="85000"/>
                  <a:shade val="100000"/>
                  <a:satMod val="115000"/>
                </a:schemeClr>
              </a:gs>
            </a:gsLst>
            <a:lin ang="2700000" scaled="1"/>
            <a:tileRect/>
          </a:gra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flatTx/>
          </a:bodyPr>
          <a:lstStyle>
            <a:defPPr>
              <a:defRPr lang="es-BO"/>
            </a:defPPr>
            <a:lvl1pPr algn="ctr">
              <a:defRPr sz="2000">
                <a:latin typeface="Arial" pitchFamily="34" charset="0"/>
                <a:cs typeface="Arial" pitchFamily="34" charset="0"/>
              </a:defRPr>
            </a:lvl1pPr>
          </a:lstStyle>
          <a:p>
            <a:r>
              <a:rPr lang="es-BO" b="1" dirty="0">
                <a:solidFill>
                  <a:srgbClr val="0070C0"/>
                </a:solidFill>
              </a:rPr>
              <a:t>PAQUETES DEL SUBSIDIO PRENATAL Y DE LACTANCIA ENTREGADOS </a:t>
            </a:r>
            <a:endParaRPr lang="es-ES" b="1" dirty="0"/>
          </a:p>
        </p:txBody>
      </p:sp>
      <p:pic>
        <p:nvPicPr>
          <p:cNvPr id="75782" name="Picture 6" descr="http://t0.gstatic.com/images?q=tbn:ANd9GcTo5_3anu7CMmWcNauUN_tiupeYd7GULtAcMCgbfV6ir3z6Qhsp7EvDWg">
            <a:hlinkClick r:id="rId2"/>
          </p:cNvPr>
          <p:cNvPicPr>
            <a:picLocks noChangeAspect="1" noChangeArrowheads="1"/>
          </p:cNvPicPr>
          <p:nvPr/>
        </p:nvPicPr>
        <p:blipFill>
          <a:blip r:embed="rId3" cstate="print"/>
          <a:srcRect/>
          <a:stretch>
            <a:fillRect/>
          </a:stretch>
        </p:blipFill>
        <p:spPr bwMode="auto">
          <a:xfrm>
            <a:off x="8256240" y="1052737"/>
            <a:ext cx="2160240" cy="2335511"/>
          </a:xfrm>
          <a:prstGeom prst="rect">
            <a:avLst/>
          </a:prstGeom>
          <a:noFill/>
        </p:spPr>
      </p:pic>
      <p:sp>
        <p:nvSpPr>
          <p:cNvPr id="3" name="2 Recortar rectángulo de esquina diagonal"/>
          <p:cNvSpPr/>
          <p:nvPr/>
        </p:nvSpPr>
        <p:spPr>
          <a:xfrm>
            <a:off x="6557906" y="2898701"/>
            <a:ext cx="1656184" cy="979093"/>
          </a:xfrm>
          <a:prstGeom prst="snip2Diag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BO" b="1" dirty="0">
                <a:solidFill>
                  <a:schemeClr val="tx1"/>
                </a:solidFill>
              </a:rPr>
              <a:t>COSTO: 1656 BS</a:t>
            </a:r>
          </a:p>
        </p:txBody>
      </p:sp>
      <p:sp>
        <p:nvSpPr>
          <p:cNvPr id="4" name="3 Flecha abajo"/>
          <p:cNvSpPr/>
          <p:nvPr/>
        </p:nvSpPr>
        <p:spPr>
          <a:xfrm>
            <a:off x="3575721" y="2320464"/>
            <a:ext cx="177711" cy="4604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5" name="4 Flecha derecha"/>
          <p:cNvSpPr/>
          <p:nvPr/>
        </p:nvSpPr>
        <p:spPr>
          <a:xfrm>
            <a:off x="5842990" y="3251286"/>
            <a:ext cx="714917" cy="1369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2" name="1 Trapecio"/>
          <p:cNvSpPr/>
          <p:nvPr/>
        </p:nvSpPr>
        <p:spPr>
          <a:xfrm>
            <a:off x="4811649" y="4132355"/>
            <a:ext cx="3144766" cy="1313418"/>
          </a:xfrm>
          <a:prstGeom prst="trapezoi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BO" sz="2800" b="1" dirty="0">
                <a:solidFill>
                  <a:schemeClr val="tx1"/>
                </a:solidFill>
              </a:rPr>
              <a:t>957.010.680</a:t>
            </a:r>
          </a:p>
        </p:txBody>
      </p:sp>
      <p:sp>
        <p:nvSpPr>
          <p:cNvPr id="7" name="6 Flecha abajo"/>
          <p:cNvSpPr/>
          <p:nvPr/>
        </p:nvSpPr>
        <p:spPr>
          <a:xfrm>
            <a:off x="6023992" y="3538844"/>
            <a:ext cx="360040" cy="5448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14" name="Text Box 6"/>
          <p:cNvSpPr txBox="1">
            <a:spLocks noChangeArrowheads="1"/>
          </p:cNvSpPr>
          <p:nvPr/>
        </p:nvSpPr>
        <p:spPr bwMode="auto">
          <a:xfrm>
            <a:off x="1831416" y="5661249"/>
            <a:ext cx="6667516" cy="749141"/>
          </a:xfrm>
          <a:prstGeom prst="roundRect">
            <a:avLst/>
          </a:prstGeom>
          <a:solidFill>
            <a:schemeClr val="accent6">
              <a:lumMod val="40000"/>
              <a:lumOff val="60000"/>
            </a:schemeClr>
          </a:soli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flatTx/>
          </a:bodyPr>
          <a:lstStyle>
            <a:defPPr>
              <a:defRPr lang="es-BO"/>
            </a:defPPr>
            <a:lvl1pPr algn="ctr">
              <a:defRPr sz="2000">
                <a:latin typeface="Arial" pitchFamily="34" charset="0"/>
                <a:cs typeface="Arial" pitchFamily="34" charset="0"/>
              </a:defRPr>
            </a:lvl1pPr>
          </a:lstStyle>
          <a:p>
            <a:pPr algn="l"/>
            <a:r>
              <a:rPr lang="es-BO" sz="1800" b="1" dirty="0"/>
              <a:t>NOTA: De 282 Denuncias se resolvieron 225 que representa un 80% y el 20% pasan a la vida coactiva</a:t>
            </a:r>
            <a:r>
              <a:rPr lang="es-BO" b="1" dirty="0"/>
              <a:t>.</a:t>
            </a:r>
          </a:p>
        </p:txBody>
      </p:sp>
      <p:pic>
        <p:nvPicPr>
          <p:cNvPr id="15" name="5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15819616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AutoShape 4"/>
          <p:cNvSpPr>
            <a:spLocks noChangeArrowheads="1"/>
          </p:cNvSpPr>
          <p:nvPr/>
        </p:nvSpPr>
        <p:spPr bwMode="auto">
          <a:xfrm>
            <a:off x="7385998" y="3573017"/>
            <a:ext cx="3282002" cy="1656183"/>
          </a:xfrm>
          <a:prstGeom prst="leftArrowCallout">
            <a:avLst>
              <a:gd name="adj1" fmla="val 34012"/>
              <a:gd name="adj2" fmla="val 25000"/>
              <a:gd name="adj3" fmla="val 28292"/>
              <a:gd name="adj4" fmla="val 66667"/>
            </a:avLst>
          </a:prstGeom>
          <a:solidFill>
            <a:srgbClr val="99FFCC"/>
          </a:solidFill>
          <a:ln w="9525">
            <a:miter lim="800000"/>
            <a:headEnd/>
            <a:tailEnd/>
          </a:ln>
          <a:effectLst/>
          <a:scene3d>
            <a:camera prst="perspectiveContrastingLeftFacing"/>
            <a:lightRig rig="legacyFlat3" dir="b"/>
          </a:scene3d>
          <a:sp3d extrusionH="430200" prstMaterial="legacyMatte">
            <a:bevelT w="13500" h="13500" prst="angle"/>
            <a:bevelB w="13500" h="13500" prst="angle"/>
            <a:extrusionClr>
              <a:srgbClr val="FF0000"/>
            </a:extrusionClr>
          </a:sp3d>
        </p:spPr>
        <p:txBody>
          <a:bodyPr wrap="none" anchor="ctr">
            <a:flatTx/>
          </a:bodyPr>
          <a:lstStyle/>
          <a:p>
            <a:pPr algn="ctr">
              <a:defRPr/>
            </a:pPr>
            <a:endParaRPr lang="es-ES_tradnl" sz="2400" b="1" dirty="0">
              <a:solidFill>
                <a:srgbClr val="FFFF00"/>
              </a:solidFill>
            </a:endParaRPr>
          </a:p>
        </p:txBody>
      </p:sp>
      <p:sp>
        <p:nvSpPr>
          <p:cNvPr id="12" name="11 CuadroTexto"/>
          <p:cNvSpPr txBox="1"/>
          <p:nvPr/>
        </p:nvSpPr>
        <p:spPr>
          <a:xfrm>
            <a:off x="8331389" y="3893275"/>
            <a:ext cx="2232248" cy="923330"/>
          </a:xfrm>
          <a:prstGeom prst="rect">
            <a:avLst/>
          </a:prstGeom>
          <a:noFill/>
          <a:scene3d>
            <a:camera prst="perspectiveContrastingLeftFacing"/>
            <a:lightRig rig="threePt" dir="t"/>
          </a:scene3d>
        </p:spPr>
        <p:txBody>
          <a:bodyPr wrap="square">
            <a:spAutoFit/>
          </a:bodyPr>
          <a:lstStyle/>
          <a:p>
            <a:pPr algn="ctr">
              <a:defRPr/>
            </a:pPr>
            <a:r>
              <a:rPr lang="es-ES_tradnl" b="1" dirty="0"/>
              <a:t>ASIGNACIONES FAMILIARES </a:t>
            </a:r>
          </a:p>
          <a:p>
            <a:pPr algn="ctr">
              <a:defRPr/>
            </a:pPr>
            <a:r>
              <a:rPr lang="es-ES_tradnl" b="1" dirty="0"/>
              <a:t>2015</a:t>
            </a:r>
            <a:endParaRPr lang="es-BO" sz="2400" b="1" dirty="0"/>
          </a:p>
        </p:txBody>
      </p:sp>
      <p:sp>
        <p:nvSpPr>
          <p:cNvPr id="11" name="Text Box 7"/>
          <p:cNvSpPr txBox="1">
            <a:spLocks noChangeArrowheads="1"/>
          </p:cNvSpPr>
          <p:nvPr/>
        </p:nvSpPr>
        <p:spPr bwMode="auto">
          <a:xfrm>
            <a:off x="2132908" y="1433147"/>
            <a:ext cx="5835300" cy="442674"/>
          </a:xfrm>
          <a:prstGeom prst="roundRect">
            <a:avLst/>
          </a:prstGeom>
          <a:gradFill flip="none" rotWithShape="1">
            <a:gsLst>
              <a:gs pos="0">
                <a:schemeClr val="accent3">
                  <a:lumMod val="85000"/>
                  <a:shade val="30000"/>
                  <a:satMod val="115000"/>
                </a:schemeClr>
              </a:gs>
              <a:gs pos="50000">
                <a:schemeClr val="accent3">
                  <a:lumMod val="85000"/>
                  <a:shade val="67500"/>
                  <a:satMod val="115000"/>
                </a:schemeClr>
              </a:gs>
              <a:gs pos="100000">
                <a:schemeClr val="accent3">
                  <a:lumMod val="85000"/>
                  <a:shade val="100000"/>
                  <a:satMod val="115000"/>
                </a:schemeClr>
              </a:gs>
            </a:gsLst>
            <a:lin ang="2700000" scaled="1"/>
            <a:tileRect/>
          </a:gra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flatTx/>
          </a:bodyPr>
          <a:lstStyle>
            <a:defPPr>
              <a:defRPr lang="es-BO"/>
            </a:defPPr>
            <a:lvl1pPr algn="ctr">
              <a:defRPr sz="2000">
                <a:latin typeface="Arial" pitchFamily="34" charset="0"/>
                <a:cs typeface="Arial" pitchFamily="34" charset="0"/>
              </a:defRPr>
            </a:lvl1pPr>
          </a:lstStyle>
          <a:p>
            <a:r>
              <a:rPr lang="es-BO" dirty="0"/>
              <a:t>RESOLUCIONES EMITIDAS GESTION 2015</a:t>
            </a:r>
            <a:endParaRPr lang="es-ES" dirty="0"/>
          </a:p>
        </p:txBody>
      </p:sp>
      <p:pic>
        <p:nvPicPr>
          <p:cNvPr id="75782" name="Picture 6" descr="http://t0.gstatic.com/images?q=tbn:ANd9GcTo5_3anu7CMmWcNauUN_tiupeYd7GULtAcMCgbfV6ir3z6Qhsp7EvDWg">
            <a:hlinkClick r:id="rId2"/>
          </p:cNvPr>
          <p:cNvPicPr>
            <a:picLocks noChangeAspect="1" noChangeArrowheads="1"/>
          </p:cNvPicPr>
          <p:nvPr/>
        </p:nvPicPr>
        <p:blipFill>
          <a:blip r:embed="rId3" cstate="print"/>
          <a:srcRect/>
          <a:stretch>
            <a:fillRect/>
          </a:stretch>
        </p:blipFill>
        <p:spPr bwMode="auto">
          <a:xfrm>
            <a:off x="8688288" y="1052737"/>
            <a:ext cx="1728192" cy="2335511"/>
          </a:xfrm>
          <a:prstGeom prst="rect">
            <a:avLst/>
          </a:prstGeom>
          <a:noFill/>
        </p:spPr>
      </p:pic>
      <p:graphicFrame>
        <p:nvGraphicFramePr>
          <p:cNvPr id="14" name="13 Tabla"/>
          <p:cNvGraphicFramePr>
            <a:graphicFrameLocks noGrp="1"/>
          </p:cNvGraphicFramePr>
          <p:nvPr>
            <p:extLst/>
          </p:nvPr>
        </p:nvGraphicFramePr>
        <p:xfrm>
          <a:off x="1872208" y="2220491"/>
          <a:ext cx="6096000" cy="3556882"/>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801689">
                <a:tc>
                  <a:txBody>
                    <a:bodyPr/>
                    <a:lstStyle/>
                    <a:p>
                      <a:r>
                        <a:rPr lang="es-BO" sz="1100" dirty="0">
                          <a:solidFill>
                            <a:schemeClr val="tx1"/>
                          </a:solidFill>
                        </a:rPr>
                        <a:t>RESOLUCION</a:t>
                      </a:r>
                      <a:r>
                        <a:rPr lang="es-BO" sz="1100" baseline="0" dirty="0">
                          <a:solidFill>
                            <a:schemeClr val="tx1"/>
                          </a:solidFill>
                        </a:rPr>
                        <a:t> MINISTERIAL  N° 0896 DE FECHA 30 DE JULIO DE 2015</a:t>
                      </a:r>
                      <a:endParaRPr lang="es-BO" sz="1100" dirty="0">
                        <a:solidFill>
                          <a:schemeClr val="tx1"/>
                        </a:solidFill>
                      </a:endParaRPr>
                    </a:p>
                  </a:txBody>
                  <a:tcPr/>
                </a:tc>
                <a:tc>
                  <a:txBody>
                    <a:bodyPr/>
                    <a:lstStyle/>
                    <a:p>
                      <a:r>
                        <a:rPr lang="es-BO" sz="1100" dirty="0">
                          <a:solidFill>
                            <a:schemeClr val="tx1"/>
                          </a:solidFill>
                        </a:rPr>
                        <a:t>APRUEBA</a:t>
                      </a:r>
                      <a:r>
                        <a:rPr lang="es-BO" sz="1100" baseline="0" dirty="0">
                          <a:solidFill>
                            <a:schemeClr val="tx1"/>
                          </a:solidFill>
                        </a:rPr>
                        <a:t> EL PAQUETE DE ASIGNACIONES FAMILIARES  GESTION 2015,  CON UN MONTO DE  BS. 1.656, Y PAGO DE RETROACTIVOS  CON UN MONTO DE  BS.  216</a:t>
                      </a:r>
                      <a:endParaRPr lang="es-BO" sz="1100" dirty="0">
                        <a:solidFill>
                          <a:schemeClr val="tx1"/>
                        </a:solidFill>
                      </a:endParaRPr>
                    </a:p>
                  </a:txBody>
                  <a:tcPr/>
                </a:tc>
                <a:extLst>
                  <a:ext uri="{0D108BD9-81ED-4DB2-BD59-A6C34878D82A}">
                    <a16:rowId xmlns:a16="http://schemas.microsoft.com/office/drawing/2014/main" val="10000"/>
                  </a:ext>
                </a:extLst>
              </a:tr>
              <a:tr h="531946">
                <a:tc>
                  <a:txBody>
                    <a:bodyPr/>
                    <a:lstStyle/>
                    <a:p>
                      <a:r>
                        <a:rPr lang="es-BO" sz="1100" dirty="0"/>
                        <a:t>RESOLUCION ADMINISTRATIVA</a:t>
                      </a:r>
                      <a:r>
                        <a:rPr lang="es-BO" sz="1100" baseline="0" dirty="0"/>
                        <a:t> N° 387 DE FECHA 12 DE AGOSTO DE 2015</a:t>
                      </a:r>
                      <a:endParaRPr lang="es-BO" sz="1100" dirty="0"/>
                    </a:p>
                  </a:txBody>
                  <a:tcPr/>
                </a:tc>
                <a:tc>
                  <a:txBody>
                    <a:bodyPr/>
                    <a:lstStyle/>
                    <a:p>
                      <a:r>
                        <a:rPr lang="es-BO" sz="1100" dirty="0"/>
                        <a:t>APRUEBA  LA</a:t>
                      </a:r>
                      <a:r>
                        <a:rPr lang="es-BO" sz="1100" baseline="0" dirty="0"/>
                        <a:t> LISTA DE PROVEEDORES Y DISTRIBUIDORES GESTION 2015</a:t>
                      </a:r>
                      <a:endParaRPr lang="es-BO" sz="1100" dirty="0"/>
                    </a:p>
                  </a:txBody>
                  <a:tcPr/>
                </a:tc>
                <a:extLst>
                  <a:ext uri="{0D108BD9-81ED-4DB2-BD59-A6C34878D82A}">
                    <a16:rowId xmlns:a16="http://schemas.microsoft.com/office/drawing/2014/main" val="10001"/>
                  </a:ext>
                </a:extLst>
              </a:tr>
              <a:tr h="627409">
                <a:tc>
                  <a:txBody>
                    <a:bodyPr/>
                    <a:lstStyle/>
                    <a:p>
                      <a:r>
                        <a:rPr lang="es-BO" sz="1100" dirty="0"/>
                        <a:t>RESOLUCION ADMINISTRATIVA N° 504 DE FECHA 09 DE OCTUBRE DE 2015</a:t>
                      </a:r>
                    </a:p>
                  </a:txBody>
                  <a:tcPr/>
                </a:tc>
                <a:tc>
                  <a:txBody>
                    <a:bodyPr/>
                    <a:lstStyle/>
                    <a:p>
                      <a:r>
                        <a:rPr lang="es-BO" sz="1100" dirty="0"/>
                        <a:t>APRUEBA</a:t>
                      </a:r>
                      <a:r>
                        <a:rPr lang="es-BO" sz="1100" baseline="0" dirty="0"/>
                        <a:t> EL REEMPLAZO DE PRODUCTOS LACTEOS  PENDIENTES EN LOS DEPARTAMENTOS DE PANDO-BENI 2013</a:t>
                      </a:r>
                      <a:endParaRPr lang="es-BO" sz="1100" dirty="0"/>
                    </a:p>
                  </a:txBody>
                  <a:tcPr/>
                </a:tc>
                <a:extLst>
                  <a:ext uri="{0D108BD9-81ED-4DB2-BD59-A6C34878D82A}">
                    <a16:rowId xmlns:a16="http://schemas.microsoft.com/office/drawing/2014/main" val="10002"/>
                  </a:ext>
                </a:extLst>
              </a:tr>
              <a:tr h="531946">
                <a:tc>
                  <a:txBody>
                    <a:bodyPr/>
                    <a:lstStyle/>
                    <a:p>
                      <a:r>
                        <a:rPr lang="es-BO" sz="1100" dirty="0"/>
                        <a:t>RESOLUCION ADMINISTRATTIVA</a:t>
                      </a:r>
                      <a:r>
                        <a:rPr lang="es-BO" sz="1100" baseline="0" dirty="0"/>
                        <a:t> N° 404 DE FECHA 18 DE AGOSTO DE 2015</a:t>
                      </a:r>
                      <a:endParaRPr lang="es-BO" sz="1100" dirty="0"/>
                    </a:p>
                  </a:txBody>
                  <a:tcPr/>
                </a:tc>
                <a:tc>
                  <a:txBody>
                    <a:bodyPr/>
                    <a:lstStyle/>
                    <a:p>
                      <a:r>
                        <a:rPr lang="es-BO" sz="1100" dirty="0"/>
                        <a:t>APRUEBA</a:t>
                      </a:r>
                      <a:r>
                        <a:rPr lang="es-BO" sz="1100" baseline="0" dirty="0"/>
                        <a:t> EL PAQUETE  BENI- SANTA CRUZ DE 1200 A 104 BENEFICIARIAS</a:t>
                      </a:r>
                      <a:endParaRPr lang="es-BO" sz="1100" dirty="0"/>
                    </a:p>
                  </a:txBody>
                  <a:tcPr/>
                </a:tc>
                <a:extLst>
                  <a:ext uri="{0D108BD9-81ED-4DB2-BD59-A6C34878D82A}">
                    <a16:rowId xmlns:a16="http://schemas.microsoft.com/office/drawing/2014/main" val="10003"/>
                  </a:ext>
                </a:extLst>
              </a:tr>
              <a:tr h="531946">
                <a:tc>
                  <a:txBody>
                    <a:bodyPr/>
                    <a:lstStyle/>
                    <a:p>
                      <a:r>
                        <a:rPr lang="es-BO" sz="1100" dirty="0"/>
                        <a:t>RESOLUCION ADMINISTRATIVA N° 583 DE FECHA 30 DE NOVIEMBRE DE 2015</a:t>
                      </a:r>
                    </a:p>
                  </a:txBody>
                  <a:tcPr/>
                </a:tc>
                <a:tc>
                  <a:txBody>
                    <a:bodyPr/>
                    <a:lstStyle/>
                    <a:p>
                      <a:r>
                        <a:rPr lang="es-BO" sz="1100" dirty="0"/>
                        <a:t>APRUEBA EL COSTO DE DISTRIBUCION</a:t>
                      </a:r>
                      <a:r>
                        <a:rPr lang="es-BO" sz="1100" baseline="0" dirty="0"/>
                        <a:t> CON 10%</a:t>
                      </a:r>
                      <a:endParaRPr lang="es-BO" sz="1100" dirty="0"/>
                    </a:p>
                  </a:txBody>
                  <a:tcPr/>
                </a:tc>
                <a:extLst>
                  <a:ext uri="{0D108BD9-81ED-4DB2-BD59-A6C34878D82A}">
                    <a16:rowId xmlns:a16="http://schemas.microsoft.com/office/drawing/2014/main" val="10004"/>
                  </a:ext>
                </a:extLst>
              </a:tr>
              <a:tr h="531946">
                <a:tc>
                  <a:txBody>
                    <a:bodyPr/>
                    <a:lstStyle/>
                    <a:p>
                      <a:r>
                        <a:rPr lang="es-BO" sz="1100" dirty="0"/>
                        <a:t>RESOLUCION ADMINISTRATIVA N° 580 DE FECHA 27 DE NOVIEMBRE DE 2015</a:t>
                      </a:r>
                    </a:p>
                  </a:txBody>
                  <a:tcPr/>
                </a:tc>
                <a:tc>
                  <a:txBody>
                    <a:bodyPr/>
                    <a:lstStyle/>
                    <a:p>
                      <a:r>
                        <a:rPr lang="es-BO" sz="1100" dirty="0"/>
                        <a:t>APRUEBA EL REEMPLAZO</a:t>
                      </a:r>
                      <a:r>
                        <a:rPr lang="es-BO" sz="1100" baseline="0" dirty="0"/>
                        <a:t> DE QUESO FUNDIDO POR YOGUR BEBIBLE </a:t>
                      </a:r>
                      <a:endParaRPr lang="es-BO" sz="1100" dirty="0"/>
                    </a:p>
                  </a:txBody>
                  <a:tcPr/>
                </a:tc>
                <a:extLst>
                  <a:ext uri="{0D108BD9-81ED-4DB2-BD59-A6C34878D82A}">
                    <a16:rowId xmlns:a16="http://schemas.microsoft.com/office/drawing/2014/main" val="10005"/>
                  </a:ext>
                </a:extLst>
              </a:tr>
            </a:tbl>
          </a:graphicData>
        </a:graphic>
      </p:graphicFrame>
      <p:pic>
        <p:nvPicPr>
          <p:cNvPr id="9" name="5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37630013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2455433" y="1016598"/>
            <a:ext cx="7851648" cy="936104"/>
          </a:xfrm>
          <a:prstGeom prst="rect">
            <a:avLst/>
          </a:prstGeom>
          <a:effectLst/>
        </p:spPr>
        <p:txBody>
          <a:bodyPr vert="horz" lIns="91440" tIns="45720" rIns="91440" bIns="45720" rtlCol="0" anchor="ctr">
            <a:normAutofit fontScale="975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s-BO" sz="2000" dirty="0">
                <a:latin typeface="Arial Black" panose="020B0A04020102020204" pitchFamily="34" charset="0"/>
              </a:rPr>
            </a:br>
            <a:r>
              <a:rPr lang="es-BO" sz="2000" dirty="0">
                <a:latin typeface="Arial Black" panose="020B0A04020102020204" pitchFamily="34" charset="0"/>
              </a:rPr>
              <a:t>CONTENIDO DE LA PRESENTACIÓN DE  </a:t>
            </a:r>
            <a:br>
              <a:rPr lang="es-BO" sz="2000" dirty="0">
                <a:latin typeface="Arial Black" panose="020B0A04020102020204" pitchFamily="34" charset="0"/>
              </a:rPr>
            </a:br>
            <a:r>
              <a:rPr lang="es-BO" sz="2000" dirty="0">
                <a:latin typeface="Arial Black" panose="020B0A04020102020204" pitchFamily="34" charset="0"/>
              </a:rPr>
              <a:t>RENDICIÓN DE CUENTAS</a:t>
            </a:r>
          </a:p>
        </p:txBody>
      </p:sp>
      <p:sp>
        <p:nvSpPr>
          <p:cNvPr id="5" name="2 Subtítulo"/>
          <p:cNvSpPr txBox="1">
            <a:spLocks/>
          </p:cNvSpPr>
          <p:nvPr/>
        </p:nvSpPr>
        <p:spPr>
          <a:xfrm>
            <a:off x="2723657" y="2463729"/>
            <a:ext cx="7315200" cy="345638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700088" indent="-514350">
              <a:buFont typeface="Arial"/>
              <a:buAutoNum type="arabicPeriod"/>
            </a:pPr>
            <a:endParaRPr lang="es-BO" sz="2000" dirty="0"/>
          </a:p>
          <a:p>
            <a:pPr marL="700088" indent="-514350">
              <a:buFont typeface="Arial"/>
              <a:buAutoNum type="arabicPeriod"/>
            </a:pPr>
            <a:r>
              <a:rPr lang="es-BO" sz="2000" dirty="0"/>
              <a:t>Departamento Técnico de Salud: Dr. José Javier Bilbao la Vieja</a:t>
            </a:r>
          </a:p>
          <a:p>
            <a:pPr marL="700088" indent="-514350">
              <a:buFont typeface="Arial"/>
              <a:buAutoNum type="arabicPeriod"/>
            </a:pPr>
            <a:r>
              <a:rPr lang="es-BO" sz="2000" dirty="0"/>
              <a:t>Departamento Técnico de Fiscalización administrativa Financiera: Lic. Enrique García</a:t>
            </a:r>
          </a:p>
          <a:p>
            <a:pPr marL="700088" indent="-514350">
              <a:buFont typeface="Arial"/>
              <a:buAutoNum type="arabicPeriod"/>
            </a:pPr>
            <a:r>
              <a:rPr lang="es-BO" sz="2000" dirty="0"/>
              <a:t>Departamento de Asuntos Jurídicos : Dr. Edgar Campos </a:t>
            </a:r>
          </a:p>
          <a:p>
            <a:pPr marL="700088" indent="-514350">
              <a:buFont typeface="Arial"/>
              <a:buAutoNum type="arabicPeriod"/>
            </a:pPr>
            <a:r>
              <a:rPr lang="es-BO" sz="2000" dirty="0"/>
              <a:t>Departamento de Asuntos Administrativos: Lic. Pedro Farell</a:t>
            </a:r>
          </a:p>
          <a:p>
            <a:pPr marL="700088" indent="-514350">
              <a:buFont typeface="Arial"/>
              <a:buAutoNum type="arabicPeriod"/>
            </a:pPr>
            <a:r>
              <a:rPr lang="es-BO" sz="2000" dirty="0"/>
              <a:t>Desafíos  2016: Dra. María Julia Carrasco Gil</a:t>
            </a:r>
          </a:p>
          <a:p>
            <a:pPr marL="700088" indent="-514350">
              <a:buFont typeface="Arial"/>
              <a:buAutoNum type="arabicPeriod"/>
            </a:pPr>
            <a:endParaRPr lang="es-BO" sz="2000" dirty="0"/>
          </a:p>
        </p:txBody>
      </p:sp>
      <p:pic>
        <p:nvPicPr>
          <p:cNvPr id="6"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2574945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AutoShape 4"/>
          <p:cNvSpPr>
            <a:spLocks noChangeArrowheads="1"/>
          </p:cNvSpPr>
          <p:nvPr/>
        </p:nvSpPr>
        <p:spPr bwMode="auto">
          <a:xfrm>
            <a:off x="7914456" y="4077071"/>
            <a:ext cx="2627784" cy="1656184"/>
          </a:xfrm>
          <a:prstGeom prst="leftArrowCallout">
            <a:avLst>
              <a:gd name="adj1" fmla="val 34012"/>
              <a:gd name="adj2" fmla="val 25000"/>
              <a:gd name="adj3" fmla="val 28292"/>
              <a:gd name="adj4" fmla="val 66667"/>
            </a:avLst>
          </a:prstGeom>
          <a:solidFill>
            <a:srgbClr val="99FFCC"/>
          </a:solidFill>
          <a:ln w="9525">
            <a:miter lim="800000"/>
            <a:headEnd/>
            <a:tailEnd/>
          </a:ln>
          <a:effectLst/>
          <a:scene3d>
            <a:camera prst="perspectiveContrastingLeftFacing"/>
            <a:lightRig rig="legacyFlat3" dir="b"/>
          </a:scene3d>
          <a:sp3d extrusionH="430200" prstMaterial="legacyMatte">
            <a:bevelT w="13500" h="13500" prst="angle"/>
            <a:bevelB w="13500" h="13500" prst="angle"/>
            <a:extrusionClr>
              <a:srgbClr val="FF0000"/>
            </a:extrusionClr>
          </a:sp3d>
        </p:spPr>
        <p:txBody>
          <a:bodyPr wrap="none" anchor="ctr">
            <a:flatTx/>
          </a:bodyPr>
          <a:lstStyle/>
          <a:p>
            <a:pPr algn="ctr">
              <a:defRPr/>
            </a:pPr>
            <a:endParaRPr lang="es-ES_tradnl" sz="2400" b="1" dirty="0">
              <a:solidFill>
                <a:srgbClr val="FFFF00"/>
              </a:solidFill>
            </a:endParaRPr>
          </a:p>
        </p:txBody>
      </p:sp>
      <p:sp>
        <p:nvSpPr>
          <p:cNvPr id="9" name="Text Box 6"/>
          <p:cNvSpPr txBox="1">
            <a:spLocks noChangeArrowheads="1"/>
          </p:cNvSpPr>
          <p:nvPr/>
        </p:nvSpPr>
        <p:spPr bwMode="auto">
          <a:xfrm>
            <a:off x="2030753" y="2614612"/>
            <a:ext cx="4179116" cy="442674"/>
          </a:xfrm>
          <a:prstGeom prst="roundRect">
            <a:avLst/>
          </a:prstGeom>
          <a:gradFill flip="none" rotWithShape="1">
            <a:gsLst>
              <a:gs pos="0">
                <a:schemeClr val="accent3">
                  <a:lumMod val="85000"/>
                  <a:shade val="30000"/>
                  <a:satMod val="115000"/>
                </a:schemeClr>
              </a:gs>
              <a:gs pos="50000">
                <a:schemeClr val="accent3">
                  <a:lumMod val="85000"/>
                  <a:shade val="67500"/>
                  <a:satMod val="115000"/>
                </a:schemeClr>
              </a:gs>
              <a:gs pos="100000">
                <a:schemeClr val="accent3">
                  <a:lumMod val="85000"/>
                  <a:shade val="100000"/>
                  <a:satMod val="115000"/>
                </a:schemeClr>
              </a:gs>
            </a:gsLst>
            <a:lin ang="2700000" scaled="1"/>
            <a:tileRect/>
          </a:gra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flatTx/>
          </a:bodyPr>
          <a:lstStyle>
            <a:defPPr>
              <a:defRPr lang="es-BO"/>
            </a:defPPr>
            <a:lvl1pPr algn="ctr">
              <a:defRPr sz="2000">
                <a:latin typeface="Arial" pitchFamily="34" charset="0"/>
                <a:cs typeface="Arial" pitchFamily="34" charset="0"/>
              </a:defRPr>
            </a:lvl1pPr>
          </a:lstStyle>
          <a:p>
            <a:r>
              <a:rPr lang="es-ES" dirty="0"/>
              <a:t>Realizadas para la gestión 2015</a:t>
            </a:r>
          </a:p>
        </p:txBody>
      </p:sp>
      <p:sp>
        <p:nvSpPr>
          <p:cNvPr id="12" name="11 CuadroTexto"/>
          <p:cNvSpPr txBox="1"/>
          <p:nvPr/>
        </p:nvSpPr>
        <p:spPr>
          <a:xfrm>
            <a:off x="8450327" y="4397332"/>
            <a:ext cx="2232248" cy="923330"/>
          </a:xfrm>
          <a:prstGeom prst="rect">
            <a:avLst/>
          </a:prstGeom>
          <a:noFill/>
          <a:scene3d>
            <a:camera prst="perspectiveContrastingLeftFacing"/>
            <a:lightRig rig="threePt" dir="t"/>
          </a:scene3d>
        </p:spPr>
        <p:txBody>
          <a:bodyPr wrap="square">
            <a:spAutoFit/>
          </a:bodyPr>
          <a:lstStyle/>
          <a:p>
            <a:pPr algn="ctr">
              <a:defRPr/>
            </a:pPr>
            <a:r>
              <a:rPr lang="es-ES_tradnl" b="1" dirty="0"/>
              <a:t>ASIGNACIONES FAMILIARES </a:t>
            </a:r>
          </a:p>
          <a:p>
            <a:pPr algn="ctr">
              <a:defRPr/>
            </a:pPr>
            <a:r>
              <a:rPr lang="es-ES_tradnl" b="1" dirty="0"/>
              <a:t>2015</a:t>
            </a:r>
            <a:endParaRPr lang="es-BO" sz="2400" dirty="0"/>
          </a:p>
        </p:txBody>
      </p:sp>
      <p:sp>
        <p:nvSpPr>
          <p:cNvPr id="13" name="12 Elipse"/>
          <p:cNvSpPr/>
          <p:nvPr/>
        </p:nvSpPr>
        <p:spPr>
          <a:xfrm>
            <a:off x="6440051" y="2516968"/>
            <a:ext cx="1276114" cy="637881"/>
          </a:xfrm>
          <a:prstGeom prst="ellipse">
            <a:avLst/>
          </a:prstGeom>
        </p:spPr>
        <p:style>
          <a:lnRef idx="1">
            <a:schemeClr val="accent5"/>
          </a:lnRef>
          <a:fillRef idx="3">
            <a:schemeClr val="accent5"/>
          </a:fillRef>
          <a:effectRef idx="2">
            <a:schemeClr val="accent5"/>
          </a:effectRef>
          <a:fontRef idx="minor">
            <a:schemeClr val="lt1"/>
          </a:fontRef>
        </p:style>
        <p:txBody>
          <a:bodyPr anchor="ctr"/>
          <a:lstStyle/>
          <a:p>
            <a:pPr algn="ctr"/>
            <a:r>
              <a:rPr lang="es-BO" b="1" dirty="0">
                <a:solidFill>
                  <a:schemeClr val="bg1">
                    <a:lumMod val="95000"/>
                  </a:schemeClr>
                </a:solidFill>
              </a:rPr>
              <a:t>E:7  100  %</a:t>
            </a:r>
          </a:p>
        </p:txBody>
      </p:sp>
      <p:sp>
        <p:nvSpPr>
          <p:cNvPr id="8" name="7 Elipse"/>
          <p:cNvSpPr/>
          <p:nvPr/>
        </p:nvSpPr>
        <p:spPr>
          <a:xfrm>
            <a:off x="6440051" y="1160924"/>
            <a:ext cx="1276114" cy="648072"/>
          </a:xfrm>
          <a:prstGeom prst="ellipse">
            <a:avLst/>
          </a:prstGeom>
        </p:spPr>
        <p:style>
          <a:lnRef idx="1">
            <a:schemeClr val="accent5"/>
          </a:lnRef>
          <a:fillRef idx="3">
            <a:schemeClr val="accent5"/>
          </a:fillRef>
          <a:effectRef idx="2">
            <a:schemeClr val="accent5"/>
          </a:effectRef>
          <a:fontRef idx="minor">
            <a:schemeClr val="lt1"/>
          </a:fontRef>
        </p:style>
        <p:txBody>
          <a:bodyPr anchor="ctr"/>
          <a:lstStyle/>
          <a:p>
            <a:pPr algn="ctr"/>
            <a:r>
              <a:rPr lang="es-BO" b="1" dirty="0">
                <a:solidFill>
                  <a:schemeClr val="bg1">
                    <a:lumMod val="95000"/>
                  </a:schemeClr>
                </a:solidFill>
              </a:rPr>
              <a:t>P: 6</a:t>
            </a:r>
          </a:p>
        </p:txBody>
      </p:sp>
      <p:sp>
        <p:nvSpPr>
          <p:cNvPr id="11" name="Text Box 7"/>
          <p:cNvSpPr txBox="1">
            <a:spLocks noChangeArrowheads="1"/>
          </p:cNvSpPr>
          <p:nvPr/>
        </p:nvSpPr>
        <p:spPr bwMode="auto">
          <a:xfrm>
            <a:off x="1847528" y="1052737"/>
            <a:ext cx="4464496" cy="1464231"/>
          </a:xfrm>
          <a:prstGeom prst="roundRect">
            <a:avLst/>
          </a:prstGeom>
          <a:gradFill flip="none" rotWithShape="1">
            <a:gsLst>
              <a:gs pos="0">
                <a:schemeClr val="accent3">
                  <a:lumMod val="85000"/>
                  <a:shade val="30000"/>
                  <a:satMod val="115000"/>
                </a:schemeClr>
              </a:gs>
              <a:gs pos="50000">
                <a:schemeClr val="accent3">
                  <a:lumMod val="85000"/>
                  <a:shade val="67500"/>
                  <a:satMod val="115000"/>
                </a:schemeClr>
              </a:gs>
              <a:gs pos="100000">
                <a:schemeClr val="accent3">
                  <a:lumMod val="85000"/>
                  <a:shade val="100000"/>
                  <a:satMod val="115000"/>
                </a:schemeClr>
              </a:gs>
            </a:gsLst>
            <a:lin ang="2700000" scaled="1"/>
            <a:tileRect/>
          </a:gra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flatTx/>
          </a:bodyPr>
          <a:lstStyle>
            <a:defPPr>
              <a:defRPr lang="es-BO"/>
            </a:defPPr>
            <a:lvl1pPr algn="ctr">
              <a:defRPr sz="2000">
                <a:latin typeface="Arial" pitchFamily="34" charset="0"/>
                <a:cs typeface="Arial" pitchFamily="34" charset="0"/>
              </a:defRPr>
            </a:lvl1pPr>
          </a:lstStyle>
          <a:p>
            <a:r>
              <a:rPr lang="es-ES" dirty="0"/>
              <a:t>Entrega de Productos Rezagados a Instituciones de Beneficencia               </a:t>
            </a:r>
          </a:p>
          <a:p>
            <a:r>
              <a:rPr lang="es-ES" dirty="0"/>
              <a:t>Programadas </a:t>
            </a:r>
          </a:p>
          <a:p>
            <a:r>
              <a:rPr lang="es-ES" dirty="0"/>
              <a:t>para la  Gestión 2015 </a:t>
            </a:r>
          </a:p>
        </p:txBody>
      </p:sp>
      <p:pic>
        <p:nvPicPr>
          <p:cNvPr id="75782" name="Picture 6" descr="http://t0.gstatic.com/images?q=tbn:ANd9GcTo5_3anu7CMmWcNauUN_tiupeYd7GULtAcMCgbfV6ir3z6Qhsp7EvDWg">
            <a:hlinkClick r:id="rId2"/>
          </p:cNvPr>
          <p:cNvPicPr>
            <a:picLocks noChangeAspect="1" noChangeArrowheads="1"/>
          </p:cNvPicPr>
          <p:nvPr/>
        </p:nvPicPr>
        <p:blipFill>
          <a:blip r:embed="rId3" cstate="print"/>
          <a:srcRect/>
          <a:stretch>
            <a:fillRect/>
          </a:stretch>
        </p:blipFill>
        <p:spPr bwMode="auto">
          <a:xfrm>
            <a:off x="8040216" y="1052737"/>
            <a:ext cx="2376264" cy="2335511"/>
          </a:xfrm>
          <a:prstGeom prst="rect">
            <a:avLst/>
          </a:prstGeom>
          <a:noFill/>
        </p:spPr>
      </p:pic>
      <p:graphicFrame>
        <p:nvGraphicFramePr>
          <p:cNvPr id="3" name="2 Tabla"/>
          <p:cNvGraphicFramePr>
            <a:graphicFrameLocks noGrp="1"/>
          </p:cNvGraphicFramePr>
          <p:nvPr>
            <p:extLst/>
          </p:nvPr>
        </p:nvGraphicFramePr>
        <p:xfrm>
          <a:off x="1631505" y="3140969"/>
          <a:ext cx="6408711" cy="3461302"/>
        </p:xfrm>
        <a:graphic>
          <a:graphicData uri="http://schemas.openxmlformats.org/drawingml/2006/table">
            <a:tbl>
              <a:tblPr>
                <a:tableStyleId>{5C22544A-7EE6-4342-B048-85BDC9FD1C3A}</a:tableStyleId>
              </a:tblPr>
              <a:tblGrid>
                <a:gridCol w="1072762">
                  <a:extLst>
                    <a:ext uri="{9D8B030D-6E8A-4147-A177-3AD203B41FA5}">
                      <a16:colId xmlns:a16="http://schemas.microsoft.com/office/drawing/2014/main" val="20000"/>
                    </a:ext>
                  </a:extLst>
                </a:gridCol>
                <a:gridCol w="933443">
                  <a:extLst>
                    <a:ext uri="{9D8B030D-6E8A-4147-A177-3AD203B41FA5}">
                      <a16:colId xmlns:a16="http://schemas.microsoft.com/office/drawing/2014/main" val="20001"/>
                    </a:ext>
                  </a:extLst>
                </a:gridCol>
                <a:gridCol w="719339">
                  <a:extLst>
                    <a:ext uri="{9D8B030D-6E8A-4147-A177-3AD203B41FA5}">
                      <a16:colId xmlns:a16="http://schemas.microsoft.com/office/drawing/2014/main" val="20002"/>
                    </a:ext>
                  </a:extLst>
                </a:gridCol>
                <a:gridCol w="701723">
                  <a:extLst>
                    <a:ext uri="{9D8B030D-6E8A-4147-A177-3AD203B41FA5}">
                      <a16:colId xmlns:a16="http://schemas.microsoft.com/office/drawing/2014/main" val="20003"/>
                    </a:ext>
                  </a:extLst>
                </a:gridCol>
                <a:gridCol w="947374">
                  <a:extLst>
                    <a:ext uri="{9D8B030D-6E8A-4147-A177-3AD203B41FA5}">
                      <a16:colId xmlns:a16="http://schemas.microsoft.com/office/drawing/2014/main" val="20004"/>
                    </a:ext>
                  </a:extLst>
                </a:gridCol>
                <a:gridCol w="1030967">
                  <a:extLst>
                    <a:ext uri="{9D8B030D-6E8A-4147-A177-3AD203B41FA5}">
                      <a16:colId xmlns:a16="http://schemas.microsoft.com/office/drawing/2014/main" val="20005"/>
                    </a:ext>
                  </a:extLst>
                </a:gridCol>
                <a:gridCol w="1003103">
                  <a:extLst>
                    <a:ext uri="{9D8B030D-6E8A-4147-A177-3AD203B41FA5}">
                      <a16:colId xmlns:a16="http://schemas.microsoft.com/office/drawing/2014/main" val="20006"/>
                    </a:ext>
                  </a:extLst>
                </a:gridCol>
              </a:tblGrid>
              <a:tr h="648071">
                <a:tc>
                  <a:txBody>
                    <a:bodyPr/>
                    <a:lstStyle/>
                    <a:p>
                      <a:pPr algn="ctr" rtl="0" fontAlgn="ctr"/>
                      <a:r>
                        <a:rPr lang="es-BO" sz="1000" u="none" strike="noStrike" dirty="0">
                          <a:effectLst/>
                        </a:rPr>
                        <a:t>DISTRIBUIDORA</a:t>
                      </a:r>
                      <a:endParaRPr lang="es-BO" sz="1000" b="1"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rtl="0" fontAlgn="ctr"/>
                      <a:r>
                        <a:rPr lang="es-BO" sz="1000" u="none" strike="noStrike" dirty="0">
                          <a:effectLst/>
                        </a:rPr>
                        <a:t>DEPARTA MENTO </a:t>
                      </a:r>
                      <a:endParaRPr lang="es-BO" sz="1000" b="1"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rtl="0" fontAlgn="ctr"/>
                      <a:r>
                        <a:rPr lang="es-BO" sz="1000" u="none" strike="noStrike" dirty="0">
                          <a:effectLst/>
                        </a:rPr>
                        <a:t>N° DE HOGARES</a:t>
                      </a:r>
                      <a:endParaRPr lang="es-BO" sz="1000" b="1"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rtl="0" fontAlgn="ctr"/>
                      <a:r>
                        <a:rPr lang="es-BO" sz="1000" u="none" strike="noStrike" dirty="0">
                          <a:effectLst/>
                        </a:rPr>
                        <a:t>TOTAL BENEFI CIARIOS</a:t>
                      </a:r>
                      <a:endParaRPr lang="es-BO" sz="1000" b="1"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rtl="0" fontAlgn="ctr"/>
                      <a:r>
                        <a:rPr lang="es-BO" sz="1000" u="none" strike="noStrike" dirty="0">
                          <a:effectLst/>
                        </a:rPr>
                        <a:t>TOTAL DE REZAGADOS</a:t>
                      </a:r>
                      <a:endParaRPr lang="es-BO" sz="1000" b="1"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rtl="0" fontAlgn="ctr"/>
                      <a:r>
                        <a:rPr lang="es-BO" sz="1000" u="none" strike="noStrike" dirty="0">
                          <a:effectLst/>
                        </a:rPr>
                        <a:t>MONTO DE BOLIVIANOS</a:t>
                      </a:r>
                      <a:endParaRPr lang="es-BO" sz="1000" b="1"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rtl="0" fontAlgn="ctr"/>
                      <a:r>
                        <a:rPr lang="es-BO" sz="1000" u="none" strike="noStrike" dirty="0">
                          <a:effectLst/>
                        </a:rPr>
                        <a:t>NUMERO DE PAQUETES ENTREGADOS</a:t>
                      </a:r>
                      <a:endParaRPr lang="es-BO" sz="1000" b="1"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0"/>
                  </a:ext>
                </a:extLst>
              </a:tr>
              <a:tr h="308301">
                <a:tc>
                  <a:txBody>
                    <a:bodyPr/>
                    <a:lstStyle/>
                    <a:p>
                      <a:pPr algn="l" rtl="0" fontAlgn="b"/>
                      <a:r>
                        <a:rPr lang="es-BO" sz="1000" u="none" strike="noStrike" dirty="0">
                          <a:effectLst/>
                        </a:rPr>
                        <a:t>EBA</a:t>
                      </a:r>
                      <a:endParaRPr lang="es-BO" sz="10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rtl="0" fontAlgn="ctr"/>
                      <a:r>
                        <a:rPr lang="es-BO" sz="1100" u="none" strike="noStrike" dirty="0">
                          <a:effectLst/>
                          <a:latin typeface="Calibri" pitchFamily="34" charset="0"/>
                          <a:cs typeface="Calibri" pitchFamily="34" charset="0"/>
                        </a:rPr>
                        <a:t>TRINIDAD</a:t>
                      </a:r>
                      <a:endParaRPr lang="es-BO" sz="1100" b="0" i="0" u="none" strike="noStrike" dirty="0">
                        <a:solidFill>
                          <a:srgbClr val="000000"/>
                        </a:solidFill>
                        <a:effectLst/>
                        <a:latin typeface="Calibri" pitchFamily="34" charset="0"/>
                        <a:cs typeface="Calibri"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BO" sz="1100" u="none" strike="noStrike">
                          <a:effectLst/>
                          <a:latin typeface="Calibri" pitchFamily="34" charset="0"/>
                          <a:cs typeface="Calibri" pitchFamily="34" charset="0"/>
                        </a:rPr>
                        <a:t>2,00</a:t>
                      </a:r>
                      <a:endParaRPr lang="es-BO" sz="1100" b="0" i="0" u="none" strike="noStrike">
                        <a:solidFill>
                          <a:srgbClr val="000000"/>
                        </a:solidFill>
                        <a:effectLst/>
                        <a:latin typeface="Calibri" pitchFamily="34" charset="0"/>
                        <a:cs typeface="Calibri"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BO" sz="1100" u="none" strike="noStrike" dirty="0">
                          <a:effectLst/>
                          <a:latin typeface="Calibri" pitchFamily="34" charset="0"/>
                          <a:cs typeface="Calibri" pitchFamily="34" charset="0"/>
                        </a:rPr>
                        <a:t> </a:t>
                      </a:r>
                      <a:endParaRPr lang="es-BO" sz="1100" b="0" i="0" u="none" strike="noStrike" dirty="0">
                        <a:solidFill>
                          <a:srgbClr val="000000"/>
                        </a:solidFill>
                        <a:effectLst/>
                        <a:latin typeface="Calibri" pitchFamily="34" charset="0"/>
                        <a:cs typeface="Calibri"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BO" sz="1100" u="none" strike="noStrike">
                          <a:effectLst/>
                          <a:latin typeface="Calibri" pitchFamily="34" charset="0"/>
                          <a:cs typeface="Calibri" pitchFamily="34" charset="0"/>
                        </a:rPr>
                        <a:t> </a:t>
                      </a:r>
                      <a:endParaRPr lang="es-BO" sz="1100" b="0" i="0" u="none" strike="noStrike">
                        <a:solidFill>
                          <a:srgbClr val="000000"/>
                        </a:solidFill>
                        <a:effectLst/>
                        <a:latin typeface="Calibri" pitchFamily="34" charset="0"/>
                        <a:cs typeface="Calibri"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BO" sz="1100" u="none" strike="noStrike">
                          <a:effectLst/>
                          <a:latin typeface="Calibri" pitchFamily="34" charset="0"/>
                          <a:cs typeface="Calibri" pitchFamily="34" charset="0"/>
                        </a:rPr>
                        <a:t> </a:t>
                      </a:r>
                      <a:endParaRPr lang="es-BO" sz="1100" b="0" i="0" u="none" strike="noStrike">
                        <a:solidFill>
                          <a:srgbClr val="000000"/>
                        </a:solidFill>
                        <a:effectLst/>
                        <a:latin typeface="Calibri" pitchFamily="34" charset="0"/>
                        <a:cs typeface="Calibri"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BO" sz="1100" u="none" strike="noStrike" dirty="0">
                          <a:effectLst/>
                          <a:latin typeface="Calibri" pitchFamily="34" charset="0"/>
                          <a:cs typeface="Calibri" pitchFamily="34" charset="0"/>
                        </a:rPr>
                        <a:t>64,00</a:t>
                      </a:r>
                      <a:endParaRPr lang="es-BO" sz="1100" b="0" i="0" u="none" strike="noStrike" dirty="0">
                        <a:solidFill>
                          <a:srgbClr val="000000"/>
                        </a:solidFill>
                        <a:effectLst/>
                        <a:latin typeface="Calibri" pitchFamily="34" charset="0"/>
                        <a:cs typeface="Calibri"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08301">
                <a:tc>
                  <a:txBody>
                    <a:bodyPr/>
                    <a:lstStyle/>
                    <a:p>
                      <a:pPr algn="l" rtl="0" fontAlgn="b"/>
                      <a:r>
                        <a:rPr lang="es-BO" sz="1000" u="none" strike="noStrike" dirty="0">
                          <a:effectLst/>
                        </a:rPr>
                        <a:t>EBA </a:t>
                      </a:r>
                      <a:endParaRPr lang="es-BO" sz="10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rtl="0" fontAlgn="ctr"/>
                      <a:r>
                        <a:rPr lang="es-BO" sz="1100" u="none" strike="noStrike" dirty="0">
                          <a:effectLst/>
                          <a:latin typeface="Calibri" pitchFamily="34" charset="0"/>
                          <a:cs typeface="Calibri" pitchFamily="34" charset="0"/>
                        </a:rPr>
                        <a:t>LA PAZ</a:t>
                      </a:r>
                      <a:endParaRPr lang="es-BO" sz="1100" b="0" i="0" u="none" strike="noStrike" dirty="0">
                        <a:solidFill>
                          <a:srgbClr val="000000"/>
                        </a:solidFill>
                        <a:effectLst/>
                        <a:latin typeface="Calibri" pitchFamily="34" charset="0"/>
                        <a:cs typeface="Calibri"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BO" sz="1100" u="none" strike="noStrike" dirty="0">
                          <a:effectLst/>
                          <a:latin typeface="Calibri" pitchFamily="34" charset="0"/>
                          <a:cs typeface="Calibri" pitchFamily="34" charset="0"/>
                        </a:rPr>
                        <a:t>160,00</a:t>
                      </a:r>
                      <a:endParaRPr lang="es-BO" sz="1100" b="0" i="0" u="none" strike="noStrike" dirty="0">
                        <a:solidFill>
                          <a:srgbClr val="000000"/>
                        </a:solidFill>
                        <a:effectLst/>
                        <a:latin typeface="Calibri" pitchFamily="34" charset="0"/>
                        <a:cs typeface="Calibri"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BO" sz="1100" u="none" strike="noStrike">
                          <a:effectLst/>
                          <a:latin typeface="Calibri" pitchFamily="34" charset="0"/>
                          <a:cs typeface="Calibri" pitchFamily="34" charset="0"/>
                        </a:rPr>
                        <a:t>14.410,00</a:t>
                      </a:r>
                      <a:endParaRPr lang="es-BO" sz="1100" b="0" i="0" u="none" strike="noStrike">
                        <a:solidFill>
                          <a:srgbClr val="000000"/>
                        </a:solidFill>
                        <a:effectLst/>
                        <a:latin typeface="Calibri" pitchFamily="34" charset="0"/>
                        <a:cs typeface="Calibri"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BO" sz="1100" u="none" strike="noStrike" dirty="0">
                          <a:effectLst/>
                          <a:latin typeface="Calibri" pitchFamily="34" charset="0"/>
                          <a:cs typeface="Calibri" pitchFamily="34" charset="0"/>
                        </a:rPr>
                        <a:t>318.257,00</a:t>
                      </a:r>
                      <a:endParaRPr lang="es-BO" sz="1100" b="0" i="0" u="none" strike="noStrike" dirty="0">
                        <a:solidFill>
                          <a:srgbClr val="000000"/>
                        </a:solidFill>
                        <a:effectLst/>
                        <a:latin typeface="Calibri" pitchFamily="34" charset="0"/>
                        <a:cs typeface="Calibri"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BO" sz="1100" u="none" strike="noStrike">
                          <a:effectLst/>
                          <a:latin typeface="Calibri" pitchFamily="34" charset="0"/>
                          <a:cs typeface="Calibri" pitchFamily="34" charset="0"/>
                        </a:rPr>
                        <a:t>3.753.720,00</a:t>
                      </a:r>
                      <a:endParaRPr lang="es-BO" sz="1100" b="0" i="0" u="none" strike="noStrike">
                        <a:solidFill>
                          <a:srgbClr val="000000"/>
                        </a:solidFill>
                        <a:effectLst/>
                        <a:latin typeface="Calibri" pitchFamily="34" charset="0"/>
                        <a:cs typeface="Calibri"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BO" sz="1100" b="0" i="0" u="none" strike="noStrike">
                          <a:solidFill>
                            <a:srgbClr val="000000"/>
                          </a:solidFill>
                          <a:effectLst/>
                          <a:latin typeface="Calibri"/>
                        </a:rPr>
                        <a:t>4.973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08301">
                <a:tc>
                  <a:txBody>
                    <a:bodyPr/>
                    <a:lstStyle/>
                    <a:p>
                      <a:pPr algn="l" rtl="0" fontAlgn="b"/>
                      <a:r>
                        <a:rPr lang="es-BO" sz="1000" u="none" strike="noStrike" dirty="0">
                          <a:effectLst/>
                        </a:rPr>
                        <a:t>EBA</a:t>
                      </a:r>
                      <a:endParaRPr lang="es-BO" sz="10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rtl="0" fontAlgn="ctr"/>
                      <a:r>
                        <a:rPr lang="es-BO" sz="1100" u="none" strike="noStrike">
                          <a:effectLst/>
                          <a:latin typeface="Calibri" pitchFamily="34" charset="0"/>
                          <a:cs typeface="Calibri" pitchFamily="34" charset="0"/>
                        </a:rPr>
                        <a:t>SANTA CRUZ</a:t>
                      </a:r>
                      <a:endParaRPr lang="es-BO" sz="1100" b="0" i="0" u="none" strike="noStrike">
                        <a:solidFill>
                          <a:srgbClr val="000000"/>
                        </a:solidFill>
                        <a:effectLst/>
                        <a:latin typeface="Calibri" pitchFamily="34" charset="0"/>
                        <a:cs typeface="Calibri"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BO" sz="1100" u="none" strike="noStrike" dirty="0">
                          <a:effectLst/>
                          <a:latin typeface="Calibri" pitchFamily="34" charset="0"/>
                          <a:cs typeface="Calibri" pitchFamily="34" charset="0"/>
                        </a:rPr>
                        <a:t>73,00</a:t>
                      </a:r>
                      <a:endParaRPr lang="es-BO" sz="1100" b="0" i="0" u="none" strike="noStrike" dirty="0">
                        <a:solidFill>
                          <a:srgbClr val="000000"/>
                        </a:solidFill>
                        <a:effectLst/>
                        <a:latin typeface="Calibri" pitchFamily="34" charset="0"/>
                        <a:cs typeface="Calibri"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BO" sz="1100" u="none" strike="noStrike" dirty="0">
                          <a:effectLst/>
                          <a:latin typeface="Calibri" pitchFamily="34" charset="0"/>
                          <a:cs typeface="Calibri" pitchFamily="34" charset="0"/>
                        </a:rPr>
                        <a:t>8.190,00</a:t>
                      </a:r>
                      <a:endParaRPr lang="es-BO" sz="1100" b="0" i="0" u="none" strike="noStrike" dirty="0">
                        <a:solidFill>
                          <a:srgbClr val="000000"/>
                        </a:solidFill>
                        <a:effectLst/>
                        <a:latin typeface="Calibri" pitchFamily="34" charset="0"/>
                        <a:cs typeface="Calibri"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BO" sz="1100" u="none" strike="noStrike" dirty="0">
                          <a:effectLst/>
                          <a:latin typeface="Calibri" pitchFamily="34" charset="0"/>
                          <a:cs typeface="Calibri" pitchFamily="34" charset="0"/>
                        </a:rPr>
                        <a:t>386.754,00</a:t>
                      </a:r>
                      <a:endParaRPr lang="es-BO" sz="1100" b="0" i="0" u="none" strike="noStrike" dirty="0">
                        <a:solidFill>
                          <a:srgbClr val="000000"/>
                        </a:solidFill>
                        <a:effectLst/>
                        <a:latin typeface="Calibri" pitchFamily="34" charset="0"/>
                        <a:cs typeface="Calibri"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BO" sz="1100" u="none" strike="noStrike">
                          <a:effectLst/>
                          <a:latin typeface="Calibri" pitchFamily="34" charset="0"/>
                          <a:cs typeface="Calibri" pitchFamily="34" charset="0"/>
                        </a:rPr>
                        <a:t>5.146.800,00</a:t>
                      </a:r>
                      <a:endParaRPr lang="es-BO" sz="1100" b="0" i="0" u="none" strike="noStrike">
                        <a:solidFill>
                          <a:srgbClr val="000000"/>
                        </a:solidFill>
                        <a:effectLst/>
                        <a:latin typeface="Calibri" pitchFamily="34" charset="0"/>
                        <a:cs typeface="Calibri"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BO" sz="1100" b="0" i="0" u="none" strike="noStrike">
                          <a:solidFill>
                            <a:srgbClr val="000000"/>
                          </a:solidFill>
                          <a:effectLst/>
                          <a:latin typeface="Calibri"/>
                        </a:rPr>
                        <a:t>6.043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08301">
                <a:tc>
                  <a:txBody>
                    <a:bodyPr/>
                    <a:lstStyle/>
                    <a:p>
                      <a:pPr algn="l" rtl="0" fontAlgn="b"/>
                      <a:r>
                        <a:rPr lang="es-BO" sz="1000" u="none" strike="noStrike" dirty="0">
                          <a:effectLst/>
                        </a:rPr>
                        <a:t>LACTEOSBOL </a:t>
                      </a:r>
                      <a:endParaRPr lang="es-BO" sz="10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rtl="0" fontAlgn="ctr"/>
                      <a:r>
                        <a:rPr lang="es-BO" sz="1100" u="none" strike="noStrike">
                          <a:effectLst/>
                          <a:latin typeface="Calibri" pitchFamily="34" charset="0"/>
                          <a:cs typeface="Calibri" pitchFamily="34" charset="0"/>
                        </a:rPr>
                        <a:t>CHUQUISACA</a:t>
                      </a:r>
                      <a:endParaRPr lang="es-BO" sz="1100" b="0" i="0" u="none" strike="noStrike">
                        <a:solidFill>
                          <a:srgbClr val="000000"/>
                        </a:solidFill>
                        <a:effectLst/>
                        <a:latin typeface="Calibri" pitchFamily="34" charset="0"/>
                        <a:cs typeface="Calibri"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BO" sz="1100" u="none" strike="noStrike" dirty="0">
                          <a:effectLst/>
                          <a:latin typeface="Calibri" pitchFamily="34" charset="0"/>
                          <a:cs typeface="Calibri" pitchFamily="34" charset="0"/>
                        </a:rPr>
                        <a:t>96,00</a:t>
                      </a:r>
                      <a:endParaRPr lang="es-BO" sz="1100" b="0" i="0" u="none" strike="noStrike" dirty="0">
                        <a:solidFill>
                          <a:srgbClr val="000000"/>
                        </a:solidFill>
                        <a:effectLst/>
                        <a:latin typeface="Calibri" pitchFamily="34" charset="0"/>
                        <a:cs typeface="Calibri"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BO" sz="1100" u="none" strike="noStrike" dirty="0">
                          <a:effectLst/>
                          <a:latin typeface="Calibri" pitchFamily="34" charset="0"/>
                          <a:cs typeface="Calibri" pitchFamily="34" charset="0"/>
                        </a:rPr>
                        <a:t>6.810,00</a:t>
                      </a:r>
                      <a:endParaRPr lang="es-BO" sz="1100" b="0" i="0" u="none" strike="noStrike" dirty="0">
                        <a:solidFill>
                          <a:srgbClr val="000000"/>
                        </a:solidFill>
                        <a:effectLst/>
                        <a:latin typeface="Calibri" pitchFamily="34" charset="0"/>
                        <a:cs typeface="Calibri"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BO" sz="1100" u="none" strike="noStrike" dirty="0">
                          <a:effectLst/>
                          <a:latin typeface="Calibri" pitchFamily="34" charset="0"/>
                          <a:cs typeface="Calibri" pitchFamily="34" charset="0"/>
                        </a:rPr>
                        <a:t>193.738,00</a:t>
                      </a:r>
                      <a:endParaRPr lang="es-BO" sz="1100" b="0" i="0" u="none" strike="noStrike" dirty="0">
                        <a:solidFill>
                          <a:srgbClr val="000000"/>
                        </a:solidFill>
                        <a:effectLst/>
                        <a:latin typeface="Calibri" pitchFamily="34" charset="0"/>
                        <a:cs typeface="Calibri"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BO" sz="1100" u="none" strike="noStrike">
                          <a:effectLst/>
                          <a:latin typeface="Calibri" pitchFamily="34" charset="0"/>
                          <a:cs typeface="Calibri" pitchFamily="34" charset="0"/>
                        </a:rPr>
                        <a:t>2.618.600,00</a:t>
                      </a:r>
                      <a:endParaRPr lang="es-BO" sz="1100" b="0" i="0" u="none" strike="noStrike">
                        <a:solidFill>
                          <a:srgbClr val="000000"/>
                        </a:solidFill>
                        <a:effectLst/>
                        <a:latin typeface="Calibri" pitchFamily="34" charset="0"/>
                        <a:cs typeface="Calibri"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BO" sz="1100" b="0" i="0" u="none" strike="noStrike">
                          <a:solidFill>
                            <a:srgbClr val="000000"/>
                          </a:solidFill>
                          <a:effectLst/>
                          <a:latin typeface="Calibri"/>
                        </a:rPr>
                        <a:t>3.027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05614">
                <a:tc>
                  <a:txBody>
                    <a:bodyPr/>
                    <a:lstStyle/>
                    <a:p>
                      <a:pPr algn="l" rtl="0" fontAlgn="b"/>
                      <a:r>
                        <a:rPr lang="es-BO" sz="1000" u="none" strike="noStrike" dirty="0">
                          <a:effectLst/>
                        </a:rPr>
                        <a:t>LACTEOSBOL </a:t>
                      </a:r>
                      <a:endParaRPr lang="es-BO" sz="10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rtl="0" fontAlgn="ctr"/>
                      <a:r>
                        <a:rPr lang="es-BO" sz="1100" u="none" strike="noStrike" dirty="0">
                          <a:effectLst/>
                          <a:latin typeface="Calibri" pitchFamily="34" charset="0"/>
                          <a:cs typeface="Calibri" pitchFamily="34" charset="0"/>
                        </a:rPr>
                        <a:t>COCHABAMBA</a:t>
                      </a:r>
                      <a:endParaRPr lang="es-BO" sz="1100" b="0" i="0" u="none" strike="noStrike" dirty="0">
                        <a:solidFill>
                          <a:srgbClr val="000000"/>
                        </a:solidFill>
                        <a:effectLst/>
                        <a:latin typeface="Calibri" pitchFamily="34" charset="0"/>
                        <a:cs typeface="Calibri"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BO" sz="1100" u="none" strike="noStrike" dirty="0">
                          <a:effectLst/>
                          <a:latin typeface="Calibri" pitchFamily="34" charset="0"/>
                          <a:cs typeface="Calibri" pitchFamily="34" charset="0"/>
                        </a:rPr>
                        <a:t>78,00</a:t>
                      </a:r>
                      <a:endParaRPr lang="es-BO" sz="1100" b="0" i="0" u="none" strike="noStrike" dirty="0">
                        <a:solidFill>
                          <a:srgbClr val="000000"/>
                        </a:solidFill>
                        <a:effectLst/>
                        <a:latin typeface="Calibri" pitchFamily="34" charset="0"/>
                        <a:cs typeface="Calibri"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BO" sz="1100" u="none" strike="noStrike" dirty="0">
                          <a:effectLst/>
                          <a:latin typeface="Calibri" pitchFamily="34" charset="0"/>
                          <a:cs typeface="Calibri" pitchFamily="34" charset="0"/>
                        </a:rPr>
                        <a:t>7.844,00</a:t>
                      </a:r>
                      <a:endParaRPr lang="es-BO" sz="1100" b="0" i="0" u="none" strike="noStrike" dirty="0">
                        <a:solidFill>
                          <a:srgbClr val="000000"/>
                        </a:solidFill>
                        <a:effectLst/>
                        <a:latin typeface="Calibri" pitchFamily="34" charset="0"/>
                        <a:cs typeface="Calibri"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BO" sz="1100" u="none" strike="noStrike" dirty="0">
                          <a:effectLst/>
                          <a:latin typeface="Calibri" pitchFamily="34" charset="0"/>
                          <a:cs typeface="Calibri" pitchFamily="34" charset="0"/>
                        </a:rPr>
                        <a:t>269.363,00</a:t>
                      </a:r>
                      <a:endParaRPr lang="es-BO" sz="1100" b="0" i="0" u="none" strike="noStrike" dirty="0">
                        <a:solidFill>
                          <a:srgbClr val="000000"/>
                        </a:solidFill>
                        <a:effectLst/>
                        <a:latin typeface="Calibri" pitchFamily="34" charset="0"/>
                        <a:cs typeface="Calibri"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BO" sz="1100" u="none" strike="noStrike" dirty="0">
                          <a:effectLst/>
                          <a:latin typeface="Calibri" pitchFamily="34" charset="0"/>
                          <a:cs typeface="Calibri" pitchFamily="34" charset="0"/>
                        </a:rPr>
                        <a:t>1.650.000,00</a:t>
                      </a:r>
                      <a:endParaRPr lang="es-BO" sz="1100" b="0" i="0" u="none" strike="noStrike" dirty="0">
                        <a:solidFill>
                          <a:srgbClr val="000000"/>
                        </a:solidFill>
                        <a:effectLst/>
                        <a:latin typeface="Calibri" pitchFamily="34" charset="0"/>
                        <a:cs typeface="Calibri"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BO" sz="1100" b="0" i="0" u="none" strike="noStrike">
                          <a:solidFill>
                            <a:srgbClr val="000000"/>
                          </a:solidFill>
                          <a:effectLst/>
                          <a:latin typeface="Calibri"/>
                        </a:rPr>
                        <a:t>4.209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08301">
                <a:tc>
                  <a:txBody>
                    <a:bodyPr/>
                    <a:lstStyle/>
                    <a:p>
                      <a:pPr algn="l" rtl="0" fontAlgn="b"/>
                      <a:r>
                        <a:rPr lang="es-BO" sz="1000" u="none" strike="noStrike" dirty="0">
                          <a:effectLst/>
                        </a:rPr>
                        <a:t>LACTEOSBOL </a:t>
                      </a:r>
                      <a:endParaRPr lang="es-BO" sz="10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rtl="0" fontAlgn="ctr"/>
                      <a:r>
                        <a:rPr lang="es-BO" sz="1100" u="none" strike="noStrike" dirty="0">
                          <a:effectLst/>
                          <a:latin typeface="Calibri" pitchFamily="34" charset="0"/>
                          <a:cs typeface="Calibri" pitchFamily="34" charset="0"/>
                        </a:rPr>
                        <a:t>POTOSI</a:t>
                      </a:r>
                      <a:endParaRPr lang="es-BO" sz="1100" b="0" i="0" u="none" strike="noStrike" dirty="0">
                        <a:solidFill>
                          <a:srgbClr val="000000"/>
                        </a:solidFill>
                        <a:effectLst/>
                        <a:latin typeface="Calibri" pitchFamily="34" charset="0"/>
                        <a:cs typeface="Calibri"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BO" sz="1100" u="none" strike="noStrike">
                          <a:effectLst/>
                          <a:latin typeface="Calibri" pitchFamily="34" charset="0"/>
                          <a:cs typeface="Calibri" pitchFamily="34" charset="0"/>
                        </a:rPr>
                        <a:t>34,00</a:t>
                      </a:r>
                      <a:endParaRPr lang="es-BO" sz="1100" b="0" i="0" u="none" strike="noStrike">
                        <a:solidFill>
                          <a:srgbClr val="000000"/>
                        </a:solidFill>
                        <a:effectLst/>
                        <a:latin typeface="Calibri" pitchFamily="34" charset="0"/>
                        <a:cs typeface="Calibri"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BO" sz="1100" u="none" strike="noStrike">
                          <a:effectLst/>
                          <a:latin typeface="Calibri" pitchFamily="34" charset="0"/>
                          <a:cs typeface="Calibri" pitchFamily="34" charset="0"/>
                        </a:rPr>
                        <a:t>1.500,00</a:t>
                      </a:r>
                      <a:endParaRPr lang="es-BO" sz="1100" b="0" i="0" u="none" strike="noStrike">
                        <a:solidFill>
                          <a:srgbClr val="000000"/>
                        </a:solidFill>
                        <a:effectLst/>
                        <a:latin typeface="Calibri" pitchFamily="34" charset="0"/>
                        <a:cs typeface="Calibri"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BO" sz="1100" u="none" strike="noStrike" dirty="0">
                          <a:effectLst/>
                          <a:latin typeface="Calibri" pitchFamily="34" charset="0"/>
                          <a:cs typeface="Calibri" pitchFamily="34" charset="0"/>
                        </a:rPr>
                        <a:t>99.517,00</a:t>
                      </a:r>
                      <a:endParaRPr lang="es-BO" sz="1100" b="0" i="0" u="none" strike="noStrike" dirty="0">
                        <a:solidFill>
                          <a:srgbClr val="000000"/>
                        </a:solidFill>
                        <a:effectLst/>
                        <a:latin typeface="Calibri" pitchFamily="34" charset="0"/>
                        <a:cs typeface="Calibri"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BO" sz="1100" u="none" strike="noStrike" dirty="0">
                          <a:effectLst/>
                          <a:latin typeface="Calibri" pitchFamily="34" charset="0"/>
                          <a:cs typeface="Calibri" pitchFamily="34" charset="0"/>
                        </a:rPr>
                        <a:t>1.388.237,00</a:t>
                      </a:r>
                      <a:endParaRPr lang="es-BO" sz="1100" b="0" i="0" u="none" strike="noStrike" dirty="0">
                        <a:solidFill>
                          <a:srgbClr val="000000"/>
                        </a:solidFill>
                        <a:effectLst/>
                        <a:latin typeface="Calibri" pitchFamily="34" charset="0"/>
                        <a:cs typeface="Calibri"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BO" sz="1100" b="0" i="0" u="none" strike="noStrike" dirty="0">
                          <a:solidFill>
                            <a:srgbClr val="000000"/>
                          </a:solidFill>
                          <a:effectLst/>
                          <a:latin typeface="Calibri"/>
                        </a:rPr>
                        <a:t>1.555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57811">
                <a:tc>
                  <a:txBody>
                    <a:bodyPr/>
                    <a:lstStyle/>
                    <a:p>
                      <a:pPr algn="ctr" rtl="0" fontAlgn="b"/>
                      <a:r>
                        <a:rPr lang="es-BO" sz="2800" b="1" i="0" u="none" strike="noStrike" dirty="0">
                          <a:solidFill>
                            <a:srgbClr val="000000"/>
                          </a:solidFill>
                          <a:effectLst/>
                          <a:latin typeface="Calibri"/>
                        </a:rPr>
                        <a: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0" fontAlgn="ctr"/>
                      <a:r>
                        <a:rPr lang="es-BO" sz="1100" b="0" i="0" u="none" strike="noStrike" dirty="0">
                          <a:solidFill>
                            <a:srgbClr val="000000"/>
                          </a:solidFill>
                          <a:effectLst/>
                          <a:latin typeface="Calibri" pitchFamily="34" charset="0"/>
                          <a:cs typeface="Calibri" pitchFamily="34" charset="0"/>
                        </a:rPr>
                        <a:t>ORURO</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0" fontAlgn="ctr"/>
                      <a:r>
                        <a:rPr lang="es-BO" sz="1100" b="0" i="0" u="none" strike="noStrike" dirty="0">
                          <a:solidFill>
                            <a:srgbClr val="000000"/>
                          </a:solidFill>
                          <a:effectLst/>
                          <a:latin typeface="Calibri" pitchFamily="34" charset="0"/>
                          <a:cs typeface="Calibri" pitchFamily="34" charset="0"/>
                        </a:rPr>
                        <a:t>SIN DATOS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0" fontAlgn="ctr"/>
                      <a:r>
                        <a:rPr lang="es-BO" sz="1100" b="0" i="0" u="none" strike="noStrike">
                          <a:solidFill>
                            <a:srgbClr val="000000"/>
                          </a:solidFill>
                          <a:effectLst/>
                          <a:latin typeface="Calibri" pitchFamily="34" charset="0"/>
                          <a:cs typeface="Calibri" pitchFamily="34" charset="0"/>
                        </a:rPr>
                        <a:t>SIN DATOS</a:t>
                      </a:r>
                      <a:endParaRPr lang="es-BO" sz="1100" b="0" i="0" u="none" strike="noStrike" dirty="0">
                        <a:solidFill>
                          <a:srgbClr val="000000"/>
                        </a:solidFill>
                        <a:effectLst/>
                        <a:latin typeface="Calibri" pitchFamily="34" charset="0"/>
                        <a:cs typeface="Calibri"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0" fontAlgn="ctr"/>
                      <a:r>
                        <a:rPr lang="es-BO" sz="1100" b="0" i="0" u="none" strike="noStrike" dirty="0">
                          <a:solidFill>
                            <a:srgbClr val="000000"/>
                          </a:solidFill>
                          <a:effectLst/>
                          <a:latin typeface="Calibri" pitchFamily="34" charset="0"/>
                          <a:cs typeface="Calibri" pitchFamily="34" charset="0"/>
                        </a:rPr>
                        <a:t>SIN DATOS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0" fontAlgn="ctr"/>
                      <a:r>
                        <a:rPr lang="es-BO" sz="1100" b="0" i="0" u="none" strike="noStrike">
                          <a:solidFill>
                            <a:srgbClr val="000000"/>
                          </a:solidFill>
                          <a:effectLst/>
                          <a:latin typeface="Calibri" pitchFamily="34" charset="0"/>
                          <a:cs typeface="Calibri" pitchFamily="34" charset="0"/>
                        </a:rPr>
                        <a:t>SIN DATOS</a:t>
                      </a:r>
                      <a:endParaRPr lang="es-BO" sz="1100" b="0" i="0" u="none" strike="noStrike" dirty="0">
                        <a:solidFill>
                          <a:srgbClr val="000000"/>
                        </a:solidFill>
                        <a:effectLst/>
                        <a:latin typeface="Calibri" pitchFamily="34" charset="0"/>
                        <a:cs typeface="Calibri"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0" fontAlgn="ctr"/>
                      <a:r>
                        <a:rPr lang="es-BO" sz="1100" b="0" i="0" u="none" strike="noStrike" dirty="0">
                          <a:solidFill>
                            <a:srgbClr val="000000"/>
                          </a:solidFill>
                          <a:effectLst/>
                          <a:latin typeface="Calibri" pitchFamily="34" charset="0"/>
                          <a:cs typeface="Calibri" pitchFamily="34" charset="0"/>
                        </a:rPr>
                        <a:t>SIN DATOS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7"/>
                  </a:ext>
                </a:extLst>
              </a:tr>
              <a:tr h="308301">
                <a:tc>
                  <a:txBody>
                    <a:bodyPr/>
                    <a:lstStyle/>
                    <a:p>
                      <a:pPr algn="ctr" rtl="0" fontAlgn="b"/>
                      <a:r>
                        <a:rPr lang="es-BO" sz="1100" u="none" strike="noStrike" dirty="0">
                          <a:effectLst/>
                        </a:rPr>
                        <a:t>TOTAL</a:t>
                      </a:r>
                      <a:endParaRPr lang="es-BO" sz="1100" b="1" i="0" u="none" strike="noStrike" dirty="0">
                        <a:solidFill>
                          <a:srgbClr val="000000"/>
                        </a:solidFill>
                        <a:effectLst/>
                        <a:latin typeface="Arial"/>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rtl="0" fontAlgn="ctr"/>
                      <a:r>
                        <a:rPr lang="es-BO" sz="1100" u="none" strike="noStrike" dirty="0">
                          <a:effectLst/>
                        </a:rPr>
                        <a:t> </a:t>
                      </a:r>
                      <a:endParaRPr lang="es-BO" sz="1100" b="0" i="0" u="none" strike="noStrike" dirty="0">
                        <a:solidFill>
                          <a:srgbClr val="000000"/>
                        </a:solidFill>
                        <a:effectLst/>
                        <a:latin typeface="Arial"/>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rtl="0" fontAlgn="ctr"/>
                      <a:r>
                        <a:rPr lang="es-BO" sz="1100" u="none" strike="noStrike" dirty="0">
                          <a:effectLst/>
                        </a:rPr>
                        <a:t>443,00</a:t>
                      </a:r>
                      <a:endParaRPr lang="es-BO" sz="1100" b="1" i="0" u="none" strike="noStrike" dirty="0">
                        <a:solidFill>
                          <a:srgbClr val="000000"/>
                        </a:solidFill>
                        <a:effectLst/>
                        <a:latin typeface="Arial"/>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rtl="0" fontAlgn="ctr"/>
                      <a:r>
                        <a:rPr lang="es-BO" sz="1100" u="none" strike="noStrike" dirty="0">
                          <a:effectLst/>
                        </a:rPr>
                        <a:t>40.754,00</a:t>
                      </a:r>
                      <a:endParaRPr lang="es-BO" sz="1100" b="1" i="0" u="none" strike="noStrike" dirty="0">
                        <a:solidFill>
                          <a:srgbClr val="000000"/>
                        </a:solidFill>
                        <a:effectLst/>
                        <a:latin typeface="Arial"/>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rtl="0" fontAlgn="ctr"/>
                      <a:r>
                        <a:rPr lang="es-BO" sz="1100" u="none" strike="noStrike" dirty="0">
                          <a:effectLst/>
                        </a:rPr>
                        <a:t>1.267.629,00</a:t>
                      </a:r>
                      <a:endParaRPr lang="es-BO" sz="1100" b="1" i="0" u="none" strike="noStrike" dirty="0">
                        <a:solidFill>
                          <a:srgbClr val="000000"/>
                        </a:solidFill>
                        <a:effectLst/>
                        <a:latin typeface="Arial"/>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rtl="0" fontAlgn="ctr"/>
                      <a:r>
                        <a:rPr lang="es-BO" sz="1100" u="none" strike="noStrike" dirty="0">
                          <a:effectLst/>
                        </a:rPr>
                        <a:t>14.557.357,00</a:t>
                      </a:r>
                      <a:endParaRPr lang="es-BO" sz="1100" b="1" i="0" u="none" strike="noStrike" dirty="0">
                        <a:solidFill>
                          <a:srgbClr val="000000"/>
                        </a:solidFill>
                        <a:effectLst/>
                        <a:latin typeface="Arial"/>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rtl="0" fontAlgn="ctr"/>
                      <a:r>
                        <a:rPr lang="es-BO" sz="1100" u="none" strike="noStrike" dirty="0">
                          <a:effectLst/>
                        </a:rPr>
                        <a:t>19.806</a:t>
                      </a:r>
                      <a:endParaRPr lang="es-BO" sz="1100" b="1" i="0" u="none" strike="noStrike" dirty="0">
                        <a:solidFill>
                          <a:srgbClr val="000000"/>
                        </a:solidFill>
                        <a:effectLst/>
                        <a:latin typeface="Arial"/>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8"/>
                  </a:ext>
                </a:extLst>
              </a:tr>
            </a:tbl>
          </a:graphicData>
        </a:graphic>
      </p:graphicFrame>
      <p:pic>
        <p:nvPicPr>
          <p:cNvPr id="14" name="5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1682605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descr="http://t1.gstatic.com/images?q=tbn:ANd9GcQ3je9pPkxaFWZ0zL0NslyuXlhG7jIp7k1XTHgUQxUvHsx4do-4bWsoNcY">
            <a:hlinkClick r:id="rId2"/>
          </p:cNvPr>
          <p:cNvPicPr>
            <a:picLocks noChangeAspect="1" noChangeArrowheads="1"/>
          </p:cNvPicPr>
          <p:nvPr/>
        </p:nvPicPr>
        <p:blipFill>
          <a:blip r:embed="rId3" cstate="print"/>
          <a:srcRect/>
          <a:stretch>
            <a:fillRect/>
          </a:stretch>
        </p:blipFill>
        <p:spPr bwMode="auto">
          <a:xfrm>
            <a:off x="8452657" y="3344009"/>
            <a:ext cx="2088232" cy="2943802"/>
          </a:xfrm>
          <a:prstGeom prst="rect">
            <a:avLst/>
          </a:prstGeom>
          <a:noFill/>
        </p:spPr>
      </p:pic>
      <p:sp>
        <p:nvSpPr>
          <p:cNvPr id="2" name="Text Box 7"/>
          <p:cNvSpPr txBox="1">
            <a:spLocks noChangeArrowheads="1"/>
          </p:cNvSpPr>
          <p:nvPr/>
        </p:nvSpPr>
        <p:spPr bwMode="auto">
          <a:xfrm>
            <a:off x="1631504" y="1709520"/>
            <a:ext cx="4608512" cy="1328023"/>
          </a:xfrm>
          <a:prstGeom prst="roundRect">
            <a:avLst/>
          </a:prstGeom>
          <a:gradFill flip="none" rotWithShape="1">
            <a:gsLst>
              <a:gs pos="0">
                <a:schemeClr val="accent3">
                  <a:lumMod val="85000"/>
                  <a:shade val="30000"/>
                  <a:satMod val="115000"/>
                </a:schemeClr>
              </a:gs>
              <a:gs pos="50000">
                <a:schemeClr val="accent3">
                  <a:lumMod val="85000"/>
                  <a:shade val="67500"/>
                  <a:satMod val="115000"/>
                </a:schemeClr>
              </a:gs>
              <a:gs pos="100000">
                <a:schemeClr val="accent3">
                  <a:lumMod val="85000"/>
                  <a:shade val="100000"/>
                  <a:satMod val="115000"/>
                </a:schemeClr>
              </a:gs>
            </a:gsLst>
            <a:lin ang="2700000" scaled="1"/>
            <a:tileRect/>
          </a:gra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flatTx/>
          </a:bodyPr>
          <a:lstStyle>
            <a:defPPr>
              <a:defRPr lang="es-BO"/>
            </a:defPPr>
            <a:lvl1pPr algn="ctr">
              <a:defRPr sz="2000">
                <a:latin typeface="Arial" pitchFamily="34" charset="0"/>
                <a:cs typeface="Arial" pitchFamily="34" charset="0"/>
              </a:defRPr>
            </a:lvl1pPr>
          </a:lstStyle>
          <a:p>
            <a:pPr algn="l" fontAlgn="ctr"/>
            <a:r>
              <a:rPr lang="es-BO" sz="2400" dirty="0">
                <a:solidFill>
                  <a:srgbClr val="000000"/>
                </a:solidFill>
                <a:latin typeface="Calibri"/>
              </a:rPr>
              <a:t>Resoluciones administrativas de afiliación, desafiliación y Re afiliación </a:t>
            </a:r>
          </a:p>
        </p:txBody>
      </p:sp>
      <p:sp>
        <p:nvSpPr>
          <p:cNvPr id="3" name="2 Flecha derecha"/>
          <p:cNvSpPr/>
          <p:nvPr/>
        </p:nvSpPr>
        <p:spPr>
          <a:xfrm>
            <a:off x="6276020" y="1737599"/>
            <a:ext cx="2016224" cy="568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sz="1000" dirty="0">
              <a:solidFill>
                <a:schemeClr val="tx1"/>
              </a:solidFill>
            </a:endParaRPr>
          </a:p>
        </p:txBody>
      </p:sp>
      <p:sp>
        <p:nvSpPr>
          <p:cNvPr id="4" name="3 Elipse"/>
          <p:cNvSpPr/>
          <p:nvPr/>
        </p:nvSpPr>
        <p:spPr>
          <a:xfrm>
            <a:off x="8492294" y="1668138"/>
            <a:ext cx="1276114" cy="637881"/>
          </a:xfrm>
          <a:prstGeom prst="ellipse">
            <a:avLst/>
          </a:prstGeom>
        </p:spPr>
        <p:style>
          <a:lnRef idx="1">
            <a:schemeClr val="accent5"/>
          </a:lnRef>
          <a:fillRef idx="3">
            <a:schemeClr val="accent5"/>
          </a:fillRef>
          <a:effectRef idx="2">
            <a:schemeClr val="accent5"/>
          </a:effectRef>
          <a:fontRef idx="minor">
            <a:schemeClr val="lt1"/>
          </a:fontRef>
        </p:style>
        <p:txBody>
          <a:bodyPr anchor="ctr"/>
          <a:lstStyle/>
          <a:p>
            <a:pPr algn="ctr"/>
            <a:r>
              <a:rPr lang="es-BO" b="1" dirty="0">
                <a:solidFill>
                  <a:schemeClr val="bg1">
                    <a:lumMod val="95000"/>
                  </a:schemeClr>
                </a:solidFill>
              </a:rPr>
              <a:t>P:400</a:t>
            </a:r>
          </a:p>
        </p:txBody>
      </p:sp>
      <p:sp>
        <p:nvSpPr>
          <p:cNvPr id="13" name="12 Rectángulo"/>
          <p:cNvSpPr/>
          <p:nvPr/>
        </p:nvSpPr>
        <p:spPr>
          <a:xfrm>
            <a:off x="2821105" y="1124745"/>
            <a:ext cx="5543441" cy="584775"/>
          </a:xfrm>
          <a:prstGeom prst="rect">
            <a:avLst/>
          </a:prstGeom>
          <a:noFill/>
        </p:spPr>
        <p:txBody>
          <a:bodyPr wrap="none" lIns="91440" tIns="45720" rIns="91440" bIns="45720">
            <a:spAutoFit/>
          </a:bodyPr>
          <a:lstStyle/>
          <a:p>
            <a:pPr algn="ctr"/>
            <a:r>
              <a:rPr lang="es-E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AFILIACION - DESAFILIACION</a:t>
            </a:r>
          </a:p>
        </p:txBody>
      </p:sp>
      <p:sp>
        <p:nvSpPr>
          <p:cNvPr id="16" name="15 Elipse"/>
          <p:cNvSpPr/>
          <p:nvPr/>
        </p:nvSpPr>
        <p:spPr>
          <a:xfrm>
            <a:off x="7854237" y="2306020"/>
            <a:ext cx="1276114" cy="637881"/>
          </a:xfrm>
          <a:prstGeom prst="ellipse">
            <a:avLst/>
          </a:prstGeom>
        </p:spPr>
        <p:style>
          <a:lnRef idx="1">
            <a:schemeClr val="accent5"/>
          </a:lnRef>
          <a:fillRef idx="3">
            <a:schemeClr val="accent5"/>
          </a:fillRef>
          <a:effectRef idx="2">
            <a:schemeClr val="accent5"/>
          </a:effectRef>
          <a:fontRef idx="minor">
            <a:schemeClr val="lt1"/>
          </a:fontRef>
        </p:style>
        <p:txBody>
          <a:bodyPr anchor="ctr"/>
          <a:lstStyle/>
          <a:p>
            <a:pPr algn="ctr"/>
            <a:r>
              <a:rPr lang="es-BO" b="1" dirty="0">
                <a:solidFill>
                  <a:schemeClr val="bg1">
                    <a:lumMod val="95000"/>
                  </a:schemeClr>
                </a:solidFill>
              </a:rPr>
              <a:t>E:440</a:t>
            </a:r>
          </a:p>
        </p:txBody>
      </p:sp>
      <p:sp>
        <p:nvSpPr>
          <p:cNvPr id="10" name="Text Box 7"/>
          <p:cNvSpPr txBox="1">
            <a:spLocks noChangeArrowheads="1"/>
          </p:cNvSpPr>
          <p:nvPr/>
        </p:nvSpPr>
        <p:spPr bwMode="auto">
          <a:xfrm>
            <a:off x="2146766" y="3930561"/>
            <a:ext cx="5145367" cy="2111216"/>
          </a:xfrm>
          <a:prstGeom prst="roundRect">
            <a:avLst/>
          </a:prstGeom>
          <a:solidFill>
            <a:srgbClr val="99FFCC"/>
          </a:soli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flatTx/>
          </a:bodyPr>
          <a:lstStyle>
            <a:defPPr>
              <a:defRPr lang="es-BO"/>
            </a:defPPr>
            <a:lvl1pPr algn="ctr">
              <a:defRPr sz="2000">
                <a:latin typeface="Arial" pitchFamily="34" charset="0"/>
                <a:cs typeface="Arial" pitchFamily="34" charset="0"/>
              </a:defRPr>
            </a:lvl1pPr>
          </a:lstStyle>
          <a:p>
            <a:pPr algn="l" fontAlgn="ctr"/>
            <a:endParaRPr lang="es-BO" sz="1400" dirty="0"/>
          </a:p>
          <a:p>
            <a:pPr algn="l" fontAlgn="ctr"/>
            <a:r>
              <a:rPr lang="es-BO" b="1" dirty="0"/>
              <a:t>OTROS</a:t>
            </a:r>
          </a:p>
          <a:p>
            <a:pPr algn="l" fontAlgn="ctr"/>
            <a:r>
              <a:rPr lang="es-BO" sz="1400" dirty="0"/>
              <a:t>Informes: 441                                                                                     Notas internas: 27</a:t>
            </a:r>
            <a:br>
              <a:rPr lang="es-BO" sz="1400" dirty="0"/>
            </a:br>
            <a:r>
              <a:rPr lang="es-BO" sz="1400" dirty="0"/>
              <a:t>Notas Externas: 1360</a:t>
            </a:r>
            <a:br>
              <a:rPr lang="es-BO" sz="1400" dirty="0"/>
            </a:br>
            <a:r>
              <a:rPr lang="es-BO" sz="1400" dirty="0"/>
              <a:t>Informe y Resolución de Afiliación de empresas</a:t>
            </a:r>
            <a:r>
              <a:rPr lang="es-BO" sz="1400" dirty="0">
                <a:solidFill>
                  <a:schemeClr val="tx1"/>
                </a:solidFill>
              </a:rPr>
              <a:t>: 32</a:t>
            </a:r>
            <a:br>
              <a:rPr lang="es-BO" sz="1400" dirty="0">
                <a:solidFill>
                  <a:schemeClr val="tx1"/>
                </a:solidFill>
              </a:rPr>
            </a:br>
            <a:r>
              <a:rPr lang="es-BO" sz="1400" dirty="0"/>
              <a:t>Estudio lega l y resolución administrativa de  desafiliación y Reafiliación de 8 empresas e instituciones</a:t>
            </a:r>
            <a:endParaRPr lang="es-BO" sz="1400" dirty="0">
              <a:solidFill>
                <a:srgbClr val="000000"/>
              </a:solidFill>
              <a:latin typeface="Calibri"/>
            </a:endParaRPr>
          </a:p>
        </p:txBody>
      </p:sp>
      <p:pic>
        <p:nvPicPr>
          <p:cNvPr id="14" name="5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4032513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617683" y="2967335"/>
            <a:ext cx="6956648" cy="1754326"/>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ES" sz="5400" b="1" cap="all" dirty="0">
                <a:ln w="0"/>
                <a:effectLst>
                  <a:reflection blurRad="12700" stA="50000" endPos="50000" dist="5000" dir="5400000" sy="-100000" rotWithShape="0"/>
                </a:effectLst>
              </a:rPr>
              <a:t>Actividades </a:t>
            </a:r>
          </a:p>
          <a:p>
            <a:pPr algn="ctr"/>
            <a:r>
              <a:rPr lang="es-ES" sz="5400" b="1" cap="all" dirty="0">
                <a:ln w="0"/>
                <a:effectLst>
                  <a:reflection blurRad="12700" stA="50000" endPos="50000" dist="5000" dir="5400000" sy="-100000" rotWithShape="0"/>
                </a:effectLst>
              </a:rPr>
              <a:t>programadas 2016 </a:t>
            </a:r>
          </a:p>
        </p:txBody>
      </p:sp>
      <p:pic>
        <p:nvPicPr>
          <p:cNvPr id="8"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831109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AutoShape 4"/>
          <p:cNvSpPr>
            <a:spLocks noChangeArrowheads="1"/>
          </p:cNvSpPr>
          <p:nvPr/>
        </p:nvSpPr>
        <p:spPr bwMode="auto">
          <a:xfrm>
            <a:off x="6888088" y="4077073"/>
            <a:ext cx="3282002" cy="1917793"/>
          </a:xfrm>
          <a:prstGeom prst="leftArrowCallout">
            <a:avLst>
              <a:gd name="adj1" fmla="val 34012"/>
              <a:gd name="adj2" fmla="val 25000"/>
              <a:gd name="adj3" fmla="val 28292"/>
              <a:gd name="adj4" fmla="val 66667"/>
            </a:avLst>
          </a:prstGeom>
          <a:solidFill>
            <a:srgbClr val="99FFCC"/>
          </a:solidFill>
          <a:ln w="9525">
            <a:miter lim="800000"/>
            <a:headEnd/>
            <a:tailEnd/>
          </a:ln>
          <a:effectLst/>
          <a:scene3d>
            <a:camera prst="perspectiveContrastingLeftFacing"/>
            <a:lightRig rig="legacyFlat3" dir="b"/>
          </a:scene3d>
          <a:sp3d extrusionH="430200" prstMaterial="legacyMatte">
            <a:bevelT w="13500" h="13500" prst="angle"/>
            <a:bevelB w="13500" h="13500" prst="angle"/>
            <a:extrusionClr>
              <a:srgbClr val="FF0000"/>
            </a:extrusionClr>
          </a:sp3d>
        </p:spPr>
        <p:txBody>
          <a:bodyPr wrap="none" anchor="ctr">
            <a:flatTx/>
          </a:bodyPr>
          <a:lstStyle/>
          <a:p>
            <a:pPr algn="ctr">
              <a:defRPr/>
            </a:pPr>
            <a:endParaRPr lang="es-ES_tradnl" sz="2400" b="1" dirty="0">
              <a:solidFill>
                <a:srgbClr val="FFFF00"/>
              </a:solidFill>
            </a:endParaRPr>
          </a:p>
        </p:txBody>
      </p:sp>
      <p:sp>
        <p:nvSpPr>
          <p:cNvPr id="12" name="11 CuadroTexto"/>
          <p:cNvSpPr txBox="1"/>
          <p:nvPr/>
        </p:nvSpPr>
        <p:spPr>
          <a:xfrm>
            <a:off x="8040216" y="4221089"/>
            <a:ext cx="1872208" cy="1354217"/>
          </a:xfrm>
          <a:prstGeom prst="rect">
            <a:avLst/>
          </a:prstGeom>
          <a:noFill/>
          <a:scene3d>
            <a:camera prst="perspectiveContrastingLeftFacing"/>
            <a:lightRig rig="threePt" dir="t"/>
          </a:scene3d>
        </p:spPr>
        <p:txBody>
          <a:bodyPr wrap="square">
            <a:spAutoFit/>
          </a:bodyPr>
          <a:lstStyle/>
          <a:p>
            <a:pPr algn="ctr">
              <a:defRPr/>
            </a:pPr>
            <a:r>
              <a:rPr lang="es-ES_tradnl" b="1" dirty="0">
                <a:solidFill>
                  <a:srgbClr val="FFFF00"/>
                </a:solidFill>
              </a:rPr>
              <a:t>                                                                                                                       </a:t>
            </a:r>
            <a:r>
              <a:rPr lang="es-ES_tradnl" sz="1600" b="1" dirty="0"/>
              <a:t>ELABORACION DE NORMAS DE DIAGNOSTICO Y TRATAMIENTO</a:t>
            </a:r>
          </a:p>
        </p:txBody>
      </p:sp>
      <p:sp>
        <p:nvSpPr>
          <p:cNvPr id="4" name="3 Llamada de flecha hacia abajo"/>
          <p:cNvSpPr/>
          <p:nvPr/>
        </p:nvSpPr>
        <p:spPr>
          <a:xfrm>
            <a:off x="3002871" y="1124744"/>
            <a:ext cx="3096344" cy="1440160"/>
          </a:xfrm>
          <a:prstGeom prst="downArrowCallou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BO" sz="1400" b="1" dirty="0">
                <a:solidFill>
                  <a:schemeClr val="accent4"/>
                </a:solidFill>
              </a:rPr>
              <a:t>10 NORMAS                             (DURANTE LA GESTION 2016)</a:t>
            </a:r>
          </a:p>
        </p:txBody>
      </p:sp>
      <p:pic>
        <p:nvPicPr>
          <p:cNvPr id="71682" name="Picture 2" descr="http://t0.gstatic.com/images?q=tbn:ANd9GcSCTMrw9_gwjyZTsTSn1l5rjENPxSryjfrpOqkh02l2rmjljAWMVK3Mbx4">
            <a:hlinkClick r:id="rId2"/>
          </p:cNvPr>
          <p:cNvPicPr>
            <a:picLocks noChangeAspect="1" noChangeArrowheads="1"/>
          </p:cNvPicPr>
          <p:nvPr/>
        </p:nvPicPr>
        <p:blipFill>
          <a:blip r:embed="rId3" cstate="print"/>
          <a:srcRect/>
          <a:stretch>
            <a:fillRect/>
          </a:stretch>
        </p:blipFill>
        <p:spPr bwMode="auto">
          <a:xfrm>
            <a:off x="7824192" y="1124744"/>
            <a:ext cx="1944216" cy="2736304"/>
          </a:xfrm>
          <a:prstGeom prst="rect">
            <a:avLst/>
          </a:prstGeom>
          <a:noFill/>
        </p:spPr>
      </p:pic>
      <p:graphicFrame>
        <p:nvGraphicFramePr>
          <p:cNvPr id="2" name="1 Tabla"/>
          <p:cNvGraphicFramePr>
            <a:graphicFrameLocks noGrp="1"/>
          </p:cNvGraphicFramePr>
          <p:nvPr>
            <p:extLst/>
          </p:nvPr>
        </p:nvGraphicFramePr>
        <p:xfrm>
          <a:off x="1775520" y="2780921"/>
          <a:ext cx="5544616" cy="3528399"/>
        </p:xfrm>
        <a:graphic>
          <a:graphicData uri="http://schemas.openxmlformats.org/drawingml/2006/table">
            <a:tbl>
              <a:tblPr>
                <a:tableStyleId>{5C22544A-7EE6-4342-B048-85BDC9FD1C3A}</a:tableStyleId>
              </a:tblPr>
              <a:tblGrid>
                <a:gridCol w="433126">
                  <a:extLst>
                    <a:ext uri="{9D8B030D-6E8A-4147-A177-3AD203B41FA5}">
                      <a16:colId xmlns:a16="http://schemas.microsoft.com/office/drawing/2014/main" val="20000"/>
                    </a:ext>
                  </a:extLst>
                </a:gridCol>
                <a:gridCol w="5111490">
                  <a:extLst>
                    <a:ext uri="{9D8B030D-6E8A-4147-A177-3AD203B41FA5}">
                      <a16:colId xmlns:a16="http://schemas.microsoft.com/office/drawing/2014/main" val="20001"/>
                    </a:ext>
                  </a:extLst>
                </a:gridCol>
              </a:tblGrid>
              <a:tr h="294321">
                <a:tc>
                  <a:txBody>
                    <a:bodyPr/>
                    <a:lstStyle/>
                    <a:p>
                      <a:pPr algn="ctr" fontAlgn="b"/>
                      <a:r>
                        <a:rPr lang="es-BO" sz="1100" b="1" u="none" strike="noStrike" dirty="0">
                          <a:effectLst/>
                        </a:rPr>
                        <a:t>1</a:t>
                      </a:r>
                      <a:endParaRPr lang="es-BO" sz="11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FF"/>
                    </a:solidFill>
                  </a:tcPr>
                </a:tc>
                <a:tc>
                  <a:txBody>
                    <a:bodyPr/>
                    <a:lstStyle/>
                    <a:p>
                      <a:pPr algn="l" fontAlgn="ctr"/>
                      <a:r>
                        <a:rPr lang="es-BO" sz="1100" b="1" u="none" strike="noStrike" dirty="0">
                          <a:effectLst/>
                        </a:rPr>
                        <a:t>Elaboración de La Norma de habilitación</a:t>
                      </a:r>
                      <a:endParaRPr lang="es-BO" sz="11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FF"/>
                    </a:solidFill>
                  </a:tcPr>
                </a:tc>
                <a:extLst>
                  <a:ext uri="{0D108BD9-81ED-4DB2-BD59-A6C34878D82A}">
                    <a16:rowId xmlns:a16="http://schemas.microsoft.com/office/drawing/2014/main" val="10000"/>
                  </a:ext>
                </a:extLst>
              </a:tr>
              <a:tr h="359342">
                <a:tc>
                  <a:txBody>
                    <a:bodyPr/>
                    <a:lstStyle/>
                    <a:p>
                      <a:pPr algn="ctr" fontAlgn="b"/>
                      <a:r>
                        <a:rPr lang="es-BO" sz="1100" b="1" u="none" strike="noStrike" dirty="0">
                          <a:effectLst/>
                        </a:rPr>
                        <a:t>2</a:t>
                      </a:r>
                      <a:endParaRPr lang="es-BO" sz="11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FF"/>
                    </a:solidFill>
                  </a:tcPr>
                </a:tc>
                <a:tc>
                  <a:txBody>
                    <a:bodyPr/>
                    <a:lstStyle/>
                    <a:p>
                      <a:pPr algn="l" fontAlgn="ctr"/>
                      <a:r>
                        <a:rPr lang="es-BO" sz="1100" b="1" u="none" strike="noStrike" dirty="0">
                          <a:effectLst/>
                        </a:rPr>
                        <a:t>Actualización de La Norma de Diagnostico y tratamiento de Odontología </a:t>
                      </a:r>
                      <a:endParaRPr lang="es-BO" sz="11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FF"/>
                    </a:solidFill>
                  </a:tcPr>
                </a:tc>
                <a:extLst>
                  <a:ext uri="{0D108BD9-81ED-4DB2-BD59-A6C34878D82A}">
                    <a16:rowId xmlns:a16="http://schemas.microsoft.com/office/drawing/2014/main" val="10001"/>
                  </a:ext>
                </a:extLst>
              </a:tr>
              <a:tr h="359342">
                <a:tc>
                  <a:txBody>
                    <a:bodyPr/>
                    <a:lstStyle/>
                    <a:p>
                      <a:pPr algn="ctr" fontAlgn="b"/>
                      <a:r>
                        <a:rPr lang="es-BO" sz="1100" b="1" u="none" strike="noStrike" dirty="0">
                          <a:effectLst/>
                        </a:rPr>
                        <a:t>3</a:t>
                      </a:r>
                      <a:endParaRPr lang="es-BO" sz="11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FF"/>
                    </a:solidFill>
                  </a:tcPr>
                </a:tc>
                <a:tc>
                  <a:txBody>
                    <a:bodyPr/>
                    <a:lstStyle/>
                    <a:p>
                      <a:pPr algn="l" fontAlgn="ctr"/>
                      <a:r>
                        <a:rPr lang="es-BO" sz="1100" b="1" u="none" strike="noStrike" dirty="0">
                          <a:effectLst/>
                        </a:rPr>
                        <a:t>Actualización de La Norma de Diagnostico y tratamiento de Cirugía</a:t>
                      </a:r>
                      <a:endParaRPr lang="es-BO" sz="11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FF"/>
                    </a:solidFill>
                  </a:tcPr>
                </a:tc>
                <a:extLst>
                  <a:ext uri="{0D108BD9-81ED-4DB2-BD59-A6C34878D82A}">
                    <a16:rowId xmlns:a16="http://schemas.microsoft.com/office/drawing/2014/main" val="10002"/>
                  </a:ext>
                </a:extLst>
              </a:tr>
              <a:tr h="359342">
                <a:tc>
                  <a:txBody>
                    <a:bodyPr/>
                    <a:lstStyle/>
                    <a:p>
                      <a:pPr algn="ctr" fontAlgn="b"/>
                      <a:r>
                        <a:rPr lang="es-BO" sz="1100" b="1" u="none" strike="noStrike" dirty="0">
                          <a:effectLst/>
                        </a:rPr>
                        <a:t>4</a:t>
                      </a:r>
                      <a:endParaRPr lang="es-BO" sz="11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FF"/>
                    </a:solidFill>
                  </a:tcPr>
                </a:tc>
                <a:tc>
                  <a:txBody>
                    <a:bodyPr/>
                    <a:lstStyle/>
                    <a:p>
                      <a:pPr algn="l" fontAlgn="ctr"/>
                      <a:r>
                        <a:rPr lang="es-BO" sz="1100" b="1" u="none" strike="noStrike" dirty="0">
                          <a:effectLst/>
                        </a:rPr>
                        <a:t>Elaboración de La Norma de Diagnostico y tratamiento de Neurocirugía</a:t>
                      </a:r>
                      <a:endParaRPr lang="es-BO" sz="11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FF"/>
                    </a:solidFill>
                  </a:tcPr>
                </a:tc>
                <a:extLst>
                  <a:ext uri="{0D108BD9-81ED-4DB2-BD59-A6C34878D82A}">
                    <a16:rowId xmlns:a16="http://schemas.microsoft.com/office/drawing/2014/main" val="10003"/>
                  </a:ext>
                </a:extLst>
              </a:tr>
              <a:tr h="359342">
                <a:tc>
                  <a:txBody>
                    <a:bodyPr/>
                    <a:lstStyle/>
                    <a:p>
                      <a:pPr algn="ctr" fontAlgn="b"/>
                      <a:r>
                        <a:rPr lang="es-BO" sz="1100" b="1" u="none" strike="noStrike" dirty="0">
                          <a:effectLst/>
                        </a:rPr>
                        <a:t>5</a:t>
                      </a:r>
                      <a:endParaRPr lang="es-BO" sz="11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FF"/>
                    </a:solidFill>
                  </a:tcPr>
                </a:tc>
                <a:tc>
                  <a:txBody>
                    <a:bodyPr/>
                    <a:lstStyle/>
                    <a:p>
                      <a:pPr algn="l" fontAlgn="ctr"/>
                      <a:r>
                        <a:rPr lang="es-BO" sz="1100" b="1" u="none" strike="noStrike" dirty="0">
                          <a:effectLst/>
                        </a:rPr>
                        <a:t>Actualización de La Norma de Diagnostico y tratamiento de Cardiología</a:t>
                      </a:r>
                      <a:endParaRPr lang="es-BO" sz="11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FF"/>
                    </a:solidFill>
                  </a:tcPr>
                </a:tc>
                <a:extLst>
                  <a:ext uri="{0D108BD9-81ED-4DB2-BD59-A6C34878D82A}">
                    <a16:rowId xmlns:a16="http://schemas.microsoft.com/office/drawing/2014/main" val="10004"/>
                  </a:ext>
                </a:extLst>
              </a:tr>
              <a:tr h="359342">
                <a:tc>
                  <a:txBody>
                    <a:bodyPr/>
                    <a:lstStyle/>
                    <a:p>
                      <a:pPr algn="ctr" fontAlgn="b"/>
                      <a:r>
                        <a:rPr lang="es-BO" sz="1100" b="1" u="none" strike="noStrike" dirty="0">
                          <a:effectLst/>
                        </a:rPr>
                        <a:t>6</a:t>
                      </a:r>
                      <a:endParaRPr lang="es-BO" sz="11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FF"/>
                    </a:solidFill>
                  </a:tcPr>
                </a:tc>
                <a:tc>
                  <a:txBody>
                    <a:bodyPr/>
                    <a:lstStyle/>
                    <a:p>
                      <a:pPr algn="l" fontAlgn="ctr"/>
                      <a:r>
                        <a:rPr lang="es-BO" sz="1100" b="1" u="none" strike="noStrike" dirty="0">
                          <a:effectLst/>
                        </a:rPr>
                        <a:t>Actualización de La Norma de Diagnostico y tratamiento de Anestesiología</a:t>
                      </a:r>
                      <a:endParaRPr lang="es-BO" sz="11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FF"/>
                    </a:solidFill>
                  </a:tcPr>
                </a:tc>
                <a:extLst>
                  <a:ext uri="{0D108BD9-81ED-4DB2-BD59-A6C34878D82A}">
                    <a16:rowId xmlns:a16="http://schemas.microsoft.com/office/drawing/2014/main" val="10005"/>
                  </a:ext>
                </a:extLst>
              </a:tr>
              <a:tr h="359342">
                <a:tc>
                  <a:txBody>
                    <a:bodyPr/>
                    <a:lstStyle/>
                    <a:p>
                      <a:pPr algn="ctr" fontAlgn="b"/>
                      <a:r>
                        <a:rPr lang="es-BO" sz="1100" b="1" u="none" strike="noStrike" dirty="0">
                          <a:effectLst/>
                        </a:rPr>
                        <a:t>7</a:t>
                      </a:r>
                      <a:endParaRPr lang="es-BO" sz="11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FF"/>
                    </a:solidFill>
                  </a:tcPr>
                </a:tc>
                <a:tc>
                  <a:txBody>
                    <a:bodyPr/>
                    <a:lstStyle/>
                    <a:p>
                      <a:pPr algn="l" fontAlgn="ctr"/>
                      <a:r>
                        <a:rPr lang="es-BO" sz="1100" b="1" u="none" strike="noStrike" dirty="0">
                          <a:effectLst/>
                        </a:rPr>
                        <a:t>Actualización de La Norma de Diagnostico y tratamiento de Traumatología</a:t>
                      </a:r>
                      <a:endParaRPr lang="es-BO" sz="11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FF"/>
                    </a:solidFill>
                  </a:tcPr>
                </a:tc>
                <a:extLst>
                  <a:ext uri="{0D108BD9-81ED-4DB2-BD59-A6C34878D82A}">
                    <a16:rowId xmlns:a16="http://schemas.microsoft.com/office/drawing/2014/main" val="10006"/>
                  </a:ext>
                </a:extLst>
              </a:tr>
              <a:tr h="359342">
                <a:tc>
                  <a:txBody>
                    <a:bodyPr/>
                    <a:lstStyle/>
                    <a:p>
                      <a:pPr algn="ctr" fontAlgn="b"/>
                      <a:r>
                        <a:rPr lang="es-BO" sz="1100" b="1" u="none" strike="noStrike" dirty="0">
                          <a:effectLst/>
                        </a:rPr>
                        <a:t>8</a:t>
                      </a:r>
                      <a:endParaRPr lang="es-BO" sz="11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FF"/>
                    </a:solidFill>
                  </a:tcPr>
                </a:tc>
                <a:tc>
                  <a:txBody>
                    <a:bodyPr/>
                    <a:lstStyle/>
                    <a:p>
                      <a:pPr algn="l" fontAlgn="ctr"/>
                      <a:r>
                        <a:rPr lang="es-BO" sz="1100" b="1" u="none" strike="noStrike" dirty="0">
                          <a:effectLst/>
                        </a:rPr>
                        <a:t>Elaboración de La Norma de Diagnostico y tratamiento de Reumatología</a:t>
                      </a:r>
                      <a:endParaRPr lang="es-BO" sz="11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FF"/>
                    </a:solidFill>
                  </a:tcPr>
                </a:tc>
                <a:extLst>
                  <a:ext uri="{0D108BD9-81ED-4DB2-BD59-A6C34878D82A}">
                    <a16:rowId xmlns:a16="http://schemas.microsoft.com/office/drawing/2014/main" val="10007"/>
                  </a:ext>
                </a:extLst>
              </a:tr>
              <a:tr h="359342">
                <a:tc>
                  <a:txBody>
                    <a:bodyPr/>
                    <a:lstStyle/>
                    <a:p>
                      <a:pPr algn="ctr" fontAlgn="b"/>
                      <a:r>
                        <a:rPr lang="es-BO" sz="1100" b="1" u="none" strike="noStrike" dirty="0">
                          <a:effectLst/>
                        </a:rPr>
                        <a:t>9</a:t>
                      </a:r>
                      <a:endParaRPr lang="es-BO" sz="11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FF"/>
                    </a:solidFill>
                  </a:tcPr>
                </a:tc>
                <a:tc>
                  <a:txBody>
                    <a:bodyPr/>
                    <a:lstStyle/>
                    <a:p>
                      <a:pPr algn="l" fontAlgn="ctr"/>
                      <a:r>
                        <a:rPr lang="es-BO" sz="1100" b="1" u="none" strike="noStrike" dirty="0">
                          <a:effectLst/>
                        </a:rPr>
                        <a:t>Actualización de La Norma de Diagnostico y tratamiento de Neurocirugía</a:t>
                      </a:r>
                      <a:endParaRPr lang="es-BO" sz="11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FF"/>
                    </a:solidFill>
                  </a:tcPr>
                </a:tc>
                <a:extLst>
                  <a:ext uri="{0D108BD9-81ED-4DB2-BD59-A6C34878D82A}">
                    <a16:rowId xmlns:a16="http://schemas.microsoft.com/office/drawing/2014/main" val="10008"/>
                  </a:ext>
                </a:extLst>
              </a:tr>
              <a:tr h="359342">
                <a:tc>
                  <a:txBody>
                    <a:bodyPr/>
                    <a:lstStyle/>
                    <a:p>
                      <a:pPr algn="ctr" fontAlgn="b"/>
                      <a:r>
                        <a:rPr lang="es-BO" sz="1100" b="1" u="none" strike="noStrike" dirty="0">
                          <a:effectLst/>
                        </a:rPr>
                        <a:t>10</a:t>
                      </a:r>
                      <a:endParaRPr lang="es-BO" sz="11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FF"/>
                    </a:solidFill>
                  </a:tcPr>
                </a:tc>
                <a:tc>
                  <a:txBody>
                    <a:bodyPr/>
                    <a:lstStyle/>
                    <a:p>
                      <a:pPr algn="l" fontAlgn="ctr"/>
                      <a:r>
                        <a:rPr lang="es-BO" sz="1100" b="1" u="none" strike="noStrike" dirty="0">
                          <a:effectLst/>
                        </a:rPr>
                        <a:t>Elaboración  de La Norma de Almacenamiento y Dispensación de fármacos</a:t>
                      </a:r>
                      <a:endParaRPr lang="es-BO" sz="11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FF"/>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168966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AutoShape 4"/>
          <p:cNvSpPr>
            <a:spLocks noChangeArrowheads="1"/>
          </p:cNvSpPr>
          <p:nvPr/>
        </p:nvSpPr>
        <p:spPr bwMode="auto">
          <a:xfrm>
            <a:off x="6600056" y="1484785"/>
            <a:ext cx="3282002" cy="1917793"/>
          </a:xfrm>
          <a:prstGeom prst="leftArrowCallout">
            <a:avLst>
              <a:gd name="adj1" fmla="val 34012"/>
              <a:gd name="adj2" fmla="val 25000"/>
              <a:gd name="adj3" fmla="val 28292"/>
              <a:gd name="adj4" fmla="val 66667"/>
            </a:avLst>
          </a:prstGeom>
          <a:solidFill>
            <a:srgbClr val="99FFCC"/>
          </a:solidFill>
          <a:ln w="9525">
            <a:miter lim="800000"/>
            <a:headEnd/>
            <a:tailEnd/>
          </a:ln>
          <a:effectLst/>
          <a:scene3d>
            <a:camera prst="perspectiveContrastingLeftFacing"/>
            <a:lightRig rig="legacyFlat3" dir="b"/>
          </a:scene3d>
          <a:sp3d extrusionH="430200" prstMaterial="legacyMatte">
            <a:bevelT w="13500" h="13500" prst="angle"/>
            <a:bevelB w="13500" h="13500" prst="angle"/>
            <a:extrusionClr>
              <a:srgbClr val="FF0000"/>
            </a:extrusionClr>
          </a:sp3d>
        </p:spPr>
        <p:txBody>
          <a:bodyPr wrap="none" anchor="ctr">
            <a:flatTx/>
          </a:bodyPr>
          <a:lstStyle/>
          <a:p>
            <a:pPr algn="ctr">
              <a:defRPr/>
            </a:pPr>
            <a:endParaRPr lang="es-ES_tradnl" sz="2400" b="1" dirty="0">
              <a:solidFill>
                <a:srgbClr val="FFFF00"/>
              </a:solidFill>
            </a:endParaRPr>
          </a:p>
        </p:txBody>
      </p:sp>
      <p:sp>
        <p:nvSpPr>
          <p:cNvPr id="134151" name="Text Box 7"/>
          <p:cNvSpPr txBox="1">
            <a:spLocks noChangeArrowheads="1"/>
          </p:cNvSpPr>
          <p:nvPr/>
        </p:nvSpPr>
        <p:spPr bwMode="auto">
          <a:xfrm>
            <a:off x="1847528" y="1686601"/>
            <a:ext cx="5110476" cy="1259919"/>
          </a:xfrm>
          <a:prstGeom prst="roundRect">
            <a:avLst/>
          </a:prstGeom>
          <a:gradFill flip="none" rotWithShape="1">
            <a:gsLst>
              <a:gs pos="0">
                <a:schemeClr val="accent3">
                  <a:lumMod val="85000"/>
                  <a:shade val="30000"/>
                  <a:satMod val="115000"/>
                </a:schemeClr>
              </a:gs>
              <a:gs pos="50000">
                <a:schemeClr val="accent3">
                  <a:lumMod val="85000"/>
                  <a:shade val="67500"/>
                  <a:satMod val="115000"/>
                </a:schemeClr>
              </a:gs>
              <a:gs pos="100000">
                <a:schemeClr val="accent3">
                  <a:lumMod val="85000"/>
                  <a:shade val="100000"/>
                  <a:satMod val="115000"/>
                </a:schemeClr>
              </a:gs>
            </a:gsLst>
            <a:lin ang="2700000" scaled="1"/>
            <a:tileRect/>
          </a:gra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flatTx/>
          </a:bodyPr>
          <a:lstStyle>
            <a:defPPr>
              <a:defRPr lang="es-BO"/>
            </a:defPPr>
            <a:lvl1pPr algn="ctr">
              <a:defRPr sz="2000">
                <a:latin typeface="Arial" pitchFamily="34" charset="0"/>
                <a:cs typeface="Arial" pitchFamily="34" charset="0"/>
              </a:defRPr>
            </a:lvl1pPr>
          </a:lstStyle>
          <a:p>
            <a:r>
              <a:rPr lang="es-ES" sz="2800" b="1" dirty="0"/>
              <a:t>32</a:t>
            </a:r>
            <a:r>
              <a:rPr lang="es-ES" b="1" dirty="0"/>
              <a:t> EVALUACIONES DE SERVICIO A NIVEL NACIONAL  PROGRAMADAS PARA LA  GESTIÓN 2016</a:t>
            </a:r>
          </a:p>
        </p:txBody>
      </p:sp>
      <p:sp>
        <p:nvSpPr>
          <p:cNvPr id="12" name="11 CuadroTexto"/>
          <p:cNvSpPr txBox="1"/>
          <p:nvPr/>
        </p:nvSpPr>
        <p:spPr>
          <a:xfrm>
            <a:off x="7335516" y="1839581"/>
            <a:ext cx="2546543" cy="1200329"/>
          </a:xfrm>
          <a:prstGeom prst="rect">
            <a:avLst/>
          </a:prstGeom>
          <a:noFill/>
          <a:scene3d>
            <a:camera prst="perspectiveContrastingLeftFacing"/>
            <a:lightRig rig="threePt" dir="t"/>
          </a:scene3d>
        </p:spPr>
        <p:txBody>
          <a:bodyPr wrap="square">
            <a:spAutoFit/>
          </a:bodyPr>
          <a:lstStyle/>
          <a:p>
            <a:pPr algn="ctr">
              <a:defRPr/>
            </a:pPr>
            <a:r>
              <a:rPr lang="es-ES_tradnl" sz="2400" b="1" dirty="0"/>
              <a:t>Evaluaciones de</a:t>
            </a:r>
          </a:p>
          <a:p>
            <a:pPr algn="ctr">
              <a:defRPr/>
            </a:pPr>
            <a:r>
              <a:rPr lang="es-ES_tradnl" sz="2400" b="1" dirty="0"/>
              <a:t>Servicios</a:t>
            </a:r>
          </a:p>
          <a:p>
            <a:pPr>
              <a:defRPr/>
            </a:pPr>
            <a:endParaRPr lang="es-BO" sz="2400" dirty="0"/>
          </a:p>
        </p:txBody>
      </p:sp>
      <p:sp>
        <p:nvSpPr>
          <p:cNvPr id="18" name="Text Box 7"/>
          <p:cNvSpPr txBox="1">
            <a:spLocks noChangeArrowheads="1"/>
          </p:cNvSpPr>
          <p:nvPr/>
        </p:nvSpPr>
        <p:spPr bwMode="auto">
          <a:xfrm>
            <a:off x="2030753" y="4351444"/>
            <a:ext cx="5110476" cy="1259919"/>
          </a:xfrm>
          <a:prstGeom prst="roundRect">
            <a:avLst/>
          </a:prstGeom>
          <a:solidFill>
            <a:srgbClr val="99FFCC"/>
          </a:soli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flatTx/>
          </a:bodyPr>
          <a:lstStyle>
            <a:defPPr>
              <a:defRPr lang="es-BO"/>
            </a:defPPr>
            <a:lvl1pPr algn="ctr">
              <a:defRPr sz="2000">
                <a:latin typeface="Arial" pitchFamily="34" charset="0"/>
                <a:cs typeface="Arial" pitchFamily="34" charset="0"/>
              </a:defRPr>
            </a:lvl1pPr>
          </a:lstStyle>
          <a:p>
            <a:r>
              <a:rPr lang="es-ES" sz="2800" b="1" dirty="0"/>
              <a:t>32 </a:t>
            </a:r>
            <a:r>
              <a:rPr lang="es-ES" b="1" dirty="0"/>
              <a:t>FISCALIZACIONES DE SERVICIO A NIVEL NACIONAL  PROGRAMADAS PARA LA  GESTIÓN 2016</a:t>
            </a:r>
          </a:p>
        </p:txBody>
      </p:sp>
      <p:sp>
        <p:nvSpPr>
          <p:cNvPr id="19" name="AutoShape 4"/>
          <p:cNvSpPr>
            <a:spLocks noChangeArrowheads="1"/>
          </p:cNvSpPr>
          <p:nvPr/>
        </p:nvSpPr>
        <p:spPr bwMode="auto">
          <a:xfrm>
            <a:off x="7141229" y="3954403"/>
            <a:ext cx="3282002" cy="1917793"/>
          </a:xfrm>
          <a:prstGeom prst="leftArrowCallout">
            <a:avLst>
              <a:gd name="adj1" fmla="val 34012"/>
              <a:gd name="adj2" fmla="val 25000"/>
              <a:gd name="adj3" fmla="val 28292"/>
              <a:gd name="adj4" fmla="val 66667"/>
            </a:avLst>
          </a:prstGeom>
          <a:solidFill>
            <a:srgbClr val="99FFCC"/>
          </a:solidFill>
          <a:ln w="9525">
            <a:miter lim="800000"/>
            <a:headEnd/>
            <a:tailEnd/>
          </a:ln>
          <a:effectLst/>
          <a:scene3d>
            <a:camera prst="perspectiveContrastingLeftFacing"/>
            <a:lightRig rig="legacyFlat3" dir="b"/>
          </a:scene3d>
          <a:sp3d extrusionH="430200" prstMaterial="legacyMatte">
            <a:bevelT w="13500" h="13500" prst="angle"/>
            <a:bevelB w="13500" h="13500" prst="angle"/>
            <a:extrusionClr>
              <a:srgbClr val="FF0000"/>
            </a:extrusionClr>
          </a:sp3d>
        </p:spPr>
        <p:txBody>
          <a:bodyPr wrap="none" anchor="ctr">
            <a:flatTx/>
          </a:bodyPr>
          <a:lstStyle/>
          <a:p>
            <a:pPr algn="ctr">
              <a:defRPr/>
            </a:pPr>
            <a:endParaRPr lang="es-ES_tradnl" sz="2400" b="1" dirty="0">
              <a:solidFill>
                <a:srgbClr val="FFFF00"/>
              </a:solidFill>
            </a:endParaRPr>
          </a:p>
        </p:txBody>
      </p:sp>
      <p:sp>
        <p:nvSpPr>
          <p:cNvPr id="20" name="19 CuadroTexto"/>
          <p:cNvSpPr txBox="1"/>
          <p:nvPr/>
        </p:nvSpPr>
        <p:spPr>
          <a:xfrm>
            <a:off x="7912501" y="4196573"/>
            <a:ext cx="2546543" cy="1200329"/>
          </a:xfrm>
          <a:prstGeom prst="rect">
            <a:avLst/>
          </a:prstGeom>
          <a:noFill/>
          <a:scene3d>
            <a:camera prst="perspectiveContrastingLeftFacing"/>
            <a:lightRig rig="threePt" dir="t"/>
          </a:scene3d>
        </p:spPr>
        <p:txBody>
          <a:bodyPr wrap="square">
            <a:spAutoFit/>
          </a:bodyPr>
          <a:lstStyle/>
          <a:p>
            <a:pPr algn="ctr">
              <a:defRPr/>
            </a:pPr>
            <a:r>
              <a:rPr lang="es-ES_tradnl" sz="2400" b="1" dirty="0" err="1"/>
              <a:t>Fiscalizacionesde</a:t>
            </a:r>
            <a:endParaRPr lang="es-ES_tradnl" sz="2400" b="1" dirty="0"/>
          </a:p>
          <a:p>
            <a:pPr algn="ctr">
              <a:defRPr/>
            </a:pPr>
            <a:r>
              <a:rPr lang="es-ES_tradnl" sz="2400" b="1" dirty="0"/>
              <a:t>Servicios</a:t>
            </a:r>
          </a:p>
          <a:p>
            <a:pPr>
              <a:defRPr/>
            </a:pPr>
            <a:endParaRPr lang="es-BO" sz="2400" dirty="0"/>
          </a:p>
        </p:txBody>
      </p:sp>
      <p:pic>
        <p:nvPicPr>
          <p:cNvPr id="13"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41770316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134151"/>
                                        </p:tgtEl>
                                        <p:attrNameLst>
                                          <p:attrName>style.visibility</p:attrName>
                                        </p:attrNameLst>
                                      </p:cBhvr>
                                      <p:to>
                                        <p:strVal val="visible"/>
                                      </p:to>
                                    </p:set>
                                    <p:anim calcmode="lin" valueType="num">
                                      <p:cBhvr>
                                        <p:cTn id="7" dur="500" fill="hold"/>
                                        <p:tgtEl>
                                          <p:spTgt spid="134151"/>
                                        </p:tgtEl>
                                        <p:attrNameLst>
                                          <p:attrName>ppt_w</p:attrName>
                                        </p:attrNameLst>
                                      </p:cBhvr>
                                      <p:tavLst>
                                        <p:tav tm="0">
                                          <p:val>
                                            <p:fltVal val="0"/>
                                          </p:val>
                                        </p:tav>
                                        <p:tav tm="100000">
                                          <p:val>
                                            <p:strVal val="#ppt_w"/>
                                          </p:val>
                                        </p:tav>
                                      </p:tavLst>
                                    </p:anim>
                                    <p:anim calcmode="lin" valueType="num">
                                      <p:cBhvr>
                                        <p:cTn id="8" dur="500" fill="hold"/>
                                        <p:tgtEl>
                                          <p:spTgt spid="134151"/>
                                        </p:tgtEl>
                                        <p:attrNameLst>
                                          <p:attrName>ppt_h</p:attrName>
                                        </p:attrNameLst>
                                      </p:cBhvr>
                                      <p:tavLst>
                                        <p:tav tm="0">
                                          <p:val>
                                            <p:fltVal val="0"/>
                                          </p:val>
                                        </p:tav>
                                        <p:tav tm="100000">
                                          <p:val>
                                            <p:strVal val="#ppt_h"/>
                                          </p:val>
                                        </p:tav>
                                      </p:tavLst>
                                    </p:anim>
                                    <p:animEffect transition="in" filter="fade">
                                      <p:cBhvr>
                                        <p:cTn id="9" dur="500"/>
                                        <p:tgtEl>
                                          <p:spTgt spid="134151"/>
                                        </p:tgtEl>
                                      </p:cBhvr>
                                    </p:animEffect>
                                  </p:childTnLst>
                                </p:cTn>
                              </p:par>
                              <p:par>
                                <p:cTn id="10" presetID="53" presetClass="entr" presetSubtype="0"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AutoShape 4"/>
          <p:cNvSpPr>
            <a:spLocks noChangeArrowheads="1"/>
          </p:cNvSpPr>
          <p:nvPr/>
        </p:nvSpPr>
        <p:spPr bwMode="auto">
          <a:xfrm>
            <a:off x="5879976" y="1678139"/>
            <a:ext cx="3960440" cy="1917793"/>
          </a:xfrm>
          <a:prstGeom prst="leftArrowCallout">
            <a:avLst>
              <a:gd name="adj1" fmla="val 34012"/>
              <a:gd name="adj2" fmla="val 25000"/>
              <a:gd name="adj3" fmla="val 28292"/>
              <a:gd name="adj4" fmla="val 66667"/>
            </a:avLst>
          </a:prstGeom>
          <a:solidFill>
            <a:srgbClr val="99FFCC"/>
          </a:solidFill>
          <a:ln w="9525">
            <a:miter lim="800000"/>
            <a:headEnd/>
            <a:tailEnd/>
          </a:ln>
          <a:effectLst/>
          <a:scene3d>
            <a:camera prst="perspectiveContrastingLeftFacing"/>
            <a:lightRig rig="legacyFlat3" dir="b"/>
          </a:scene3d>
          <a:sp3d extrusionH="430200" prstMaterial="legacyMatte">
            <a:bevelT w="13500" h="13500" prst="angle"/>
            <a:bevelB w="13500" h="13500" prst="angle"/>
            <a:extrusionClr>
              <a:srgbClr val="FF0000"/>
            </a:extrusionClr>
          </a:sp3d>
        </p:spPr>
        <p:txBody>
          <a:bodyPr wrap="none" anchor="ctr">
            <a:flatTx/>
          </a:bodyPr>
          <a:lstStyle/>
          <a:p>
            <a:pPr algn="ctr">
              <a:defRPr/>
            </a:pPr>
            <a:endParaRPr lang="es-ES_tradnl" sz="2400" b="1" dirty="0">
              <a:solidFill>
                <a:srgbClr val="FFFF00"/>
              </a:solidFill>
            </a:endParaRPr>
          </a:p>
        </p:txBody>
      </p:sp>
      <p:sp>
        <p:nvSpPr>
          <p:cNvPr id="12" name="11 CuadroTexto"/>
          <p:cNvSpPr txBox="1"/>
          <p:nvPr/>
        </p:nvSpPr>
        <p:spPr>
          <a:xfrm>
            <a:off x="7032104" y="2175369"/>
            <a:ext cx="2376264" cy="923330"/>
          </a:xfrm>
          <a:prstGeom prst="rect">
            <a:avLst/>
          </a:prstGeom>
          <a:noFill/>
          <a:scene3d>
            <a:camera prst="perspectiveContrastingLeftFacing"/>
            <a:lightRig rig="threePt" dir="t"/>
          </a:scene3d>
        </p:spPr>
        <p:txBody>
          <a:bodyPr wrap="square">
            <a:spAutoFit/>
          </a:bodyPr>
          <a:lstStyle/>
          <a:p>
            <a:pPr algn="ctr">
              <a:defRPr/>
            </a:pPr>
            <a:r>
              <a:rPr lang="es-ES_tradnl" b="1" dirty="0"/>
              <a:t>SISTEMA DE VIGILANCIA EPIDEMIOLOGICA</a:t>
            </a:r>
          </a:p>
        </p:txBody>
      </p:sp>
      <p:sp>
        <p:nvSpPr>
          <p:cNvPr id="10" name="Text Box 9"/>
          <p:cNvSpPr txBox="1">
            <a:spLocks noChangeArrowheads="1"/>
          </p:cNvSpPr>
          <p:nvPr/>
        </p:nvSpPr>
        <p:spPr bwMode="auto">
          <a:xfrm>
            <a:off x="2030753" y="1690481"/>
            <a:ext cx="4137568" cy="1944216"/>
          </a:xfrm>
          <a:prstGeom prst="roundRect">
            <a:avLst/>
          </a:prstGeom>
          <a:solidFill>
            <a:srgbClr val="92D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prst="coolSlant"/>
          </a:sp3d>
        </p:spPr>
        <p:style>
          <a:lnRef idx="0">
            <a:schemeClr val="accent6"/>
          </a:lnRef>
          <a:fillRef idx="3">
            <a:schemeClr val="accent6"/>
          </a:fillRef>
          <a:effectRef idx="3">
            <a:schemeClr val="accent6"/>
          </a:effectRef>
          <a:fontRef idx="minor">
            <a:schemeClr val="lt1"/>
          </a:fontRef>
        </p:style>
        <p:txBody>
          <a:bodyPr anchor="ctr"/>
          <a:lstStyle>
            <a:defPPr>
              <a:defRPr lang="es-BO"/>
            </a:defPPr>
            <a:lvl1pPr algn="just">
              <a:defRPr>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s-BO" b="1" dirty="0">
              <a:solidFill>
                <a:schemeClr val="tx1"/>
              </a:solidFill>
            </a:endParaRPr>
          </a:p>
          <a:p>
            <a:endParaRPr lang="es-BO" b="1" dirty="0">
              <a:solidFill>
                <a:schemeClr val="tx1"/>
              </a:solidFill>
            </a:endParaRPr>
          </a:p>
          <a:p>
            <a:r>
              <a:rPr lang="es-BO" b="1" dirty="0">
                <a:solidFill>
                  <a:schemeClr val="tx1"/>
                </a:solidFill>
              </a:rPr>
              <a:t>FISCALIZAR LOS SISTEMAS DE VIGILANCIA  EPIDEMIOLOGICA EN LOS ENTES GESTORES DE LA SEGURIDAD SOCIAL DE CORTO PAZO</a:t>
            </a:r>
          </a:p>
          <a:p>
            <a:endParaRPr lang="es-BO" b="1" dirty="0">
              <a:solidFill>
                <a:schemeClr val="tx1"/>
              </a:solidFill>
            </a:endParaRPr>
          </a:p>
          <a:p>
            <a:endParaRPr lang="es-BO" b="1" dirty="0">
              <a:solidFill>
                <a:schemeClr val="tx1"/>
              </a:solidFill>
            </a:endParaRPr>
          </a:p>
        </p:txBody>
      </p:sp>
      <p:pic>
        <p:nvPicPr>
          <p:cNvPr id="70658" name="Picture 2" descr="http://t1.gstatic.com/images?q=tbn:ANd9GcRDqz3NJ8xU-o37roTbsd04Vxg20MgBF0sv5wsQ8ooJmA1p8BRJ8Jt8oQ">
            <a:hlinkClick r:id="rId2"/>
          </p:cNvPr>
          <p:cNvPicPr>
            <a:picLocks noChangeAspect="1" noChangeArrowheads="1"/>
          </p:cNvPicPr>
          <p:nvPr/>
        </p:nvPicPr>
        <p:blipFill>
          <a:blip r:embed="rId3" cstate="print"/>
          <a:srcRect/>
          <a:stretch>
            <a:fillRect/>
          </a:stretch>
        </p:blipFill>
        <p:spPr bwMode="auto">
          <a:xfrm>
            <a:off x="3798803" y="4018131"/>
            <a:ext cx="2304257" cy="2448272"/>
          </a:xfrm>
          <a:prstGeom prst="rect">
            <a:avLst/>
          </a:prstGeom>
          <a:noFill/>
        </p:spPr>
      </p:pic>
      <p:pic>
        <p:nvPicPr>
          <p:cNvPr id="9" name="5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3060679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1995057" y="1268760"/>
            <a:ext cx="4621398" cy="1736646"/>
          </a:xfrm>
          <a:prstGeom prst="roundRect">
            <a:avLst/>
          </a:prstGeom>
          <a:solidFill>
            <a:srgbClr val="92D050"/>
          </a:soli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prst="coolSlant"/>
          </a:sp3d>
        </p:spPr>
        <p:style>
          <a:lnRef idx="1">
            <a:schemeClr val="accent3"/>
          </a:lnRef>
          <a:fillRef idx="2">
            <a:schemeClr val="accent3"/>
          </a:fillRef>
          <a:effectRef idx="1">
            <a:schemeClr val="accent3"/>
          </a:effectRef>
          <a:fontRef idx="minor">
            <a:schemeClr val="dk1"/>
          </a:fontRef>
        </p:style>
        <p:txBody>
          <a:bodyPr wrap="square">
            <a:spAutoFit/>
            <a:flatTx/>
          </a:bodyPr>
          <a:lstStyle>
            <a:defPPr>
              <a:defRPr lang="es-BO"/>
            </a:defPPr>
            <a:lvl1pPr algn="ctr">
              <a:defRPr sz="2000">
                <a:latin typeface="Arial" pitchFamily="34" charset="0"/>
                <a:cs typeface="Arial" pitchFamily="34" charset="0"/>
              </a:defRPr>
            </a:lvl1pPr>
          </a:lstStyle>
          <a:p>
            <a:r>
              <a:rPr lang="es-BO" sz="1600" b="1" dirty="0"/>
              <a:t>COMITÉ DE REGENTES DE FARMACIA Y MEDICAMENTOS DE LA SEGURIDAD SOCIAL A CORTO PLAZO, CONSOLIDADO Y CON PROPUESTA CONCLUIDA PARA LA SOLUCIÓN DE LA PROBLEMÁTICA DE  MEDICAMENTOS</a:t>
            </a:r>
            <a:endParaRPr lang="es-ES" sz="1600" b="1" dirty="0"/>
          </a:p>
        </p:txBody>
      </p:sp>
      <p:sp>
        <p:nvSpPr>
          <p:cNvPr id="5" name="Text Box 7"/>
          <p:cNvSpPr txBox="1">
            <a:spLocks noChangeArrowheads="1"/>
          </p:cNvSpPr>
          <p:nvPr/>
        </p:nvSpPr>
        <p:spPr bwMode="auto">
          <a:xfrm>
            <a:off x="3863753" y="3881923"/>
            <a:ext cx="5505407" cy="2009061"/>
          </a:xfrm>
          <a:prstGeom prst="roundRect">
            <a:avLst/>
          </a:prstGeom>
          <a:solidFill>
            <a:srgbClr val="99FFCC"/>
          </a:soli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flatTx/>
          </a:bodyPr>
          <a:lstStyle>
            <a:defPPr>
              <a:defRPr lang="es-BO"/>
            </a:defPPr>
            <a:lvl1pPr algn="ctr">
              <a:defRPr sz="2000">
                <a:latin typeface="Arial" pitchFamily="34" charset="0"/>
                <a:cs typeface="Arial" pitchFamily="34" charset="0"/>
              </a:defRPr>
            </a:lvl1pPr>
          </a:lstStyle>
          <a:p>
            <a:pPr algn="l" fontAlgn="ctr"/>
            <a:r>
              <a:rPr lang="es-BO" sz="1400" b="1" dirty="0"/>
              <a:t>LOGROS:</a:t>
            </a:r>
          </a:p>
          <a:p>
            <a:pPr algn="l" fontAlgn="ctr"/>
            <a:endParaRPr lang="es-BO" sz="1400" dirty="0"/>
          </a:p>
          <a:p>
            <a:pPr algn="l" fontAlgn="ctr"/>
            <a:r>
              <a:rPr lang="es-BO" sz="1400" dirty="0"/>
              <a:t>Seguimiento al control de Calidad de Medicamentos en coordinación con UNIMED.</a:t>
            </a:r>
          </a:p>
          <a:p>
            <a:pPr algn="l" fontAlgn="ctr"/>
            <a:endParaRPr lang="es-BO" sz="1400" dirty="0"/>
          </a:p>
          <a:p>
            <a:pPr algn="l" fontAlgn="ctr"/>
            <a:r>
              <a:rPr lang="es-BO" sz="1400" dirty="0"/>
              <a:t>Tratamiento de la problemática de Medicamentos D.S1008</a:t>
            </a:r>
          </a:p>
          <a:p>
            <a:pPr algn="l" fontAlgn="ctr"/>
            <a:endParaRPr lang="es-BO" sz="1400" dirty="0"/>
          </a:p>
          <a:p>
            <a:pPr algn="l" fontAlgn="ctr"/>
            <a:r>
              <a:rPr lang="es-BO" sz="1400" dirty="0"/>
              <a:t>Análisis e implementación del Fondo ROTATORIO CON LA OPS</a:t>
            </a:r>
          </a:p>
        </p:txBody>
      </p:sp>
      <p:pic>
        <p:nvPicPr>
          <p:cNvPr id="6"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323258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redondeado"/>
          <p:cNvSpPr/>
          <p:nvPr/>
        </p:nvSpPr>
        <p:spPr>
          <a:xfrm>
            <a:off x="1631504" y="1127549"/>
            <a:ext cx="4248472" cy="864096"/>
          </a:xfrm>
          <a:prstGeom prst="roundRect">
            <a:avLst/>
          </a:prstGeom>
          <a:solidFill>
            <a:srgbClr val="FFC000"/>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BO" sz="1600" b="1" dirty="0">
                <a:solidFill>
                  <a:schemeClr val="tx1"/>
                </a:solidFill>
              </a:rPr>
              <a:t>CONFORMACION DE LA UNIDAD DE CONCILIACION Y ARBITRAJE</a:t>
            </a:r>
          </a:p>
        </p:txBody>
      </p:sp>
      <p:sp>
        <p:nvSpPr>
          <p:cNvPr id="10" name="9 Rectángulo redondeado"/>
          <p:cNvSpPr/>
          <p:nvPr/>
        </p:nvSpPr>
        <p:spPr>
          <a:xfrm>
            <a:off x="1631504" y="2177863"/>
            <a:ext cx="4320480" cy="504056"/>
          </a:xfrm>
          <a:prstGeom prst="roundRect">
            <a:avLst/>
          </a:prstGeom>
          <a:solidFill>
            <a:srgbClr val="FFC000"/>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BO" sz="1600" b="1" dirty="0">
                <a:solidFill>
                  <a:schemeClr val="tx1"/>
                </a:solidFill>
              </a:rPr>
              <a:t>CONFORMACION DE LA UNIDAD DE SALUD OCUPACIONAL</a:t>
            </a:r>
          </a:p>
        </p:txBody>
      </p:sp>
      <p:sp>
        <p:nvSpPr>
          <p:cNvPr id="11" name="10 Rectángulo redondeado"/>
          <p:cNvSpPr/>
          <p:nvPr/>
        </p:nvSpPr>
        <p:spPr>
          <a:xfrm>
            <a:off x="1631504" y="3100838"/>
            <a:ext cx="4392488" cy="976235"/>
          </a:xfrm>
          <a:prstGeom prst="roundRect">
            <a:avLst/>
          </a:prstGeom>
          <a:solidFill>
            <a:srgbClr val="FFC000"/>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BO" b="1" dirty="0">
                <a:solidFill>
                  <a:schemeClr val="tx1"/>
                </a:solidFill>
              </a:rPr>
              <a:t>PARTICIPACIÓN EN EL COMITÉ NACIONAL DE TECNOLOGÍAS MEDICAS E INFORMATICA</a:t>
            </a:r>
          </a:p>
        </p:txBody>
      </p:sp>
      <p:sp>
        <p:nvSpPr>
          <p:cNvPr id="15" name="Text Box 7"/>
          <p:cNvSpPr txBox="1">
            <a:spLocks noChangeArrowheads="1"/>
          </p:cNvSpPr>
          <p:nvPr/>
        </p:nvSpPr>
        <p:spPr bwMode="auto">
          <a:xfrm>
            <a:off x="6402812" y="2772297"/>
            <a:ext cx="4179116" cy="1191816"/>
          </a:xfrm>
          <a:prstGeom prst="roundRect">
            <a:avLst/>
          </a:prstGeom>
          <a:solidFill>
            <a:srgbClr val="92D050"/>
          </a:soli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prst="coolSlant"/>
          </a:sp3d>
        </p:spPr>
        <p:style>
          <a:lnRef idx="1">
            <a:schemeClr val="accent3"/>
          </a:lnRef>
          <a:fillRef idx="2">
            <a:schemeClr val="accent3"/>
          </a:fillRef>
          <a:effectRef idx="1">
            <a:schemeClr val="accent3"/>
          </a:effectRef>
          <a:fontRef idx="minor">
            <a:schemeClr val="dk1"/>
          </a:fontRef>
        </p:style>
        <p:txBody>
          <a:bodyPr wrap="square">
            <a:spAutoFit/>
            <a:flatTx/>
          </a:bodyPr>
          <a:lstStyle>
            <a:defPPr>
              <a:defRPr lang="es-BO"/>
            </a:defPPr>
            <a:lvl1pPr algn="ctr">
              <a:defRPr sz="2000">
                <a:latin typeface="Arial" pitchFamily="34" charset="0"/>
                <a:cs typeface="Arial" pitchFamily="34" charset="0"/>
              </a:defRPr>
            </a:lvl1pPr>
          </a:lstStyle>
          <a:p>
            <a:r>
              <a:rPr lang="es-BO" sz="1600" b="1" dirty="0"/>
              <a:t>PROGRAMAS DE PREVENCIÓN PROMOCIÓN DE LA SALUD EN LOS ENTES GESTORES CUMPLIDOS APLICADOS Y FISCALIZADOS</a:t>
            </a:r>
            <a:endParaRPr lang="es-ES" sz="1600" b="1" dirty="0"/>
          </a:p>
        </p:txBody>
      </p:sp>
      <p:sp>
        <p:nvSpPr>
          <p:cNvPr id="16" name="15 Rectángulo redondeado"/>
          <p:cNvSpPr/>
          <p:nvPr/>
        </p:nvSpPr>
        <p:spPr>
          <a:xfrm>
            <a:off x="1797491" y="4390698"/>
            <a:ext cx="4248472" cy="1717540"/>
          </a:xfrm>
          <a:prstGeom prst="roundRect">
            <a:avLst/>
          </a:prstGeom>
          <a:solidFill>
            <a:srgbClr val="FFC000"/>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BO" sz="1400" b="1" dirty="0">
                <a:solidFill>
                  <a:schemeClr val="tx1"/>
                </a:solidFill>
              </a:rPr>
              <a:t>HOSPITALES AMIGOS DE LA MADRE Y LA NIÑEZ (IHAMN)</a:t>
            </a:r>
            <a:endParaRPr lang="es-BO" sz="1400" b="1" dirty="0">
              <a:solidFill>
                <a:schemeClr val="tx1"/>
              </a:solidFill>
              <a:latin typeface="Calibri"/>
            </a:endParaRPr>
          </a:p>
          <a:p>
            <a:pPr algn="ctr"/>
            <a:r>
              <a:rPr lang="es-BO" sz="1400" b="1" dirty="0">
                <a:solidFill>
                  <a:schemeClr val="tx1"/>
                </a:solidFill>
              </a:rPr>
              <a:t>A NIVEL NACIONAL ACREDITADOS</a:t>
            </a:r>
          </a:p>
          <a:p>
            <a:endParaRPr lang="es-BO" sz="1400" b="1" dirty="0">
              <a:solidFill>
                <a:schemeClr val="tx1"/>
              </a:solidFill>
            </a:endParaRPr>
          </a:p>
          <a:p>
            <a:pPr marL="285750" indent="-285750">
              <a:buFont typeface="Arial" pitchFamily="34" charset="0"/>
              <a:buChar char="•"/>
            </a:pPr>
            <a:r>
              <a:rPr lang="es-BO" sz="1400" b="1" dirty="0">
                <a:solidFill>
                  <a:schemeClr val="tx1"/>
                </a:solidFill>
              </a:rPr>
              <a:t>CPS VILLAMONTES                                CPS YACUIBA                                          CPS COCHABAMBA                                       </a:t>
            </a:r>
          </a:p>
        </p:txBody>
      </p:sp>
      <p:pic>
        <p:nvPicPr>
          <p:cNvPr id="9"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820857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Título"/>
          <p:cNvSpPr txBox="1">
            <a:spLocks/>
          </p:cNvSpPr>
          <p:nvPr/>
        </p:nvSpPr>
        <p:spPr bwMode="auto">
          <a:xfrm>
            <a:off x="3074959" y="2631705"/>
            <a:ext cx="6408712" cy="2580888"/>
          </a:xfrm>
          <a:prstGeom prst="rect">
            <a:avLst/>
          </a:prstGeom>
          <a:noFill/>
          <a:ln w="9525">
            <a:noFill/>
            <a:miter lim="800000"/>
            <a:headEnd/>
            <a:tailEnd/>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a:spcBef>
                <a:spcPct val="0"/>
              </a:spcBef>
              <a:defRPr/>
            </a:pPr>
            <a:r>
              <a:rPr lang="es-BO" sz="4000" spc="200" dirty="0">
                <a:ln w="29210">
                  <a:solidFill>
                    <a:schemeClr val="accent3">
                      <a:tint val="10000"/>
                    </a:schemeClr>
                  </a:solidFill>
                </a:ln>
                <a:effectLst>
                  <a:glow rad="101600">
                    <a:schemeClr val="accent3">
                      <a:lumMod val="60000"/>
                      <a:lumOff val="40000"/>
                      <a:alpha val="60000"/>
                    </a:schemeClr>
                  </a:glow>
                  <a:outerShdw blurRad="38100" dist="38100" dir="2700000" algn="tl">
                    <a:srgbClr val="000000">
                      <a:alpha val="43137"/>
                    </a:srgbClr>
                  </a:outerShdw>
                </a:effectLst>
                <a:latin typeface="Arial Black" pitchFamily="34" charset="0"/>
                <a:ea typeface="+mj-ea"/>
                <a:cs typeface="+mj-cs"/>
              </a:rPr>
              <a:t>DEPARTAMENTO TÉCNICO </a:t>
            </a:r>
            <a:br>
              <a:rPr lang="es-BO" sz="4000" spc="200" dirty="0">
                <a:ln w="29210">
                  <a:solidFill>
                    <a:schemeClr val="accent3">
                      <a:tint val="10000"/>
                    </a:schemeClr>
                  </a:solidFill>
                </a:ln>
                <a:effectLst>
                  <a:glow rad="101600">
                    <a:schemeClr val="accent3">
                      <a:lumMod val="60000"/>
                      <a:lumOff val="40000"/>
                      <a:alpha val="60000"/>
                    </a:schemeClr>
                  </a:glow>
                  <a:outerShdw blurRad="38100" dist="38100" dir="2700000" algn="tl">
                    <a:srgbClr val="000000">
                      <a:alpha val="43137"/>
                    </a:srgbClr>
                  </a:outerShdw>
                </a:effectLst>
                <a:latin typeface="Arial Black" pitchFamily="34" charset="0"/>
                <a:ea typeface="+mj-ea"/>
                <a:cs typeface="+mj-cs"/>
              </a:rPr>
            </a:br>
            <a:r>
              <a:rPr lang="es-BO" sz="4000" spc="200" dirty="0">
                <a:ln w="29210">
                  <a:solidFill>
                    <a:schemeClr val="accent3">
                      <a:tint val="10000"/>
                    </a:schemeClr>
                  </a:solidFill>
                </a:ln>
                <a:effectLst>
                  <a:glow rad="101600">
                    <a:schemeClr val="accent3">
                      <a:lumMod val="60000"/>
                      <a:lumOff val="40000"/>
                      <a:alpha val="60000"/>
                    </a:schemeClr>
                  </a:glow>
                  <a:outerShdw blurRad="38100" dist="38100" dir="2700000" algn="tl">
                    <a:srgbClr val="000000">
                      <a:alpha val="43137"/>
                    </a:srgbClr>
                  </a:outerShdw>
                </a:effectLst>
                <a:latin typeface="Arial Black" pitchFamily="34" charset="0"/>
                <a:ea typeface="+mj-ea"/>
                <a:cs typeface="+mj-cs"/>
              </a:rPr>
              <a:t>DE FISCALIZACIÓN</a:t>
            </a:r>
          </a:p>
        </p:txBody>
      </p:sp>
      <p:pic>
        <p:nvPicPr>
          <p:cNvPr id="12" name="4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9326" y="487618"/>
            <a:ext cx="1879747" cy="21440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031952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sz="quarter" idx="4294967295"/>
            <p:extLst>
              <p:ext uri="{D42A27DB-BD31-4B8C-83A1-F6EECF244321}">
                <p14:modId xmlns:p14="http://schemas.microsoft.com/office/powerpoint/2010/main" val="984749880"/>
              </p:ext>
            </p:extLst>
          </p:nvPr>
        </p:nvGraphicFramePr>
        <p:xfrm>
          <a:off x="2366465" y="1030323"/>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5 Imagen"/>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571261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1 Título"/>
          <p:cNvSpPr txBox="1">
            <a:spLocks/>
          </p:cNvSpPr>
          <p:nvPr/>
        </p:nvSpPr>
        <p:spPr bwMode="auto">
          <a:xfrm>
            <a:off x="3074959" y="2631705"/>
            <a:ext cx="6408712" cy="2580888"/>
          </a:xfrm>
          <a:prstGeom prst="rect">
            <a:avLst/>
          </a:prstGeom>
          <a:noFill/>
          <a:ln w="9525">
            <a:noFill/>
            <a:miter lim="800000"/>
            <a:headEnd/>
            <a:tailEnd/>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a:spcBef>
                <a:spcPct val="0"/>
              </a:spcBef>
              <a:defRPr/>
            </a:pPr>
            <a:r>
              <a:rPr lang="es-BO" sz="4000" spc="200" dirty="0">
                <a:ln w="29210">
                  <a:solidFill>
                    <a:schemeClr val="accent3">
                      <a:tint val="10000"/>
                    </a:schemeClr>
                  </a:solidFill>
                </a:ln>
                <a:effectLst>
                  <a:glow rad="101600">
                    <a:schemeClr val="accent3">
                      <a:lumMod val="60000"/>
                      <a:lumOff val="40000"/>
                      <a:alpha val="60000"/>
                    </a:schemeClr>
                  </a:glow>
                  <a:outerShdw blurRad="38100" dist="38100" dir="2700000" algn="tl">
                    <a:srgbClr val="000000">
                      <a:alpha val="43137"/>
                    </a:srgbClr>
                  </a:outerShdw>
                </a:effectLst>
                <a:latin typeface="Arial Black" pitchFamily="34" charset="0"/>
                <a:ea typeface="+mj-ea"/>
                <a:cs typeface="+mj-cs"/>
              </a:rPr>
              <a:t>DEPARTAMENTO TÉCNICO </a:t>
            </a:r>
            <a:br>
              <a:rPr lang="es-BO" sz="4000" spc="200" dirty="0">
                <a:ln w="29210">
                  <a:solidFill>
                    <a:schemeClr val="accent3">
                      <a:tint val="10000"/>
                    </a:schemeClr>
                  </a:solidFill>
                </a:ln>
                <a:effectLst>
                  <a:glow rad="101600">
                    <a:schemeClr val="accent3">
                      <a:lumMod val="60000"/>
                      <a:lumOff val="40000"/>
                      <a:alpha val="60000"/>
                    </a:schemeClr>
                  </a:glow>
                  <a:outerShdw blurRad="38100" dist="38100" dir="2700000" algn="tl">
                    <a:srgbClr val="000000">
                      <a:alpha val="43137"/>
                    </a:srgbClr>
                  </a:outerShdw>
                </a:effectLst>
                <a:latin typeface="Arial Black" pitchFamily="34" charset="0"/>
                <a:ea typeface="+mj-ea"/>
                <a:cs typeface="+mj-cs"/>
              </a:rPr>
            </a:br>
            <a:r>
              <a:rPr lang="es-BO" sz="4000" spc="200" dirty="0">
                <a:ln w="29210">
                  <a:solidFill>
                    <a:schemeClr val="accent3">
                      <a:tint val="10000"/>
                    </a:schemeClr>
                  </a:solidFill>
                </a:ln>
                <a:effectLst>
                  <a:glow rad="101600">
                    <a:schemeClr val="accent3">
                      <a:lumMod val="60000"/>
                      <a:lumOff val="40000"/>
                      <a:alpha val="60000"/>
                    </a:schemeClr>
                  </a:glow>
                  <a:outerShdw blurRad="38100" dist="38100" dir="2700000" algn="tl">
                    <a:srgbClr val="000000">
                      <a:alpha val="43137"/>
                    </a:srgbClr>
                  </a:outerShdw>
                </a:effectLst>
                <a:latin typeface="Arial Black" pitchFamily="34" charset="0"/>
                <a:ea typeface="+mj-ea"/>
                <a:cs typeface="+mj-cs"/>
              </a:rPr>
              <a:t>DE SALUD</a:t>
            </a:r>
          </a:p>
        </p:txBody>
      </p:sp>
      <p:pic>
        <p:nvPicPr>
          <p:cNvPr id="5" name="4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9326" y="487618"/>
            <a:ext cx="1879747" cy="21440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47137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Proceso alternativo"/>
          <p:cNvSpPr/>
          <p:nvPr/>
        </p:nvSpPr>
        <p:spPr>
          <a:xfrm>
            <a:off x="3752880" y="1830959"/>
            <a:ext cx="5328592" cy="1055608"/>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s-ES" sz="2800" b="1" dirty="0">
                <a:solidFill>
                  <a:srgbClr val="FFFF00"/>
                </a:solidFill>
                <a:effectLst>
                  <a:outerShdw blurRad="38100" dist="38100" dir="2700000" algn="tl">
                    <a:srgbClr val="000000">
                      <a:alpha val="43137"/>
                    </a:srgbClr>
                  </a:outerShdw>
                </a:effectLst>
              </a:rPr>
              <a:t>ÁREA DE ANÁLISIS FINANCIERO</a:t>
            </a:r>
          </a:p>
        </p:txBody>
      </p:sp>
      <p:sp>
        <p:nvSpPr>
          <p:cNvPr id="5" name="4 Proceso alternativo"/>
          <p:cNvSpPr/>
          <p:nvPr/>
        </p:nvSpPr>
        <p:spPr>
          <a:xfrm>
            <a:off x="4833000" y="3475515"/>
            <a:ext cx="3168351" cy="646986"/>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s-ES" sz="3200" b="1" dirty="0">
                <a:solidFill>
                  <a:srgbClr val="FFFF00"/>
                </a:solidFill>
                <a:effectLst>
                  <a:outerShdw blurRad="38100" dist="38100" dir="2700000" algn="tl">
                    <a:srgbClr val="000000">
                      <a:alpha val="43137"/>
                    </a:srgbClr>
                  </a:outerShdw>
                </a:effectLst>
              </a:rPr>
              <a:t>GESTIÓN 2015</a:t>
            </a:r>
          </a:p>
        </p:txBody>
      </p:sp>
      <p:pic>
        <p:nvPicPr>
          <p:cNvPr id="10"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2286245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2135560" y="1588730"/>
            <a:ext cx="6048672" cy="400110"/>
          </a:xfrm>
          <a:prstGeom prst="rect">
            <a:avLst/>
          </a:prstGeom>
        </p:spPr>
        <p:txBody>
          <a:bodyPr wrap="square">
            <a:spAutoFit/>
          </a:bodyPr>
          <a:lstStyle/>
          <a:p>
            <a:r>
              <a:rPr lang="es-BO" sz="2000" b="1" dirty="0">
                <a:effectLst>
                  <a:outerShdw blurRad="38100" dist="38100" dir="2700000" algn="tl">
                    <a:srgbClr val="000000">
                      <a:alpha val="43137"/>
                    </a:srgbClr>
                  </a:outerShdw>
                </a:effectLst>
              </a:rPr>
              <a:t>RESULTADOS OBTENIDOS EN LA GESTIÓN 2015</a:t>
            </a:r>
          </a:p>
        </p:txBody>
      </p:sp>
      <p:graphicFrame>
        <p:nvGraphicFramePr>
          <p:cNvPr id="7" name="6 Tabla"/>
          <p:cNvGraphicFramePr>
            <a:graphicFrameLocks noGrp="1"/>
          </p:cNvGraphicFramePr>
          <p:nvPr>
            <p:extLst/>
          </p:nvPr>
        </p:nvGraphicFramePr>
        <p:xfrm>
          <a:off x="2207321" y="2398004"/>
          <a:ext cx="8160817" cy="3983325"/>
        </p:xfrm>
        <a:graphic>
          <a:graphicData uri="http://schemas.openxmlformats.org/drawingml/2006/table">
            <a:tbl>
              <a:tblPr firstRow="1" bandRow="1">
                <a:tableStyleId>{21E4AEA4-8DFA-4A89-87EB-49C32662AFE0}</a:tableStyleId>
              </a:tblPr>
              <a:tblGrid>
                <a:gridCol w="3672656">
                  <a:extLst>
                    <a:ext uri="{9D8B030D-6E8A-4147-A177-3AD203B41FA5}">
                      <a16:colId xmlns:a16="http://schemas.microsoft.com/office/drawing/2014/main" val="20000"/>
                    </a:ext>
                  </a:extLst>
                </a:gridCol>
                <a:gridCol w="1895064">
                  <a:extLst>
                    <a:ext uri="{9D8B030D-6E8A-4147-A177-3AD203B41FA5}">
                      <a16:colId xmlns:a16="http://schemas.microsoft.com/office/drawing/2014/main" val="20001"/>
                    </a:ext>
                  </a:extLst>
                </a:gridCol>
                <a:gridCol w="1601620">
                  <a:extLst>
                    <a:ext uri="{9D8B030D-6E8A-4147-A177-3AD203B41FA5}">
                      <a16:colId xmlns:a16="http://schemas.microsoft.com/office/drawing/2014/main" val="20002"/>
                    </a:ext>
                  </a:extLst>
                </a:gridCol>
                <a:gridCol w="991477">
                  <a:extLst>
                    <a:ext uri="{9D8B030D-6E8A-4147-A177-3AD203B41FA5}">
                      <a16:colId xmlns:a16="http://schemas.microsoft.com/office/drawing/2014/main" val="20003"/>
                    </a:ext>
                  </a:extLst>
                </a:gridCol>
              </a:tblGrid>
              <a:tr h="432048">
                <a:tc>
                  <a:txBody>
                    <a:bodyPr/>
                    <a:lstStyle/>
                    <a:p>
                      <a:pPr algn="ctr"/>
                      <a:r>
                        <a:rPr lang="es-BO" dirty="0"/>
                        <a:t>ACTIVIDADES</a:t>
                      </a:r>
                    </a:p>
                  </a:txBody>
                  <a:tcPr/>
                </a:tc>
                <a:tc>
                  <a:txBody>
                    <a:bodyPr/>
                    <a:lstStyle/>
                    <a:p>
                      <a:pPr algn="ctr"/>
                      <a:r>
                        <a:rPr lang="es-BO" dirty="0"/>
                        <a:t>PROGRAMADAS</a:t>
                      </a:r>
                    </a:p>
                  </a:txBody>
                  <a:tcPr/>
                </a:tc>
                <a:tc>
                  <a:txBody>
                    <a:bodyPr/>
                    <a:lstStyle/>
                    <a:p>
                      <a:pPr algn="ctr"/>
                      <a:r>
                        <a:rPr lang="es-BO" dirty="0"/>
                        <a:t>EJECUTADAS</a:t>
                      </a:r>
                    </a:p>
                  </a:txBody>
                  <a:tcPr/>
                </a:tc>
                <a:tc>
                  <a:txBody>
                    <a:bodyPr/>
                    <a:lstStyle/>
                    <a:p>
                      <a:pPr algn="ctr"/>
                      <a:r>
                        <a:rPr lang="es-BO" dirty="0"/>
                        <a:t>%</a:t>
                      </a:r>
                    </a:p>
                  </a:txBody>
                  <a:tcPr/>
                </a:tc>
                <a:extLst>
                  <a:ext uri="{0D108BD9-81ED-4DB2-BD59-A6C34878D82A}">
                    <a16:rowId xmlns:a16="http://schemas.microsoft.com/office/drawing/2014/main" val="10000"/>
                  </a:ext>
                </a:extLst>
              </a:tr>
              <a:tr h="644158">
                <a:tc>
                  <a:txBody>
                    <a:bodyPr/>
                    <a:lstStyle/>
                    <a:p>
                      <a:pPr algn="just">
                        <a:buFont typeface="Wingdings" pitchFamily="2" charset="2"/>
                        <a:buNone/>
                      </a:pPr>
                      <a:r>
                        <a:rPr lang="es-CO" dirty="0"/>
                        <a:t>Aprobación POA y Presupuestos</a:t>
                      </a:r>
                      <a:endParaRPr lang="es-CO" b="0" dirty="0"/>
                    </a:p>
                  </a:txBody>
                  <a:tcPr anchor="ctr"/>
                </a:tc>
                <a:tc>
                  <a:txBody>
                    <a:bodyPr/>
                    <a:lstStyle/>
                    <a:p>
                      <a:pPr algn="ctr"/>
                      <a:r>
                        <a:rPr lang="es-BO" dirty="0"/>
                        <a:t>21</a:t>
                      </a:r>
                    </a:p>
                  </a:txBody>
                  <a:tcPr anchor="ctr"/>
                </a:tc>
                <a:tc>
                  <a:txBody>
                    <a:bodyPr/>
                    <a:lstStyle/>
                    <a:p>
                      <a:pPr algn="ctr"/>
                      <a:r>
                        <a:rPr lang="es-BO" dirty="0"/>
                        <a:t>25</a:t>
                      </a:r>
                    </a:p>
                  </a:txBody>
                  <a:tcPr anchor="ctr"/>
                </a:tc>
                <a:tc>
                  <a:txBody>
                    <a:bodyPr/>
                    <a:lstStyle/>
                    <a:p>
                      <a:pPr algn="ctr"/>
                      <a:r>
                        <a:rPr lang="es-BO" dirty="0"/>
                        <a:t>100%</a:t>
                      </a:r>
                    </a:p>
                  </a:txBody>
                  <a:tcPr anchor="ctr"/>
                </a:tc>
                <a:extLst>
                  <a:ext uri="{0D108BD9-81ED-4DB2-BD59-A6C34878D82A}">
                    <a16:rowId xmlns:a16="http://schemas.microsoft.com/office/drawing/2014/main" val="10001"/>
                  </a:ext>
                </a:extLst>
              </a:tr>
              <a:tr h="644158">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CO" dirty="0"/>
                        <a:t>Aprobación Incremento Salarial</a:t>
                      </a:r>
                      <a:endParaRPr lang="es-BO"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BO" dirty="0"/>
                        <a:t>11</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BO" dirty="0"/>
                        <a:t>15</a:t>
                      </a:r>
                    </a:p>
                  </a:txBody>
                  <a:tcPr anchor="ctr"/>
                </a:tc>
                <a:tc>
                  <a:txBody>
                    <a:bodyPr/>
                    <a:lstStyle/>
                    <a:p>
                      <a:pPr algn="ctr"/>
                      <a:r>
                        <a:rPr lang="es-BO" dirty="0"/>
                        <a:t>100%</a:t>
                      </a:r>
                    </a:p>
                  </a:txBody>
                  <a:tcPr anchor="ctr"/>
                </a:tc>
                <a:extLst>
                  <a:ext uri="{0D108BD9-81ED-4DB2-BD59-A6C34878D82A}">
                    <a16:rowId xmlns:a16="http://schemas.microsoft.com/office/drawing/2014/main" val="10002"/>
                  </a:ext>
                </a:extLst>
              </a:tr>
              <a:tr h="974645">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CO" dirty="0"/>
                        <a:t>Creación de Ítems y Reordenamiento</a:t>
                      </a:r>
                      <a:endParaRPr lang="es-BO" b="0" dirty="0"/>
                    </a:p>
                  </a:txBody>
                  <a:tcPr anchor="ctr"/>
                </a:tc>
                <a:tc>
                  <a:txBody>
                    <a:bodyPr/>
                    <a:lstStyle/>
                    <a:p>
                      <a:pPr marL="0" algn="ctr" defTabSz="914400" rtl="0" eaLnBrk="1" latinLnBrk="0" hangingPunct="1"/>
                      <a:r>
                        <a:rPr lang="es-BO" dirty="0"/>
                        <a:t>4</a:t>
                      </a:r>
                    </a:p>
                  </a:txBody>
                  <a:tcPr anchor="ctr"/>
                </a:tc>
                <a:tc>
                  <a:txBody>
                    <a:bodyPr/>
                    <a:lstStyle/>
                    <a:p>
                      <a:pPr algn="ctr"/>
                      <a:r>
                        <a:rPr lang="es-BO" dirty="0"/>
                        <a:t>7</a:t>
                      </a:r>
                    </a:p>
                  </a:txBody>
                  <a:tcPr anchor="ctr"/>
                </a:tc>
                <a:tc>
                  <a:txBody>
                    <a:bodyPr/>
                    <a:lstStyle/>
                    <a:p>
                      <a:pPr algn="ctr"/>
                      <a:r>
                        <a:rPr lang="es-BO" dirty="0"/>
                        <a:t>100%</a:t>
                      </a:r>
                    </a:p>
                  </a:txBody>
                  <a:tcPr anchor="ctr"/>
                </a:tc>
                <a:extLst>
                  <a:ext uri="{0D108BD9-81ED-4DB2-BD59-A6C34878D82A}">
                    <a16:rowId xmlns:a16="http://schemas.microsoft.com/office/drawing/2014/main" val="10003"/>
                  </a:ext>
                </a:extLst>
              </a:tr>
              <a:tr h="644158">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BO" dirty="0"/>
                        <a:t>Reformulaciones Presupuestaria</a:t>
                      </a:r>
                      <a:endParaRPr lang="es-BO" b="0" dirty="0"/>
                    </a:p>
                  </a:txBody>
                  <a:tcPr anchor="ctr"/>
                </a:tc>
                <a:tc>
                  <a:txBody>
                    <a:bodyPr/>
                    <a:lstStyle/>
                    <a:p>
                      <a:pPr algn="ctr"/>
                      <a:r>
                        <a:rPr lang="es-BO" dirty="0"/>
                        <a:t>8</a:t>
                      </a:r>
                    </a:p>
                  </a:txBody>
                  <a:tcPr anchor="ctr"/>
                </a:tc>
                <a:tc>
                  <a:txBody>
                    <a:bodyPr/>
                    <a:lstStyle/>
                    <a:p>
                      <a:pPr algn="ctr"/>
                      <a:r>
                        <a:rPr lang="es-BO" dirty="0"/>
                        <a:t>19</a:t>
                      </a:r>
                    </a:p>
                  </a:txBody>
                  <a:tcPr anchor="ctr"/>
                </a:tc>
                <a:tc>
                  <a:txBody>
                    <a:bodyPr/>
                    <a:lstStyle/>
                    <a:p>
                      <a:pPr algn="ctr"/>
                      <a:r>
                        <a:rPr lang="es-BO" dirty="0"/>
                        <a:t>100%</a:t>
                      </a:r>
                    </a:p>
                  </a:txBody>
                  <a:tcPr anchor="ctr"/>
                </a:tc>
                <a:extLst>
                  <a:ext uri="{0D108BD9-81ED-4DB2-BD59-A6C34878D82A}">
                    <a16:rowId xmlns:a16="http://schemas.microsoft.com/office/drawing/2014/main" val="10004"/>
                  </a:ext>
                </a:extLst>
              </a:tr>
              <a:tr h="644158">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BO" dirty="0"/>
                        <a:t>Evaluación de EE.FF. y </a:t>
                      </a:r>
                      <a:r>
                        <a:rPr lang="es-BO" dirty="0" err="1"/>
                        <a:t>Seg</a:t>
                      </a:r>
                      <a:r>
                        <a:rPr lang="es-BO" dirty="0"/>
                        <a:t>. a </a:t>
                      </a:r>
                      <a:r>
                        <a:rPr lang="es-BO" dirty="0" err="1"/>
                        <a:t>Rec</a:t>
                      </a:r>
                      <a:r>
                        <a:rPr lang="es-BO" dirty="0"/>
                        <a:t>.</a:t>
                      </a:r>
                      <a:endParaRPr lang="es-BO" b="0" dirty="0"/>
                    </a:p>
                  </a:txBody>
                  <a:tcPr anchor="ctr"/>
                </a:tc>
                <a:tc>
                  <a:txBody>
                    <a:bodyPr/>
                    <a:lstStyle/>
                    <a:p>
                      <a:pPr algn="ctr"/>
                      <a:r>
                        <a:rPr lang="es-BO" dirty="0"/>
                        <a:t>23</a:t>
                      </a:r>
                    </a:p>
                  </a:txBody>
                  <a:tcPr anchor="ctr"/>
                </a:tc>
                <a:tc>
                  <a:txBody>
                    <a:bodyPr/>
                    <a:lstStyle/>
                    <a:p>
                      <a:pPr algn="ctr"/>
                      <a:r>
                        <a:rPr lang="es-BO" dirty="0"/>
                        <a:t>19</a:t>
                      </a:r>
                    </a:p>
                  </a:txBody>
                  <a:tcPr anchor="ctr"/>
                </a:tc>
                <a:tc>
                  <a:txBody>
                    <a:bodyPr/>
                    <a:lstStyle/>
                    <a:p>
                      <a:pPr algn="ctr"/>
                      <a:r>
                        <a:rPr lang="es-BO" dirty="0"/>
                        <a:t>91%</a:t>
                      </a:r>
                    </a:p>
                  </a:txBody>
                  <a:tcPr anchor="ctr"/>
                </a:tc>
                <a:extLst>
                  <a:ext uri="{0D108BD9-81ED-4DB2-BD59-A6C34878D82A}">
                    <a16:rowId xmlns:a16="http://schemas.microsoft.com/office/drawing/2014/main" val="10005"/>
                  </a:ext>
                </a:extLst>
              </a:tr>
            </a:tbl>
          </a:graphicData>
        </a:graphic>
      </p:graphicFrame>
      <p:sp>
        <p:nvSpPr>
          <p:cNvPr id="13" name="12 CuadroTexto"/>
          <p:cNvSpPr txBox="1"/>
          <p:nvPr/>
        </p:nvSpPr>
        <p:spPr>
          <a:xfrm>
            <a:off x="6384033" y="81776"/>
            <a:ext cx="4032449" cy="41549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s-BO" sz="1050" b="1" dirty="0">
                <a:solidFill>
                  <a:schemeClr val="bg1"/>
                </a:solidFill>
                <a:effectLst>
                  <a:outerShdw blurRad="38100" dist="38100" dir="2700000" algn="tl">
                    <a:srgbClr val="000000">
                      <a:alpha val="43137"/>
                    </a:srgbClr>
                  </a:outerShdw>
                </a:effectLst>
              </a:rPr>
              <a:t>DEPARTAMENTO TÉCNICO DE FISCALIZACIÓN</a:t>
            </a:r>
          </a:p>
          <a:p>
            <a:pPr algn="ctr">
              <a:defRPr/>
            </a:pPr>
            <a:r>
              <a:rPr lang="es-BO" sz="1050" b="1" dirty="0">
                <a:solidFill>
                  <a:schemeClr val="bg1"/>
                </a:solidFill>
                <a:effectLst>
                  <a:outerShdw blurRad="38100" dist="38100" dir="2700000" algn="tl">
                    <a:srgbClr val="000000">
                      <a:alpha val="43137"/>
                    </a:srgbClr>
                  </a:outerShdw>
                </a:effectLst>
              </a:rPr>
              <a:t>ADMINISTRATIVA Y FINANCIERA</a:t>
            </a:r>
            <a:endParaRPr lang="es-ES" sz="1050" b="1" dirty="0">
              <a:solidFill>
                <a:schemeClr val="bg1"/>
              </a:solidFill>
              <a:effectLst>
                <a:outerShdw blurRad="38100" dist="38100" dir="2700000" algn="tl">
                  <a:srgbClr val="000000">
                    <a:alpha val="43137"/>
                  </a:srgbClr>
                </a:outerShdw>
              </a:effectLst>
            </a:endParaRPr>
          </a:p>
        </p:txBody>
      </p:sp>
      <p:sp>
        <p:nvSpPr>
          <p:cNvPr id="14" name="13 CuadroTexto"/>
          <p:cNvSpPr txBox="1"/>
          <p:nvPr/>
        </p:nvSpPr>
        <p:spPr>
          <a:xfrm>
            <a:off x="8184232" y="619252"/>
            <a:ext cx="2225916" cy="25391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defPPr>
              <a:defRPr lang="es-BO"/>
            </a:defPPr>
            <a:lvl1pPr algn="ctr" fontAlgn="auto">
              <a:spcBef>
                <a:spcPts val="0"/>
              </a:spcBef>
              <a:spcAft>
                <a:spcPts val="0"/>
              </a:spcAft>
              <a:defRPr sz="900" b="1">
                <a:solidFill>
                  <a:srgbClr val="FFFF00"/>
                </a:solidFill>
                <a:effectLst>
                  <a:outerShdw blurRad="38100" dist="38100" dir="2700000" algn="tl">
                    <a:srgbClr val="000000">
                      <a:alpha val="43137"/>
                    </a:srgbClr>
                  </a:outerShdw>
                </a:effectLst>
              </a:defRPr>
            </a:lvl1pPr>
          </a:lstStyle>
          <a:p>
            <a:r>
              <a:rPr lang="es-BO" sz="1050" dirty="0">
                <a:solidFill>
                  <a:schemeClr val="bg1"/>
                </a:solidFill>
              </a:rPr>
              <a:t>ÁREA  DE ANALISIS FINANCIERO</a:t>
            </a:r>
            <a:endParaRPr lang="es-ES" sz="1050" dirty="0">
              <a:solidFill>
                <a:schemeClr val="bg1"/>
              </a:solidFill>
            </a:endParaRPr>
          </a:p>
        </p:txBody>
      </p:sp>
      <p:pic>
        <p:nvPicPr>
          <p:cNvPr id="8"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32022009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Tabla"/>
          <p:cNvGraphicFramePr>
            <a:graphicFrameLocks noGrp="1"/>
          </p:cNvGraphicFramePr>
          <p:nvPr>
            <p:extLst/>
          </p:nvPr>
        </p:nvGraphicFramePr>
        <p:xfrm>
          <a:off x="2423594" y="2060846"/>
          <a:ext cx="7776863" cy="3744418"/>
        </p:xfrm>
        <a:graphic>
          <a:graphicData uri="http://schemas.openxmlformats.org/drawingml/2006/table">
            <a:tbl>
              <a:tblPr firstRow="1" bandRow="1">
                <a:tableStyleId>{8A107856-5554-42FB-B03E-39F5DBC370BA}</a:tableStyleId>
              </a:tblPr>
              <a:tblGrid>
                <a:gridCol w="3281978">
                  <a:extLst>
                    <a:ext uri="{9D8B030D-6E8A-4147-A177-3AD203B41FA5}">
                      <a16:colId xmlns:a16="http://schemas.microsoft.com/office/drawing/2014/main" val="20000"/>
                    </a:ext>
                  </a:extLst>
                </a:gridCol>
                <a:gridCol w="2023790">
                  <a:extLst>
                    <a:ext uri="{9D8B030D-6E8A-4147-A177-3AD203B41FA5}">
                      <a16:colId xmlns:a16="http://schemas.microsoft.com/office/drawing/2014/main" val="20001"/>
                    </a:ext>
                  </a:extLst>
                </a:gridCol>
                <a:gridCol w="1606999">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tblGrid>
              <a:tr h="510365">
                <a:tc>
                  <a:txBody>
                    <a:bodyPr/>
                    <a:lstStyle/>
                    <a:p>
                      <a:pPr marL="0" algn="ctr" defTabSz="914400" rtl="0" eaLnBrk="1" latinLnBrk="0" hangingPunct="1"/>
                      <a:r>
                        <a:rPr lang="es-BO" sz="1800" b="1" kern="1200" dirty="0">
                          <a:solidFill>
                            <a:schemeClr val="tx1"/>
                          </a:solidFill>
                          <a:latin typeface="+mn-lt"/>
                          <a:ea typeface="+mn-ea"/>
                          <a:cs typeface="+mn-cs"/>
                        </a:rPr>
                        <a:t>ACTIVIDADES</a:t>
                      </a:r>
                    </a:p>
                  </a:txBody>
                  <a:tcPr/>
                </a:tc>
                <a:tc>
                  <a:txBody>
                    <a:bodyPr/>
                    <a:lstStyle/>
                    <a:p>
                      <a:pPr marL="0" algn="ctr" defTabSz="914400" rtl="0" eaLnBrk="1" latinLnBrk="0" hangingPunct="1"/>
                      <a:r>
                        <a:rPr lang="es-BO" sz="1800" b="1" kern="1200" dirty="0">
                          <a:solidFill>
                            <a:schemeClr val="tx1"/>
                          </a:solidFill>
                          <a:latin typeface="+mn-lt"/>
                          <a:ea typeface="+mn-ea"/>
                          <a:cs typeface="+mn-cs"/>
                        </a:rPr>
                        <a:t>PROGRAMADAS</a:t>
                      </a:r>
                    </a:p>
                  </a:txBody>
                  <a:tcPr/>
                </a:tc>
                <a:tc>
                  <a:txBody>
                    <a:bodyPr/>
                    <a:lstStyle/>
                    <a:p>
                      <a:pPr marL="0" algn="ctr" defTabSz="914400" rtl="0" eaLnBrk="1" latinLnBrk="0" hangingPunct="1"/>
                      <a:r>
                        <a:rPr lang="es-BO" sz="1800" b="1" kern="1200" dirty="0">
                          <a:solidFill>
                            <a:schemeClr val="tx1"/>
                          </a:solidFill>
                          <a:latin typeface="+mn-lt"/>
                          <a:ea typeface="+mn-ea"/>
                          <a:cs typeface="+mn-cs"/>
                        </a:rPr>
                        <a:t>EJECUTADAS</a:t>
                      </a:r>
                    </a:p>
                  </a:txBody>
                  <a:tcPr/>
                </a:tc>
                <a:tc>
                  <a:txBody>
                    <a:bodyPr/>
                    <a:lstStyle/>
                    <a:p>
                      <a:pPr marL="0" algn="ctr" defTabSz="914400" rtl="0" eaLnBrk="1" latinLnBrk="0" hangingPunct="1"/>
                      <a:r>
                        <a:rPr lang="es-BO" sz="1800" b="1" kern="1200" dirty="0">
                          <a:solidFill>
                            <a:schemeClr val="tx1"/>
                          </a:solidFill>
                          <a:latin typeface="+mn-lt"/>
                          <a:ea typeface="+mn-ea"/>
                          <a:cs typeface="+mn-cs"/>
                        </a:rPr>
                        <a:t>%</a:t>
                      </a:r>
                    </a:p>
                  </a:txBody>
                  <a:tcPr/>
                </a:tc>
                <a:extLst>
                  <a:ext uri="{0D108BD9-81ED-4DB2-BD59-A6C34878D82A}">
                    <a16:rowId xmlns:a16="http://schemas.microsoft.com/office/drawing/2014/main" val="10000"/>
                  </a:ext>
                </a:extLst>
              </a:tr>
              <a:tr h="806769">
                <a:tc>
                  <a:txBody>
                    <a:bodyPr/>
                    <a:lstStyle/>
                    <a:p>
                      <a:pPr marL="0" marR="0" indent="0" algn="just" defTabSz="914400" rtl="0" eaLnBrk="1" fontAlgn="auto" latinLnBrk="0" hangingPunct="1">
                        <a:lnSpc>
                          <a:spcPct val="100000"/>
                        </a:lnSpc>
                        <a:spcBef>
                          <a:spcPts val="0"/>
                        </a:spcBef>
                        <a:spcAft>
                          <a:spcPts val="0"/>
                        </a:spcAft>
                        <a:buClrTx/>
                        <a:buSzTx/>
                        <a:buFont typeface="Wingdings" pitchFamily="2" charset="2"/>
                        <a:buNone/>
                        <a:tabLst/>
                        <a:defRPr/>
                      </a:pPr>
                      <a:r>
                        <a:rPr lang="es-CO" dirty="0"/>
                        <a:t>Revisión Planillas Salariales</a:t>
                      </a:r>
                      <a:endParaRPr lang="es-BO"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BO" dirty="0"/>
                        <a:t>25</a:t>
                      </a:r>
                    </a:p>
                  </a:txBody>
                  <a:tcPr anchor="ctr"/>
                </a:tc>
                <a:tc>
                  <a:txBody>
                    <a:bodyPr/>
                    <a:lstStyle/>
                    <a:p>
                      <a:pPr algn="ctr"/>
                      <a:r>
                        <a:rPr lang="es-BO" dirty="0"/>
                        <a:t>17</a:t>
                      </a:r>
                    </a:p>
                  </a:txBody>
                  <a:tcPr anchor="ctr"/>
                </a:tc>
                <a:tc>
                  <a:txBody>
                    <a:bodyPr/>
                    <a:lstStyle/>
                    <a:p>
                      <a:pPr algn="ctr"/>
                      <a:r>
                        <a:rPr lang="es-BO" dirty="0"/>
                        <a:t>68%</a:t>
                      </a:r>
                    </a:p>
                  </a:txBody>
                  <a:tcPr anchor="ctr"/>
                </a:tc>
                <a:extLst>
                  <a:ext uri="{0D108BD9-81ED-4DB2-BD59-A6C34878D82A}">
                    <a16:rowId xmlns:a16="http://schemas.microsoft.com/office/drawing/2014/main" val="10001"/>
                  </a:ext>
                </a:extLst>
              </a:tr>
              <a:tr h="806769">
                <a:tc>
                  <a:txBody>
                    <a:bodyPr/>
                    <a:lstStyle/>
                    <a:p>
                      <a:pPr marL="0" marR="0" indent="0" algn="just" defTabSz="914400" rtl="0" eaLnBrk="1" fontAlgn="auto" latinLnBrk="0" hangingPunct="1">
                        <a:lnSpc>
                          <a:spcPct val="100000"/>
                        </a:lnSpc>
                        <a:spcBef>
                          <a:spcPts val="0"/>
                        </a:spcBef>
                        <a:spcAft>
                          <a:spcPts val="0"/>
                        </a:spcAft>
                        <a:buClrTx/>
                        <a:buSzTx/>
                        <a:buFont typeface="Wingdings" pitchFamily="2" charset="2"/>
                        <a:buNone/>
                        <a:tabLst/>
                        <a:defRPr/>
                      </a:pPr>
                      <a:r>
                        <a:rPr lang="es-CO" dirty="0"/>
                        <a:t>Seguimiento a POA y </a:t>
                      </a:r>
                      <a:r>
                        <a:rPr lang="es-CO" dirty="0" err="1"/>
                        <a:t>Ppto</a:t>
                      </a:r>
                      <a:r>
                        <a:rPr lang="es-CO" dirty="0"/>
                        <a:t>.</a:t>
                      </a:r>
                      <a:endParaRPr lang="es-BO" dirty="0"/>
                    </a:p>
                  </a:txBody>
                  <a:tcPr anchor="ctr"/>
                </a:tc>
                <a:tc>
                  <a:txBody>
                    <a:bodyPr/>
                    <a:lstStyle/>
                    <a:p>
                      <a:pPr algn="ctr"/>
                      <a:r>
                        <a:rPr lang="es-BO" dirty="0"/>
                        <a:t>22</a:t>
                      </a:r>
                    </a:p>
                  </a:txBody>
                  <a:tcPr anchor="ctr"/>
                </a:tc>
                <a:tc>
                  <a:txBody>
                    <a:bodyPr/>
                    <a:lstStyle/>
                    <a:p>
                      <a:pPr algn="ctr"/>
                      <a:r>
                        <a:rPr lang="es-BO" dirty="0"/>
                        <a:t>26</a:t>
                      </a:r>
                    </a:p>
                  </a:txBody>
                  <a:tcPr anchor="ctr"/>
                </a:tc>
                <a:tc>
                  <a:txBody>
                    <a:bodyPr/>
                    <a:lstStyle/>
                    <a:p>
                      <a:pPr algn="ctr"/>
                      <a:r>
                        <a:rPr lang="es-BO" dirty="0"/>
                        <a:t>100%</a:t>
                      </a:r>
                    </a:p>
                  </a:txBody>
                  <a:tcPr anchor="ctr"/>
                </a:tc>
                <a:extLst>
                  <a:ext uri="{0D108BD9-81ED-4DB2-BD59-A6C34878D82A}">
                    <a16:rowId xmlns:a16="http://schemas.microsoft.com/office/drawing/2014/main" val="10002"/>
                  </a:ext>
                </a:extLst>
              </a:tr>
              <a:tr h="806769">
                <a:tc>
                  <a:txBody>
                    <a:bodyPr/>
                    <a:lstStyle/>
                    <a:p>
                      <a:pPr marL="0" marR="0" indent="0" algn="just" defTabSz="914400" rtl="0" eaLnBrk="1" fontAlgn="auto" latinLnBrk="0" hangingPunct="1">
                        <a:lnSpc>
                          <a:spcPct val="100000"/>
                        </a:lnSpc>
                        <a:spcBef>
                          <a:spcPts val="0"/>
                        </a:spcBef>
                        <a:spcAft>
                          <a:spcPts val="0"/>
                        </a:spcAft>
                        <a:buClrTx/>
                        <a:buSzTx/>
                        <a:buFont typeface="Wingdings" pitchFamily="2" charset="2"/>
                        <a:buNone/>
                        <a:tabLst/>
                        <a:defRPr/>
                      </a:pPr>
                      <a:r>
                        <a:rPr lang="es-BO" dirty="0"/>
                        <a:t>Capacitación a Entes Gestores</a:t>
                      </a:r>
                    </a:p>
                  </a:txBody>
                  <a:tcPr anchor="ctr"/>
                </a:tc>
                <a:tc>
                  <a:txBody>
                    <a:bodyPr/>
                    <a:lstStyle/>
                    <a:p>
                      <a:pPr algn="ctr"/>
                      <a:r>
                        <a:rPr lang="es-BO" dirty="0"/>
                        <a:t>3</a:t>
                      </a:r>
                    </a:p>
                  </a:txBody>
                  <a:tcPr anchor="ctr"/>
                </a:tc>
                <a:tc>
                  <a:txBody>
                    <a:bodyPr/>
                    <a:lstStyle/>
                    <a:p>
                      <a:pPr algn="ctr"/>
                      <a:r>
                        <a:rPr lang="es-BO" dirty="0"/>
                        <a:t>2</a:t>
                      </a:r>
                    </a:p>
                  </a:txBody>
                  <a:tcPr anchor="ctr"/>
                </a:tc>
                <a:tc>
                  <a:txBody>
                    <a:bodyPr/>
                    <a:lstStyle/>
                    <a:p>
                      <a:pPr algn="ctr"/>
                      <a:r>
                        <a:rPr lang="es-BO" dirty="0"/>
                        <a:t>67%</a:t>
                      </a:r>
                    </a:p>
                  </a:txBody>
                  <a:tcPr anchor="ctr"/>
                </a:tc>
                <a:extLst>
                  <a:ext uri="{0D108BD9-81ED-4DB2-BD59-A6C34878D82A}">
                    <a16:rowId xmlns:a16="http://schemas.microsoft.com/office/drawing/2014/main" val="10003"/>
                  </a:ext>
                </a:extLst>
              </a:tr>
              <a:tr h="813746">
                <a:tc>
                  <a:txBody>
                    <a:bodyPr/>
                    <a:lstStyle/>
                    <a:p>
                      <a:pPr marL="0" marR="0" indent="0" algn="just" defTabSz="914400" rtl="0" eaLnBrk="1" fontAlgn="auto" latinLnBrk="0" hangingPunct="1">
                        <a:lnSpc>
                          <a:spcPct val="100000"/>
                        </a:lnSpc>
                        <a:spcBef>
                          <a:spcPts val="0"/>
                        </a:spcBef>
                        <a:spcAft>
                          <a:spcPts val="0"/>
                        </a:spcAft>
                        <a:buClrTx/>
                        <a:buSzTx/>
                        <a:buFont typeface="Wingdings" pitchFamily="2" charset="2"/>
                        <a:buNone/>
                        <a:tabLst/>
                        <a:defRPr/>
                      </a:pPr>
                      <a:r>
                        <a:rPr lang="es-BO" dirty="0"/>
                        <a:t>Actividades no Programadas</a:t>
                      </a:r>
                    </a:p>
                    <a:p>
                      <a:pPr marL="0" marR="0" indent="0" algn="just" defTabSz="914400" rtl="0" eaLnBrk="1" fontAlgn="auto" latinLnBrk="0" hangingPunct="1">
                        <a:lnSpc>
                          <a:spcPct val="100000"/>
                        </a:lnSpc>
                        <a:spcBef>
                          <a:spcPts val="0"/>
                        </a:spcBef>
                        <a:spcAft>
                          <a:spcPts val="0"/>
                        </a:spcAft>
                        <a:buClrTx/>
                        <a:buSzTx/>
                        <a:buFont typeface="Wingdings" pitchFamily="2" charset="2"/>
                        <a:buNone/>
                        <a:tabLst/>
                        <a:defRPr/>
                      </a:pPr>
                      <a:r>
                        <a:rPr lang="es-BO" sz="1400" dirty="0"/>
                        <a:t>(Revisión</a:t>
                      </a:r>
                      <a:r>
                        <a:rPr lang="es-BO" sz="1400" baseline="0" dirty="0"/>
                        <a:t> de Manual de Funciones SSU-SRZ)</a:t>
                      </a:r>
                      <a:endParaRPr lang="es-BO" sz="1400" dirty="0"/>
                    </a:p>
                  </a:txBody>
                  <a:tcPr anchor="ctr"/>
                </a:tc>
                <a:tc>
                  <a:txBody>
                    <a:bodyPr/>
                    <a:lstStyle/>
                    <a:p>
                      <a:pPr algn="ctr"/>
                      <a:endParaRPr lang="es-BO" dirty="0"/>
                    </a:p>
                  </a:txBody>
                  <a:tcPr anchor="ctr"/>
                </a:tc>
                <a:tc>
                  <a:txBody>
                    <a:bodyPr/>
                    <a:lstStyle/>
                    <a:p>
                      <a:pPr algn="ctr"/>
                      <a:r>
                        <a:rPr lang="es-BO" dirty="0"/>
                        <a:t>1</a:t>
                      </a:r>
                    </a:p>
                  </a:txBody>
                  <a:tcPr anchor="ctr"/>
                </a:tc>
                <a:tc>
                  <a:txBody>
                    <a:bodyPr/>
                    <a:lstStyle/>
                    <a:p>
                      <a:pPr algn="ctr"/>
                      <a:r>
                        <a:rPr lang="es-BO" dirty="0"/>
                        <a:t>100%</a:t>
                      </a:r>
                    </a:p>
                  </a:txBody>
                  <a:tcPr anchor="ctr"/>
                </a:tc>
                <a:extLst>
                  <a:ext uri="{0D108BD9-81ED-4DB2-BD59-A6C34878D82A}">
                    <a16:rowId xmlns:a16="http://schemas.microsoft.com/office/drawing/2014/main" val="10004"/>
                  </a:ext>
                </a:extLst>
              </a:tr>
            </a:tbl>
          </a:graphicData>
        </a:graphic>
      </p:graphicFrame>
      <p:sp>
        <p:nvSpPr>
          <p:cNvPr id="8" name="7 CuadroTexto"/>
          <p:cNvSpPr txBox="1"/>
          <p:nvPr/>
        </p:nvSpPr>
        <p:spPr>
          <a:xfrm>
            <a:off x="6384033" y="81776"/>
            <a:ext cx="4032449" cy="41549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s-BO" sz="1050" b="1" dirty="0">
                <a:solidFill>
                  <a:schemeClr val="bg1"/>
                </a:solidFill>
                <a:effectLst>
                  <a:outerShdw blurRad="38100" dist="38100" dir="2700000" algn="tl">
                    <a:srgbClr val="000000">
                      <a:alpha val="43137"/>
                    </a:srgbClr>
                  </a:outerShdw>
                </a:effectLst>
              </a:rPr>
              <a:t>DEPARTAMENTO TÉCNICO DE FISCALIZACIÓN</a:t>
            </a:r>
          </a:p>
          <a:p>
            <a:pPr algn="ctr">
              <a:defRPr/>
            </a:pPr>
            <a:r>
              <a:rPr lang="es-BO" sz="1050" b="1" dirty="0">
                <a:solidFill>
                  <a:schemeClr val="bg1"/>
                </a:solidFill>
                <a:effectLst>
                  <a:outerShdw blurRad="38100" dist="38100" dir="2700000" algn="tl">
                    <a:srgbClr val="000000">
                      <a:alpha val="43137"/>
                    </a:srgbClr>
                  </a:outerShdw>
                </a:effectLst>
              </a:rPr>
              <a:t>ADMINISTRATIVA Y FINANCIERA</a:t>
            </a:r>
            <a:endParaRPr lang="es-ES" sz="1050" b="1" dirty="0">
              <a:solidFill>
                <a:schemeClr val="bg1"/>
              </a:solidFill>
              <a:effectLst>
                <a:outerShdw blurRad="38100" dist="38100" dir="2700000" algn="tl">
                  <a:srgbClr val="000000">
                    <a:alpha val="43137"/>
                  </a:srgbClr>
                </a:outerShdw>
              </a:effectLst>
            </a:endParaRPr>
          </a:p>
        </p:txBody>
      </p:sp>
      <p:sp>
        <p:nvSpPr>
          <p:cNvPr id="9" name="8 CuadroTexto"/>
          <p:cNvSpPr txBox="1"/>
          <p:nvPr/>
        </p:nvSpPr>
        <p:spPr>
          <a:xfrm>
            <a:off x="8184232" y="619252"/>
            <a:ext cx="2225916" cy="25391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defPPr>
              <a:defRPr lang="es-BO"/>
            </a:defPPr>
            <a:lvl1pPr algn="ctr" fontAlgn="auto">
              <a:spcBef>
                <a:spcPts val="0"/>
              </a:spcBef>
              <a:spcAft>
                <a:spcPts val="0"/>
              </a:spcAft>
              <a:defRPr sz="900" b="1">
                <a:solidFill>
                  <a:srgbClr val="FFFF00"/>
                </a:solidFill>
                <a:effectLst>
                  <a:outerShdw blurRad="38100" dist="38100" dir="2700000" algn="tl">
                    <a:srgbClr val="000000">
                      <a:alpha val="43137"/>
                    </a:srgbClr>
                  </a:outerShdw>
                </a:effectLst>
              </a:defRPr>
            </a:lvl1pPr>
          </a:lstStyle>
          <a:p>
            <a:r>
              <a:rPr lang="es-BO" sz="1050" dirty="0">
                <a:solidFill>
                  <a:schemeClr val="bg1"/>
                </a:solidFill>
              </a:rPr>
              <a:t>ÁREA  DE ANALISIS FINANCIERO</a:t>
            </a:r>
            <a:endParaRPr lang="es-ES" sz="1050" dirty="0">
              <a:solidFill>
                <a:schemeClr val="bg1"/>
              </a:solidFill>
            </a:endParaRPr>
          </a:p>
        </p:txBody>
      </p:sp>
      <p:pic>
        <p:nvPicPr>
          <p:cNvPr id="10"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14807918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Tabla"/>
          <p:cNvGraphicFramePr>
            <a:graphicFrameLocks noGrp="1"/>
          </p:cNvGraphicFramePr>
          <p:nvPr>
            <p:extLst/>
          </p:nvPr>
        </p:nvGraphicFramePr>
        <p:xfrm>
          <a:off x="2130418" y="1628799"/>
          <a:ext cx="8142046" cy="4896545"/>
        </p:xfrm>
        <a:graphic>
          <a:graphicData uri="http://schemas.openxmlformats.org/drawingml/2006/table">
            <a:tbl>
              <a:tblPr>
                <a:tableStyleId>{5C22544A-7EE6-4342-B048-85BDC9FD1C3A}</a:tableStyleId>
              </a:tblPr>
              <a:tblGrid>
                <a:gridCol w="647380">
                  <a:extLst>
                    <a:ext uri="{9D8B030D-6E8A-4147-A177-3AD203B41FA5}">
                      <a16:colId xmlns:a16="http://schemas.microsoft.com/office/drawing/2014/main" val="20000"/>
                    </a:ext>
                  </a:extLst>
                </a:gridCol>
                <a:gridCol w="7494666">
                  <a:extLst>
                    <a:ext uri="{9D8B030D-6E8A-4147-A177-3AD203B41FA5}">
                      <a16:colId xmlns:a16="http://schemas.microsoft.com/office/drawing/2014/main" val="20001"/>
                    </a:ext>
                  </a:extLst>
                </a:gridCol>
              </a:tblGrid>
              <a:tr h="257982">
                <a:tc>
                  <a:txBody>
                    <a:bodyPr/>
                    <a:lstStyle/>
                    <a:p>
                      <a:pPr algn="ctr" fontAlgn="b"/>
                      <a:r>
                        <a:rPr lang="es-BO" sz="1600" b="1" u="none" strike="noStrike" dirty="0">
                          <a:effectLst/>
                        </a:rPr>
                        <a:t>1</a:t>
                      </a:r>
                      <a:endParaRPr lang="es-BO" sz="1600" b="1" i="0" u="none" strike="noStrike" dirty="0">
                        <a:solidFill>
                          <a:srgbClr val="000000"/>
                        </a:solidFill>
                        <a:effectLst/>
                        <a:latin typeface="Calibri"/>
                      </a:endParaRPr>
                    </a:p>
                  </a:txBody>
                  <a:tcPr marL="8666" marR="8666" marT="8666" marB="0" anchor="ctr"/>
                </a:tc>
                <a:tc>
                  <a:txBody>
                    <a:bodyPr/>
                    <a:lstStyle/>
                    <a:p>
                      <a:pPr algn="l" fontAlgn="auto"/>
                      <a:r>
                        <a:rPr lang="es-BO" sz="1600" u="none" strike="noStrike" dirty="0">
                          <a:effectLst/>
                        </a:rPr>
                        <a:t>APROBACIÓN</a:t>
                      </a:r>
                      <a:r>
                        <a:rPr lang="es-BO" sz="1600" u="none" strike="noStrike" baseline="0" dirty="0">
                          <a:effectLst/>
                        </a:rPr>
                        <a:t> </a:t>
                      </a:r>
                      <a:r>
                        <a:rPr lang="es-BO" sz="1600" u="none" strike="noStrike" dirty="0">
                          <a:effectLst/>
                        </a:rPr>
                        <a:t>POA Y PRESUPUESTO CESSA 2015</a:t>
                      </a:r>
                      <a:endParaRPr lang="es-BO" sz="1600" b="0" i="0" u="none" strike="noStrike" dirty="0">
                        <a:solidFill>
                          <a:srgbClr val="000000"/>
                        </a:solidFill>
                        <a:effectLst/>
                        <a:latin typeface="Calibri"/>
                      </a:endParaRPr>
                    </a:p>
                  </a:txBody>
                  <a:tcPr marL="8666" marR="8666" marT="8666" marB="0" anchor="ctr"/>
                </a:tc>
                <a:extLst>
                  <a:ext uri="{0D108BD9-81ED-4DB2-BD59-A6C34878D82A}">
                    <a16:rowId xmlns:a16="http://schemas.microsoft.com/office/drawing/2014/main" val="10000"/>
                  </a:ext>
                </a:extLst>
              </a:tr>
              <a:tr h="507111">
                <a:tc>
                  <a:txBody>
                    <a:bodyPr/>
                    <a:lstStyle/>
                    <a:p>
                      <a:pPr algn="ctr" fontAlgn="b"/>
                      <a:r>
                        <a:rPr lang="es-BO" sz="1600" b="1" u="none" strike="noStrike" dirty="0">
                          <a:effectLst/>
                        </a:rPr>
                        <a:t>2</a:t>
                      </a:r>
                      <a:endParaRPr lang="es-BO" sz="1600" b="1" i="0" u="none" strike="noStrike" dirty="0">
                        <a:solidFill>
                          <a:srgbClr val="000000"/>
                        </a:solidFill>
                        <a:effectLst/>
                        <a:latin typeface="Calibri"/>
                      </a:endParaRPr>
                    </a:p>
                  </a:txBody>
                  <a:tcPr marL="8666" marR="8666" marT="8666" marB="0" anchor="ctr"/>
                </a:tc>
                <a:tc>
                  <a:txBody>
                    <a:bodyPr/>
                    <a:lstStyle/>
                    <a:p>
                      <a:pPr algn="l" fontAlgn="auto"/>
                      <a:r>
                        <a:rPr lang="es-BO" sz="1600" u="none" strike="noStrike" dirty="0">
                          <a:effectLst/>
                        </a:rPr>
                        <a:t>APROBACIÓN</a:t>
                      </a:r>
                      <a:r>
                        <a:rPr lang="es-BO" sz="1600" u="none" strike="noStrike" baseline="0" dirty="0">
                          <a:effectLst/>
                        </a:rPr>
                        <a:t> </a:t>
                      </a:r>
                      <a:r>
                        <a:rPr lang="es-BO" sz="1600" u="none" strike="noStrike" dirty="0">
                          <a:effectLst/>
                        </a:rPr>
                        <a:t>POA Y PRESUPUESTO SEGURO MEDICO DELEGADO COLQUIRI 2015</a:t>
                      </a:r>
                      <a:endParaRPr lang="es-BO" sz="1600" b="0" i="0" u="none" strike="noStrike" dirty="0">
                        <a:solidFill>
                          <a:srgbClr val="000000"/>
                        </a:solidFill>
                        <a:effectLst/>
                        <a:latin typeface="Calibri"/>
                      </a:endParaRPr>
                    </a:p>
                  </a:txBody>
                  <a:tcPr marL="8666" marR="8666" marT="8666" marB="0" anchor="ctr"/>
                </a:tc>
                <a:extLst>
                  <a:ext uri="{0D108BD9-81ED-4DB2-BD59-A6C34878D82A}">
                    <a16:rowId xmlns:a16="http://schemas.microsoft.com/office/drawing/2014/main" val="10001"/>
                  </a:ext>
                </a:extLst>
              </a:tr>
              <a:tr h="581675">
                <a:tc>
                  <a:txBody>
                    <a:bodyPr/>
                    <a:lstStyle/>
                    <a:p>
                      <a:pPr algn="ctr" fontAlgn="b"/>
                      <a:r>
                        <a:rPr lang="es-BO" sz="1600" b="1" u="none" strike="noStrike" dirty="0">
                          <a:effectLst/>
                        </a:rPr>
                        <a:t>3</a:t>
                      </a:r>
                      <a:endParaRPr lang="es-BO" sz="1600" b="1" i="0" u="none" strike="noStrike" dirty="0">
                        <a:solidFill>
                          <a:srgbClr val="000000"/>
                        </a:solidFill>
                        <a:effectLst/>
                        <a:latin typeface="Calibri"/>
                      </a:endParaRPr>
                    </a:p>
                  </a:txBody>
                  <a:tcPr marL="8666" marR="8666" marT="8666" marB="0" anchor="ctr"/>
                </a:tc>
                <a:tc>
                  <a:txBody>
                    <a:bodyPr/>
                    <a:lstStyle/>
                    <a:p>
                      <a:pPr algn="l" fontAlgn="auto"/>
                      <a:r>
                        <a:rPr lang="es-BO" sz="1600" u="none" strike="noStrike" dirty="0">
                          <a:effectLst/>
                        </a:rPr>
                        <a:t>APROBACIÓN</a:t>
                      </a:r>
                      <a:r>
                        <a:rPr lang="es-BO" sz="1600" u="none" strike="noStrike" baseline="0" dirty="0">
                          <a:effectLst/>
                        </a:rPr>
                        <a:t> </a:t>
                      </a:r>
                      <a:r>
                        <a:rPr lang="es-BO" sz="1600" u="none" strike="noStrike" dirty="0">
                          <a:effectLst/>
                        </a:rPr>
                        <a:t>POA Y PRESUPUESTO SEGUROS MEDICOS DELEGADOS DE LA LAZ-EDESER-CADEB- 2015</a:t>
                      </a:r>
                      <a:endParaRPr lang="es-BO" sz="1600" b="0" i="0" u="none" strike="noStrike" dirty="0">
                        <a:solidFill>
                          <a:srgbClr val="000000"/>
                        </a:solidFill>
                        <a:effectLst/>
                        <a:latin typeface="Calibri"/>
                      </a:endParaRPr>
                    </a:p>
                  </a:txBody>
                  <a:tcPr marL="8666" marR="8666" marT="8666" marB="0" anchor="ctr"/>
                </a:tc>
                <a:extLst>
                  <a:ext uri="{0D108BD9-81ED-4DB2-BD59-A6C34878D82A}">
                    <a16:rowId xmlns:a16="http://schemas.microsoft.com/office/drawing/2014/main" val="10002"/>
                  </a:ext>
                </a:extLst>
              </a:tr>
              <a:tr h="507111">
                <a:tc>
                  <a:txBody>
                    <a:bodyPr/>
                    <a:lstStyle/>
                    <a:p>
                      <a:pPr algn="ctr" fontAlgn="b"/>
                      <a:r>
                        <a:rPr lang="es-BO" sz="1600" b="1" u="none" strike="noStrike" dirty="0">
                          <a:effectLst/>
                        </a:rPr>
                        <a:t>4</a:t>
                      </a:r>
                      <a:endParaRPr lang="es-BO" sz="1600" b="1" i="0" u="none" strike="noStrike" dirty="0">
                        <a:solidFill>
                          <a:srgbClr val="000000"/>
                        </a:solidFill>
                        <a:effectLst/>
                        <a:latin typeface="Calibri"/>
                      </a:endParaRPr>
                    </a:p>
                  </a:txBody>
                  <a:tcPr marL="8666" marR="8666" marT="8666" marB="0" anchor="ctr"/>
                </a:tc>
                <a:tc>
                  <a:txBody>
                    <a:bodyPr/>
                    <a:lstStyle/>
                    <a:p>
                      <a:pPr algn="l" fontAlgn="auto"/>
                      <a:r>
                        <a:rPr lang="es-BO" sz="1600" u="none" strike="noStrike" dirty="0">
                          <a:effectLst/>
                        </a:rPr>
                        <a:t>APROBACIÓN</a:t>
                      </a:r>
                      <a:r>
                        <a:rPr lang="es-BO" sz="1600" u="none" strike="noStrike" baseline="0" dirty="0">
                          <a:effectLst/>
                        </a:rPr>
                        <a:t> </a:t>
                      </a:r>
                      <a:r>
                        <a:rPr lang="es-BO" sz="1600" u="none" strike="noStrike" dirty="0">
                          <a:effectLst/>
                        </a:rPr>
                        <a:t>POA Y PRESUPUESTO SEGURO MEDICO DELEGADO SAGUAPAC 2015</a:t>
                      </a:r>
                      <a:endParaRPr lang="es-BO" sz="1600" b="0" i="0" u="none" strike="noStrike" dirty="0">
                        <a:solidFill>
                          <a:srgbClr val="000000"/>
                        </a:solidFill>
                        <a:effectLst/>
                        <a:latin typeface="Calibri"/>
                      </a:endParaRPr>
                    </a:p>
                  </a:txBody>
                  <a:tcPr marL="8666" marR="8666" marT="8666" marB="0" anchor="ctr"/>
                </a:tc>
                <a:extLst>
                  <a:ext uri="{0D108BD9-81ED-4DB2-BD59-A6C34878D82A}">
                    <a16:rowId xmlns:a16="http://schemas.microsoft.com/office/drawing/2014/main" val="10003"/>
                  </a:ext>
                </a:extLst>
              </a:tr>
              <a:tr h="507111">
                <a:tc>
                  <a:txBody>
                    <a:bodyPr/>
                    <a:lstStyle/>
                    <a:p>
                      <a:pPr algn="ctr" fontAlgn="b"/>
                      <a:r>
                        <a:rPr lang="es-BO" sz="1600" b="1" u="none" strike="noStrike" dirty="0">
                          <a:effectLst/>
                        </a:rPr>
                        <a:t>5</a:t>
                      </a:r>
                      <a:endParaRPr lang="es-BO" sz="1600" b="1" i="0" u="none" strike="noStrike" dirty="0">
                        <a:solidFill>
                          <a:srgbClr val="000000"/>
                        </a:solidFill>
                        <a:effectLst/>
                        <a:latin typeface="Calibri"/>
                      </a:endParaRPr>
                    </a:p>
                  </a:txBody>
                  <a:tcPr marL="8666" marR="8666" marT="8666" marB="0" anchor="ctr"/>
                </a:tc>
                <a:tc>
                  <a:txBody>
                    <a:bodyPr/>
                    <a:lstStyle/>
                    <a:p>
                      <a:pPr algn="l" fontAlgn="auto"/>
                      <a:r>
                        <a:rPr lang="es-BO" sz="1600" u="none" strike="noStrike" dirty="0">
                          <a:effectLst/>
                        </a:rPr>
                        <a:t>APROBACIÓN</a:t>
                      </a:r>
                      <a:r>
                        <a:rPr lang="es-BO" sz="1600" u="none" strike="noStrike" baseline="0" dirty="0">
                          <a:effectLst/>
                        </a:rPr>
                        <a:t> </a:t>
                      </a:r>
                      <a:r>
                        <a:rPr lang="es-BO" sz="1600" u="none" strike="noStrike" dirty="0">
                          <a:effectLst/>
                        </a:rPr>
                        <a:t>POA Y PRESUPUESTO SEGURO DELEGADO COTEL 2015</a:t>
                      </a:r>
                      <a:endParaRPr lang="es-BO" sz="1600" b="0" i="0" u="none" strike="noStrike" dirty="0">
                        <a:solidFill>
                          <a:srgbClr val="000000"/>
                        </a:solidFill>
                        <a:effectLst/>
                        <a:latin typeface="Calibri"/>
                      </a:endParaRPr>
                    </a:p>
                  </a:txBody>
                  <a:tcPr marL="8666" marR="8666" marT="8666" marB="0" anchor="ctr"/>
                </a:tc>
                <a:extLst>
                  <a:ext uri="{0D108BD9-81ED-4DB2-BD59-A6C34878D82A}">
                    <a16:rowId xmlns:a16="http://schemas.microsoft.com/office/drawing/2014/main" val="10004"/>
                  </a:ext>
                </a:extLst>
              </a:tr>
              <a:tr h="507111">
                <a:tc>
                  <a:txBody>
                    <a:bodyPr/>
                    <a:lstStyle/>
                    <a:p>
                      <a:pPr algn="ctr" fontAlgn="b"/>
                      <a:r>
                        <a:rPr lang="es-BO" sz="1600" b="1" u="none" strike="noStrike" dirty="0">
                          <a:effectLst/>
                        </a:rPr>
                        <a:t>6</a:t>
                      </a:r>
                      <a:endParaRPr lang="es-BO" sz="1600" b="1" i="0" u="none" strike="noStrike" dirty="0">
                        <a:solidFill>
                          <a:srgbClr val="000000"/>
                        </a:solidFill>
                        <a:effectLst/>
                        <a:latin typeface="Calibri"/>
                      </a:endParaRPr>
                    </a:p>
                  </a:txBody>
                  <a:tcPr marL="8666" marR="8666" marT="8666" marB="0" anchor="ctr"/>
                </a:tc>
                <a:tc>
                  <a:txBody>
                    <a:bodyPr/>
                    <a:lstStyle/>
                    <a:p>
                      <a:pPr algn="l" fontAlgn="auto"/>
                      <a:r>
                        <a:rPr lang="es-BO" sz="1600" u="none" strike="noStrike" dirty="0">
                          <a:effectLst/>
                        </a:rPr>
                        <a:t>APROBACIÓN</a:t>
                      </a:r>
                      <a:r>
                        <a:rPr lang="es-BO" sz="1600" u="none" strike="noStrike" baseline="0" dirty="0">
                          <a:effectLst/>
                        </a:rPr>
                        <a:t> </a:t>
                      </a:r>
                      <a:r>
                        <a:rPr lang="es-BO" sz="1600" u="none" strike="noStrike" dirty="0">
                          <a:effectLst/>
                        </a:rPr>
                        <a:t>POA Y PRESUPUESTO SEGURO DELEGADO SOBOCE 2015</a:t>
                      </a:r>
                      <a:endParaRPr lang="es-BO" sz="1600" b="0" i="0" u="none" strike="noStrike" dirty="0">
                        <a:solidFill>
                          <a:srgbClr val="000000"/>
                        </a:solidFill>
                        <a:effectLst/>
                        <a:latin typeface="Calibri"/>
                      </a:endParaRPr>
                    </a:p>
                  </a:txBody>
                  <a:tcPr marL="8666" marR="8666" marT="8666" marB="0" anchor="ctr"/>
                </a:tc>
                <a:extLst>
                  <a:ext uri="{0D108BD9-81ED-4DB2-BD59-A6C34878D82A}">
                    <a16:rowId xmlns:a16="http://schemas.microsoft.com/office/drawing/2014/main" val="10005"/>
                  </a:ext>
                </a:extLst>
              </a:tr>
              <a:tr h="507111">
                <a:tc>
                  <a:txBody>
                    <a:bodyPr/>
                    <a:lstStyle/>
                    <a:p>
                      <a:pPr algn="ctr" fontAlgn="b"/>
                      <a:r>
                        <a:rPr lang="es-BO" sz="1600" b="1" u="none" strike="noStrike" dirty="0">
                          <a:effectLst/>
                        </a:rPr>
                        <a:t>7</a:t>
                      </a:r>
                      <a:endParaRPr lang="es-BO" sz="1600" b="1" i="0" u="none" strike="noStrike" dirty="0">
                        <a:solidFill>
                          <a:srgbClr val="000000"/>
                        </a:solidFill>
                        <a:effectLst/>
                        <a:latin typeface="Calibri"/>
                      </a:endParaRPr>
                    </a:p>
                  </a:txBody>
                  <a:tcPr marL="8666" marR="8666" marT="8666" marB="0" anchor="ctr"/>
                </a:tc>
                <a:tc>
                  <a:txBody>
                    <a:bodyPr/>
                    <a:lstStyle/>
                    <a:p>
                      <a:pPr algn="l" fontAlgn="auto"/>
                      <a:r>
                        <a:rPr lang="es-BO" sz="1600" u="none" strike="noStrike" dirty="0">
                          <a:effectLst/>
                        </a:rPr>
                        <a:t>APROBACIÓN</a:t>
                      </a:r>
                      <a:r>
                        <a:rPr lang="es-BO" sz="1600" u="none" strike="noStrike" baseline="0" dirty="0">
                          <a:effectLst/>
                        </a:rPr>
                        <a:t> </a:t>
                      </a:r>
                      <a:r>
                        <a:rPr lang="es-BO" sz="1600" u="none" strike="noStrike" dirty="0">
                          <a:effectLst/>
                        </a:rPr>
                        <a:t>POA Y PRESUPUESTO SEGURO SOCIAL UNIVERSITARIO LA PAZ 2015</a:t>
                      </a:r>
                      <a:endParaRPr lang="es-BO" sz="1600" b="0" i="0" u="none" strike="noStrike" dirty="0">
                        <a:solidFill>
                          <a:srgbClr val="000000"/>
                        </a:solidFill>
                        <a:effectLst/>
                        <a:latin typeface="Calibri"/>
                      </a:endParaRPr>
                    </a:p>
                  </a:txBody>
                  <a:tcPr marL="8666" marR="8666" marT="8666" marB="0" anchor="ctr"/>
                </a:tc>
                <a:extLst>
                  <a:ext uri="{0D108BD9-81ED-4DB2-BD59-A6C34878D82A}">
                    <a16:rowId xmlns:a16="http://schemas.microsoft.com/office/drawing/2014/main" val="10006"/>
                  </a:ext>
                </a:extLst>
              </a:tr>
              <a:tr h="507111">
                <a:tc>
                  <a:txBody>
                    <a:bodyPr/>
                    <a:lstStyle/>
                    <a:p>
                      <a:pPr algn="ctr" fontAlgn="b"/>
                      <a:r>
                        <a:rPr lang="es-BO" sz="1600" b="1" u="none" strike="noStrike" dirty="0">
                          <a:effectLst/>
                        </a:rPr>
                        <a:t>8</a:t>
                      </a:r>
                      <a:endParaRPr lang="es-BO" sz="1600" b="1" i="0" u="none" strike="noStrike" dirty="0">
                        <a:solidFill>
                          <a:srgbClr val="000000"/>
                        </a:solidFill>
                        <a:effectLst/>
                        <a:latin typeface="Calibri"/>
                      </a:endParaRPr>
                    </a:p>
                  </a:txBody>
                  <a:tcPr marL="8666" marR="8666" marT="8666" marB="0" anchor="ctr"/>
                </a:tc>
                <a:tc>
                  <a:txBody>
                    <a:bodyPr/>
                    <a:lstStyle/>
                    <a:p>
                      <a:pPr algn="l" fontAlgn="auto"/>
                      <a:r>
                        <a:rPr lang="es-BO" sz="1600" u="none" strike="noStrike" dirty="0">
                          <a:effectLst/>
                        </a:rPr>
                        <a:t>APROBACIÓN</a:t>
                      </a:r>
                      <a:r>
                        <a:rPr lang="es-BO" sz="1600" u="none" strike="noStrike" baseline="0" dirty="0">
                          <a:effectLst/>
                        </a:rPr>
                        <a:t> </a:t>
                      </a:r>
                      <a:r>
                        <a:rPr lang="es-BO" sz="1600" u="none" strike="noStrike" dirty="0">
                          <a:effectLst/>
                        </a:rPr>
                        <a:t>POA Y PRESUPUESTO SEGURO DELEGADO TIERRA 2016</a:t>
                      </a:r>
                      <a:endParaRPr lang="es-BO" sz="1600" b="0" i="0" u="none" strike="noStrike" dirty="0">
                        <a:solidFill>
                          <a:srgbClr val="000000"/>
                        </a:solidFill>
                        <a:effectLst/>
                        <a:latin typeface="Calibri"/>
                      </a:endParaRPr>
                    </a:p>
                  </a:txBody>
                  <a:tcPr marL="8666" marR="8666" marT="8666" marB="0" anchor="ctr"/>
                </a:tc>
                <a:extLst>
                  <a:ext uri="{0D108BD9-81ED-4DB2-BD59-A6C34878D82A}">
                    <a16:rowId xmlns:a16="http://schemas.microsoft.com/office/drawing/2014/main" val="10007"/>
                  </a:ext>
                </a:extLst>
              </a:tr>
              <a:tr h="507111">
                <a:tc>
                  <a:txBody>
                    <a:bodyPr/>
                    <a:lstStyle/>
                    <a:p>
                      <a:pPr algn="ctr" fontAlgn="b"/>
                      <a:r>
                        <a:rPr lang="es-BO" sz="1600" b="1" u="none" strike="noStrike" dirty="0">
                          <a:effectLst/>
                        </a:rPr>
                        <a:t>9</a:t>
                      </a:r>
                      <a:endParaRPr lang="es-BO" sz="1600" b="1" i="0" u="none" strike="noStrike" dirty="0">
                        <a:solidFill>
                          <a:srgbClr val="000000"/>
                        </a:solidFill>
                        <a:effectLst/>
                        <a:latin typeface="Calibri"/>
                      </a:endParaRPr>
                    </a:p>
                  </a:txBody>
                  <a:tcPr marL="8666" marR="8666" marT="8666" marB="0" anchor="ctr"/>
                </a:tc>
                <a:tc>
                  <a:txBody>
                    <a:bodyPr/>
                    <a:lstStyle/>
                    <a:p>
                      <a:pPr algn="l" fontAlgn="auto"/>
                      <a:r>
                        <a:rPr lang="es-BO" sz="1600" u="none" strike="noStrike" dirty="0">
                          <a:effectLst/>
                        </a:rPr>
                        <a:t>APROBACIÓN</a:t>
                      </a:r>
                      <a:r>
                        <a:rPr lang="es-BO" sz="1600" u="none" strike="noStrike" baseline="0" dirty="0">
                          <a:effectLst/>
                        </a:rPr>
                        <a:t> </a:t>
                      </a:r>
                      <a:r>
                        <a:rPr lang="es-BO" sz="1600" u="none" strike="noStrike" dirty="0">
                          <a:effectLst/>
                        </a:rPr>
                        <a:t>POA Y PRESUPUESTO SEGURO DELEGADO COBEE</a:t>
                      </a:r>
                      <a:endParaRPr lang="es-BO" sz="1600" b="0" i="0" u="none" strike="noStrike" dirty="0">
                        <a:solidFill>
                          <a:srgbClr val="000000"/>
                        </a:solidFill>
                        <a:effectLst/>
                        <a:latin typeface="Calibri"/>
                      </a:endParaRPr>
                    </a:p>
                  </a:txBody>
                  <a:tcPr marL="8666" marR="8666" marT="8666" marB="0" anchor="ctr"/>
                </a:tc>
                <a:extLst>
                  <a:ext uri="{0D108BD9-81ED-4DB2-BD59-A6C34878D82A}">
                    <a16:rowId xmlns:a16="http://schemas.microsoft.com/office/drawing/2014/main" val="10008"/>
                  </a:ext>
                </a:extLst>
              </a:tr>
              <a:tr h="507111">
                <a:tc>
                  <a:txBody>
                    <a:bodyPr/>
                    <a:lstStyle/>
                    <a:p>
                      <a:pPr algn="ctr" fontAlgn="b"/>
                      <a:r>
                        <a:rPr lang="es-BO" sz="1600" b="1" u="none" strike="noStrike" dirty="0">
                          <a:effectLst/>
                        </a:rPr>
                        <a:t>10</a:t>
                      </a:r>
                      <a:endParaRPr lang="es-BO" sz="1600" b="1" i="0" u="none" strike="noStrike" dirty="0">
                        <a:solidFill>
                          <a:srgbClr val="000000"/>
                        </a:solidFill>
                        <a:effectLst/>
                        <a:latin typeface="Calibri"/>
                      </a:endParaRPr>
                    </a:p>
                  </a:txBody>
                  <a:tcPr marL="8666" marR="8666" marT="8666" marB="0" anchor="ctr"/>
                </a:tc>
                <a:tc>
                  <a:txBody>
                    <a:bodyPr/>
                    <a:lstStyle/>
                    <a:p>
                      <a:pPr algn="l" fontAlgn="auto"/>
                      <a:r>
                        <a:rPr lang="es-BO" sz="1600" u="none" strike="noStrike" dirty="0">
                          <a:effectLst/>
                        </a:rPr>
                        <a:t>APROBACIÓN</a:t>
                      </a:r>
                      <a:r>
                        <a:rPr lang="es-BO" sz="1600" u="none" strike="noStrike" baseline="0" dirty="0">
                          <a:effectLst/>
                        </a:rPr>
                        <a:t> </a:t>
                      </a:r>
                      <a:r>
                        <a:rPr lang="es-BO" sz="1600" u="none" strike="noStrike" dirty="0">
                          <a:effectLst/>
                        </a:rPr>
                        <a:t>POA Y PRESUPUESTO SEGURO DELEGADO SAN CRISTOBAL 2016</a:t>
                      </a:r>
                      <a:endParaRPr lang="es-BO" sz="1600" b="0" i="0" u="none" strike="noStrike" dirty="0">
                        <a:solidFill>
                          <a:srgbClr val="000000"/>
                        </a:solidFill>
                        <a:effectLst/>
                        <a:latin typeface="Calibri"/>
                      </a:endParaRPr>
                    </a:p>
                  </a:txBody>
                  <a:tcPr marL="8666" marR="8666" marT="8666" marB="0" anchor="ctr"/>
                </a:tc>
                <a:extLst>
                  <a:ext uri="{0D108BD9-81ED-4DB2-BD59-A6C34878D82A}">
                    <a16:rowId xmlns:a16="http://schemas.microsoft.com/office/drawing/2014/main" val="10009"/>
                  </a:ext>
                </a:extLst>
              </a:tr>
            </a:tbl>
          </a:graphicData>
        </a:graphic>
      </p:graphicFrame>
      <p:sp>
        <p:nvSpPr>
          <p:cNvPr id="6" name="5 CuadroTexto"/>
          <p:cNvSpPr txBox="1"/>
          <p:nvPr/>
        </p:nvSpPr>
        <p:spPr>
          <a:xfrm>
            <a:off x="6384033" y="81776"/>
            <a:ext cx="4032449" cy="41549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s-BO" sz="1050" b="1" dirty="0">
                <a:solidFill>
                  <a:schemeClr val="bg1"/>
                </a:solidFill>
                <a:effectLst>
                  <a:outerShdw blurRad="38100" dist="38100" dir="2700000" algn="tl">
                    <a:srgbClr val="000000">
                      <a:alpha val="43137"/>
                    </a:srgbClr>
                  </a:outerShdw>
                </a:effectLst>
              </a:rPr>
              <a:t>DEPARTAMENTO TÉCNICO DE FISCALIZACIÓN</a:t>
            </a:r>
          </a:p>
          <a:p>
            <a:pPr algn="ctr">
              <a:defRPr/>
            </a:pPr>
            <a:r>
              <a:rPr lang="es-BO" sz="1050" b="1" dirty="0">
                <a:solidFill>
                  <a:schemeClr val="bg1"/>
                </a:solidFill>
                <a:effectLst>
                  <a:outerShdw blurRad="38100" dist="38100" dir="2700000" algn="tl">
                    <a:srgbClr val="000000">
                      <a:alpha val="43137"/>
                    </a:srgbClr>
                  </a:outerShdw>
                </a:effectLst>
              </a:rPr>
              <a:t>ADMINISTRATIVA Y FINANCIERA</a:t>
            </a:r>
            <a:endParaRPr lang="es-ES" sz="1050" b="1" dirty="0">
              <a:solidFill>
                <a:schemeClr val="bg1"/>
              </a:solidFill>
              <a:effectLst>
                <a:outerShdw blurRad="38100" dist="38100" dir="2700000" algn="tl">
                  <a:srgbClr val="000000">
                    <a:alpha val="43137"/>
                  </a:srgbClr>
                </a:outerShdw>
              </a:effectLst>
            </a:endParaRPr>
          </a:p>
        </p:txBody>
      </p:sp>
      <p:sp>
        <p:nvSpPr>
          <p:cNvPr id="7" name="6 CuadroTexto"/>
          <p:cNvSpPr txBox="1"/>
          <p:nvPr/>
        </p:nvSpPr>
        <p:spPr>
          <a:xfrm>
            <a:off x="8184232" y="619252"/>
            <a:ext cx="2225916" cy="25391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defPPr>
              <a:defRPr lang="es-BO"/>
            </a:defPPr>
            <a:lvl1pPr algn="ctr" fontAlgn="auto">
              <a:spcBef>
                <a:spcPts val="0"/>
              </a:spcBef>
              <a:spcAft>
                <a:spcPts val="0"/>
              </a:spcAft>
              <a:defRPr sz="900" b="1">
                <a:solidFill>
                  <a:srgbClr val="FFFF00"/>
                </a:solidFill>
                <a:effectLst>
                  <a:outerShdw blurRad="38100" dist="38100" dir="2700000" algn="tl">
                    <a:srgbClr val="000000">
                      <a:alpha val="43137"/>
                    </a:srgbClr>
                  </a:outerShdw>
                </a:effectLst>
              </a:defRPr>
            </a:lvl1pPr>
          </a:lstStyle>
          <a:p>
            <a:r>
              <a:rPr lang="es-BO" sz="1050" dirty="0">
                <a:solidFill>
                  <a:schemeClr val="bg1"/>
                </a:solidFill>
              </a:rPr>
              <a:t>ÁREA  DE ANALISIS FINANCIERO</a:t>
            </a:r>
            <a:endParaRPr lang="es-ES" sz="1050" dirty="0">
              <a:solidFill>
                <a:schemeClr val="bg1"/>
              </a:solidFill>
            </a:endParaRPr>
          </a:p>
        </p:txBody>
      </p:sp>
      <p:sp>
        <p:nvSpPr>
          <p:cNvPr id="8" name="7 Rectángulo"/>
          <p:cNvSpPr/>
          <p:nvPr/>
        </p:nvSpPr>
        <p:spPr>
          <a:xfrm>
            <a:off x="2130418" y="1052736"/>
            <a:ext cx="4541646" cy="40011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s-BO" sz="2000" b="1" dirty="0">
                <a:effectLst>
                  <a:outerShdw blurRad="38100" dist="38100" dir="2700000" algn="tl">
                    <a:srgbClr val="000000">
                      <a:alpha val="43137"/>
                    </a:srgbClr>
                  </a:outerShdw>
                </a:effectLst>
              </a:rPr>
              <a:t>APROBACIÓN POA Y PRESUPUESTOS:</a:t>
            </a:r>
          </a:p>
        </p:txBody>
      </p:sp>
      <p:pic>
        <p:nvPicPr>
          <p:cNvPr id="9"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1209069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6384033" y="81776"/>
            <a:ext cx="4032449" cy="41549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s-BO" sz="1050" b="1" dirty="0">
                <a:solidFill>
                  <a:schemeClr val="bg1"/>
                </a:solidFill>
                <a:effectLst>
                  <a:outerShdw blurRad="38100" dist="38100" dir="2700000" algn="tl">
                    <a:srgbClr val="000000">
                      <a:alpha val="43137"/>
                    </a:srgbClr>
                  </a:outerShdw>
                </a:effectLst>
              </a:rPr>
              <a:t>DEPARTAMENTO TÉCNICO DE FISCALIZACIÓN</a:t>
            </a:r>
          </a:p>
          <a:p>
            <a:pPr algn="ctr">
              <a:defRPr/>
            </a:pPr>
            <a:r>
              <a:rPr lang="es-BO" sz="1050" b="1" dirty="0">
                <a:solidFill>
                  <a:schemeClr val="bg1"/>
                </a:solidFill>
                <a:effectLst>
                  <a:outerShdw blurRad="38100" dist="38100" dir="2700000" algn="tl">
                    <a:srgbClr val="000000">
                      <a:alpha val="43137"/>
                    </a:srgbClr>
                  </a:outerShdw>
                </a:effectLst>
              </a:rPr>
              <a:t>ADMINISTRATIVA Y FINANCIERA</a:t>
            </a:r>
            <a:endParaRPr lang="es-ES" sz="1050" b="1" dirty="0">
              <a:solidFill>
                <a:schemeClr val="bg1"/>
              </a:solidFill>
              <a:effectLst>
                <a:outerShdw blurRad="38100" dist="38100" dir="2700000" algn="tl">
                  <a:srgbClr val="000000">
                    <a:alpha val="43137"/>
                  </a:srgbClr>
                </a:outerShdw>
              </a:effectLst>
            </a:endParaRPr>
          </a:p>
        </p:txBody>
      </p:sp>
      <p:sp>
        <p:nvSpPr>
          <p:cNvPr id="7" name="6 CuadroTexto"/>
          <p:cNvSpPr txBox="1"/>
          <p:nvPr/>
        </p:nvSpPr>
        <p:spPr>
          <a:xfrm>
            <a:off x="8184232" y="619252"/>
            <a:ext cx="2225916" cy="25391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defPPr>
              <a:defRPr lang="es-BO"/>
            </a:defPPr>
            <a:lvl1pPr algn="ctr" fontAlgn="auto">
              <a:spcBef>
                <a:spcPts val="0"/>
              </a:spcBef>
              <a:spcAft>
                <a:spcPts val="0"/>
              </a:spcAft>
              <a:defRPr sz="900" b="1">
                <a:solidFill>
                  <a:srgbClr val="FFFF00"/>
                </a:solidFill>
                <a:effectLst>
                  <a:outerShdw blurRad="38100" dist="38100" dir="2700000" algn="tl">
                    <a:srgbClr val="000000">
                      <a:alpha val="43137"/>
                    </a:srgbClr>
                  </a:outerShdw>
                </a:effectLst>
              </a:defRPr>
            </a:lvl1pPr>
          </a:lstStyle>
          <a:p>
            <a:r>
              <a:rPr lang="es-BO" sz="1050" dirty="0">
                <a:solidFill>
                  <a:schemeClr val="bg1"/>
                </a:solidFill>
              </a:rPr>
              <a:t>ÁREA  DE ANALISIS FINANCIERO</a:t>
            </a:r>
            <a:endParaRPr lang="es-ES" sz="1050" dirty="0">
              <a:solidFill>
                <a:schemeClr val="bg1"/>
              </a:solidFill>
            </a:endParaRPr>
          </a:p>
        </p:txBody>
      </p:sp>
      <p:sp>
        <p:nvSpPr>
          <p:cNvPr id="8" name="7 Rectángulo"/>
          <p:cNvSpPr/>
          <p:nvPr/>
        </p:nvSpPr>
        <p:spPr>
          <a:xfrm>
            <a:off x="2130418" y="1052736"/>
            <a:ext cx="4541646" cy="40011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s-BO" sz="2000" b="1" dirty="0">
                <a:effectLst>
                  <a:outerShdw blurRad="38100" dist="38100" dir="2700000" algn="tl">
                    <a:srgbClr val="000000">
                      <a:alpha val="43137"/>
                    </a:srgbClr>
                  </a:outerShdw>
                </a:effectLst>
              </a:rPr>
              <a:t>APROBACIÓN POA Y PRESUPUESTOS:</a:t>
            </a:r>
          </a:p>
        </p:txBody>
      </p:sp>
      <p:graphicFrame>
        <p:nvGraphicFramePr>
          <p:cNvPr id="2" name="1 Tabla"/>
          <p:cNvGraphicFramePr>
            <a:graphicFrameLocks noGrp="1"/>
          </p:cNvGraphicFramePr>
          <p:nvPr>
            <p:extLst/>
          </p:nvPr>
        </p:nvGraphicFramePr>
        <p:xfrm>
          <a:off x="2130419" y="1714502"/>
          <a:ext cx="8286062" cy="4608113"/>
        </p:xfrm>
        <a:graphic>
          <a:graphicData uri="http://schemas.openxmlformats.org/drawingml/2006/table">
            <a:tbl>
              <a:tblPr>
                <a:tableStyleId>{5C22544A-7EE6-4342-B048-85BDC9FD1C3A}</a:tableStyleId>
              </a:tblPr>
              <a:tblGrid>
                <a:gridCol w="658830">
                  <a:extLst>
                    <a:ext uri="{9D8B030D-6E8A-4147-A177-3AD203B41FA5}">
                      <a16:colId xmlns:a16="http://schemas.microsoft.com/office/drawing/2014/main" val="20000"/>
                    </a:ext>
                  </a:extLst>
                </a:gridCol>
                <a:gridCol w="7627232">
                  <a:extLst>
                    <a:ext uri="{9D8B030D-6E8A-4147-A177-3AD203B41FA5}">
                      <a16:colId xmlns:a16="http://schemas.microsoft.com/office/drawing/2014/main" val="20001"/>
                    </a:ext>
                  </a:extLst>
                </a:gridCol>
              </a:tblGrid>
              <a:tr h="270549">
                <a:tc>
                  <a:txBody>
                    <a:bodyPr/>
                    <a:lstStyle/>
                    <a:p>
                      <a:pPr algn="ctr" fontAlgn="b"/>
                      <a:r>
                        <a:rPr lang="es-BO" sz="1800" b="1" u="none" strike="noStrike" dirty="0">
                          <a:effectLst/>
                        </a:rPr>
                        <a:t>11</a:t>
                      </a:r>
                      <a:endParaRPr lang="es-BO" sz="1800" b="1" i="0" u="none" strike="noStrike" dirty="0">
                        <a:solidFill>
                          <a:srgbClr val="000000"/>
                        </a:solidFill>
                        <a:effectLst/>
                        <a:latin typeface="Calibri"/>
                      </a:endParaRPr>
                    </a:p>
                  </a:txBody>
                  <a:tcPr marL="9525" marR="9525" marT="9525" marB="0" anchor="ctr"/>
                </a:tc>
                <a:tc>
                  <a:txBody>
                    <a:bodyPr/>
                    <a:lstStyle/>
                    <a:p>
                      <a:pPr algn="l" fontAlgn="auto"/>
                      <a:r>
                        <a:rPr lang="es-BO" sz="1800" u="none" strike="noStrike" dirty="0">
                          <a:effectLst/>
                        </a:rPr>
                        <a:t>APROBACIÓN</a:t>
                      </a:r>
                      <a:r>
                        <a:rPr lang="es-BO" sz="1800" u="none" strike="noStrike" baseline="0" dirty="0">
                          <a:effectLst/>
                        </a:rPr>
                        <a:t> </a:t>
                      </a:r>
                      <a:r>
                        <a:rPr lang="es-BO" sz="1800" u="none" strike="noStrike" dirty="0">
                          <a:effectLst/>
                        </a:rPr>
                        <a:t>POA Y PRESUPUESTO SSU SUCRE 2016</a:t>
                      </a:r>
                      <a:endParaRPr lang="es-BO" sz="18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0"/>
                  </a:ext>
                </a:extLst>
              </a:tr>
              <a:tr h="388860">
                <a:tc>
                  <a:txBody>
                    <a:bodyPr/>
                    <a:lstStyle/>
                    <a:p>
                      <a:pPr algn="ctr" fontAlgn="b"/>
                      <a:r>
                        <a:rPr lang="es-BO" sz="1800" b="1" u="none" strike="noStrike" dirty="0">
                          <a:effectLst/>
                        </a:rPr>
                        <a:t>12</a:t>
                      </a:r>
                      <a:endParaRPr lang="es-BO" sz="1800" b="1" i="0" u="none" strike="noStrike" dirty="0">
                        <a:solidFill>
                          <a:srgbClr val="000000"/>
                        </a:solidFill>
                        <a:effectLst/>
                        <a:latin typeface="Calibri"/>
                      </a:endParaRPr>
                    </a:p>
                  </a:txBody>
                  <a:tcPr marL="9525" marR="9525" marT="9525" marB="0" anchor="ctr"/>
                </a:tc>
                <a:tc>
                  <a:txBody>
                    <a:bodyPr/>
                    <a:lstStyle/>
                    <a:p>
                      <a:pPr algn="l" fontAlgn="auto"/>
                      <a:r>
                        <a:rPr lang="es-BO" sz="1800" u="none" strike="noStrike" dirty="0">
                          <a:effectLst/>
                        </a:rPr>
                        <a:t>APROBACION POA Y PRESUPUESTO SSU ORURO 2016</a:t>
                      </a:r>
                      <a:endParaRPr lang="es-BO" sz="18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1"/>
                  </a:ext>
                </a:extLst>
              </a:tr>
              <a:tr h="491926">
                <a:tc>
                  <a:txBody>
                    <a:bodyPr/>
                    <a:lstStyle/>
                    <a:p>
                      <a:pPr algn="ctr" fontAlgn="b"/>
                      <a:r>
                        <a:rPr lang="es-BO" sz="1800" b="1" u="none" strike="noStrike" dirty="0">
                          <a:effectLst/>
                        </a:rPr>
                        <a:t>13</a:t>
                      </a:r>
                      <a:endParaRPr lang="es-BO" sz="1800" b="1" i="0" u="none" strike="noStrike" dirty="0">
                        <a:solidFill>
                          <a:srgbClr val="000000"/>
                        </a:solidFill>
                        <a:effectLst/>
                        <a:latin typeface="Calibri"/>
                      </a:endParaRPr>
                    </a:p>
                  </a:txBody>
                  <a:tcPr marL="9525" marR="9525" marT="9525" marB="0" anchor="ctr"/>
                </a:tc>
                <a:tc>
                  <a:txBody>
                    <a:bodyPr/>
                    <a:lstStyle/>
                    <a:p>
                      <a:pPr algn="l" fontAlgn="auto"/>
                      <a:r>
                        <a:rPr lang="es-BO" sz="1800" u="none" strike="noStrike" dirty="0">
                          <a:effectLst/>
                        </a:rPr>
                        <a:t>APROBACIÓN</a:t>
                      </a:r>
                      <a:r>
                        <a:rPr lang="es-BO" sz="1800" u="none" strike="noStrike" baseline="0" dirty="0">
                          <a:effectLst/>
                        </a:rPr>
                        <a:t> </a:t>
                      </a:r>
                      <a:r>
                        <a:rPr lang="es-BO" sz="1800" u="none" strike="noStrike" dirty="0">
                          <a:effectLst/>
                        </a:rPr>
                        <a:t>POA Y PRESUPUESTO SSU TARIJA 2016</a:t>
                      </a:r>
                      <a:endParaRPr lang="es-BO" sz="18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2"/>
                  </a:ext>
                </a:extLst>
              </a:tr>
              <a:tr h="491926">
                <a:tc>
                  <a:txBody>
                    <a:bodyPr/>
                    <a:lstStyle/>
                    <a:p>
                      <a:pPr algn="ctr" fontAlgn="b"/>
                      <a:r>
                        <a:rPr lang="es-BO" sz="1800" b="1" u="none" strike="noStrike" dirty="0">
                          <a:effectLst/>
                        </a:rPr>
                        <a:t>14</a:t>
                      </a:r>
                      <a:endParaRPr lang="es-BO" sz="1800" b="1" i="0" u="none" strike="noStrike" dirty="0">
                        <a:solidFill>
                          <a:srgbClr val="000000"/>
                        </a:solidFill>
                        <a:effectLst/>
                        <a:latin typeface="Calibri"/>
                      </a:endParaRPr>
                    </a:p>
                  </a:txBody>
                  <a:tcPr marL="9525" marR="9525" marT="9525" marB="0" anchor="ctr"/>
                </a:tc>
                <a:tc>
                  <a:txBody>
                    <a:bodyPr/>
                    <a:lstStyle/>
                    <a:p>
                      <a:pPr algn="l" fontAlgn="auto"/>
                      <a:r>
                        <a:rPr lang="es-BO" sz="1800" u="none" strike="noStrike" dirty="0">
                          <a:effectLst/>
                        </a:rPr>
                        <a:t>APROBACIÓN</a:t>
                      </a:r>
                      <a:r>
                        <a:rPr lang="es-BO" sz="1800" u="none" strike="noStrike" baseline="0" dirty="0">
                          <a:effectLst/>
                        </a:rPr>
                        <a:t> </a:t>
                      </a:r>
                      <a:r>
                        <a:rPr lang="es-BO" sz="1800" u="none" strike="noStrike" dirty="0">
                          <a:effectLst/>
                        </a:rPr>
                        <a:t>POA Y PRESUPUESTO SSU TARIJA 2016</a:t>
                      </a:r>
                      <a:endParaRPr lang="es-BO" sz="18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3"/>
                  </a:ext>
                </a:extLst>
              </a:tr>
              <a:tr h="491926">
                <a:tc>
                  <a:txBody>
                    <a:bodyPr/>
                    <a:lstStyle/>
                    <a:p>
                      <a:pPr algn="ctr" fontAlgn="b"/>
                      <a:r>
                        <a:rPr lang="es-BO" sz="1800" b="1" u="none" strike="noStrike" dirty="0">
                          <a:effectLst/>
                        </a:rPr>
                        <a:t>15</a:t>
                      </a:r>
                      <a:endParaRPr lang="es-BO" sz="1800" b="1" i="0" u="none" strike="noStrike" dirty="0">
                        <a:solidFill>
                          <a:srgbClr val="000000"/>
                        </a:solidFill>
                        <a:effectLst/>
                        <a:latin typeface="Calibri"/>
                      </a:endParaRPr>
                    </a:p>
                  </a:txBody>
                  <a:tcPr marL="9525" marR="9525" marT="9525" marB="0" anchor="ctr"/>
                </a:tc>
                <a:tc>
                  <a:txBody>
                    <a:bodyPr/>
                    <a:lstStyle/>
                    <a:p>
                      <a:pPr algn="l" fontAlgn="auto"/>
                      <a:r>
                        <a:rPr lang="es-BO" sz="1800" u="none" strike="noStrike" dirty="0">
                          <a:effectLst/>
                        </a:rPr>
                        <a:t>APROBACIÓN</a:t>
                      </a:r>
                      <a:r>
                        <a:rPr lang="es-BO" sz="1800" u="none" strike="noStrike" baseline="0" dirty="0">
                          <a:effectLst/>
                        </a:rPr>
                        <a:t> </a:t>
                      </a:r>
                      <a:r>
                        <a:rPr lang="es-BO" sz="1800" u="none" strike="noStrike" dirty="0">
                          <a:effectLst/>
                        </a:rPr>
                        <a:t>POA Y PRESUPUESTO SSU POTOSI 2016</a:t>
                      </a:r>
                      <a:endParaRPr lang="es-BO" sz="18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4"/>
                  </a:ext>
                </a:extLst>
              </a:tr>
              <a:tr h="491926">
                <a:tc>
                  <a:txBody>
                    <a:bodyPr/>
                    <a:lstStyle/>
                    <a:p>
                      <a:pPr algn="ctr" fontAlgn="b"/>
                      <a:r>
                        <a:rPr lang="es-BO" sz="1800" b="1" u="none" strike="noStrike" dirty="0">
                          <a:effectLst/>
                        </a:rPr>
                        <a:t>16</a:t>
                      </a:r>
                      <a:endParaRPr lang="es-BO" sz="1800" b="1" i="0" u="none" strike="noStrike" dirty="0">
                        <a:solidFill>
                          <a:srgbClr val="000000"/>
                        </a:solidFill>
                        <a:effectLst/>
                        <a:latin typeface="Calibri"/>
                      </a:endParaRPr>
                    </a:p>
                  </a:txBody>
                  <a:tcPr marL="9525" marR="9525" marT="9525" marB="0" anchor="ctr"/>
                </a:tc>
                <a:tc>
                  <a:txBody>
                    <a:bodyPr/>
                    <a:lstStyle/>
                    <a:p>
                      <a:pPr algn="l" fontAlgn="auto"/>
                      <a:r>
                        <a:rPr lang="es-BO" sz="1800" u="none" strike="noStrike" dirty="0">
                          <a:effectLst/>
                        </a:rPr>
                        <a:t>APROBACIÓN</a:t>
                      </a:r>
                      <a:r>
                        <a:rPr lang="es-BO" sz="1800" u="none" strike="noStrike" baseline="0" dirty="0">
                          <a:effectLst/>
                        </a:rPr>
                        <a:t> </a:t>
                      </a:r>
                      <a:r>
                        <a:rPr lang="es-BO" sz="1800" u="none" strike="noStrike" dirty="0">
                          <a:effectLst/>
                        </a:rPr>
                        <a:t>POA Y PRESUPUESTO SSU SANTA CRUZ 2016</a:t>
                      </a:r>
                      <a:endParaRPr lang="es-BO" sz="18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5"/>
                  </a:ext>
                </a:extLst>
              </a:tr>
              <a:tr h="491926">
                <a:tc>
                  <a:txBody>
                    <a:bodyPr/>
                    <a:lstStyle/>
                    <a:p>
                      <a:pPr algn="ctr" fontAlgn="b"/>
                      <a:r>
                        <a:rPr lang="es-BO" sz="1800" b="1" u="none" strike="noStrike" dirty="0">
                          <a:effectLst/>
                        </a:rPr>
                        <a:t>17</a:t>
                      </a:r>
                      <a:endParaRPr lang="es-BO" sz="1800" b="1" i="0" u="none" strike="noStrike" dirty="0">
                        <a:solidFill>
                          <a:srgbClr val="000000"/>
                        </a:solidFill>
                        <a:effectLst/>
                        <a:latin typeface="Calibri"/>
                      </a:endParaRPr>
                    </a:p>
                  </a:txBody>
                  <a:tcPr marL="9525" marR="9525" marT="9525" marB="0" anchor="ctr"/>
                </a:tc>
                <a:tc>
                  <a:txBody>
                    <a:bodyPr/>
                    <a:lstStyle/>
                    <a:p>
                      <a:pPr algn="l" fontAlgn="auto"/>
                      <a:r>
                        <a:rPr lang="es-BO" sz="1800" u="none" strike="noStrike" dirty="0">
                          <a:effectLst/>
                        </a:rPr>
                        <a:t>APROBACIÓN</a:t>
                      </a:r>
                      <a:r>
                        <a:rPr lang="es-BO" sz="1800" u="none" strike="noStrike" baseline="0" dirty="0">
                          <a:effectLst/>
                        </a:rPr>
                        <a:t> </a:t>
                      </a:r>
                      <a:r>
                        <a:rPr lang="es-BO" sz="1800" u="none" strike="noStrike" dirty="0">
                          <a:effectLst/>
                        </a:rPr>
                        <a:t>POA Y PRESUPUESTO SSU COCHABAMBA 2016</a:t>
                      </a:r>
                      <a:endParaRPr lang="es-BO" sz="18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6"/>
                  </a:ext>
                </a:extLst>
              </a:tr>
              <a:tr h="491926">
                <a:tc>
                  <a:txBody>
                    <a:bodyPr/>
                    <a:lstStyle/>
                    <a:p>
                      <a:pPr algn="ctr" fontAlgn="b"/>
                      <a:r>
                        <a:rPr lang="es-BO" sz="1800" b="1" u="none" strike="noStrike" dirty="0">
                          <a:effectLst/>
                        </a:rPr>
                        <a:t>18</a:t>
                      </a:r>
                      <a:endParaRPr lang="es-BO" sz="1800" b="1" i="0" u="none" strike="noStrike" dirty="0">
                        <a:solidFill>
                          <a:srgbClr val="000000"/>
                        </a:solidFill>
                        <a:effectLst/>
                        <a:latin typeface="Calibri"/>
                      </a:endParaRPr>
                    </a:p>
                  </a:txBody>
                  <a:tcPr marL="9525" marR="9525" marT="9525" marB="0" anchor="ctr"/>
                </a:tc>
                <a:tc>
                  <a:txBody>
                    <a:bodyPr/>
                    <a:lstStyle/>
                    <a:p>
                      <a:pPr algn="l" fontAlgn="auto"/>
                      <a:r>
                        <a:rPr lang="es-BO" sz="1800" u="none" strike="noStrike" dirty="0">
                          <a:effectLst/>
                        </a:rPr>
                        <a:t>APROBACIÓN</a:t>
                      </a:r>
                      <a:r>
                        <a:rPr lang="es-BO" sz="1800" u="none" strike="noStrike" baseline="0" dirty="0">
                          <a:effectLst/>
                        </a:rPr>
                        <a:t> </a:t>
                      </a:r>
                      <a:r>
                        <a:rPr lang="es-BO" sz="1800" u="none" strike="noStrike" dirty="0">
                          <a:effectLst/>
                        </a:rPr>
                        <a:t>POA Y PRESUPUESTO SINEC 2016</a:t>
                      </a:r>
                      <a:endParaRPr lang="es-BO" sz="18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7"/>
                  </a:ext>
                </a:extLst>
              </a:tr>
              <a:tr h="491926">
                <a:tc>
                  <a:txBody>
                    <a:bodyPr/>
                    <a:lstStyle/>
                    <a:p>
                      <a:pPr algn="ctr" fontAlgn="b"/>
                      <a:r>
                        <a:rPr lang="es-BO" sz="1800" b="1" u="none" strike="noStrike" dirty="0">
                          <a:effectLst/>
                        </a:rPr>
                        <a:t>19</a:t>
                      </a:r>
                      <a:endParaRPr lang="es-BO" sz="1800" b="1" i="0" u="none" strike="noStrike" dirty="0">
                        <a:solidFill>
                          <a:srgbClr val="000000"/>
                        </a:solidFill>
                        <a:effectLst/>
                        <a:latin typeface="Calibri"/>
                      </a:endParaRPr>
                    </a:p>
                  </a:txBody>
                  <a:tcPr marL="9525" marR="9525" marT="9525" marB="0" anchor="ctr"/>
                </a:tc>
                <a:tc>
                  <a:txBody>
                    <a:bodyPr/>
                    <a:lstStyle/>
                    <a:p>
                      <a:pPr algn="l" fontAlgn="auto"/>
                      <a:r>
                        <a:rPr lang="es-BO" sz="1800" u="none" strike="noStrike" dirty="0">
                          <a:effectLst/>
                        </a:rPr>
                        <a:t>APROBACIÓN</a:t>
                      </a:r>
                      <a:r>
                        <a:rPr lang="es-BO" sz="1800" u="none" strike="noStrike" baseline="0" dirty="0">
                          <a:effectLst/>
                        </a:rPr>
                        <a:t> </a:t>
                      </a:r>
                      <a:r>
                        <a:rPr lang="es-BO" sz="1800" u="none" strike="noStrike" dirty="0">
                          <a:effectLst/>
                        </a:rPr>
                        <a:t>POA Y PRESUPUESTO CAJA DE SALUD CORDES 2016</a:t>
                      </a:r>
                      <a:endParaRPr lang="es-BO" sz="18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8"/>
                  </a:ext>
                </a:extLst>
              </a:tr>
              <a:tr h="491926">
                <a:tc>
                  <a:txBody>
                    <a:bodyPr/>
                    <a:lstStyle/>
                    <a:p>
                      <a:pPr algn="ctr" fontAlgn="b"/>
                      <a:r>
                        <a:rPr lang="es-BO" sz="1800" b="1" u="none" strike="noStrike" dirty="0">
                          <a:effectLst/>
                        </a:rPr>
                        <a:t>20</a:t>
                      </a:r>
                      <a:endParaRPr lang="es-BO" sz="1800" b="1" i="0" u="none" strike="noStrike" dirty="0">
                        <a:solidFill>
                          <a:srgbClr val="000000"/>
                        </a:solidFill>
                        <a:effectLst/>
                        <a:latin typeface="Calibri"/>
                      </a:endParaRPr>
                    </a:p>
                  </a:txBody>
                  <a:tcPr marL="9525" marR="9525" marT="9525" marB="0" anchor="ctr"/>
                </a:tc>
                <a:tc>
                  <a:txBody>
                    <a:bodyPr/>
                    <a:lstStyle/>
                    <a:p>
                      <a:pPr algn="l" fontAlgn="auto"/>
                      <a:r>
                        <a:rPr lang="es-BO" sz="1800" u="none" strike="noStrike" dirty="0">
                          <a:effectLst/>
                        </a:rPr>
                        <a:t>APROBACIÓN</a:t>
                      </a:r>
                      <a:r>
                        <a:rPr lang="es-BO" sz="1800" u="none" strike="noStrike" baseline="0" dirty="0">
                          <a:effectLst/>
                        </a:rPr>
                        <a:t> </a:t>
                      </a:r>
                      <a:r>
                        <a:rPr lang="es-BO" sz="1800" u="none" strike="noStrike" dirty="0">
                          <a:effectLst/>
                        </a:rPr>
                        <a:t>POA Y PRESUPUESTO SEGURO DELEGADO ELFEO 2016</a:t>
                      </a:r>
                      <a:endParaRPr lang="es-BO" sz="18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9"/>
                  </a:ext>
                </a:extLst>
              </a:tr>
            </a:tbl>
          </a:graphicData>
        </a:graphic>
      </p:graphicFrame>
      <p:pic>
        <p:nvPicPr>
          <p:cNvPr id="9"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2516052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6384033" y="81776"/>
            <a:ext cx="4032449" cy="41549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s-BO" sz="1050" b="1" dirty="0">
                <a:solidFill>
                  <a:schemeClr val="bg1"/>
                </a:solidFill>
                <a:effectLst>
                  <a:outerShdw blurRad="38100" dist="38100" dir="2700000" algn="tl">
                    <a:srgbClr val="000000">
                      <a:alpha val="43137"/>
                    </a:srgbClr>
                  </a:outerShdw>
                </a:effectLst>
              </a:rPr>
              <a:t>DEPARTAMENTO TÉCNICO DE FISCALIZACIÓN</a:t>
            </a:r>
          </a:p>
          <a:p>
            <a:pPr algn="ctr">
              <a:defRPr/>
            </a:pPr>
            <a:r>
              <a:rPr lang="es-BO" sz="1050" b="1" dirty="0">
                <a:solidFill>
                  <a:schemeClr val="bg1"/>
                </a:solidFill>
                <a:effectLst>
                  <a:outerShdw blurRad="38100" dist="38100" dir="2700000" algn="tl">
                    <a:srgbClr val="000000">
                      <a:alpha val="43137"/>
                    </a:srgbClr>
                  </a:outerShdw>
                </a:effectLst>
              </a:rPr>
              <a:t>ADMINISTRATIVA Y FINANCIERA</a:t>
            </a:r>
            <a:endParaRPr lang="es-ES" sz="1050" b="1" dirty="0">
              <a:solidFill>
                <a:schemeClr val="bg1"/>
              </a:solidFill>
              <a:effectLst>
                <a:outerShdw blurRad="38100" dist="38100" dir="2700000" algn="tl">
                  <a:srgbClr val="000000">
                    <a:alpha val="43137"/>
                  </a:srgbClr>
                </a:outerShdw>
              </a:effectLst>
            </a:endParaRPr>
          </a:p>
        </p:txBody>
      </p:sp>
      <p:sp>
        <p:nvSpPr>
          <p:cNvPr id="7" name="6 CuadroTexto"/>
          <p:cNvSpPr txBox="1"/>
          <p:nvPr/>
        </p:nvSpPr>
        <p:spPr>
          <a:xfrm>
            <a:off x="8184232" y="619252"/>
            <a:ext cx="2225916" cy="25391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defPPr>
              <a:defRPr lang="es-BO"/>
            </a:defPPr>
            <a:lvl1pPr algn="ctr" fontAlgn="auto">
              <a:spcBef>
                <a:spcPts val="0"/>
              </a:spcBef>
              <a:spcAft>
                <a:spcPts val="0"/>
              </a:spcAft>
              <a:defRPr sz="900" b="1">
                <a:solidFill>
                  <a:srgbClr val="FFFF00"/>
                </a:solidFill>
                <a:effectLst>
                  <a:outerShdw blurRad="38100" dist="38100" dir="2700000" algn="tl">
                    <a:srgbClr val="000000">
                      <a:alpha val="43137"/>
                    </a:srgbClr>
                  </a:outerShdw>
                </a:effectLst>
              </a:defRPr>
            </a:lvl1pPr>
          </a:lstStyle>
          <a:p>
            <a:r>
              <a:rPr lang="es-BO" sz="1050" dirty="0">
                <a:solidFill>
                  <a:schemeClr val="bg1"/>
                </a:solidFill>
              </a:rPr>
              <a:t>ÁREA  DE ANALISIS FINANCIERO</a:t>
            </a:r>
            <a:endParaRPr lang="es-ES" sz="1050" dirty="0">
              <a:solidFill>
                <a:schemeClr val="bg1"/>
              </a:solidFill>
            </a:endParaRPr>
          </a:p>
        </p:txBody>
      </p:sp>
      <p:sp>
        <p:nvSpPr>
          <p:cNvPr id="8" name="7 Rectángulo"/>
          <p:cNvSpPr/>
          <p:nvPr/>
        </p:nvSpPr>
        <p:spPr>
          <a:xfrm>
            <a:off x="2130418" y="1052736"/>
            <a:ext cx="4541646" cy="40011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s-BO" sz="2000" b="1" dirty="0">
                <a:effectLst>
                  <a:outerShdw blurRad="38100" dist="38100" dir="2700000" algn="tl">
                    <a:srgbClr val="000000">
                      <a:alpha val="43137"/>
                    </a:srgbClr>
                  </a:outerShdw>
                </a:effectLst>
              </a:rPr>
              <a:t>APROBACIÓN POA Y PRESUPUESTOS:</a:t>
            </a:r>
          </a:p>
        </p:txBody>
      </p:sp>
      <p:graphicFrame>
        <p:nvGraphicFramePr>
          <p:cNvPr id="3" name="2 Tabla"/>
          <p:cNvGraphicFramePr>
            <a:graphicFrameLocks noGrp="1"/>
          </p:cNvGraphicFramePr>
          <p:nvPr>
            <p:extLst/>
          </p:nvPr>
        </p:nvGraphicFramePr>
        <p:xfrm>
          <a:off x="2279576" y="1772814"/>
          <a:ext cx="7848872" cy="4104460"/>
        </p:xfrm>
        <a:graphic>
          <a:graphicData uri="http://schemas.openxmlformats.org/drawingml/2006/table">
            <a:tbl>
              <a:tblPr>
                <a:tableStyleId>{5C22544A-7EE6-4342-B048-85BDC9FD1C3A}</a:tableStyleId>
              </a:tblPr>
              <a:tblGrid>
                <a:gridCol w="624070">
                  <a:extLst>
                    <a:ext uri="{9D8B030D-6E8A-4147-A177-3AD203B41FA5}">
                      <a16:colId xmlns:a16="http://schemas.microsoft.com/office/drawing/2014/main" val="20000"/>
                    </a:ext>
                  </a:extLst>
                </a:gridCol>
                <a:gridCol w="7224802">
                  <a:extLst>
                    <a:ext uri="{9D8B030D-6E8A-4147-A177-3AD203B41FA5}">
                      <a16:colId xmlns:a16="http://schemas.microsoft.com/office/drawing/2014/main" val="20001"/>
                    </a:ext>
                  </a:extLst>
                </a:gridCol>
              </a:tblGrid>
              <a:tr h="820892">
                <a:tc>
                  <a:txBody>
                    <a:bodyPr/>
                    <a:lstStyle/>
                    <a:p>
                      <a:pPr algn="ctr" fontAlgn="b"/>
                      <a:r>
                        <a:rPr lang="es-BO" sz="1800" b="1" u="none" strike="noStrike" dirty="0">
                          <a:effectLst/>
                        </a:rPr>
                        <a:t>21</a:t>
                      </a:r>
                      <a:endParaRPr lang="es-BO" sz="1800" b="1" i="0" u="none" strike="noStrike" dirty="0">
                        <a:solidFill>
                          <a:srgbClr val="000000"/>
                        </a:solidFill>
                        <a:effectLst/>
                        <a:latin typeface="Calibri"/>
                      </a:endParaRPr>
                    </a:p>
                  </a:txBody>
                  <a:tcPr marL="9525" marR="9525" marT="9525" marB="0" anchor="ctr"/>
                </a:tc>
                <a:tc>
                  <a:txBody>
                    <a:bodyPr/>
                    <a:lstStyle/>
                    <a:p>
                      <a:pPr algn="l" fontAlgn="auto"/>
                      <a:r>
                        <a:rPr lang="es-BO" sz="1800" u="none" strike="noStrike" dirty="0">
                          <a:effectLst/>
                        </a:rPr>
                        <a:t>APROBACIÓN</a:t>
                      </a:r>
                      <a:r>
                        <a:rPr lang="es-BO" sz="1800" u="none" strike="noStrike" baseline="0" dirty="0">
                          <a:effectLst/>
                        </a:rPr>
                        <a:t> </a:t>
                      </a:r>
                      <a:r>
                        <a:rPr lang="es-BO" sz="1800" u="none" strike="noStrike" dirty="0">
                          <a:effectLst/>
                        </a:rPr>
                        <a:t>POA Y PRESUPUESTO SSU LA PAZ 2016</a:t>
                      </a:r>
                      <a:endParaRPr lang="es-BO" sz="18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0"/>
                  </a:ext>
                </a:extLst>
              </a:tr>
              <a:tr h="820892">
                <a:tc>
                  <a:txBody>
                    <a:bodyPr/>
                    <a:lstStyle/>
                    <a:p>
                      <a:pPr algn="ctr" fontAlgn="b"/>
                      <a:r>
                        <a:rPr lang="es-BO" sz="1800" b="1" u="none" strike="noStrike" dirty="0">
                          <a:effectLst/>
                        </a:rPr>
                        <a:t>22</a:t>
                      </a:r>
                      <a:endParaRPr lang="es-BO" sz="1800" b="1" i="0" u="none" strike="noStrike" dirty="0">
                        <a:solidFill>
                          <a:srgbClr val="000000"/>
                        </a:solidFill>
                        <a:effectLst/>
                        <a:latin typeface="Calibri"/>
                      </a:endParaRPr>
                    </a:p>
                  </a:txBody>
                  <a:tcPr marL="9525" marR="9525" marT="9525" marB="0" anchor="ctr"/>
                </a:tc>
                <a:tc>
                  <a:txBody>
                    <a:bodyPr/>
                    <a:lstStyle/>
                    <a:p>
                      <a:pPr algn="l" fontAlgn="auto"/>
                      <a:r>
                        <a:rPr lang="es-BO" sz="1800" u="none" strike="noStrike" dirty="0">
                          <a:effectLst/>
                        </a:rPr>
                        <a:t>APROBACIÓN</a:t>
                      </a:r>
                      <a:r>
                        <a:rPr lang="es-BO" sz="1800" u="none" strike="noStrike" baseline="0" dirty="0">
                          <a:effectLst/>
                        </a:rPr>
                        <a:t> </a:t>
                      </a:r>
                      <a:r>
                        <a:rPr lang="es-BO" sz="1800" u="none" strike="noStrike" dirty="0">
                          <a:effectLst/>
                        </a:rPr>
                        <a:t>POA Y PRESUPUESTO SEGURO DELEGADO SETAR 2016</a:t>
                      </a:r>
                      <a:endParaRPr lang="es-BO" sz="18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1"/>
                  </a:ext>
                </a:extLst>
              </a:tr>
              <a:tr h="820892">
                <a:tc>
                  <a:txBody>
                    <a:bodyPr/>
                    <a:lstStyle/>
                    <a:p>
                      <a:pPr algn="ctr" fontAlgn="b"/>
                      <a:r>
                        <a:rPr lang="es-BO" sz="1800" b="1" u="none" strike="noStrike" dirty="0">
                          <a:effectLst/>
                        </a:rPr>
                        <a:t>23</a:t>
                      </a:r>
                      <a:endParaRPr lang="es-BO" sz="1800" b="1" i="0" u="none" strike="noStrike" dirty="0">
                        <a:solidFill>
                          <a:srgbClr val="000000"/>
                        </a:solidFill>
                        <a:effectLst/>
                        <a:latin typeface="Calibri"/>
                      </a:endParaRPr>
                    </a:p>
                  </a:txBody>
                  <a:tcPr marL="9525" marR="9525" marT="9525" marB="0" anchor="ctr"/>
                </a:tc>
                <a:tc>
                  <a:txBody>
                    <a:bodyPr/>
                    <a:lstStyle/>
                    <a:p>
                      <a:pPr algn="l" fontAlgn="auto"/>
                      <a:r>
                        <a:rPr lang="es-BO" sz="1800" u="none" strike="noStrike" dirty="0">
                          <a:effectLst/>
                        </a:rPr>
                        <a:t>APROBACIÓN</a:t>
                      </a:r>
                      <a:r>
                        <a:rPr lang="es-BO" sz="1800" u="none" strike="noStrike" baseline="0" dirty="0">
                          <a:effectLst/>
                        </a:rPr>
                        <a:t> </a:t>
                      </a:r>
                      <a:r>
                        <a:rPr lang="es-BO" sz="1800" u="none" strike="noStrike" dirty="0">
                          <a:effectLst/>
                        </a:rPr>
                        <a:t>POA Y PRESUPUESTO SEGURO DELEGADO CESSA 2016</a:t>
                      </a:r>
                      <a:endParaRPr lang="es-BO" sz="18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2"/>
                  </a:ext>
                </a:extLst>
              </a:tr>
              <a:tr h="820892">
                <a:tc>
                  <a:txBody>
                    <a:bodyPr/>
                    <a:lstStyle/>
                    <a:p>
                      <a:pPr algn="ctr" fontAlgn="b"/>
                      <a:r>
                        <a:rPr lang="es-BO" sz="1800" b="1" u="none" strike="noStrike" dirty="0">
                          <a:effectLst/>
                        </a:rPr>
                        <a:t>24</a:t>
                      </a:r>
                      <a:endParaRPr lang="es-BO" sz="1800" b="1" i="0" u="none" strike="noStrike" dirty="0">
                        <a:solidFill>
                          <a:srgbClr val="000000"/>
                        </a:solidFill>
                        <a:effectLst/>
                        <a:latin typeface="Calibri"/>
                      </a:endParaRPr>
                    </a:p>
                  </a:txBody>
                  <a:tcPr marL="9525" marR="9525" marT="9525" marB="0" anchor="ctr"/>
                </a:tc>
                <a:tc>
                  <a:txBody>
                    <a:bodyPr/>
                    <a:lstStyle/>
                    <a:p>
                      <a:pPr algn="l" fontAlgn="auto"/>
                      <a:r>
                        <a:rPr lang="es-BO" sz="1800" u="none" strike="noStrike" dirty="0">
                          <a:effectLst/>
                        </a:rPr>
                        <a:t>APROBACIÓN</a:t>
                      </a:r>
                      <a:r>
                        <a:rPr lang="es-BO" sz="1800" u="none" strike="noStrike" baseline="0" dirty="0">
                          <a:effectLst/>
                        </a:rPr>
                        <a:t> </a:t>
                      </a:r>
                      <a:r>
                        <a:rPr lang="es-BO" sz="1800" u="none" strike="noStrike" dirty="0">
                          <a:effectLst/>
                        </a:rPr>
                        <a:t>POA Y PRESUPUESTO CSBP 2016</a:t>
                      </a:r>
                      <a:endParaRPr lang="es-BO" sz="18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3"/>
                  </a:ext>
                </a:extLst>
              </a:tr>
              <a:tr h="820892">
                <a:tc>
                  <a:txBody>
                    <a:bodyPr/>
                    <a:lstStyle/>
                    <a:p>
                      <a:pPr algn="ctr" fontAlgn="b"/>
                      <a:r>
                        <a:rPr lang="es-BO" sz="1800" b="1" u="none" strike="noStrike" dirty="0">
                          <a:effectLst/>
                        </a:rPr>
                        <a:t>25</a:t>
                      </a:r>
                      <a:endParaRPr lang="es-BO" sz="1800" b="1" i="0" u="none" strike="noStrike" dirty="0">
                        <a:solidFill>
                          <a:srgbClr val="000000"/>
                        </a:solidFill>
                        <a:effectLst/>
                        <a:latin typeface="Calibri"/>
                      </a:endParaRPr>
                    </a:p>
                  </a:txBody>
                  <a:tcPr marL="9525" marR="9525" marT="9525" marB="0" anchor="ctr"/>
                </a:tc>
                <a:tc>
                  <a:txBody>
                    <a:bodyPr/>
                    <a:lstStyle/>
                    <a:p>
                      <a:pPr algn="l" fontAlgn="auto"/>
                      <a:r>
                        <a:rPr lang="es-BO" sz="1800" u="none" strike="noStrike" dirty="0">
                          <a:effectLst/>
                        </a:rPr>
                        <a:t>APROBACIÓN</a:t>
                      </a:r>
                      <a:r>
                        <a:rPr lang="es-BO" sz="1800" u="none" strike="noStrike" baseline="0" dirty="0">
                          <a:effectLst/>
                        </a:rPr>
                        <a:t> </a:t>
                      </a:r>
                      <a:r>
                        <a:rPr lang="es-BO" sz="1800" u="none" strike="noStrike" dirty="0">
                          <a:effectLst/>
                        </a:rPr>
                        <a:t>POA Y PRESUPUESTO SEGURO DELEGADO COBEE 2016</a:t>
                      </a:r>
                      <a:endParaRPr lang="es-BO" sz="18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4"/>
                  </a:ext>
                </a:extLst>
              </a:tr>
            </a:tbl>
          </a:graphicData>
        </a:graphic>
      </p:graphicFrame>
      <p:pic>
        <p:nvPicPr>
          <p:cNvPr id="9"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18731348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6384033" y="81776"/>
            <a:ext cx="4032449" cy="41549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s-BO" sz="1050" b="1" dirty="0">
                <a:solidFill>
                  <a:schemeClr val="bg1"/>
                </a:solidFill>
                <a:effectLst>
                  <a:outerShdw blurRad="38100" dist="38100" dir="2700000" algn="tl">
                    <a:srgbClr val="000000">
                      <a:alpha val="43137"/>
                    </a:srgbClr>
                  </a:outerShdw>
                </a:effectLst>
              </a:rPr>
              <a:t>DEPARTAMENTO TÉCNICO DE FISCALIZACIÓN</a:t>
            </a:r>
          </a:p>
          <a:p>
            <a:pPr algn="ctr">
              <a:defRPr/>
            </a:pPr>
            <a:r>
              <a:rPr lang="es-BO" sz="1050" b="1" dirty="0">
                <a:solidFill>
                  <a:schemeClr val="bg1"/>
                </a:solidFill>
                <a:effectLst>
                  <a:outerShdw blurRad="38100" dist="38100" dir="2700000" algn="tl">
                    <a:srgbClr val="000000">
                      <a:alpha val="43137"/>
                    </a:srgbClr>
                  </a:outerShdw>
                </a:effectLst>
              </a:rPr>
              <a:t>ADMINISTRATIVA Y FINANCIERA</a:t>
            </a:r>
            <a:endParaRPr lang="es-ES" sz="1050" b="1" dirty="0">
              <a:solidFill>
                <a:schemeClr val="bg1"/>
              </a:solidFill>
              <a:effectLst>
                <a:outerShdw blurRad="38100" dist="38100" dir="2700000" algn="tl">
                  <a:srgbClr val="000000">
                    <a:alpha val="43137"/>
                  </a:srgbClr>
                </a:outerShdw>
              </a:effectLst>
            </a:endParaRPr>
          </a:p>
        </p:txBody>
      </p:sp>
      <p:sp>
        <p:nvSpPr>
          <p:cNvPr id="7" name="6 CuadroTexto"/>
          <p:cNvSpPr txBox="1"/>
          <p:nvPr/>
        </p:nvSpPr>
        <p:spPr>
          <a:xfrm>
            <a:off x="8184232" y="619252"/>
            <a:ext cx="2225916" cy="25391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defPPr>
              <a:defRPr lang="es-BO"/>
            </a:defPPr>
            <a:lvl1pPr algn="ctr" fontAlgn="auto">
              <a:spcBef>
                <a:spcPts val="0"/>
              </a:spcBef>
              <a:spcAft>
                <a:spcPts val="0"/>
              </a:spcAft>
              <a:defRPr sz="900" b="1">
                <a:solidFill>
                  <a:srgbClr val="FFFF00"/>
                </a:solidFill>
                <a:effectLst>
                  <a:outerShdw blurRad="38100" dist="38100" dir="2700000" algn="tl">
                    <a:srgbClr val="000000">
                      <a:alpha val="43137"/>
                    </a:srgbClr>
                  </a:outerShdw>
                </a:effectLst>
              </a:defRPr>
            </a:lvl1pPr>
          </a:lstStyle>
          <a:p>
            <a:r>
              <a:rPr lang="es-BO" sz="1050" dirty="0">
                <a:solidFill>
                  <a:schemeClr val="bg1"/>
                </a:solidFill>
              </a:rPr>
              <a:t>ÁREA  DE ANALISIS FINANCIERO</a:t>
            </a:r>
            <a:endParaRPr lang="es-ES" sz="1050" dirty="0">
              <a:solidFill>
                <a:schemeClr val="bg1"/>
              </a:solidFill>
            </a:endParaRPr>
          </a:p>
        </p:txBody>
      </p:sp>
      <p:sp>
        <p:nvSpPr>
          <p:cNvPr id="8" name="7 Rectángulo"/>
          <p:cNvSpPr/>
          <p:nvPr/>
        </p:nvSpPr>
        <p:spPr>
          <a:xfrm>
            <a:off x="2130418" y="1052736"/>
            <a:ext cx="4685662" cy="40011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s-BO" sz="2000" b="1" dirty="0">
                <a:effectLst>
                  <a:outerShdw blurRad="38100" dist="38100" dir="2700000" algn="tl">
                    <a:srgbClr val="000000">
                      <a:alpha val="43137"/>
                    </a:srgbClr>
                  </a:outerShdw>
                </a:effectLst>
              </a:rPr>
              <a:t>APROBACIÓN INCREMENTO SALARIAL:</a:t>
            </a:r>
          </a:p>
        </p:txBody>
      </p:sp>
      <p:graphicFrame>
        <p:nvGraphicFramePr>
          <p:cNvPr id="2" name="1 Tabla"/>
          <p:cNvGraphicFramePr>
            <a:graphicFrameLocks noGrp="1"/>
          </p:cNvGraphicFramePr>
          <p:nvPr>
            <p:extLst/>
          </p:nvPr>
        </p:nvGraphicFramePr>
        <p:xfrm>
          <a:off x="2207568" y="1772815"/>
          <a:ext cx="8202580" cy="4362437"/>
        </p:xfrm>
        <a:graphic>
          <a:graphicData uri="http://schemas.openxmlformats.org/drawingml/2006/table">
            <a:tbl>
              <a:tblPr>
                <a:tableStyleId>{5C22544A-7EE6-4342-B048-85BDC9FD1C3A}</a:tableStyleId>
              </a:tblPr>
              <a:tblGrid>
                <a:gridCol w="1315042">
                  <a:extLst>
                    <a:ext uri="{9D8B030D-6E8A-4147-A177-3AD203B41FA5}">
                      <a16:colId xmlns:a16="http://schemas.microsoft.com/office/drawing/2014/main" val="20000"/>
                    </a:ext>
                  </a:extLst>
                </a:gridCol>
                <a:gridCol w="6887538">
                  <a:extLst>
                    <a:ext uri="{9D8B030D-6E8A-4147-A177-3AD203B41FA5}">
                      <a16:colId xmlns:a16="http://schemas.microsoft.com/office/drawing/2014/main" val="20001"/>
                    </a:ext>
                  </a:extLst>
                </a:gridCol>
              </a:tblGrid>
              <a:tr h="648074">
                <a:tc>
                  <a:txBody>
                    <a:bodyPr/>
                    <a:lstStyle/>
                    <a:p>
                      <a:pPr algn="ctr" fontAlgn="b"/>
                      <a:r>
                        <a:rPr lang="es-BO" sz="1800" u="none" strike="noStrike" dirty="0">
                          <a:effectLst/>
                        </a:rPr>
                        <a:t>1</a:t>
                      </a:r>
                      <a:endParaRPr lang="es-BO" sz="1800" b="0" i="0" u="none" strike="noStrike" dirty="0">
                        <a:solidFill>
                          <a:srgbClr val="000000"/>
                        </a:solidFill>
                        <a:effectLst/>
                        <a:latin typeface="Calibri"/>
                      </a:endParaRPr>
                    </a:p>
                  </a:txBody>
                  <a:tcPr marL="9525" marR="9525" marT="9525" marB="0" anchor="ctr"/>
                </a:tc>
                <a:tc>
                  <a:txBody>
                    <a:bodyPr/>
                    <a:lstStyle/>
                    <a:p>
                      <a:pPr algn="l" fontAlgn="auto"/>
                      <a:r>
                        <a:rPr lang="es-BO" sz="1800" u="none" strike="noStrike" dirty="0">
                          <a:effectLst/>
                        </a:rPr>
                        <a:t>INCREMENTO SALARIAL DEL SEGURO DELEGADO TIERRA 2015</a:t>
                      </a:r>
                      <a:endParaRPr lang="es-BO"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412707">
                <a:tc>
                  <a:txBody>
                    <a:bodyPr/>
                    <a:lstStyle/>
                    <a:p>
                      <a:pPr algn="ctr" fontAlgn="b"/>
                      <a:r>
                        <a:rPr lang="es-BO" sz="1800" u="none" strike="noStrike" dirty="0">
                          <a:effectLst/>
                        </a:rPr>
                        <a:t>2</a:t>
                      </a:r>
                      <a:endParaRPr lang="es-BO" sz="1800" b="0" i="0" u="none" strike="noStrike" dirty="0">
                        <a:solidFill>
                          <a:srgbClr val="000000"/>
                        </a:solidFill>
                        <a:effectLst/>
                        <a:latin typeface="Calibri"/>
                      </a:endParaRPr>
                    </a:p>
                  </a:txBody>
                  <a:tcPr marL="9525" marR="9525" marT="9525" marB="0" anchor="ctr"/>
                </a:tc>
                <a:tc>
                  <a:txBody>
                    <a:bodyPr/>
                    <a:lstStyle/>
                    <a:p>
                      <a:pPr algn="l" fontAlgn="auto"/>
                      <a:r>
                        <a:rPr lang="es-BO" sz="1800" u="none" strike="noStrike" dirty="0">
                          <a:effectLst/>
                        </a:rPr>
                        <a:t>INCREMENTO SALARIAL SSU SUCRE 2015</a:t>
                      </a:r>
                      <a:endParaRPr lang="es-BO"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412707">
                <a:tc>
                  <a:txBody>
                    <a:bodyPr/>
                    <a:lstStyle/>
                    <a:p>
                      <a:pPr algn="ctr" fontAlgn="b"/>
                      <a:r>
                        <a:rPr lang="es-BO" sz="1800" u="none" strike="noStrike" dirty="0">
                          <a:effectLst/>
                        </a:rPr>
                        <a:t>3</a:t>
                      </a:r>
                      <a:endParaRPr lang="es-BO" sz="1800" b="0" i="0" u="none" strike="noStrike" dirty="0">
                        <a:solidFill>
                          <a:srgbClr val="000000"/>
                        </a:solidFill>
                        <a:effectLst/>
                        <a:latin typeface="Calibri"/>
                      </a:endParaRPr>
                    </a:p>
                  </a:txBody>
                  <a:tcPr marL="9525" marR="9525" marT="9525" marB="0" anchor="ctr"/>
                </a:tc>
                <a:tc>
                  <a:txBody>
                    <a:bodyPr/>
                    <a:lstStyle/>
                    <a:p>
                      <a:pPr algn="l" fontAlgn="auto"/>
                      <a:r>
                        <a:rPr lang="es-BO" sz="1800" u="none" strike="noStrike">
                          <a:effectLst/>
                        </a:rPr>
                        <a:t>INCREMENTO SALARIAL SSU COCHABAMBA 2015</a:t>
                      </a:r>
                      <a:endParaRPr lang="es-BO"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412707">
                <a:tc>
                  <a:txBody>
                    <a:bodyPr/>
                    <a:lstStyle/>
                    <a:p>
                      <a:pPr algn="ctr" fontAlgn="b"/>
                      <a:r>
                        <a:rPr lang="es-BO" sz="1800" u="none" strike="noStrike" dirty="0">
                          <a:effectLst/>
                        </a:rPr>
                        <a:t>4</a:t>
                      </a:r>
                      <a:endParaRPr lang="es-BO" sz="1800" b="0" i="0" u="none" strike="noStrike" dirty="0">
                        <a:solidFill>
                          <a:srgbClr val="000000"/>
                        </a:solidFill>
                        <a:effectLst/>
                        <a:latin typeface="Calibri"/>
                      </a:endParaRPr>
                    </a:p>
                  </a:txBody>
                  <a:tcPr marL="9525" marR="9525" marT="9525" marB="0" anchor="ctr"/>
                </a:tc>
                <a:tc>
                  <a:txBody>
                    <a:bodyPr/>
                    <a:lstStyle/>
                    <a:p>
                      <a:pPr algn="l" fontAlgn="auto"/>
                      <a:r>
                        <a:rPr lang="es-BO" sz="1800" u="none" strike="noStrike" dirty="0">
                          <a:effectLst/>
                        </a:rPr>
                        <a:t>INCREMENTO SALARIAL CAJA DE SALUD «CORDES» 2015</a:t>
                      </a:r>
                      <a:endParaRPr lang="es-BO"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412707">
                <a:tc>
                  <a:txBody>
                    <a:bodyPr/>
                    <a:lstStyle/>
                    <a:p>
                      <a:pPr algn="ctr" fontAlgn="b"/>
                      <a:r>
                        <a:rPr lang="es-BO" sz="1800" u="none" strike="noStrike" dirty="0">
                          <a:effectLst/>
                        </a:rPr>
                        <a:t>5</a:t>
                      </a:r>
                      <a:endParaRPr lang="es-BO" sz="1800" b="0" i="0" u="none" strike="noStrike" dirty="0">
                        <a:solidFill>
                          <a:srgbClr val="000000"/>
                        </a:solidFill>
                        <a:effectLst/>
                        <a:latin typeface="Calibri"/>
                      </a:endParaRPr>
                    </a:p>
                  </a:txBody>
                  <a:tcPr marL="9525" marR="9525" marT="9525" marB="0" anchor="ctr"/>
                </a:tc>
                <a:tc>
                  <a:txBody>
                    <a:bodyPr/>
                    <a:lstStyle/>
                    <a:p>
                      <a:pPr algn="l" fontAlgn="auto"/>
                      <a:r>
                        <a:rPr lang="pt-BR" sz="1800" u="none" strike="noStrike">
                          <a:effectLst/>
                        </a:rPr>
                        <a:t>INCREMENTO SALARIAL SSU SANTA CRUZ 2015</a:t>
                      </a:r>
                      <a:endParaRPr lang="pt-BR"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412707">
                <a:tc>
                  <a:txBody>
                    <a:bodyPr/>
                    <a:lstStyle/>
                    <a:p>
                      <a:pPr algn="ctr" fontAlgn="b"/>
                      <a:r>
                        <a:rPr lang="es-BO" sz="1800" u="none" strike="noStrike" dirty="0">
                          <a:effectLst/>
                        </a:rPr>
                        <a:t>6</a:t>
                      </a:r>
                      <a:endParaRPr lang="es-BO" sz="1800" b="0" i="0" u="none" strike="noStrike" dirty="0">
                        <a:solidFill>
                          <a:srgbClr val="000000"/>
                        </a:solidFill>
                        <a:effectLst/>
                        <a:latin typeface="Calibri"/>
                      </a:endParaRPr>
                    </a:p>
                  </a:txBody>
                  <a:tcPr marL="9525" marR="9525" marT="9525" marB="0" anchor="ctr"/>
                </a:tc>
                <a:tc>
                  <a:txBody>
                    <a:bodyPr/>
                    <a:lstStyle/>
                    <a:p>
                      <a:pPr algn="l" fontAlgn="auto"/>
                      <a:r>
                        <a:rPr lang="es-BO" sz="1800" u="none" strike="noStrike">
                          <a:effectLst/>
                        </a:rPr>
                        <a:t>INCREMENTO SALARIAL SSU BENI 2015</a:t>
                      </a:r>
                      <a:endParaRPr lang="es-BO"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412707">
                <a:tc>
                  <a:txBody>
                    <a:bodyPr/>
                    <a:lstStyle/>
                    <a:p>
                      <a:pPr algn="ctr" fontAlgn="b"/>
                      <a:r>
                        <a:rPr lang="es-BO" sz="1800" u="none" strike="noStrike" dirty="0">
                          <a:effectLst/>
                        </a:rPr>
                        <a:t>7</a:t>
                      </a:r>
                      <a:endParaRPr lang="es-BO" sz="1800" b="0" i="0" u="none" strike="noStrike" dirty="0">
                        <a:solidFill>
                          <a:srgbClr val="000000"/>
                        </a:solidFill>
                        <a:effectLst/>
                        <a:latin typeface="Calibri"/>
                      </a:endParaRPr>
                    </a:p>
                  </a:txBody>
                  <a:tcPr marL="9525" marR="9525" marT="9525" marB="0" anchor="ctr"/>
                </a:tc>
                <a:tc>
                  <a:txBody>
                    <a:bodyPr/>
                    <a:lstStyle/>
                    <a:p>
                      <a:pPr algn="l" fontAlgn="auto"/>
                      <a:r>
                        <a:rPr lang="es-BO" sz="1800" u="none" strike="noStrike">
                          <a:effectLst/>
                        </a:rPr>
                        <a:t>INCREMENTO SALARIAL SSU POTOSI 2015</a:t>
                      </a:r>
                      <a:endParaRPr lang="es-BO"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412707">
                <a:tc>
                  <a:txBody>
                    <a:bodyPr/>
                    <a:lstStyle/>
                    <a:p>
                      <a:pPr algn="ctr" fontAlgn="b"/>
                      <a:r>
                        <a:rPr lang="es-BO" sz="1800" u="none" strike="noStrike" dirty="0">
                          <a:effectLst/>
                        </a:rPr>
                        <a:t>8</a:t>
                      </a:r>
                      <a:endParaRPr lang="es-BO" sz="1800" b="0" i="0" u="none" strike="noStrike" dirty="0">
                        <a:solidFill>
                          <a:srgbClr val="000000"/>
                        </a:solidFill>
                        <a:effectLst/>
                        <a:latin typeface="Calibri"/>
                      </a:endParaRPr>
                    </a:p>
                  </a:txBody>
                  <a:tcPr marL="9525" marR="9525" marT="9525" marB="0" anchor="ctr"/>
                </a:tc>
                <a:tc>
                  <a:txBody>
                    <a:bodyPr/>
                    <a:lstStyle/>
                    <a:p>
                      <a:pPr algn="l" fontAlgn="auto"/>
                      <a:r>
                        <a:rPr lang="es-BO" sz="1800" u="none" strike="noStrike">
                          <a:effectLst/>
                        </a:rPr>
                        <a:t>INCREMENTO SALARIAL SSU LA PAZ 2015</a:t>
                      </a:r>
                      <a:endParaRPr lang="es-BO"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412707">
                <a:tc>
                  <a:txBody>
                    <a:bodyPr/>
                    <a:lstStyle/>
                    <a:p>
                      <a:pPr algn="ctr" fontAlgn="b"/>
                      <a:r>
                        <a:rPr lang="es-BO" sz="1800" u="none" strike="noStrike" dirty="0">
                          <a:effectLst/>
                        </a:rPr>
                        <a:t>9</a:t>
                      </a:r>
                      <a:endParaRPr lang="es-BO" sz="1800" b="0" i="0" u="none" strike="noStrike" dirty="0">
                        <a:solidFill>
                          <a:srgbClr val="000000"/>
                        </a:solidFill>
                        <a:effectLst/>
                        <a:latin typeface="Calibri"/>
                      </a:endParaRPr>
                    </a:p>
                  </a:txBody>
                  <a:tcPr marL="9525" marR="9525" marT="9525" marB="0" anchor="ctr"/>
                </a:tc>
                <a:tc>
                  <a:txBody>
                    <a:bodyPr/>
                    <a:lstStyle/>
                    <a:p>
                      <a:pPr algn="l" fontAlgn="auto"/>
                      <a:r>
                        <a:rPr lang="es-BO" sz="1800" u="none" strike="noStrike">
                          <a:effectLst/>
                        </a:rPr>
                        <a:t>INCREMENTO SALARIAL SSU ORURO 2015</a:t>
                      </a:r>
                      <a:endParaRPr lang="es-BO"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r h="412707">
                <a:tc>
                  <a:txBody>
                    <a:bodyPr/>
                    <a:lstStyle/>
                    <a:p>
                      <a:pPr algn="ctr" fontAlgn="b"/>
                      <a:r>
                        <a:rPr lang="es-BO" sz="1800" u="none" strike="noStrike" dirty="0">
                          <a:effectLst/>
                        </a:rPr>
                        <a:t>10</a:t>
                      </a:r>
                      <a:endParaRPr lang="es-BO" sz="1800" b="0" i="0" u="none" strike="noStrike" dirty="0">
                        <a:solidFill>
                          <a:srgbClr val="000000"/>
                        </a:solidFill>
                        <a:effectLst/>
                        <a:latin typeface="Calibri"/>
                      </a:endParaRPr>
                    </a:p>
                  </a:txBody>
                  <a:tcPr marL="9525" marR="9525" marT="9525" marB="0" anchor="ctr"/>
                </a:tc>
                <a:tc>
                  <a:txBody>
                    <a:bodyPr/>
                    <a:lstStyle/>
                    <a:p>
                      <a:pPr algn="l" fontAlgn="auto"/>
                      <a:r>
                        <a:rPr lang="es-BO" sz="1800" u="none" strike="noStrike" dirty="0">
                          <a:effectLst/>
                        </a:rPr>
                        <a:t>INCREMENTO SALARIAL CSBP 2015</a:t>
                      </a:r>
                      <a:endParaRPr lang="es-BO"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9"/>
                  </a:ext>
                </a:extLst>
              </a:tr>
            </a:tbl>
          </a:graphicData>
        </a:graphic>
      </p:graphicFrame>
      <p:pic>
        <p:nvPicPr>
          <p:cNvPr id="9"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2578346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6384033" y="81776"/>
            <a:ext cx="4032449" cy="41549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s-BO" sz="1050" b="1" dirty="0">
                <a:solidFill>
                  <a:schemeClr val="bg1"/>
                </a:solidFill>
                <a:effectLst>
                  <a:outerShdw blurRad="38100" dist="38100" dir="2700000" algn="tl">
                    <a:srgbClr val="000000">
                      <a:alpha val="43137"/>
                    </a:srgbClr>
                  </a:outerShdw>
                </a:effectLst>
              </a:rPr>
              <a:t>DEPARTAMENTO TÉCNICO DE FISCALIZACIÓN</a:t>
            </a:r>
          </a:p>
          <a:p>
            <a:pPr algn="ctr">
              <a:defRPr/>
            </a:pPr>
            <a:r>
              <a:rPr lang="es-BO" sz="1050" b="1" dirty="0">
                <a:solidFill>
                  <a:schemeClr val="bg1"/>
                </a:solidFill>
                <a:effectLst>
                  <a:outerShdw blurRad="38100" dist="38100" dir="2700000" algn="tl">
                    <a:srgbClr val="000000">
                      <a:alpha val="43137"/>
                    </a:srgbClr>
                  </a:outerShdw>
                </a:effectLst>
              </a:rPr>
              <a:t>ADMINISTRATIVA Y FINANCIERA</a:t>
            </a:r>
            <a:endParaRPr lang="es-ES" sz="1050" b="1" dirty="0">
              <a:solidFill>
                <a:schemeClr val="bg1"/>
              </a:solidFill>
              <a:effectLst>
                <a:outerShdw blurRad="38100" dist="38100" dir="2700000" algn="tl">
                  <a:srgbClr val="000000">
                    <a:alpha val="43137"/>
                  </a:srgbClr>
                </a:outerShdw>
              </a:effectLst>
            </a:endParaRPr>
          </a:p>
        </p:txBody>
      </p:sp>
      <p:sp>
        <p:nvSpPr>
          <p:cNvPr id="7" name="6 CuadroTexto"/>
          <p:cNvSpPr txBox="1"/>
          <p:nvPr/>
        </p:nvSpPr>
        <p:spPr>
          <a:xfrm>
            <a:off x="8184232" y="619252"/>
            <a:ext cx="2225916" cy="25391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defPPr>
              <a:defRPr lang="es-BO"/>
            </a:defPPr>
            <a:lvl1pPr algn="ctr" fontAlgn="auto">
              <a:spcBef>
                <a:spcPts val="0"/>
              </a:spcBef>
              <a:spcAft>
                <a:spcPts val="0"/>
              </a:spcAft>
              <a:defRPr sz="900" b="1">
                <a:solidFill>
                  <a:srgbClr val="FFFF00"/>
                </a:solidFill>
                <a:effectLst>
                  <a:outerShdw blurRad="38100" dist="38100" dir="2700000" algn="tl">
                    <a:srgbClr val="000000">
                      <a:alpha val="43137"/>
                    </a:srgbClr>
                  </a:outerShdw>
                </a:effectLst>
              </a:defRPr>
            </a:lvl1pPr>
          </a:lstStyle>
          <a:p>
            <a:r>
              <a:rPr lang="es-BO" sz="1050" dirty="0">
                <a:solidFill>
                  <a:schemeClr val="bg1"/>
                </a:solidFill>
              </a:rPr>
              <a:t>ÁREA  DE ANALISIS FINANCIERO</a:t>
            </a:r>
            <a:endParaRPr lang="es-ES" sz="1050" dirty="0">
              <a:solidFill>
                <a:schemeClr val="bg1"/>
              </a:solidFill>
            </a:endParaRPr>
          </a:p>
        </p:txBody>
      </p:sp>
      <p:sp>
        <p:nvSpPr>
          <p:cNvPr id="8" name="7 Rectángulo"/>
          <p:cNvSpPr/>
          <p:nvPr/>
        </p:nvSpPr>
        <p:spPr>
          <a:xfrm>
            <a:off x="2130418" y="1052736"/>
            <a:ext cx="4685662" cy="40011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s-BO" sz="2000" b="1" dirty="0">
                <a:effectLst>
                  <a:outerShdw blurRad="38100" dist="38100" dir="2700000" algn="tl">
                    <a:srgbClr val="000000">
                      <a:alpha val="43137"/>
                    </a:srgbClr>
                  </a:outerShdw>
                </a:effectLst>
              </a:rPr>
              <a:t>APROBACIÓN INCREMENTO SALARIAL:</a:t>
            </a:r>
          </a:p>
        </p:txBody>
      </p:sp>
      <p:graphicFrame>
        <p:nvGraphicFramePr>
          <p:cNvPr id="3" name="2 Tabla"/>
          <p:cNvGraphicFramePr>
            <a:graphicFrameLocks noGrp="1"/>
          </p:cNvGraphicFramePr>
          <p:nvPr>
            <p:extLst/>
          </p:nvPr>
        </p:nvGraphicFramePr>
        <p:xfrm>
          <a:off x="2130418" y="1844825"/>
          <a:ext cx="8279730" cy="3600400"/>
        </p:xfrm>
        <a:graphic>
          <a:graphicData uri="http://schemas.openxmlformats.org/drawingml/2006/table">
            <a:tbl>
              <a:tblPr>
                <a:tableStyleId>{5C22544A-7EE6-4342-B048-85BDC9FD1C3A}</a:tableStyleId>
              </a:tblPr>
              <a:tblGrid>
                <a:gridCol w="1327411">
                  <a:extLst>
                    <a:ext uri="{9D8B030D-6E8A-4147-A177-3AD203B41FA5}">
                      <a16:colId xmlns:a16="http://schemas.microsoft.com/office/drawing/2014/main" val="20000"/>
                    </a:ext>
                  </a:extLst>
                </a:gridCol>
                <a:gridCol w="6952319">
                  <a:extLst>
                    <a:ext uri="{9D8B030D-6E8A-4147-A177-3AD203B41FA5}">
                      <a16:colId xmlns:a16="http://schemas.microsoft.com/office/drawing/2014/main" val="20001"/>
                    </a:ext>
                  </a:extLst>
                </a:gridCol>
              </a:tblGrid>
              <a:tr h="720080">
                <a:tc>
                  <a:txBody>
                    <a:bodyPr/>
                    <a:lstStyle/>
                    <a:p>
                      <a:pPr algn="ctr" fontAlgn="b"/>
                      <a:r>
                        <a:rPr lang="es-BO" sz="2000" u="none" strike="noStrike" dirty="0">
                          <a:effectLst/>
                        </a:rPr>
                        <a:t>11</a:t>
                      </a:r>
                      <a:endParaRPr lang="es-BO" sz="2000" b="0" i="0" u="none" strike="noStrike" dirty="0">
                        <a:solidFill>
                          <a:srgbClr val="000000"/>
                        </a:solidFill>
                        <a:effectLst/>
                        <a:latin typeface="Calibri"/>
                      </a:endParaRPr>
                    </a:p>
                  </a:txBody>
                  <a:tcPr marL="9525" marR="9525" marT="9525" marB="0" anchor="ctr"/>
                </a:tc>
                <a:tc>
                  <a:txBody>
                    <a:bodyPr/>
                    <a:lstStyle/>
                    <a:p>
                      <a:pPr algn="l" fontAlgn="auto"/>
                      <a:r>
                        <a:rPr lang="es-BO" sz="2000" u="none" strike="noStrike" dirty="0">
                          <a:effectLst/>
                        </a:rPr>
                        <a:t>INCREMENTO SALARIAL SEGURO DELEGADO COLQUIRI 2015</a:t>
                      </a:r>
                      <a:endParaRPr lang="es-BO"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0"/>
                  </a:ext>
                </a:extLst>
              </a:tr>
              <a:tr h="720080">
                <a:tc>
                  <a:txBody>
                    <a:bodyPr/>
                    <a:lstStyle/>
                    <a:p>
                      <a:pPr algn="ctr" fontAlgn="b"/>
                      <a:r>
                        <a:rPr lang="es-BO" sz="2000" u="none" strike="noStrike" dirty="0">
                          <a:effectLst/>
                        </a:rPr>
                        <a:t>12</a:t>
                      </a:r>
                      <a:endParaRPr lang="es-BO" sz="2000" b="0" i="0" u="none" strike="noStrike" dirty="0">
                        <a:solidFill>
                          <a:srgbClr val="000000"/>
                        </a:solidFill>
                        <a:effectLst/>
                        <a:latin typeface="Calibri"/>
                      </a:endParaRPr>
                    </a:p>
                  </a:txBody>
                  <a:tcPr marL="9525" marR="9525" marT="9525" marB="0" anchor="ctr"/>
                </a:tc>
                <a:tc>
                  <a:txBody>
                    <a:bodyPr/>
                    <a:lstStyle/>
                    <a:p>
                      <a:pPr algn="l" fontAlgn="auto"/>
                      <a:r>
                        <a:rPr lang="es-BO" sz="2000" u="none" strike="noStrike" dirty="0">
                          <a:effectLst/>
                        </a:rPr>
                        <a:t>INCREMENTO SALARIAL SINEC 2015</a:t>
                      </a:r>
                      <a:endParaRPr lang="es-BO"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1"/>
                  </a:ext>
                </a:extLst>
              </a:tr>
              <a:tr h="720080">
                <a:tc>
                  <a:txBody>
                    <a:bodyPr/>
                    <a:lstStyle/>
                    <a:p>
                      <a:pPr algn="ctr" fontAlgn="b"/>
                      <a:r>
                        <a:rPr lang="es-BO" sz="2000" u="none" strike="noStrike" dirty="0">
                          <a:effectLst/>
                        </a:rPr>
                        <a:t>13</a:t>
                      </a:r>
                      <a:endParaRPr lang="es-BO" sz="2000" b="0" i="0" u="none" strike="noStrike" dirty="0">
                        <a:solidFill>
                          <a:srgbClr val="000000"/>
                        </a:solidFill>
                        <a:effectLst/>
                        <a:latin typeface="Calibri"/>
                      </a:endParaRPr>
                    </a:p>
                  </a:txBody>
                  <a:tcPr marL="9525" marR="9525" marT="9525" marB="0" anchor="ctr"/>
                </a:tc>
                <a:tc>
                  <a:txBody>
                    <a:bodyPr/>
                    <a:lstStyle/>
                    <a:p>
                      <a:pPr algn="l" fontAlgn="auto"/>
                      <a:r>
                        <a:rPr lang="es-BO" sz="2000" u="none" strike="noStrike" dirty="0">
                          <a:effectLst/>
                        </a:rPr>
                        <a:t>INCREMENTO SALARIAL SEGURO DELEGADO CESSA 2015</a:t>
                      </a:r>
                      <a:endParaRPr lang="es-BO"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2"/>
                  </a:ext>
                </a:extLst>
              </a:tr>
              <a:tr h="720080">
                <a:tc>
                  <a:txBody>
                    <a:bodyPr/>
                    <a:lstStyle/>
                    <a:p>
                      <a:pPr algn="ctr" fontAlgn="b"/>
                      <a:r>
                        <a:rPr lang="es-BO" sz="2000" u="none" strike="noStrike" dirty="0">
                          <a:effectLst/>
                        </a:rPr>
                        <a:t>14</a:t>
                      </a:r>
                      <a:endParaRPr lang="es-BO" sz="2000" b="0" i="0" u="none" strike="noStrike" dirty="0">
                        <a:solidFill>
                          <a:srgbClr val="000000"/>
                        </a:solidFill>
                        <a:effectLst/>
                        <a:latin typeface="Calibri"/>
                      </a:endParaRPr>
                    </a:p>
                  </a:txBody>
                  <a:tcPr marL="9525" marR="9525" marT="9525" marB="0" anchor="ctr"/>
                </a:tc>
                <a:tc>
                  <a:txBody>
                    <a:bodyPr/>
                    <a:lstStyle/>
                    <a:p>
                      <a:pPr algn="l" fontAlgn="auto"/>
                      <a:r>
                        <a:rPr lang="es-BO" sz="2000" u="none" strike="noStrike" dirty="0">
                          <a:effectLst/>
                        </a:rPr>
                        <a:t>INCREMENTO SALARIAL  SSU SUCRE 2015</a:t>
                      </a:r>
                      <a:endParaRPr lang="es-BO"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3"/>
                  </a:ext>
                </a:extLst>
              </a:tr>
              <a:tr h="720080">
                <a:tc>
                  <a:txBody>
                    <a:bodyPr/>
                    <a:lstStyle/>
                    <a:p>
                      <a:pPr algn="ctr" fontAlgn="b"/>
                      <a:r>
                        <a:rPr lang="es-BO" sz="2000" u="none" strike="noStrike" dirty="0">
                          <a:effectLst/>
                        </a:rPr>
                        <a:t>15</a:t>
                      </a:r>
                      <a:endParaRPr lang="es-BO" sz="2000" b="0" i="0" u="none" strike="noStrike" dirty="0">
                        <a:solidFill>
                          <a:srgbClr val="000000"/>
                        </a:solidFill>
                        <a:effectLst/>
                        <a:latin typeface="Calibri"/>
                      </a:endParaRPr>
                    </a:p>
                  </a:txBody>
                  <a:tcPr marL="9525" marR="9525" marT="9525" marB="0" anchor="ctr"/>
                </a:tc>
                <a:tc>
                  <a:txBody>
                    <a:bodyPr/>
                    <a:lstStyle/>
                    <a:p>
                      <a:pPr algn="l" fontAlgn="auto"/>
                      <a:r>
                        <a:rPr lang="es-BO" sz="2000" u="none" strike="noStrike" dirty="0">
                          <a:effectLst/>
                        </a:rPr>
                        <a:t>INCREMENTO SALARIAL  SSU TARIJA 2015</a:t>
                      </a:r>
                      <a:endParaRPr lang="es-BO"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4"/>
                  </a:ext>
                </a:extLst>
              </a:tr>
            </a:tbl>
          </a:graphicData>
        </a:graphic>
      </p:graphicFrame>
      <p:pic>
        <p:nvPicPr>
          <p:cNvPr id="9"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21114819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6384033" y="81776"/>
            <a:ext cx="4032449" cy="41549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s-BO" sz="1050" b="1" dirty="0">
                <a:solidFill>
                  <a:schemeClr val="bg1"/>
                </a:solidFill>
                <a:effectLst>
                  <a:outerShdw blurRad="38100" dist="38100" dir="2700000" algn="tl">
                    <a:srgbClr val="000000">
                      <a:alpha val="43137"/>
                    </a:srgbClr>
                  </a:outerShdw>
                </a:effectLst>
              </a:rPr>
              <a:t>DEPARTAMENTO TÉCNICO DE FISCALIZACIÓN</a:t>
            </a:r>
          </a:p>
          <a:p>
            <a:pPr algn="ctr">
              <a:defRPr/>
            </a:pPr>
            <a:r>
              <a:rPr lang="es-BO" sz="1050" b="1" dirty="0">
                <a:solidFill>
                  <a:schemeClr val="bg1"/>
                </a:solidFill>
                <a:effectLst>
                  <a:outerShdw blurRad="38100" dist="38100" dir="2700000" algn="tl">
                    <a:srgbClr val="000000">
                      <a:alpha val="43137"/>
                    </a:srgbClr>
                  </a:outerShdw>
                </a:effectLst>
              </a:rPr>
              <a:t>ADMINISTRATIVA Y FINANCIERA</a:t>
            </a:r>
            <a:endParaRPr lang="es-ES" sz="1050" b="1" dirty="0">
              <a:solidFill>
                <a:schemeClr val="bg1"/>
              </a:solidFill>
              <a:effectLst>
                <a:outerShdw blurRad="38100" dist="38100" dir="2700000" algn="tl">
                  <a:srgbClr val="000000">
                    <a:alpha val="43137"/>
                  </a:srgbClr>
                </a:outerShdw>
              </a:effectLst>
            </a:endParaRPr>
          </a:p>
        </p:txBody>
      </p:sp>
      <p:sp>
        <p:nvSpPr>
          <p:cNvPr id="7" name="6 CuadroTexto"/>
          <p:cNvSpPr txBox="1"/>
          <p:nvPr/>
        </p:nvSpPr>
        <p:spPr>
          <a:xfrm>
            <a:off x="8184232" y="619252"/>
            <a:ext cx="2225916" cy="25391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defPPr>
              <a:defRPr lang="es-BO"/>
            </a:defPPr>
            <a:lvl1pPr algn="ctr" fontAlgn="auto">
              <a:spcBef>
                <a:spcPts val="0"/>
              </a:spcBef>
              <a:spcAft>
                <a:spcPts val="0"/>
              </a:spcAft>
              <a:defRPr sz="900" b="1">
                <a:solidFill>
                  <a:srgbClr val="FFFF00"/>
                </a:solidFill>
                <a:effectLst>
                  <a:outerShdw blurRad="38100" dist="38100" dir="2700000" algn="tl">
                    <a:srgbClr val="000000">
                      <a:alpha val="43137"/>
                    </a:srgbClr>
                  </a:outerShdw>
                </a:effectLst>
              </a:defRPr>
            </a:lvl1pPr>
          </a:lstStyle>
          <a:p>
            <a:r>
              <a:rPr lang="es-BO" sz="1050" dirty="0">
                <a:solidFill>
                  <a:schemeClr val="bg1"/>
                </a:solidFill>
              </a:rPr>
              <a:t>ÁREA  DE ANALISIS FINANCIERO</a:t>
            </a:r>
            <a:endParaRPr lang="es-ES" sz="1050" dirty="0">
              <a:solidFill>
                <a:schemeClr val="bg1"/>
              </a:solidFill>
            </a:endParaRPr>
          </a:p>
        </p:txBody>
      </p:sp>
      <p:sp>
        <p:nvSpPr>
          <p:cNvPr id="8" name="7 Rectángulo"/>
          <p:cNvSpPr/>
          <p:nvPr/>
        </p:nvSpPr>
        <p:spPr>
          <a:xfrm>
            <a:off x="2130418" y="1052736"/>
            <a:ext cx="2741446" cy="40011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s-BO" sz="2000" b="1">
                <a:effectLst>
                  <a:outerShdw blurRad="38100" dist="38100" dir="2700000" algn="tl">
                    <a:srgbClr val="000000">
                      <a:alpha val="43137"/>
                    </a:srgbClr>
                  </a:outerShdw>
                </a:effectLst>
              </a:rPr>
              <a:t>CREACIÓN DE ITEMS:</a:t>
            </a:r>
            <a:endParaRPr lang="es-BO" sz="2000" b="1" dirty="0">
              <a:effectLst>
                <a:outerShdw blurRad="38100" dist="38100" dir="2700000" algn="tl">
                  <a:srgbClr val="000000">
                    <a:alpha val="43137"/>
                  </a:srgbClr>
                </a:outerShdw>
              </a:effectLst>
            </a:endParaRPr>
          </a:p>
        </p:txBody>
      </p:sp>
      <p:graphicFrame>
        <p:nvGraphicFramePr>
          <p:cNvPr id="2" name="1 Tabla"/>
          <p:cNvGraphicFramePr>
            <a:graphicFrameLocks noGrp="1"/>
          </p:cNvGraphicFramePr>
          <p:nvPr>
            <p:extLst/>
          </p:nvPr>
        </p:nvGraphicFramePr>
        <p:xfrm>
          <a:off x="2130418" y="2132852"/>
          <a:ext cx="7998030" cy="4104460"/>
        </p:xfrm>
        <a:graphic>
          <a:graphicData uri="http://schemas.openxmlformats.org/drawingml/2006/table">
            <a:tbl>
              <a:tblPr>
                <a:tableStyleId>{5C22544A-7EE6-4342-B048-85BDC9FD1C3A}</a:tableStyleId>
              </a:tblPr>
              <a:tblGrid>
                <a:gridCol w="904433">
                  <a:extLst>
                    <a:ext uri="{9D8B030D-6E8A-4147-A177-3AD203B41FA5}">
                      <a16:colId xmlns:a16="http://schemas.microsoft.com/office/drawing/2014/main" val="20000"/>
                    </a:ext>
                  </a:extLst>
                </a:gridCol>
                <a:gridCol w="7093597">
                  <a:extLst>
                    <a:ext uri="{9D8B030D-6E8A-4147-A177-3AD203B41FA5}">
                      <a16:colId xmlns:a16="http://schemas.microsoft.com/office/drawing/2014/main" val="20001"/>
                    </a:ext>
                  </a:extLst>
                </a:gridCol>
              </a:tblGrid>
              <a:tr h="498974">
                <a:tc>
                  <a:txBody>
                    <a:bodyPr/>
                    <a:lstStyle/>
                    <a:p>
                      <a:pPr algn="ctr" fontAlgn="b"/>
                      <a:r>
                        <a:rPr lang="es-BO" sz="1600" b="1" u="none" strike="noStrike" dirty="0">
                          <a:effectLst/>
                        </a:rPr>
                        <a:t>1</a:t>
                      </a:r>
                      <a:endParaRPr lang="es-BO" sz="1600" b="1" i="0" u="none" strike="noStrike" dirty="0">
                        <a:solidFill>
                          <a:srgbClr val="000000"/>
                        </a:solidFill>
                        <a:effectLst/>
                        <a:latin typeface="Calibri"/>
                      </a:endParaRPr>
                    </a:p>
                  </a:txBody>
                  <a:tcPr marL="9525" marR="9525" marT="9525" marB="0" anchor="ctr"/>
                </a:tc>
                <a:tc>
                  <a:txBody>
                    <a:bodyPr/>
                    <a:lstStyle/>
                    <a:p>
                      <a:pPr algn="l" fontAlgn="auto"/>
                      <a:r>
                        <a:rPr lang="es-BO" sz="1600" u="none" strike="noStrike" dirty="0">
                          <a:effectLst/>
                        </a:rPr>
                        <a:t>CAJA DE SALUD DE LA BANCA PRIVADA 2015</a:t>
                      </a:r>
                      <a:endParaRPr lang="es-BO" sz="16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0"/>
                  </a:ext>
                </a:extLst>
              </a:tr>
              <a:tr h="498974">
                <a:tc>
                  <a:txBody>
                    <a:bodyPr/>
                    <a:lstStyle/>
                    <a:p>
                      <a:pPr algn="ctr" fontAlgn="b"/>
                      <a:r>
                        <a:rPr lang="es-BO" sz="1600" b="1" u="none" strike="noStrike" dirty="0">
                          <a:effectLst/>
                        </a:rPr>
                        <a:t>2</a:t>
                      </a:r>
                      <a:endParaRPr lang="es-BO" sz="1600" b="1" i="0" u="none" strike="noStrike" dirty="0">
                        <a:solidFill>
                          <a:srgbClr val="000000"/>
                        </a:solidFill>
                        <a:effectLst/>
                        <a:latin typeface="Calibri"/>
                      </a:endParaRPr>
                    </a:p>
                  </a:txBody>
                  <a:tcPr marL="9525" marR="9525" marT="9525" marB="0" anchor="ctr"/>
                </a:tc>
                <a:tc>
                  <a:txBody>
                    <a:bodyPr/>
                    <a:lstStyle/>
                    <a:p>
                      <a:pPr algn="l" fontAlgn="auto"/>
                      <a:r>
                        <a:rPr lang="es-BO" sz="1600" u="none" strike="noStrike" dirty="0">
                          <a:effectLst/>
                        </a:rPr>
                        <a:t>SEGURO SOCIAL UNIVERSITARIO SUCRE 2015</a:t>
                      </a:r>
                      <a:endParaRPr lang="es-BO" sz="16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1"/>
                  </a:ext>
                </a:extLst>
              </a:tr>
              <a:tr h="498974">
                <a:tc>
                  <a:txBody>
                    <a:bodyPr/>
                    <a:lstStyle/>
                    <a:p>
                      <a:pPr algn="ctr" fontAlgn="b"/>
                      <a:r>
                        <a:rPr lang="es-BO" sz="1600" b="1" u="none" strike="noStrike" dirty="0">
                          <a:effectLst/>
                        </a:rPr>
                        <a:t>3</a:t>
                      </a:r>
                      <a:endParaRPr lang="es-BO" sz="1600" b="1" i="0" u="none" strike="noStrike" dirty="0">
                        <a:solidFill>
                          <a:srgbClr val="000000"/>
                        </a:solidFill>
                        <a:effectLst/>
                        <a:latin typeface="Calibri"/>
                      </a:endParaRPr>
                    </a:p>
                  </a:txBody>
                  <a:tcPr marL="9525" marR="9525" marT="9525" marB="0" anchor="ctr"/>
                </a:tc>
                <a:tc>
                  <a:txBody>
                    <a:bodyPr/>
                    <a:lstStyle/>
                    <a:p>
                      <a:pPr algn="l" fontAlgn="auto"/>
                      <a:r>
                        <a:rPr lang="es-BO" sz="1600" u="none" strike="noStrike" dirty="0">
                          <a:effectLst/>
                        </a:rPr>
                        <a:t>SEGURO SOCIAL UNIVERSITARIOLA PAZ 2015</a:t>
                      </a:r>
                      <a:endParaRPr lang="es-BO" sz="16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2"/>
                  </a:ext>
                </a:extLst>
              </a:tr>
              <a:tr h="676029">
                <a:tc>
                  <a:txBody>
                    <a:bodyPr/>
                    <a:lstStyle/>
                    <a:p>
                      <a:pPr algn="ctr" fontAlgn="b"/>
                      <a:r>
                        <a:rPr lang="es-BO" sz="1600" b="1" u="none" strike="noStrike" dirty="0">
                          <a:effectLst/>
                        </a:rPr>
                        <a:t>4</a:t>
                      </a:r>
                      <a:endParaRPr lang="es-BO" sz="1600" b="1" i="0" u="none" strike="noStrike" dirty="0">
                        <a:solidFill>
                          <a:srgbClr val="000000"/>
                        </a:solidFill>
                        <a:effectLst/>
                        <a:latin typeface="Calibri"/>
                      </a:endParaRPr>
                    </a:p>
                  </a:txBody>
                  <a:tcPr marL="9525" marR="9525" marT="9525" marB="0" anchor="ctr"/>
                </a:tc>
                <a:tc>
                  <a:txBody>
                    <a:bodyPr/>
                    <a:lstStyle/>
                    <a:p>
                      <a:pPr algn="l" fontAlgn="auto"/>
                      <a:r>
                        <a:rPr lang="es-BO" sz="1600" u="none" strike="noStrike" dirty="0">
                          <a:effectLst/>
                        </a:rPr>
                        <a:t>CAJA DE SALUD «CORDES» GESTION 2015</a:t>
                      </a:r>
                      <a:endParaRPr lang="es-BO" sz="16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3"/>
                  </a:ext>
                </a:extLst>
              </a:tr>
              <a:tr h="643836">
                <a:tc>
                  <a:txBody>
                    <a:bodyPr/>
                    <a:lstStyle/>
                    <a:p>
                      <a:pPr algn="ctr" fontAlgn="b"/>
                      <a:r>
                        <a:rPr lang="es-BO" sz="1600" b="1" u="none" strike="noStrike" dirty="0">
                          <a:effectLst/>
                        </a:rPr>
                        <a:t>5</a:t>
                      </a:r>
                      <a:endParaRPr lang="es-BO" sz="1600" b="1" i="0" u="none" strike="noStrike" dirty="0">
                        <a:solidFill>
                          <a:srgbClr val="000000"/>
                        </a:solidFill>
                        <a:effectLst/>
                        <a:latin typeface="Calibri"/>
                      </a:endParaRPr>
                    </a:p>
                  </a:txBody>
                  <a:tcPr marL="9525" marR="9525" marT="9525" marB="0" anchor="ctr"/>
                </a:tc>
                <a:tc>
                  <a:txBody>
                    <a:bodyPr/>
                    <a:lstStyle/>
                    <a:p>
                      <a:pPr algn="l" fontAlgn="auto"/>
                      <a:r>
                        <a:rPr lang="es-BO" sz="1600" u="none" strike="noStrike" dirty="0">
                          <a:effectLst/>
                        </a:rPr>
                        <a:t>SEGURO SOCIAL UNIVERSITARIO COCHABAMBA 2015</a:t>
                      </a:r>
                      <a:endParaRPr lang="es-BO" sz="16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4"/>
                  </a:ext>
                </a:extLst>
              </a:tr>
              <a:tr h="498974">
                <a:tc>
                  <a:txBody>
                    <a:bodyPr/>
                    <a:lstStyle/>
                    <a:p>
                      <a:pPr algn="ctr" fontAlgn="b"/>
                      <a:r>
                        <a:rPr lang="es-BO" sz="1600" b="1" u="none" strike="noStrike" dirty="0">
                          <a:effectLst/>
                        </a:rPr>
                        <a:t>6</a:t>
                      </a:r>
                      <a:endParaRPr lang="es-BO" sz="1600" b="1" i="0" u="none" strike="noStrike" dirty="0">
                        <a:solidFill>
                          <a:srgbClr val="000000"/>
                        </a:solidFill>
                        <a:effectLst/>
                        <a:latin typeface="Calibri"/>
                      </a:endParaRPr>
                    </a:p>
                  </a:txBody>
                  <a:tcPr marL="9525" marR="9525" marT="9525" marB="0" anchor="ctr"/>
                </a:tc>
                <a:tc>
                  <a:txBody>
                    <a:bodyPr/>
                    <a:lstStyle/>
                    <a:p>
                      <a:pPr algn="l" fontAlgn="auto"/>
                      <a:r>
                        <a:rPr lang="es-BO" sz="1600" u="none" strike="noStrike" dirty="0">
                          <a:effectLst/>
                        </a:rPr>
                        <a:t>SEGURO SOCIAL UNIVERSITARIO LA PAZ 2015</a:t>
                      </a:r>
                      <a:endParaRPr lang="es-BO" sz="16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5"/>
                  </a:ext>
                </a:extLst>
              </a:tr>
              <a:tr h="788699">
                <a:tc>
                  <a:txBody>
                    <a:bodyPr/>
                    <a:lstStyle/>
                    <a:p>
                      <a:pPr algn="ctr" fontAlgn="b"/>
                      <a:r>
                        <a:rPr lang="es-BO" sz="1600" b="1" u="none" strike="noStrike" dirty="0">
                          <a:effectLst/>
                        </a:rPr>
                        <a:t>7</a:t>
                      </a:r>
                      <a:endParaRPr lang="es-BO" sz="1600" b="1" i="0" u="none" strike="noStrike" dirty="0">
                        <a:solidFill>
                          <a:srgbClr val="000000"/>
                        </a:solidFill>
                        <a:effectLst/>
                        <a:latin typeface="Calibri"/>
                      </a:endParaRPr>
                    </a:p>
                  </a:txBody>
                  <a:tcPr marL="9525" marR="9525" marT="9525" marB="0" anchor="ctr"/>
                </a:tc>
                <a:tc>
                  <a:txBody>
                    <a:bodyPr/>
                    <a:lstStyle/>
                    <a:p>
                      <a:pPr algn="l" fontAlgn="auto"/>
                      <a:r>
                        <a:rPr lang="es-BO" sz="1600" u="none" strike="noStrike" dirty="0">
                          <a:effectLst/>
                        </a:rPr>
                        <a:t>SEGURO INTEGRAL</a:t>
                      </a:r>
                      <a:r>
                        <a:rPr lang="es-BO" sz="1600" u="none" strike="noStrike" baseline="0" dirty="0">
                          <a:effectLst/>
                        </a:rPr>
                        <a:t> DE SALUD «</a:t>
                      </a:r>
                      <a:r>
                        <a:rPr lang="es-BO" sz="1600" u="none" strike="noStrike" dirty="0">
                          <a:effectLst/>
                        </a:rPr>
                        <a:t>SINEC» 2015</a:t>
                      </a:r>
                      <a:endParaRPr lang="es-BO" sz="16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6"/>
                  </a:ext>
                </a:extLst>
              </a:tr>
            </a:tbl>
          </a:graphicData>
        </a:graphic>
      </p:graphicFrame>
      <p:pic>
        <p:nvPicPr>
          <p:cNvPr id="9"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13664074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8184232" y="619252"/>
            <a:ext cx="2225916" cy="25391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defPPr>
              <a:defRPr lang="es-BO"/>
            </a:defPPr>
            <a:lvl1pPr algn="ctr" fontAlgn="auto">
              <a:spcBef>
                <a:spcPts val="0"/>
              </a:spcBef>
              <a:spcAft>
                <a:spcPts val="0"/>
              </a:spcAft>
              <a:defRPr sz="900" b="1">
                <a:solidFill>
                  <a:srgbClr val="FFFF00"/>
                </a:solidFill>
                <a:effectLst>
                  <a:outerShdw blurRad="38100" dist="38100" dir="2700000" algn="tl">
                    <a:srgbClr val="000000">
                      <a:alpha val="43137"/>
                    </a:srgbClr>
                  </a:outerShdw>
                </a:effectLst>
              </a:defRPr>
            </a:lvl1pPr>
          </a:lstStyle>
          <a:p>
            <a:r>
              <a:rPr lang="es-BO" sz="1050" dirty="0">
                <a:solidFill>
                  <a:schemeClr val="bg1"/>
                </a:solidFill>
              </a:rPr>
              <a:t>ÁREA  DE ANALISIS FINANCIERO</a:t>
            </a:r>
            <a:endParaRPr lang="es-ES" sz="1050" dirty="0">
              <a:solidFill>
                <a:schemeClr val="bg1"/>
              </a:solidFill>
            </a:endParaRPr>
          </a:p>
        </p:txBody>
      </p:sp>
      <p:sp>
        <p:nvSpPr>
          <p:cNvPr id="8" name="7 Rectángulo"/>
          <p:cNvSpPr/>
          <p:nvPr/>
        </p:nvSpPr>
        <p:spPr>
          <a:xfrm>
            <a:off x="2130418" y="1052736"/>
            <a:ext cx="4469638" cy="40011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s-BO" sz="2000" b="1" dirty="0">
                <a:effectLst>
                  <a:outerShdw blurRad="38100" dist="38100" dir="2700000" algn="tl">
                    <a:srgbClr val="000000">
                      <a:alpha val="43137"/>
                    </a:srgbClr>
                  </a:outerShdw>
                </a:effectLst>
              </a:rPr>
              <a:t>REFORMULACIÓN PRESUPUESTARIA:</a:t>
            </a:r>
          </a:p>
        </p:txBody>
      </p:sp>
      <p:graphicFrame>
        <p:nvGraphicFramePr>
          <p:cNvPr id="3" name="2 Tabla"/>
          <p:cNvGraphicFramePr>
            <a:graphicFrameLocks noGrp="1"/>
          </p:cNvGraphicFramePr>
          <p:nvPr>
            <p:extLst/>
          </p:nvPr>
        </p:nvGraphicFramePr>
        <p:xfrm>
          <a:off x="2351585" y="1692279"/>
          <a:ext cx="7632848" cy="4761059"/>
        </p:xfrm>
        <a:graphic>
          <a:graphicData uri="http://schemas.openxmlformats.org/drawingml/2006/table">
            <a:tbl>
              <a:tblPr>
                <a:tableStyleId>{5C22544A-7EE6-4342-B048-85BDC9FD1C3A}</a:tableStyleId>
              </a:tblPr>
              <a:tblGrid>
                <a:gridCol w="922651">
                  <a:extLst>
                    <a:ext uri="{9D8B030D-6E8A-4147-A177-3AD203B41FA5}">
                      <a16:colId xmlns:a16="http://schemas.microsoft.com/office/drawing/2014/main" val="20000"/>
                    </a:ext>
                  </a:extLst>
                </a:gridCol>
                <a:gridCol w="6710197">
                  <a:extLst>
                    <a:ext uri="{9D8B030D-6E8A-4147-A177-3AD203B41FA5}">
                      <a16:colId xmlns:a16="http://schemas.microsoft.com/office/drawing/2014/main" val="20001"/>
                    </a:ext>
                  </a:extLst>
                </a:gridCol>
              </a:tblGrid>
              <a:tr h="501164">
                <a:tc>
                  <a:txBody>
                    <a:bodyPr/>
                    <a:lstStyle/>
                    <a:p>
                      <a:pPr algn="ctr" fontAlgn="b"/>
                      <a:r>
                        <a:rPr lang="es-BO" sz="1400" u="none" strike="noStrike" dirty="0">
                          <a:effectLst/>
                        </a:rPr>
                        <a:t>1</a:t>
                      </a:r>
                      <a:endParaRPr lang="es-BO" sz="1400" b="0" i="0" u="none" strike="noStrike" dirty="0">
                        <a:solidFill>
                          <a:srgbClr val="000000"/>
                        </a:solidFill>
                        <a:effectLst/>
                        <a:latin typeface="Calibri"/>
                      </a:endParaRPr>
                    </a:p>
                  </a:txBody>
                  <a:tcPr marL="9145" marR="9145" marT="9145" marB="0" anchor="ctr"/>
                </a:tc>
                <a:tc>
                  <a:txBody>
                    <a:bodyPr/>
                    <a:lstStyle/>
                    <a:p>
                      <a:pPr algn="l" fontAlgn="auto"/>
                      <a:r>
                        <a:rPr lang="es-BO" sz="1400" u="none" strike="noStrike" dirty="0">
                          <a:effectLst/>
                        </a:rPr>
                        <a:t>SEGURO SOCIAL UNIVERSITARIO</a:t>
                      </a:r>
                      <a:r>
                        <a:rPr lang="es-BO" sz="1400" u="none" strike="noStrike" baseline="0" dirty="0">
                          <a:effectLst/>
                        </a:rPr>
                        <a:t> </a:t>
                      </a:r>
                      <a:r>
                        <a:rPr lang="es-BO" sz="1400" u="none" strike="noStrike" dirty="0">
                          <a:effectLst/>
                        </a:rPr>
                        <a:t>LAPAZ 2015</a:t>
                      </a:r>
                      <a:endParaRPr lang="es-BO" sz="1400" b="0" i="0" u="none" strike="noStrike" dirty="0">
                        <a:solidFill>
                          <a:srgbClr val="000000"/>
                        </a:solidFill>
                        <a:effectLst/>
                        <a:latin typeface="Calibri"/>
                      </a:endParaRPr>
                    </a:p>
                  </a:txBody>
                  <a:tcPr marL="9145" marR="9145" marT="9145" marB="0" anchor="ctr"/>
                </a:tc>
                <a:extLst>
                  <a:ext uri="{0D108BD9-81ED-4DB2-BD59-A6C34878D82A}">
                    <a16:rowId xmlns:a16="http://schemas.microsoft.com/office/drawing/2014/main" val="10000"/>
                  </a:ext>
                </a:extLst>
              </a:tr>
              <a:tr h="501164">
                <a:tc>
                  <a:txBody>
                    <a:bodyPr/>
                    <a:lstStyle/>
                    <a:p>
                      <a:pPr algn="ctr" fontAlgn="b"/>
                      <a:r>
                        <a:rPr lang="es-BO" sz="1400" u="none" strike="noStrike" dirty="0">
                          <a:effectLst/>
                        </a:rPr>
                        <a:t>2</a:t>
                      </a:r>
                      <a:endParaRPr lang="es-BO" sz="1400" b="0" i="0" u="none" strike="noStrike" dirty="0">
                        <a:solidFill>
                          <a:srgbClr val="000000"/>
                        </a:solidFill>
                        <a:effectLst/>
                        <a:latin typeface="Calibri"/>
                      </a:endParaRPr>
                    </a:p>
                  </a:txBody>
                  <a:tcPr marL="9145" marR="9145" marT="9145" marB="0" anchor="ctr"/>
                </a:tc>
                <a:tc>
                  <a:txBody>
                    <a:bodyPr/>
                    <a:lstStyle/>
                    <a:p>
                      <a:pPr algn="l" fontAlgn="auto"/>
                      <a:r>
                        <a:rPr lang="es-BO" sz="1400" u="none" strike="noStrike" dirty="0">
                          <a:effectLst/>
                        </a:rPr>
                        <a:t>SEGURO SOCIAL UNIVERSITARIO SANTA CRUZ 2015 </a:t>
                      </a:r>
                      <a:endParaRPr lang="es-BO" sz="1400" b="0" i="0" u="none" strike="noStrike" dirty="0">
                        <a:solidFill>
                          <a:srgbClr val="000000"/>
                        </a:solidFill>
                        <a:effectLst/>
                        <a:latin typeface="Calibri"/>
                      </a:endParaRPr>
                    </a:p>
                  </a:txBody>
                  <a:tcPr marL="9145" marR="9145" marT="9145" marB="0" anchor="ctr"/>
                </a:tc>
                <a:extLst>
                  <a:ext uri="{0D108BD9-81ED-4DB2-BD59-A6C34878D82A}">
                    <a16:rowId xmlns:a16="http://schemas.microsoft.com/office/drawing/2014/main" val="10001"/>
                  </a:ext>
                </a:extLst>
              </a:tr>
              <a:tr h="501164">
                <a:tc>
                  <a:txBody>
                    <a:bodyPr/>
                    <a:lstStyle/>
                    <a:p>
                      <a:pPr algn="ctr" fontAlgn="b"/>
                      <a:r>
                        <a:rPr lang="es-BO" sz="1400" u="none" strike="noStrike" dirty="0">
                          <a:effectLst/>
                        </a:rPr>
                        <a:t>3</a:t>
                      </a:r>
                      <a:endParaRPr lang="es-BO" sz="1400" b="0" i="0" u="none" strike="noStrike" dirty="0">
                        <a:solidFill>
                          <a:srgbClr val="000000"/>
                        </a:solidFill>
                        <a:effectLst/>
                        <a:latin typeface="Calibri"/>
                      </a:endParaRPr>
                    </a:p>
                  </a:txBody>
                  <a:tcPr marL="9145" marR="9145" marT="9145" marB="0" anchor="ctr"/>
                </a:tc>
                <a:tc>
                  <a:txBody>
                    <a:bodyPr/>
                    <a:lstStyle/>
                    <a:p>
                      <a:pPr algn="l" fontAlgn="auto"/>
                      <a:r>
                        <a:rPr lang="es-BO" sz="1400" u="none" strike="noStrike" dirty="0">
                          <a:effectLst/>
                        </a:rPr>
                        <a:t>SEGURO DELEGADO SETAR 2015</a:t>
                      </a:r>
                      <a:endParaRPr lang="es-BO" sz="1400" b="0" i="0" u="none" strike="noStrike" dirty="0">
                        <a:solidFill>
                          <a:srgbClr val="000000"/>
                        </a:solidFill>
                        <a:effectLst/>
                        <a:latin typeface="Calibri"/>
                      </a:endParaRPr>
                    </a:p>
                  </a:txBody>
                  <a:tcPr marL="9145" marR="9145" marT="9145" marB="0" anchor="ctr"/>
                </a:tc>
                <a:extLst>
                  <a:ext uri="{0D108BD9-81ED-4DB2-BD59-A6C34878D82A}">
                    <a16:rowId xmlns:a16="http://schemas.microsoft.com/office/drawing/2014/main" val="10002"/>
                  </a:ext>
                </a:extLst>
              </a:tr>
              <a:tr h="501164">
                <a:tc>
                  <a:txBody>
                    <a:bodyPr/>
                    <a:lstStyle/>
                    <a:p>
                      <a:pPr algn="ctr" fontAlgn="b"/>
                      <a:r>
                        <a:rPr lang="es-BO" sz="1400" u="none" strike="noStrike" dirty="0">
                          <a:effectLst/>
                        </a:rPr>
                        <a:t>4</a:t>
                      </a:r>
                      <a:endParaRPr lang="es-BO" sz="1400" b="0" i="0" u="none" strike="noStrike" dirty="0">
                        <a:solidFill>
                          <a:srgbClr val="000000"/>
                        </a:solidFill>
                        <a:effectLst/>
                        <a:latin typeface="Calibri"/>
                      </a:endParaRPr>
                    </a:p>
                  </a:txBody>
                  <a:tcPr marL="9145" marR="9145" marT="9145" marB="0" anchor="ctr"/>
                </a:tc>
                <a:tc>
                  <a:txBody>
                    <a:bodyPr/>
                    <a:lstStyle/>
                    <a:p>
                      <a:pPr algn="l" fontAlgn="auto"/>
                      <a:r>
                        <a:rPr lang="es-BO" sz="1400" u="none" strike="noStrike" dirty="0">
                          <a:effectLst/>
                        </a:rPr>
                        <a:t>SEGURO SOCIAL UNIVERSITARIOTARIJA 2015 </a:t>
                      </a:r>
                      <a:endParaRPr lang="es-BO" sz="1400" b="0" i="0" u="none" strike="noStrike" dirty="0">
                        <a:solidFill>
                          <a:srgbClr val="000000"/>
                        </a:solidFill>
                        <a:effectLst/>
                        <a:latin typeface="Calibri"/>
                      </a:endParaRPr>
                    </a:p>
                  </a:txBody>
                  <a:tcPr marL="9145" marR="9145" marT="9145" marB="0" anchor="ctr"/>
                </a:tc>
                <a:extLst>
                  <a:ext uri="{0D108BD9-81ED-4DB2-BD59-A6C34878D82A}">
                    <a16:rowId xmlns:a16="http://schemas.microsoft.com/office/drawing/2014/main" val="10003"/>
                  </a:ext>
                </a:extLst>
              </a:tr>
              <a:tr h="501164">
                <a:tc>
                  <a:txBody>
                    <a:bodyPr/>
                    <a:lstStyle/>
                    <a:p>
                      <a:pPr algn="ctr" fontAlgn="b"/>
                      <a:r>
                        <a:rPr lang="es-BO" sz="1400" u="none" strike="noStrike" dirty="0">
                          <a:effectLst/>
                        </a:rPr>
                        <a:t>5</a:t>
                      </a:r>
                      <a:endParaRPr lang="es-BO" sz="1400" b="0" i="0" u="none" strike="noStrike" dirty="0">
                        <a:solidFill>
                          <a:srgbClr val="000000"/>
                        </a:solidFill>
                        <a:effectLst/>
                        <a:latin typeface="Calibri"/>
                      </a:endParaRPr>
                    </a:p>
                  </a:txBody>
                  <a:tcPr marL="9145" marR="9145" marT="9145" marB="0" anchor="ctr"/>
                </a:tc>
                <a:tc>
                  <a:txBody>
                    <a:bodyPr/>
                    <a:lstStyle/>
                    <a:p>
                      <a:pPr algn="l" fontAlgn="auto"/>
                      <a:r>
                        <a:rPr lang="es-BO" sz="1400" u="none" strike="noStrike" dirty="0">
                          <a:effectLst/>
                        </a:rPr>
                        <a:t>SEGURO SOCIAL UNIVERSITARIO SANTA CRUZ 2015 (SEGUNDA REFORMULACIÓN)</a:t>
                      </a:r>
                      <a:endParaRPr lang="es-BO" sz="1400" b="0" i="0" u="none" strike="noStrike" dirty="0">
                        <a:solidFill>
                          <a:srgbClr val="000000"/>
                        </a:solidFill>
                        <a:effectLst/>
                        <a:latin typeface="Calibri"/>
                      </a:endParaRPr>
                    </a:p>
                  </a:txBody>
                  <a:tcPr marL="9145" marR="9145" marT="9145" marB="0" anchor="ctr"/>
                </a:tc>
                <a:extLst>
                  <a:ext uri="{0D108BD9-81ED-4DB2-BD59-A6C34878D82A}">
                    <a16:rowId xmlns:a16="http://schemas.microsoft.com/office/drawing/2014/main" val="10004"/>
                  </a:ext>
                </a:extLst>
              </a:tr>
              <a:tr h="501164">
                <a:tc>
                  <a:txBody>
                    <a:bodyPr/>
                    <a:lstStyle/>
                    <a:p>
                      <a:pPr algn="ctr" fontAlgn="b"/>
                      <a:r>
                        <a:rPr lang="es-BO" sz="1400" u="none" strike="noStrike" dirty="0">
                          <a:effectLst/>
                        </a:rPr>
                        <a:t>6</a:t>
                      </a:r>
                      <a:endParaRPr lang="es-BO" sz="1400" b="0" i="0" u="none" strike="noStrike" dirty="0">
                        <a:solidFill>
                          <a:srgbClr val="000000"/>
                        </a:solidFill>
                        <a:effectLst/>
                        <a:latin typeface="Calibri"/>
                      </a:endParaRPr>
                    </a:p>
                  </a:txBody>
                  <a:tcPr marL="9145" marR="9145" marT="9145" marB="0" anchor="ctr"/>
                </a:tc>
                <a:tc>
                  <a:txBody>
                    <a:bodyPr/>
                    <a:lstStyle/>
                    <a:p>
                      <a:pPr algn="l" fontAlgn="auto"/>
                      <a:r>
                        <a:rPr lang="es-BO" sz="1400" u="none" strike="noStrike" dirty="0">
                          <a:effectLst/>
                        </a:rPr>
                        <a:t>SEGURO MÉDICO DELEGADO COLQUIRI 2015</a:t>
                      </a:r>
                      <a:endParaRPr lang="es-BO" sz="1400" b="0" i="0" u="none" strike="noStrike" dirty="0">
                        <a:solidFill>
                          <a:srgbClr val="000000"/>
                        </a:solidFill>
                        <a:effectLst/>
                        <a:latin typeface="Calibri"/>
                      </a:endParaRPr>
                    </a:p>
                  </a:txBody>
                  <a:tcPr marL="9145" marR="9145" marT="9145" marB="0" anchor="ctr"/>
                </a:tc>
                <a:extLst>
                  <a:ext uri="{0D108BD9-81ED-4DB2-BD59-A6C34878D82A}">
                    <a16:rowId xmlns:a16="http://schemas.microsoft.com/office/drawing/2014/main" val="10005"/>
                  </a:ext>
                </a:extLst>
              </a:tr>
              <a:tr h="501164">
                <a:tc>
                  <a:txBody>
                    <a:bodyPr/>
                    <a:lstStyle/>
                    <a:p>
                      <a:pPr algn="ctr" fontAlgn="b"/>
                      <a:r>
                        <a:rPr lang="es-BO" sz="1400" u="none" strike="noStrike" dirty="0">
                          <a:effectLst/>
                        </a:rPr>
                        <a:t>7</a:t>
                      </a:r>
                      <a:endParaRPr lang="es-BO" sz="1400" b="0" i="0" u="none" strike="noStrike" dirty="0">
                        <a:solidFill>
                          <a:srgbClr val="000000"/>
                        </a:solidFill>
                        <a:effectLst/>
                        <a:latin typeface="Calibri"/>
                      </a:endParaRPr>
                    </a:p>
                  </a:txBody>
                  <a:tcPr marL="9145" marR="9145" marT="9145" marB="0" anchor="ctr"/>
                </a:tc>
                <a:tc>
                  <a:txBody>
                    <a:bodyPr/>
                    <a:lstStyle/>
                    <a:p>
                      <a:pPr algn="l" fontAlgn="auto"/>
                      <a:r>
                        <a:rPr lang="es-BO" sz="1400" u="none" strike="noStrike" dirty="0">
                          <a:effectLst/>
                        </a:rPr>
                        <a:t>CAJA DE SALUD «CORDES»</a:t>
                      </a:r>
                      <a:endParaRPr lang="es-BO" sz="1400" b="0" i="0" u="none" strike="noStrike" dirty="0">
                        <a:solidFill>
                          <a:srgbClr val="000000"/>
                        </a:solidFill>
                        <a:effectLst/>
                        <a:latin typeface="Calibri"/>
                      </a:endParaRPr>
                    </a:p>
                  </a:txBody>
                  <a:tcPr marL="9145" marR="9145" marT="9145" marB="0" anchor="ctr"/>
                </a:tc>
                <a:extLst>
                  <a:ext uri="{0D108BD9-81ED-4DB2-BD59-A6C34878D82A}">
                    <a16:rowId xmlns:a16="http://schemas.microsoft.com/office/drawing/2014/main" val="10006"/>
                  </a:ext>
                </a:extLst>
              </a:tr>
              <a:tr h="250583">
                <a:tc>
                  <a:txBody>
                    <a:bodyPr/>
                    <a:lstStyle/>
                    <a:p>
                      <a:pPr algn="ctr" fontAlgn="b"/>
                      <a:r>
                        <a:rPr lang="es-BO" sz="1400" u="none" strike="noStrike" dirty="0">
                          <a:effectLst/>
                        </a:rPr>
                        <a:t>8</a:t>
                      </a:r>
                      <a:endParaRPr lang="es-BO" sz="1400" b="0" i="0" u="none" strike="noStrike" dirty="0">
                        <a:solidFill>
                          <a:srgbClr val="000000"/>
                        </a:solidFill>
                        <a:effectLst/>
                        <a:latin typeface="Calibri"/>
                      </a:endParaRPr>
                    </a:p>
                  </a:txBody>
                  <a:tcPr marL="9145" marR="9145" marT="9145" marB="0" anchor="ctr"/>
                </a:tc>
                <a:tc>
                  <a:txBody>
                    <a:bodyPr/>
                    <a:lstStyle/>
                    <a:p>
                      <a:pPr algn="l" fontAlgn="auto"/>
                      <a:r>
                        <a:rPr lang="es-BO" sz="1400" u="none" strike="noStrike" dirty="0">
                          <a:effectLst/>
                        </a:rPr>
                        <a:t>CAJA DE SALUD «CORDES» 2015 (SEGUNDA REFORMULACIÓN)</a:t>
                      </a:r>
                      <a:endParaRPr lang="es-BO" sz="1400" b="0" i="0" u="none" strike="noStrike" dirty="0">
                        <a:solidFill>
                          <a:srgbClr val="000000"/>
                        </a:solidFill>
                        <a:effectLst/>
                        <a:latin typeface="Calibri"/>
                      </a:endParaRPr>
                    </a:p>
                  </a:txBody>
                  <a:tcPr marL="9145" marR="9145" marT="9145" marB="0" anchor="ctr"/>
                </a:tc>
                <a:extLst>
                  <a:ext uri="{0D108BD9-81ED-4DB2-BD59-A6C34878D82A}">
                    <a16:rowId xmlns:a16="http://schemas.microsoft.com/office/drawing/2014/main" val="10007"/>
                  </a:ext>
                </a:extLst>
              </a:tr>
              <a:tr h="501164">
                <a:tc>
                  <a:txBody>
                    <a:bodyPr/>
                    <a:lstStyle/>
                    <a:p>
                      <a:pPr algn="ctr" fontAlgn="b"/>
                      <a:r>
                        <a:rPr lang="es-BO" sz="1400" u="none" strike="noStrike" dirty="0">
                          <a:effectLst/>
                        </a:rPr>
                        <a:t>9</a:t>
                      </a:r>
                      <a:endParaRPr lang="es-BO" sz="1400" b="0" i="0" u="none" strike="noStrike" dirty="0">
                        <a:solidFill>
                          <a:srgbClr val="000000"/>
                        </a:solidFill>
                        <a:effectLst/>
                        <a:latin typeface="Calibri"/>
                      </a:endParaRPr>
                    </a:p>
                  </a:txBody>
                  <a:tcPr marL="9145" marR="9145" marT="9145" marB="0" anchor="ctr"/>
                </a:tc>
                <a:tc>
                  <a:txBody>
                    <a:bodyPr/>
                    <a:lstStyle/>
                    <a:p>
                      <a:pPr algn="l" fontAlgn="auto"/>
                      <a:r>
                        <a:rPr lang="es-BO" sz="1400" u="none" strike="noStrike" dirty="0">
                          <a:effectLst/>
                        </a:rPr>
                        <a:t>SEGURO</a:t>
                      </a:r>
                      <a:r>
                        <a:rPr lang="es-BO" sz="1400" u="none" strike="noStrike" baseline="0" dirty="0">
                          <a:effectLst/>
                        </a:rPr>
                        <a:t> SOCIAL UNIVERSITARIO </a:t>
                      </a:r>
                      <a:r>
                        <a:rPr lang="es-BO" sz="1400" u="none" strike="noStrike" dirty="0">
                          <a:effectLst/>
                        </a:rPr>
                        <a:t>ORURO 2015</a:t>
                      </a:r>
                      <a:endParaRPr lang="es-BO" sz="1400" b="0" i="0" u="none" strike="noStrike" dirty="0">
                        <a:solidFill>
                          <a:srgbClr val="000000"/>
                        </a:solidFill>
                        <a:effectLst/>
                        <a:latin typeface="Calibri"/>
                      </a:endParaRPr>
                    </a:p>
                  </a:txBody>
                  <a:tcPr marL="9145" marR="9145" marT="9145" marB="0" anchor="ctr"/>
                </a:tc>
                <a:extLst>
                  <a:ext uri="{0D108BD9-81ED-4DB2-BD59-A6C34878D82A}">
                    <a16:rowId xmlns:a16="http://schemas.microsoft.com/office/drawing/2014/main" val="10008"/>
                  </a:ext>
                </a:extLst>
              </a:tr>
              <a:tr h="501164">
                <a:tc>
                  <a:txBody>
                    <a:bodyPr/>
                    <a:lstStyle/>
                    <a:p>
                      <a:pPr algn="ctr" fontAlgn="b"/>
                      <a:r>
                        <a:rPr lang="es-BO" sz="1400" u="none" strike="noStrike" dirty="0">
                          <a:effectLst/>
                        </a:rPr>
                        <a:t>10</a:t>
                      </a:r>
                      <a:endParaRPr lang="es-BO" sz="1400" b="0" i="0" u="none" strike="noStrike" dirty="0">
                        <a:solidFill>
                          <a:srgbClr val="000000"/>
                        </a:solidFill>
                        <a:effectLst/>
                        <a:latin typeface="Calibri"/>
                      </a:endParaRPr>
                    </a:p>
                  </a:txBody>
                  <a:tcPr marL="9145" marR="9145" marT="9145" marB="0" anchor="ctr"/>
                </a:tc>
                <a:tc>
                  <a:txBody>
                    <a:bodyPr/>
                    <a:lstStyle/>
                    <a:p>
                      <a:pPr algn="l" fontAlgn="auto"/>
                      <a:r>
                        <a:rPr lang="es-BO" sz="1400" u="none" strike="noStrike" dirty="0">
                          <a:effectLst/>
                        </a:rPr>
                        <a:t>SEGURO SOCIAL UNIVERSITARIO POTOSI 2015</a:t>
                      </a:r>
                      <a:endParaRPr lang="es-BO" sz="1400" b="0" i="0" u="none" strike="noStrike" dirty="0">
                        <a:solidFill>
                          <a:srgbClr val="000000"/>
                        </a:solidFill>
                        <a:effectLst/>
                        <a:latin typeface="Calibri"/>
                      </a:endParaRPr>
                    </a:p>
                  </a:txBody>
                  <a:tcPr marL="9145" marR="9145" marT="9145" marB="0" anchor="ctr"/>
                </a:tc>
                <a:extLst>
                  <a:ext uri="{0D108BD9-81ED-4DB2-BD59-A6C34878D82A}">
                    <a16:rowId xmlns:a16="http://schemas.microsoft.com/office/drawing/2014/main" val="10009"/>
                  </a:ext>
                </a:extLst>
              </a:tr>
            </a:tbl>
          </a:graphicData>
        </a:graphic>
      </p:graphicFrame>
      <p:sp>
        <p:nvSpPr>
          <p:cNvPr id="9" name="5 CuadroTexto"/>
          <p:cNvSpPr txBox="1"/>
          <p:nvPr/>
        </p:nvSpPr>
        <p:spPr>
          <a:xfrm>
            <a:off x="6384033" y="81776"/>
            <a:ext cx="4032449" cy="41549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s-BO" sz="1050" b="1" dirty="0">
                <a:solidFill>
                  <a:schemeClr val="bg1"/>
                </a:solidFill>
                <a:effectLst>
                  <a:outerShdw blurRad="38100" dist="38100" dir="2700000" algn="tl">
                    <a:srgbClr val="000000">
                      <a:alpha val="43137"/>
                    </a:srgbClr>
                  </a:outerShdw>
                </a:effectLst>
              </a:rPr>
              <a:t>DEPARTAMENTO TÉCNICO DE FISCALIZACIÓN</a:t>
            </a:r>
          </a:p>
          <a:p>
            <a:pPr algn="ctr">
              <a:defRPr/>
            </a:pPr>
            <a:r>
              <a:rPr lang="es-BO" sz="1050" b="1" dirty="0">
                <a:solidFill>
                  <a:schemeClr val="bg1"/>
                </a:solidFill>
                <a:effectLst>
                  <a:outerShdw blurRad="38100" dist="38100" dir="2700000" algn="tl">
                    <a:srgbClr val="000000">
                      <a:alpha val="43137"/>
                    </a:srgbClr>
                  </a:outerShdw>
                </a:effectLst>
              </a:rPr>
              <a:t>ADMINISTRATIVA Y FINANCIERA</a:t>
            </a:r>
            <a:endParaRPr lang="es-ES" sz="1050" b="1" dirty="0">
              <a:solidFill>
                <a:schemeClr val="bg1"/>
              </a:solidFill>
              <a:effectLst>
                <a:outerShdw blurRad="38100" dist="38100" dir="2700000" algn="tl">
                  <a:srgbClr val="000000">
                    <a:alpha val="43137"/>
                  </a:srgbClr>
                </a:outerShdw>
              </a:effectLst>
            </a:endParaRPr>
          </a:p>
        </p:txBody>
      </p:sp>
      <p:pic>
        <p:nvPicPr>
          <p:cNvPr id="10"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633385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ChangeArrowheads="1"/>
          </p:cNvSpPr>
          <p:nvPr/>
        </p:nvSpPr>
        <p:spPr bwMode="auto">
          <a:xfrm>
            <a:off x="6003925" y="444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just"/>
            <a:endParaRPr lang="es-ES">
              <a:solidFill>
                <a:srgbClr val="FFFFFF"/>
              </a:solidFill>
              <a:latin typeface="Arial" charset="0"/>
            </a:endParaRPr>
          </a:p>
        </p:txBody>
      </p:sp>
      <p:sp>
        <p:nvSpPr>
          <p:cNvPr id="10" name="9 Rectángulo redondeado"/>
          <p:cNvSpPr/>
          <p:nvPr/>
        </p:nvSpPr>
        <p:spPr>
          <a:xfrm>
            <a:off x="2279577" y="2420888"/>
            <a:ext cx="7920880" cy="3816424"/>
          </a:xfrm>
          <a:prstGeom prst="roundRect">
            <a:avLst/>
          </a:prstGeom>
          <a:solidFill>
            <a:schemeClr val="accent1">
              <a:lumMod val="5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b="1" dirty="0">
                <a:solidFill>
                  <a:schemeClr val="bg1"/>
                </a:solidFill>
              </a:rPr>
              <a:t>De acuerdo al D.S. 25798, se tiene las siguientes atribuciones:</a:t>
            </a:r>
          </a:p>
          <a:p>
            <a:pPr algn="ctr"/>
            <a:endParaRPr lang="es-ES" b="1" dirty="0">
              <a:solidFill>
                <a:schemeClr val="bg1"/>
              </a:solidFill>
            </a:endParaRPr>
          </a:p>
          <a:p>
            <a:pPr marL="285750" indent="-285750">
              <a:buFont typeface="Wingdings" pitchFamily="2" charset="2"/>
              <a:buChar char="Ø"/>
            </a:pPr>
            <a:r>
              <a:rPr lang="es-ES" b="1" dirty="0">
                <a:solidFill>
                  <a:schemeClr val="bg1"/>
                </a:solidFill>
              </a:rPr>
              <a:t>Fiscalizar la gestión de los servicios médicos – técnicos – operativos y la práctica del ejercicio médico en todos los niveles de los entes gestores y seguros delegados </a:t>
            </a:r>
          </a:p>
          <a:p>
            <a:pPr marL="285750" indent="-285750">
              <a:buFont typeface="Wingdings" pitchFamily="2" charset="2"/>
              <a:buChar char="Ø"/>
            </a:pPr>
            <a:endParaRPr lang="es-ES" b="1" dirty="0">
              <a:solidFill>
                <a:schemeClr val="bg1"/>
              </a:solidFill>
            </a:endParaRPr>
          </a:p>
          <a:p>
            <a:pPr marL="285750" indent="-285750">
              <a:buFont typeface="Wingdings" pitchFamily="2" charset="2"/>
              <a:buChar char="Ø"/>
            </a:pPr>
            <a:r>
              <a:rPr lang="es-ES" b="1" dirty="0">
                <a:solidFill>
                  <a:schemeClr val="bg1"/>
                </a:solidFill>
              </a:rPr>
              <a:t>Aprobar los planes operativos anuales de los entes gestores y seguros delegados en materia de salud, en coordinación con el Departamento Técnico de Fiscalización</a:t>
            </a:r>
          </a:p>
          <a:p>
            <a:pPr marL="285750" indent="-285750">
              <a:buFont typeface="Wingdings" pitchFamily="2" charset="2"/>
              <a:buChar char="Ø"/>
            </a:pPr>
            <a:endParaRPr lang="es-ES" b="1" dirty="0">
              <a:solidFill>
                <a:schemeClr val="bg1"/>
              </a:solidFill>
            </a:endParaRPr>
          </a:p>
          <a:p>
            <a:pPr marL="285750" indent="-285750">
              <a:buFont typeface="Wingdings" pitchFamily="2" charset="2"/>
              <a:buChar char="Ø"/>
            </a:pPr>
            <a:r>
              <a:rPr lang="es-ES" b="1" dirty="0">
                <a:solidFill>
                  <a:schemeClr val="bg1"/>
                </a:solidFill>
              </a:rPr>
              <a:t>Aprobar la creación de ítems solicitados por los entes gestores y seguros delegados en materia de salud en coordinación con el Departamento Técnico de Fiscalización</a:t>
            </a:r>
          </a:p>
        </p:txBody>
      </p:sp>
      <p:sp>
        <p:nvSpPr>
          <p:cNvPr id="11" name="10 Rectángulo redondeado"/>
          <p:cNvSpPr/>
          <p:nvPr/>
        </p:nvSpPr>
        <p:spPr>
          <a:xfrm>
            <a:off x="2711625" y="921928"/>
            <a:ext cx="7137825" cy="1138920"/>
          </a:xfrm>
          <a:prstGeom prst="roundRect">
            <a:avLst/>
          </a:prstGeom>
          <a:ln>
            <a:solidFill>
              <a:schemeClr val="tx1">
                <a:lumMod val="95000"/>
                <a:lumOff val="5000"/>
              </a:schemeClr>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3">
            <a:schemeClr val="accent3"/>
          </a:fillRef>
          <a:effectRef idx="2">
            <a:schemeClr val="accent3"/>
          </a:effectRef>
          <a:fontRef idx="minor">
            <a:schemeClr val="lt1"/>
          </a:fontRef>
        </p:style>
        <p:txBody>
          <a:bodyPr anchor="ctr"/>
          <a:lstStyle/>
          <a:p>
            <a:pPr algn="ctr"/>
            <a:r>
              <a:rPr lang="es-ES" sz="2200" b="1" dirty="0">
                <a:ln w="18415" cmpd="sng">
                  <a:solidFill>
                    <a:srgbClr val="FFFFFF"/>
                  </a:solidFill>
                  <a:prstDash val="solid"/>
                </a:ln>
                <a:solidFill>
                  <a:schemeClr val="tx1"/>
                </a:solidFill>
                <a:effectLst>
                  <a:outerShdw blurRad="63500" dir="3600000" algn="tl" rotWithShape="0">
                    <a:srgbClr val="000000">
                      <a:alpha val="70000"/>
                    </a:srgbClr>
                  </a:outerShdw>
                </a:effectLst>
                <a:latin typeface="Arial Black" pitchFamily="34" charset="0"/>
                <a:cs typeface="Arial" pitchFamily="34" charset="0"/>
              </a:rPr>
              <a:t>DEPARTAMENTO TÉCNICO DE SALUD</a:t>
            </a:r>
          </a:p>
        </p:txBody>
      </p:sp>
      <p:pic>
        <p:nvPicPr>
          <p:cNvPr id="8" name="5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9157925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8184232" y="619252"/>
            <a:ext cx="2225916" cy="25391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defPPr>
              <a:defRPr lang="es-BO"/>
            </a:defPPr>
            <a:lvl1pPr algn="ctr" fontAlgn="auto">
              <a:spcBef>
                <a:spcPts val="0"/>
              </a:spcBef>
              <a:spcAft>
                <a:spcPts val="0"/>
              </a:spcAft>
              <a:defRPr sz="900" b="1">
                <a:solidFill>
                  <a:srgbClr val="FFFF00"/>
                </a:solidFill>
                <a:effectLst>
                  <a:outerShdw blurRad="38100" dist="38100" dir="2700000" algn="tl">
                    <a:srgbClr val="000000">
                      <a:alpha val="43137"/>
                    </a:srgbClr>
                  </a:outerShdw>
                </a:effectLst>
              </a:defRPr>
            </a:lvl1pPr>
          </a:lstStyle>
          <a:p>
            <a:r>
              <a:rPr lang="es-BO" sz="1050" dirty="0">
                <a:solidFill>
                  <a:schemeClr val="bg1"/>
                </a:solidFill>
              </a:rPr>
              <a:t>ÁREA  DE ANALISIS FINANCIERO</a:t>
            </a:r>
            <a:endParaRPr lang="es-ES" sz="1050" dirty="0">
              <a:solidFill>
                <a:schemeClr val="bg1"/>
              </a:solidFill>
            </a:endParaRPr>
          </a:p>
        </p:txBody>
      </p:sp>
      <p:graphicFrame>
        <p:nvGraphicFramePr>
          <p:cNvPr id="2" name="1 Tabla"/>
          <p:cNvGraphicFramePr>
            <a:graphicFrameLocks noGrp="1"/>
          </p:cNvGraphicFramePr>
          <p:nvPr>
            <p:extLst/>
          </p:nvPr>
        </p:nvGraphicFramePr>
        <p:xfrm>
          <a:off x="2130418" y="1772818"/>
          <a:ext cx="7998030" cy="4752529"/>
        </p:xfrm>
        <a:graphic>
          <a:graphicData uri="http://schemas.openxmlformats.org/drawingml/2006/table">
            <a:tbl>
              <a:tblPr>
                <a:tableStyleId>{5C22544A-7EE6-4342-B048-85BDC9FD1C3A}</a:tableStyleId>
              </a:tblPr>
              <a:tblGrid>
                <a:gridCol w="966794">
                  <a:extLst>
                    <a:ext uri="{9D8B030D-6E8A-4147-A177-3AD203B41FA5}">
                      <a16:colId xmlns:a16="http://schemas.microsoft.com/office/drawing/2014/main" val="20000"/>
                    </a:ext>
                  </a:extLst>
                </a:gridCol>
                <a:gridCol w="7031236">
                  <a:extLst>
                    <a:ext uri="{9D8B030D-6E8A-4147-A177-3AD203B41FA5}">
                      <a16:colId xmlns:a16="http://schemas.microsoft.com/office/drawing/2014/main" val="20001"/>
                    </a:ext>
                  </a:extLst>
                </a:gridCol>
              </a:tblGrid>
              <a:tr h="559121">
                <a:tc>
                  <a:txBody>
                    <a:bodyPr/>
                    <a:lstStyle/>
                    <a:p>
                      <a:pPr algn="ctr" fontAlgn="b"/>
                      <a:r>
                        <a:rPr lang="es-BO" sz="1600" b="1" u="none" strike="noStrike" dirty="0">
                          <a:effectLst/>
                        </a:rPr>
                        <a:t>11</a:t>
                      </a:r>
                      <a:endParaRPr lang="es-BO" sz="1600" b="1" i="0" u="none" strike="noStrike" dirty="0">
                        <a:solidFill>
                          <a:srgbClr val="000000"/>
                        </a:solidFill>
                        <a:effectLst/>
                        <a:latin typeface="Calibri"/>
                      </a:endParaRPr>
                    </a:p>
                  </a:txBody>
                  <a:tcPr marL="9525" marR="9525" marT="9525" marB="0" anchor="ctr"/>
                </a:tc>
                <a:tc>
                  <a:txBody>
                    <a:bodyPr/>
                    <a:lstStyle/>
                    <a:p>
                      <a:pPr algn="l" fontAlgn="auto"/>
                      <a:r>
                        <a:rPr lang="es-BO" sz="1600" u="none" strike="noStrike" dirty="0">
                          <a:effectLst/>
                        </a:rPr>
                        <a:t>CAJA DE SALUD DE LA BANCA PRIVADA (2° REFORMULADO) 2015</a:t>
                      </a:r>
                      <a:endParaRPr lang="es-BO" sz="16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0"/>
                  </a:ext>
                </a:extLst>
              </a:tr>
              <a:tr h="559121">
                <a:tc>
                  <a:txBody>
                    <a:bodyPr/>
                    <a:lstStyle/>
                    <a:p>
                      <a:pPr algn="ctr" fontAlgn="b"/>
                      <a:r>
                        <a:rPr lang="es-BO" sz="1600" b="1" u="none" strike="noStrike" dirty="0">
                          <a:effectLst/>
                        </a:rPr>
                        <a:t>12</a:t>
                      </a:r>
                      <a:endParaRPr lang="es-BO" sz="1600" b="1" i="0" u="none" strike="noStrike" dirty="0">
                        <a:solidFill>
                          <a:srgbClr val="000000"/>
                        </a:solidFill>
                        <a:effectLst/>
                        <a:latin typeface="Calibri"/>
                      </a:endParaRPr>
                    </a:p>
                  </a:txBody>
                  <a:tcPr marL="9525" marR="9525" marT="9525" marB="0" anchor="ctr"/>
                </a:tc>
                <a:tc>
                  <a:txBody>
                    <a:bodyPr/>
                    <a:lstStyle/>
                    <a:p>
                      <a:pPr algn="l" fontAlgn="auto"/>
                      <a:r>
                        <a:rPr lang="es-BO" sz="1600" u="none" strike="noStrike" dirty="0">
                          <a:effectLst/>
                        </a:rPr>
                        <a:t>SEGURO SOCIAL UNIVERSITARIO BENI 2015</a:t>
                      </a:r>
                      <a:endParaRPr lang="es-BO" sz="16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1"/>
                  </a:ext>
                </a:extLst>
              </a:tr>
              <a:tr h="559121">
                <a:tc>
                  <a:txBody>
                    <a:bodyPr/>
                    <a:lstStyle/>
                    <a:p>
                      <a:pPr algn="ctr" fontAlgn="b"/>
                      <a:r>
                        <a:rPr lang="es-BO" sz="1600" b="1" u="none" strike="noStrike">
                          <a:effectLst/>
                        </a:rPr>
                        <a:t>13</a:t>
                      </a:r>
                      <a:endParaRPr lang="es-BO" sz="1600" b="1" i="0" u="none" strike="noStrike">
                        <a:solidFill>
                          <a:srgbClr val="000000"/>
                        </a:solidFill>
                        <a:effectLst/>
                        <a:latin typeface="Calibri"/>
                      </a:endParaRPr>
                    </a:p>
                  </a:txBody>
                  <a:tcPr marL="9525" marR="9525" marT="9525" marB="0" anchor="ctr"/>
                </a:tc>
                <a:tc>
                  <a:txBody>
                    <a:bodyPr/>
                    <a:lstStyle/>
                    <a:p>
                      <a:pPr algn="l" fontAlgn="auto"/>
                      <a:r>
                        <a:rPr lang="es-BO" sz="1600" u="none" strike="noStrike" dirty="0">
                          <a:effectLst/>
                        </a:rPr>
                        <a:t>SEGURO SOCIAL UNIVERSITARIO</a:t>
                      </a:r>
                      <a:r>
                        <a:rPr lang="es-BO" sz="1600" u="none" strike="noStrike" baseline="0" dirty="0">
                          <a:effectLst/>
                        </a:rPr>
                        <a:t> </a:t>
                      </a:r>
                      <a:r>
                        <a:rPr lang="es-BO" sz="1600" u="none" strike="noStrike" dirty="0">
                          <a:effectLst/>
                        </a:rPr>
                        <a:t>LA PAZ (2° REFORMULADO) 2015</a:t>
                      </a:r>
                      <a:endParaRPr lang="es-BO" sz="16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2"/>
                  </a:ext>
                </a:extLst>
              </a:tr>
              <a:tr h="559121">
                <a:tc>
                  <a:txBody>
                    <a:bodyPr/>
                    <a:lstStyle/>
                    <a:p>
                      <a:pPr algn="ctr" fontAlgn="b"/>
                      <a:r>
                        <a:rPr lang="es-BO" sz="1600" b="1" u="none" strike="noStrike">
                          <a:effectLst/>
                        </a:rPr>
                        <a:t>14</a:t>
                      </a:r>
                      <a:endParaRPr lang="es-BO" sz="1600" b="1" i="0" u="none" strike="noStrike">
                        <a:solidFill>
                          <a:srgbClr val="000000"/>
                        </a:solidFill>
                        <a:effectLst/>
                        <a:latin typeface="Calibri"/>
                      </a:endParaRPr>
                    </a:p>
                  </a:txBody>
                  <a:tcPr marL="9525" marR="9525" marT="9525" marB="0" anchor="ctr"/>
                </a:tc>
                <a:tc>
                  <a:txBody>
                    <a:bodyPr/>
                    <a:lstStyle/>
                    <a:p>
                      <a:pPr algn="l" fontAlgn="auto"/>
                      <a:r>
                        <a:rPr lang="es-BO" sz="1600" u="none" strike="noStrike" dirty="0">
                          <a:effectLst/>
                        </a:rPr>
                        <a:t>SEGURO SOCIAL UNIVERSITARIO</a:t>
                      </a:r>
                      <a:r>
                        <a:rPr lang="es-BO" sz="1600" u="none" strike="noStrike" baseline="0" dirty="0">
                          <a:effectLst/>
                        </a:rPr>
                        <a:t> </a:t>
                      </a:r>
                      <a:r>
                        <a:rPr lang="es-BO" sz="1600" u="none" strike="noStrike" dirty="0">
                          <a:effectLst/>
                        </a:rPr>
                        <a:t>COCHABAMBA 2015</a:t>
                      </a:r>
                      <a:endParaRPr lang="es-BO" sz="16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3"/>
                  </a:ext>
                </a:extLst>
              </a:tr>
              <a:tr h="559121">
                <a:tc>
                  <a:txBody>
                    <a:bodyPr/>
                    <a:lstStyle/>
                    <a:p>
                      <a:pPr algn="ctr" fontAlgn="b"/>
                      <a:r>
                        <a:rPr lang="es-BO" sz="1600" b="1" u="none" strike="noStrike">
                          <a:effectLst/>
                        </a:rPr>
                        <a:t>15</a:t>
                      </a:r>
                      <a:endParaRPr lang="es-BO" sz="1600" b="1" i="0" u="none" strike="noStrike">
                        <a:solidFill>
                          <a:srgbClr val="000000"/>
                        </a:solidFill>
                        <a:effectLst/>
                        <a:latin typeface="Calibri"/>
                      </a:endParaRPr>
                    </a:p>
                  </a:txBody>
                  <a:tcPr marL="9525" marR="9525" marT="9525" marB="0" anchor="ctr"/>
                </a:tc>
                <a:tc>
                  <a:txBody>
                    <a:bodyPr/>
                    <a:lstStyle/>
                    <a:p>
                      <a:pPr algn="l" fontAlgn="auto"/>
                      <a:r>
                        <a:rPr lang="es-BO" sz="1600" u="none" strike="noStrike" dirty="0">
                          <a:effectLst/>
                        </a:rPr>
                        <a:t>SEGURO SOCIAL UNIVERSITARIO</a:t>
                      </a:r>
                      <a:r>
                        <a:rPr lang="es-BO" sz="1600" u="none" strike="noStrike" baseline="0" dirty="0">
                          <a:effectLst/>
                        </a:rPr>
                        <a:t> </a:t>
                      </a:r>
                      <a:r>
                        <a:rPr lang="es-BO" sz="1600" u="none" strike="noStrike" dirty="0">
                          <a:effectLst/>
                        </a:rPr>
                        <a:t>COCHABAMBA (2° REFORMULADO)</a:t>
                      </a:r>
                      <a:r>
                        <a:rPr lang="es-BO" sz="1600" u="none" strike="noStrike" baseline="0" dirty="0">
                          <a:effectLst/>
                        </a:rPr>
                        <a:t> </a:t>
                      </a:r>
                      <a:r>
                        <a:rPr lang="es-BO" sz="1600" u="none" strike="noStrike" dirty="0">
                          <a:effectLst/>
                        </a:rPr>
                        <a:t>2015</a:t>
                      </a:r>
                      <a:endParaRPr lang="es-BO" sz="16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4"/>
                  </a:ext>
                </a:extLst>
              </a:tr>
              <a:tr h="559121">
                <a:tc>
                  <a:txBody>
                    <a:bodyPr/>
                    <a:lstStyle/>
                    <a:p>
                      <a:pPr algn="ctr" fontAlgn="b"/>
                      <a:r>
                        <a:rPr lang="es-BO" sz="1600" b="1" u="none" strike="noStrike">
                          <a:effectLst/>
                        </a:rPr>
                        <a:t>16</a:t>
                      </a:r>
                      <a:endParaRPr lang="es-BO" sz="1600" b="1" i="0" u="none" strike="noStrike">
                        <a:solidFill>
                          <a:srgbClr val="000000"/>
                        </a:solidFill>
                        <a:effectLst/>
                        <a:latin typeface="Calibri"/>
                      </a:endParaRPr>
                    </a:p>
                  </a:txBody>
                  <a:tcPr marL="9525" marR="9525" marT="9525" marB="0" anchor="ctr"/>
                </a:tc>
                <a:tc>
                  <a:txBody>
                    <a:bodyPr/>
                    <a:lstStyle/>
                    <a:p>
                      <a:pPr algn="l" fontAlgn="auto"/>
                      <a:r>
                        <a:rPr lang="es-BO" sz="1600" u="none" strike="noStrike" dirty="0">
                          <a:effectLst/>
                        </a:rPr>
                        <a:t>SEGURO SOCIAL UNIVERSITARIO</a:t>
                      </a:r>
                      <a:r>
                        <a:rPr lang="es-BO" sz="1600" u="none" strike="noStrike" baseline="0" dirty="0">
                          <a:effectLst/>
                        </a:rPr>
                        <a:t> </a:t>
                      </a:r>
                      <a:r>
                        <a:rPr lang="es-BO" sz="1600" u="none" strike="noStrike" dirty="0">
                          <a:effectLst/>
                        </a:rPr>
                        <a:t>POTOSI (2°</a:t>
                      </a:r>
                      <a:r>
                        <a:rPr lang="es-BO" sz="1600" u="none" strike="noStrike" baseline="0" dirty="0">
                          <a:effectLst/>
                        </a:rPr>
                        <a:t> REFORMULADO) </a:t>
                      </a:r>
                      <a:r>
                        <a:rPr lang="es-BO" sz="1600" u="none" strike="noStrike" dirty="0">
                          <a:effectLst/>
                        </a:rPr>
                        <a:t>2015</a:t>
                      </a:r>
                      <a:endParaRPr lang="es-BO" sz="16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5"/>
                  </a:ext>
                </a:extLst>
              </a:tr>
              <a:tr h="559121">
                <a:tc>
                  <a:txBody>
                    <a:bodyPr/>
                    <a:lstStyle/>
                    <a:p>
                      <a:pPr algn="ctr" fontAlgn="b"/>
                      <a:r>
                        <a:rPr lang="es-BO" sz="1600" b="1" u="none" strike="noStrike" dirty="0">
                          <a:effectLst/>
                        </a:rPr>
                        <a:t>17</a:t>
                      </a:r>
                      <a:endParaRPr lang="es-BO" sz="1600" b="1" i="0" u="none" strike="noStrike" dirty="0">
                        <a:solidFill>
                          <a:srgbClr val="000000"/>
                        </a:solidFill>
                        <a:effectLst/>
                        <a:latin typeface="Calibri"/>
                      </a:endParaRPr>
                    </a:p>
                  </a:txBody>
                  <a:tcPr marL="9525" marR="9525" marT="9525" marB="0" anchor="ctr"/>
                </a:tc>
                <a:tc>
                  <a:txBody>
                    <a:bodyPr/>
                    <a:lstStyle/>
                    <a:p>
                      <a:pPr algn="l" fontAlgn="auto"/>
                      <a:r>
                        <a:rPr lang="es-BO" sz="1600" u="none" strike="noStrike" dirty="0">
                          <a:effectLst/>
                        </a:rPr>
                        <a:t>SEGURO SOCIAL UNIVERSITARIO SUCRE 2015</a:t>
                      </a:r>
                      <a:endParaRPr lang="es-BO" sz="16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6"/>
                  </a:ext>
                </a:extLst>
              </a:tr>
              <a:tr h="559121">
                <a:tc>
                  <a:txBody>
                    <a:bodyPr/>
                    <a:lstStyle/>
                    <a:p>
                      <a:pPr algn="ctr" fontAlgn="b"/>
                      <a:r>
                        <a:rPr lang="es-BO" sz="1600" b="1" u="none" strike="noStrike" dirty="0">
                          <a:effectLst/>
                        </a:rPr>
                        <a:t>18</a:t>
                      </a:r>
                      <a:endParaRPr lang="es-BO" sz="1600" b="1" i="0" u="none" strike="noStrike" dirty="0">
                        <a:solidFill>
                          <a:srgbClr val="000000"/>
                        </a:solidFill>
                        <a:effectLst/>
                        <a:latin typeface="Calibri"/>
                      </a:endParaRPr>
                    </a:p>
                  </a:txBody>
                  <a:tcPr marL="9525" marR="9525" marT="9525" marB="0" anchor="ctr"/>
                </a:tc>
                <a:tc>
                  <a:txBody>
                    <a:bodyPr/>
                    <a:lstStyle/>
                    <a:p>
                      <a:pPr algn="l" fontAlgn="auto"/>
                      <a:r>
                        <a:rPr lang="es-BO" sz="1600" u="none" strike="noStrike" dirty="0">
                          <a:effectLst/>
                        </a:rPr>
                        <a:t>SEGURO SOCIAL UNIVERSITARIO TARIJA (2° REFORMULADO) 2015 </a:t>
                      </a:r>
                      <a:endParaRPr lang="es-BO" sz="16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7"/>
                  </a:ext>
                </a:extLst>
              </a:tr>
              <a:tr h="279561">
                <a:tc>
                  <a:txBody>
                    <a:bodyPr/>
                    <a:lstStyle/>
                    <a:p>
                      <a:pPr algn="ctr" fontAlgn="b"/>
                      <a:r>
                        <a:rPr lang="es-BO" sz="1600" b="1" u="none" strike="noStrike" dirty="0">
                          <a:effectLst/>
                        </a:rPr>
                        <a:t>19</a:t>
                      </a:r>
                      <a:endParaRPr lang="es-BO" sz="1600" b="1" i="0" u="none" strike="noStrike" dirty="0">
                        <a:solidFill>
                          <a:srgbClr val="000000"/>
                        </a:solidFill>
                        <a:effectLst/>
                        <a:latin typeface="Calibri"/>
                      </a:endParaRPr>
                    </a:p>
                  </a:txBody>
                  <a:tcPr marL="9525" marR="9525" marT="9525" marB="0" anchor="ctr"/>
                </a:tc>
                <a:tc>
                  <a:txBody>
                    <a:bodyPr/>
                    <a:lstStyle/>
                    <a:p>
                      <a:pPr algn="l" fontAlgn="auto"/>
                      <a:r>
                        <a:rPr lang="es-BO" sz="1600" u="none" strike="noStrike" dirty="0">
                          <a:effectLst/>
                        </a:rPr>
                        <a:t>CAJA DE SALUD DE LA BANCA PRIVADA  (3° REFORMULADO) 2015</a:t>
                      </a:r>
                      <a:endParaRPr lang="es-BO" sz="16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8"/>
                  </a:ext>
                </a:extLst>
              </a:tr>
            </a:tbl>
          </a:graphicData>
        </a:graphic>
      </p:graphicFrame>
      <p:sp>
        <p:nvSpPr>
          <p:cNvPr id="9" name="8 Rectángulo"/>
          <p:cNvSpPr/>
          <p:nvPr/>
        </p:nvSpPr>
        <p:spPr>
          <a:xfrm>
            <a:off x="2130418" y="1052736"/>
            <a:ext cx="4469638" cy="40011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s-BO" sz="2000" b="1" dirty="0">
                <a:effectLst>
                  <a:outerShdw blurRad="38100" dist="38100" dir="2700000" algn="tl">
                    <a:srgbClr val="000000">
                      <a:alpha val="43137"/>
                    </a:srgbClr>
                  </a:outerShdw>
                </a:effectLst>
              </a:rPr>
              <a:t>REFORMULACIÓN PRESUPUESTARIA:</a:t>
            </a:r>
          </a:p>
        </p:txBody>
      </p:sp>
      <p:sp>
        <p:nvSpPr>
          <p:cNvPr id="10" name="5 CuadroTexto"/>
          <p:cNvSpPr txBox="1"/>
          <p:nvPr/>
        </p:nvSpPr>
        <p:spPr>
          <a:xfrm>
            <a:off x="6384033" y="81776"/>
            <a:ext cx="4032449" cy="41549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s-BO" sz="1050" b="1" dirty="0">
                <a:solidFill>
                  <a:schemeClr val="bg1"/>
                </a:solidFill>
                <a:effectLst>
                  <a:outerShdw blurRad="38100" dist="38100" dir="2700000" algn="tl">
                    <a:srgbClr val="000000">
                      <a:alpha val="43137"/>
                    </a:srgbClr>
                  </a:outerShdw>
                </a:effectLst>
              </a:rPr>
              <a:t>DEPARTAMENTO TÉCNICO DE FISCALIZACIÓN</a:t>
            </a:r>
          </a:p>
          <a:p>
            <a:pPr algn="ctr">
              <a:defRPr/>
            </a:pPr>
            <a:r>
              <a:rPr lang="es-BO" sz="1050" b="1" dirty="0">
                <a:solidFill>
                  <a:schemeClr val="bg1"/>
                </a:solidFill>
                <a:effectLst>
                  <a:outerShdw blurRad="38100" dist="38100" dir="2700000" algn="tl">
                    <a:srgbClr val="000000">
                      <a:alpha val="43137"/>
                    </a:srgbClr>
                  </a:outerShdw>
                </a:effectLst>
              </a:rPr>
              <a:t>ADMINISTRATIVA Y FINANCIERA</a:t>
            </a:r>
            <a:endParaRPr lang="es-ES" sz="1050" b="1" dirty="0">
              <a:solidFill>
                <a:schemeClr val="bg1"/>
              </a:solidFill>
              <a:effectLst>
                <a:outerShdw blurRad="38100" dist="38100" dir="2700000" algn="tl">
                  <a:srgbClr val="000000">
                    <a:alpha val="43137"/>
                  </a:srgbClr>
                </a:outerShdw>
              </a:effectLst>
            </a:endParaRPr>
          </a:p>
        </p:txBody>
      </p:sp>
      <p:pic>
        <p:nvPicPr>
          <p:cNvPr id="11"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39347514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8184232" y="619252"/>
            <a:ext cx="2225916" cy="25391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defPPr>
              <a:defRPr lang="es-BO"/>
            </a:defPPr>
            <a:lvl1pPr algn="ctr" fontAlgn="auto">
              <a:spcBef>
                <a:spcPts val="0"/>
              </a:spcBef>
              <a:spcAft>
                <a:spcPts val="0"/>
              </a:spcAft>
              <a:defRPr sz="900" b="1">
                <a:solidFill>
                  <a:srgbClr val="FFFF00"/>
                </a:solidFill>
                <a:effectLst>
                  <a:outerShdw blurRad="38100" dist="38100" dir="2700000" algn="tl">
                    <a:srgbClr val="000000">
                      <a:alpha val="43137"/>
                    </a:srgbClr>
                  </a:outerShdw>
                </a:effectLst>
              </a:defRPr>
            </a:lvl1pPr>
          </a:lstStyle>
          <a:p>
            <a:r>
              <a:rPr lang="es-BO" sz="1050" dirty="0">
                <a:solidFill>
                  <a:schemeClr val="bg1"/>
                </a:solidFill>
              </a:rPr>
              <a:t>ÁREA  DE ANALISIS FINANCIERO</a:t>
            </a:r>
            <a:endParaRPr lang="es-ES" sz="1050" dirty="0">
              <a:solidFill>
                <a:schemeClr val="bg1"/>
              </a:solidFill>
            </a:endParaRPr>
          </a:p>
        </p:txBody>
      </p:sp>
      <p:sp>
        <p:nvSpPr>
          <p:cNvPr id="9" name="8 Rectángulo"/>
          <p:cNvSpPr/>
          <p:nvPr/>
        </p:nvSpPr>
        <p:spPr>
          <a:xfrm>
            <a:off x="2130419" y="1016598"/>
            <a:ext cx="4973694" cy="40011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s-BO" sz="2000" b="1" dirty="0">
                <a:effectLst>
                  <a:outerShdw blurRad="38100" dist="38100" dir="2700000" algn="tl">
                    <a:srgbClr val="000000">
                      <a:alpha val="43137"/>
                    </a:srgbClr>
                  </a:outerShdw>
                </a:effectLst>
              </a:rPr>
              <a:t>EVALUACIÓN DE ESTADOS FINANCIEROS:</a:t>
            </a:r>
          </a:p>
        </p:txBody>
      </p:sp>
      <p:graphicFrame>
        <p:nvGraphicFramePr>
          <p:cNvPr id="3" name="2 Tabla"/>
          <p:cNvGraphicFramePr>
            <a:graphicFrameLocks noGrp="1"/>
          </p:cNvGraphicFramePr>
          <p:nvPr>
            <p:extLst/>
          </p:nvPr>
        </p:nvGraphicFramePr>
        <p:xfrm>
          <a:off x="2130419" y="1624015"/>
          <a:ext cx="8070037" cy="4755037"/>
        </p:xfrm>
        <a:graphic>
          <a:graphicData uri="http://schemas.openxmlformats.org/drawingml/2006/table">
            <a:tbl>
              <a:tblPr>
                <a:tableStyleId>{5C22544A-7EE6-4342-B048-85BDC9FD1C3A}</a:tableStyleId>
              </a:tblPr>
              <a:tblGrid>
                <a:gridCol w="869238">
                  <a:extLst>
                    <a:ext uri="{9D8B030D-6E8A-4147-A177-3AD203B41FA5}">
                      <a16:colId xmlns:a16="http://schemas.microsoft.com/office/drawing/2014/main" val="20000"/>
                    </a:ext>
                  </a:extLst>
                </a:gridCol>
                <a:gridCol w="7200799">
                  <a:extLst>
                    <a:ext uri="{9D8B030D-6E8A-4147-A177-3AD203B41FA5}">
                      <a16:colId xmlns:a16="http://schemas.microsoft.com/office/drawing/2014/main" val="20001"/>
                    </a:ext>
                  </a:extLst>
                </a:gridCol>
              </a:tblGrid>
              <a:tr h="224699">
                <a:tc>
                  <a:txBody>
                    <a:bodyPr/>
                    <a:lstStyle/>
                    <a:p>
                      <a:pPr algn="ctr" fontAlgn="b"/>
                      <a:r>
                        <a:rPr lang="es-BO" sz="1600" u="none" strike="noStrike" dirty="0">
                          <a:effectLst/>
                        </a:rPr>
                        <a:t>1</a:t>
                      </a:r>
                      <a:endParaRPr lang="es-BO" sz="1600" b="0" i="0" u="none" strike="noStrike" dirty="0">
                        <a:solidFill>
                          <a:srgbClr val="000000"/>
                        </a:solidFill>
                        <a:effectLst/>
                        <a:latin typeface="Calibri"/>
                      </a:endParaRPr>
                    </a:p>
                  </a:txBody>
                  <a:tcPr marL="8274" marR="8274" marT="8274" marB="0" anchor="ctr"/>
                </a:tc>
                <a:tc>
                  <a:txBody>
                    <a:bodyPr/>
                    <a:lstStyle/>
                    <a:p>
                      <a:pPr algn="l" fontAlgn="auto"/>
                      <a:r>
                        <a:rPr lang="es-BO" sz="1400" u="none" strike="noStrike" dirty="0">
                          <a:effectLst/>
                        </a:rPr>
                        <a:t>EVALUACION EE.FF. CPS COCHABAMBA 2014</a:t>
                      </a:r>
                      <a:endParaRPr lang="es-BO" sz="1400" b="0" i="0" u="none" strike="noStrike" dirty="0">
                        <a:solidFill>
                          <a:srgbClr val="000000"/>
                        </a:solidFill>
                        <a:effectLst/>
                        <a:latin typeface="Calibri"/>
                      </a:endParaRPr>
                    </a:p>
                  </a:txBody>
                  <a:tcPr marL="8274" marR="8274" marT="8274" marB="0" anchor="ctr"/>
                </a:tc>
                <a:extLst>
                  <a:ext uri="{0D108BD9-81ED-4DB2-BD59-A6C34878D82A}">
                    <a16:rowId xmlns:a16="http://schemas.microsoft.com/office/drawing/2014/main" val="10000"/>
                  </a:ext>
                </a:extLst>
              </a:tr>
              <a:tr h="472752">
                <a:tc>
                  <a:txBody>
                    <a:bodyPr/>
                    <a:lstStyle/>
                    <a:p>
                      <a:pPr algn="ctr" fontAlgn="b"/>
                      <a:r>
                        <a:rPr lang="es-BO" sz="1600" u="none" strike="noStrike" dirty="0">
                          <a:effectLst/>
                        </a:rPr>
                        <a:t>2</a:t>
                      </a:r>
                      <a:endParaRPr lang="es-BO" sz="1600" b="0" i="0" u="none" strike="noStrike" dirty="0">
                        <a:solidFill>
                          <a:srgbClr val="000000"/>
                        </a:solidFill>
                        <a:effectLst/>
                        <a:latin typeface="Calibri"/>
                      </a:endParaRPr>
                    </a:p>
                  </a:txBody>
                  <a:tcPr marL="8274" marR="8274" marT="8274" marB="0" anchor="ctr"/>
                </a:tc>
                <a:tc>
                  <a:txBody>
                    <a:bodyPr/>
                    <a:lstStyle/>
                    <a:p>
                      <a:pPr algn="l" fontAlgn="auto"/>
                      <a:r>
                        <a:rPr lang="es-BO" sz="1400" u="none" strike="noStrike" dirty="0">
                          <a:effectLst/>
                        </a:rPr>
                        <a:t>EVALUACION DE LOS EEFF Y ANALISIS DE LA EJECUCION PRESUPUESTARIA 2015 CPS POTOSI</a:t>
                      </a:r>
                      <a:endParaRPr lang="es-BO" sz="1400" b="0" i="0" u="none" strike="noStrike" dirty="0">
                        <a:solidFill>
                          <a:srgbClr val="000000"/>
                        </a:solidFill>
                        <a:effectLst/>
                        <a:latin typeface="Calibri"/>
                      </a:endParaRPr>
                    </a:p>
                  </a:txBody>
                  <a:tcPr marL="8274" marR="8274" marT="8274" marB="0" anchor="ctr"/>
                </a:tc>
                <a:extLst>
                  <a:ext uri="{0D108BD9-81ED-4DB2-BD59-A6C34878D82A}">
                    <a16:rowId xmlns:a16="http://schemas.microsoft.com/office/drawing/2014/main" val="10001"/>
                  </a:ext>
                </a:extLst>
              </a:tr>
              <a:tr h="449397">
                <a:tc>
                  <a:txBody>
                    <a:bodyPr/>
                    <a:lstStyle/>
                    <a:p>
                      <a:pPr algn="ctr" fontAlgn="b"/>
                      <a:r>
                        <a:rPr lang="es-BO" sz="1600" u="none" strike="noStrike" dirty="0">
                          <a:effectLst/>
                        </a:rPr>
                        <a:t>3</a:t>
                      </a:r>
                      <a:endParaRPr lang="es-BO" sz="1600" b="0" i="0" u="none" strike="noStrike" dirty="0">
                        <a:solidFill>
                          <a:srgbClr val="000000"/>
                        </a:solidFill>
                        <a:effectLst/>
                        <a:latin typeface="Calibri"/>
                      </a:endParaRPr>
                    </a:p>
                  </a:txBody>
                  <a:tcPr marL="8274" marR="8274" marT="8274" marB="0" anchor="ctr"/>
                </a:tc>
                <a:tc>
                  <a:txBody>
                    <a:bodyPr/>
                    <a:lstStyle/>
                    <a:p>
                      <a:pPr algn="l" fontAlgn="auto"/>
                      <a:r>
                        <a:rPr lang="es-BO" sz="1400" u="none" strike="noStrike" dirty="0">
                          <a:effectLst/>
                        </a:rPr>
                        <a:t>EVALUACION DE LOS EEFF Y ANALISIS DE LA EJECUCION PRESUPUESTARIA 2015 CAJA DE CAMINOS POTOSI</a:t>
                      </a:r>
                      <a:endParaRPr lang="es-BO" sz="1400" b="0" i="0" u="none" strike="noStrike" dirty="0">
                        <a:solidFill>
                          <a:srgbClr val="000000"/>
                        </a:solidFill>
                        <a:effectLst/>
                        <a:latin typeface="Calibri"/>
                      </a:endParaRPr>
                    </a:p>
                  </a:txBody>
                  <a:tcPr marL="8274" marR="8274" marT="8274" marB="0" anchor="ctr"/>
                </a:tc>
                <a:extLst>
                  <a:ext uri="{0D108BD9-81ED-4DB2-BD59-A6C34878D82A}">
                    <a16:rowId xmlns:a16="http://schemas.microsoft.com/office/drawing/2014/main" val="10002"/>
                  </a:ext>
                </a:extLst>
              </a:tr>
              <a:tr h="449397">
                <a:tc>
                  <a:txBody>
                    <a:bodyPr/>
                    <a:lstStyle/>
                    <a:p>
                      <a:pPr algn="ctr" fontAlgn="b"/>
                      <a:r>
                        <a:rPr lang="es-BO" sz="1600" u="none" strike="noStrike" dirty="0">
                          <a:effectLst/>
                        </a:rPr>
                        <a:t>4</a:t>
                      </a:r>
                      <a:endParaRPr lang="es-BO" sz="1600" b="0" i="0" u="none" strike="noStrike" dirty="0">
                        <a:solidFill>
                          <a:srgbClr val="000000"/>
                        </a:solidFill>
                        <a:effectLst/>
                        <a:latin typeface="Calibri"/>
                      </a:endParaRPr>
                    </a:p>
                  </a:txBody>
                  <a:tcPr marL="8274" marR="8274" marT="8274" marB="0" anchor="ctr"/>
                </a:tc>
                <a:tc>
                  <a:txBody>
                    <a:bodyPr/>
                    <a:lstStyle/>
                    <a:p>
                      <a:pPr algn="l" fontAlgn="auto"/>
                      <a:r>
                        <a:rPr lang="es-BO" sz="1400" u="none" strike="noStrike" dirty="0">
                          <a:effectLst/>
                        </a:rPr>
                        <a:t>EVALUACION EEFF Y SEGUIMIENTO EJECUCION 1° SEMESTRE INGRESOS Y GASTOS CSBP POTOSI 2015</a:t>
                      </a:r>
                      <a:endParaRPr lang="es-BO" sz="1400" b="0" i="0" u="none" strike="noStrike" dirty="0">
                        <a:solidFill>
                          <a:srgbClr val="000000"/>
                        </a:solidFill>
                        <a:effectLst/>
                        <a:latin typeface="Calibri"/>
                      </a:endParaRPr>
                    </a:p>
                  </a:txBody>
                  <a:tcPr marL="8274" marR="8274" marT="8274" marB="0" anchor="ctr"/>
                </a:tc>
                <a:extLst>
                  <a:ext uri="{0D108BD9-81ED-4DB2-BD59-A6C34878D82A}">
                    <a16:rowId xmlns:a16="http://schemas.microsoft.com/office/drawing/2014/main" val="10003"/>
                  </a:ext>
                </a:extLst>
              </a:tr>
              <a:tr h="449397">
                <a:tc>
                  <a:txBody>
                    <a:bodyPr/>
                    <a:lstStyle/>
                    <a:p>
                      <a:pPr algn="ctr" fontAlgn="b"/>
                      <a:r>
                        <a:rPr lang="es-BO" sz="1600" u="none" strike="noStrike" dirty="0">
                          <a:effectLst/>
                        </a:rPr>
                        <a:t>5</a:t>
                      </a:r>
                      <a:endParaRPr lang="es-BO" sz="1600" b="0" i="0" u="none" strike="noStrike" dirty="0">
                        <a:solidFill>
                          <a:srgbClr val="000000"/>
                        </a:solidFill>
                        <a:effectLst/>
                        <a:latin typeface="Calibri"/>
                      </a:endParaRPr>
                    </a:p>
                  </a:txBody>
                  <a:tcPr marL="8274" marR="8274" marT="8274" marB="0" anchor="ctr"/>
                </a:tc>
                <a:tc>
                  <a:txBody>
                    <a:bodyPr/>
                    <a:lstStyle/>
                    <a:p>
                      <a:pPr algn="l" fontAlgn="auto"/>
                      <a:r>
                        <a:rPr lang="es-BO" sz="1400" u="none" strike="noStrike" dirty="0">
                          <a:effectLst/>
                        </a:rPr>
                        <a:t>EVALUACION EEFF Y SEGUIMIENTO A EJECUCION PRESUPUESTARIA 1° SEMESTRE CNS POTOSI 2015</a:t>
                      </a:r>
                      <a:endParaRPr lang="es-BO" sz="1400" b="0" i="0" u="none" strike="noStrike" dirty="0">
                        <a:solidFill>
                          <a:srgbClr val="000000"/>
                        </a:solidFill>
                        <a:effectLst/>
                        <a:latin typeface="Calibri"/>
                      </a:endParaRPr>
                    </a:p>
                  </a:txBody>
                  <a:tcPr marL="8274" marR="8274" marT="8274" marB="0" anchor="ctr"/>
                </a:tc>
                <a:extLst>
                  <a:ext uri="{0D108BD9-81ED-4DB2-BD59-A6C34878D82A}">
                    <a16:rowId xmlns:a16="http://schemas.microsoft.com/office/drawing/2014/main" val="10004"/>
                  </a:ext>
                </a:extLst>
              </a:tr>
              <a:tr h="449397">
                <a:tc>
                  <a:txBody>
                    <a:bodyPr/>
                    <a:lstStyle/>
                    <a:p>
                      <a:pPr algn="ctr" fontAlgn="b"/>
                      <a:r>
                        <a:rPr lang="es-BO" sz="1600" u="none" strike="noStrike" dirty="0">
                          <a:effectLst/>
                        </a:rPr>
                        <a:t>6</a:t>
                      </a:r>
                      <a:endParaRPr lang="es-BO" sz="1600" b="0" i="0" u="none" strike="noStrike" dirty="0">
                        <a:solidFill>
                          <a:srgbClr val="000000"/>
                        </a:solidFill>
                        <a:effectLst/>
                        <a:latin typeface="Calibri"/>
                      </a:endParaRPr>
                    </a:p>
                  </a:txBody>
                  <a:tcPr marL="8274" marR="8274" marT="8274" marB="0" anchor="ctr"/>
                </a:tc>
                <a:tc>
                  <a:txBody>
                    <a:bodyPr/>
                    <a:lstStyle/>
                    <a:p>
                      <a:pPr algn="l" fontAlgn="auto"/>
                      <a:r>
                        <a:rPr lang="es-BO" sz="1400" u="none" strike="noStrike" dirty="0">
                          <a:effectLst/>
                        </a:rPr>
                        <a:t>EVALUACION DE LOS EEFF 2014 Y ANALISIS DE LA EJECUCION PRESUPUESTRIA  CORDES COBIJA 2014</a:t>
                      </a:r>
                      <a:endParaRPr lang="es-BO" sz="1400" b="0" i="0" u="none" strike="noStrike" dirty="0">
                        <a:solidFill>
                          <a:srgbClr val="000000"/>
                        </a:solidFill>
                        <a:effectLst/>
                        <a:latin typeface="Calibri"/>
                      </a:endParaRPr>
                    </a:p>
                  </a:txBody>
                  <a:tcPr marL="8274" marR="8274" marT="8274" marB="0" anchor="ctr"/>
                </a:tc>
                <a:extLst>
                  <a:ext uri="{0D108BD9-81ED-4DB2-BD59-A6C34878D82A}">
                    <a16:rowId xmlns:a16="http://schemas.microsoft.com/office/drawing/2014/main" val="10005"/>
                  </a:ext>
                </a:extLst>
              </a:tr>
              <a:tr h="290644">
                <a:tc>
                  <a:txBody>
                    <a:bodyPr/>
                    <a:lstStyle/>
                    <a:p>
                      <a:pPr algn="ctr" fontAlgn="b"/>
                      <a:r>
                        <a:rPr lang="es-BO" sz="1600" u="none" strike="noStrike" dirty="0">
                          <a:effectLst/>
                        </a:rPr>
                        <a:t>7</a:t>
                      </a:r>
                      <a:endParaRPr lang="es-BO" sz="1600" b="0" i="0" u="none" strike="noStrike" dirty="0">
                        <a:solidFill>
                          <a:srgbClr val="000000"/>
                        </a:solidFill>
                        <a:effectLst/>
                        <a:latin typeface="Calibri"/>
                      </a:endParaRPr>
                    </a:p>
                  </a:txBody>
                  <a:tcPr marL="8274" marR="8274" marT="8274" marB="0" anchor="ctr"/>
                </a:tc>
                <a:tc>
                  <a:txBody>
                    <a:bodyPr/>
                    <a:lstStyle/>
                    <a:p>
                      <a:pPr algn="l" fontAlgn="auto"/>
                      <a:r>
                        <a:rPr lang="es-BO" sz="1400" u="none" strike="noStrike" dirty="0">
                          <a:effectLst/>
                        </a:rPr>
                        <a:t>SEGUIMIENTO A LAS RECOMENDACIONES AAF-70-02-007/13 EVALUACION DE LOS EEFF  CAJA CORDES COCHABAMBA 2011</a:t>
                      </a:r>
                      <a:endParaRPr lang="es-BO" sz="1400" b="0" i="0" u="none" strike="noStrike" dirty="0">
                        <a:solidFill>
                          <a:srgbClr val="000000"/>
                        </a:solidFill>
                        <a:effectLst/>
                        <a:latin typeface="Calibri"/>
                      </a:endParaRPr>
                    </a:p>
                  </a:txBody>
                  <a:tcPr marL="8274" marR="8274" marT="8274" marB="0" anchor="ctr"/>
                </a:tc>
                <a:extLst>
                  <a:ext uri="{0D108BD9-81ED-4DB2-BD59-A6C34878D82A}">
                    <a16:rowId xmlns:a16="http://schemas.microsoft.com/office/drawing/2014/main" val="10006"/>
                  </a:ext>
                </a:extLst>
              </a:tr>
              <a:tr h="674096">
                <a:tc>
                  <a:txBody>
                    <a:bodyPr/>
                    <a:lstStyle/>
                    <a:p>
                      <a:pPr algn="ctr" fontAlgn="b"/>
                      <a:r>
                        <a:rPr lang="es-BO" sz="1600" u="none" strike="noStrike" dirty="0">
                          <a:effectLst/>
                        </a:rPr>
                        <a:t>8</a:t>
                      </a:r>
                      <a:endParaRPr lang="es-BO" sz="1600" b="0" i="0" u="none" strike="noStrike" dirty="0">
                        <a:solidFill>
                          <a:srgbClr val="000000"/>
                        </a:solidFill>
                        <a:effectLst/>
                        <a:latin typeface="Calibri"/>
                      </a:endParaRPr>
                    </a:p>
                  </a:txBody>
                  <a:tcPr marL="8274" marR="8274" marT="8274" marB="0" anchor="ctr"/>
                </a:tc>
                <a:tc>
                  <a:txBody>
                    <a:bodyPr/>
                    <a:lstStyle/>
                    <a:p>
                      <a:pPr algn="l" fontAlgn="auto"/>
                      <a:r>
                        <a:rPr lang="es-BO" sz="1400" u="none" strike="noStrike" dirty="0">
                          <a:effectLst/>
                        </a:rPr>
                        <a:t>SEGUIMIENTO A LAS RECOMENDACIONES AAF-70-02-08 DE LA CAJA DE SALUD DE LA BANCA PRIVADA REGIONAL COCHABAMBA EQUILIBRIO FINANCIERO 2010</a:t>
                      </a:r>
                      <a:endParaRPr lang="es-BO" sz="1400" b="0" i="0" u="none" strike="noStrike" dirty="0">
                        <a:solidFill>
                          <a:srgbClr val="000000"/>
                        </a:solidFill>
                        <a:effectLst/>
                        <a:latin typeface="Calibri"/>
                      </a:endParaRPr>
                    </a:p>
                  </a:txBody>
                  <a:tcPr marL="8274" marR="8274" marT="8274" marB="0" anchor="ctr"/>
                </a:tc>
                <a:extLst>
                  <a:ext uri="{0D108BD9-81ED-4DB2-BD59-A6C34878D82A}">
                    <a16:rowId xmlns:a16="http://schemas.microsoft.com/office/drawing/2014/main" val="10007"/>
                  </a:ext>
                </a:extLst>
              </a:tr>
              <a:tr h="674096">
                <a:tc>
                  <a:txBody>
                    <a:bodyPr/>
                    <a:lstStyle/>
                    <a:p>
                      <a:pPr algn="ctr" fontAlgn="b"/>
                      <a:r>
                        <a:rPr lang="es-BO" sz="1600" u="none" strike="noStrike" dirty="0">
                          <a:effectLst/>
                        </a:rPr>
                        <a:t>9</a:t>
                      </a:r>
                      <a:endParaRPr lang="es-BO" sz="1600" b="0" i="0" u="none" strike="noStrike" dirty="0">
                        <a:solidFill>
                          <a:srgbClr val="000000"/>
                        </a:solidFill>
                        <a:effectLst/>
                        <a:latin typeface="Calibri"/>
                      </a:endParaRPr>
                    </a:p>
                  </a:txBody>
                  <a:tcPr marL="8274" marR="8274" marT="8274" marB="0" anchor="ctr"/>
                </a:tc>
                <a:tc>
                  <a:txBody>
                    <a:bodyPr/>
                    <a:lstStyle/>
                    <a:p>
                      <a:pPr algn="l" fontAlgn="auto"/>
                      <a:r>
                        <a:rPr lang="es-BO" sz="1400" u="none" strike="noStrike" dirty="0">
                          <a:effectLst/>
                        </a:rPr>
                        <a:t>SEGUIMIENTO A LAS RECOMENDACIONES AAF-70-02-013/12 EQUILIBRIO FINANCIERO CAJA PETROLERA DE SALUD  CBBA 2010</a:t>
                      </a:r>
                      <a:endParaRPr lang="es-BO" sz="1400" b="0" i="0" u="none" strike="noStrike" dirty="0">
                        <a:solidFill>
                          <a:srgbClr val="000000"/>
                        </a:solidFill>
                        <a:effectLst/>
                        <a:latin typeface="Calibri"/>
                      </a:endParaRPr>
                    </a:p>
                  </a:txBody>
                  <a:tcPr marL="8274" marR="8274" marT="8274" marB="0" anchor="ctr"/>
                </a:tc>
                <a:extLst>
                  <a:ext uri="{0D108BD9-81ED-4DB2-BD59-A6C34878D82A}">
                    <a16:rowId xmlns:a16="http://schemas.microsoft.com/office/drawing/2014/main" val="10008"/>
                  </a:ext>
                </a:extLst>
              </a:tr>
              <a:tr h="449397">
                <a:tc>
                  <a:txBody>
                    <a:bodyPr/>
                    <a:lstStyle/>
                    <a:p>
                      <a:pPr algn="ctr" fontAlgn="b"/>
                      <a:r>
                        <a:rPr lang="es-BO" sz="1600" u="none" strike="noStrike" dirty="0">
                          <a:effectLst/>
                        </a:rPr>
                        <a:t>10</a:t>
                      </a:r>
                      <a:endParaRPr lang="es-BO" sz="1600" b="0" i="0" u="none" strike="noStrike" dirty="0">
                        <a:solidFill>
                          <a:srgbClr val="000000"/>
                        </a:solidFill>
                        <a:effectLst/>
                        <a:latin typeface="Calibri"/>
                      </a:endParaRPr>
                    </a:p>
                  </a:txBody>
                  <a:tcPr marL="8274" marR="8274" marT="8274" marB="0" anchor="ctr"/>
                </a:tc>
                <a:tc>
                  <a:txBody>
                    <a:bodyPr/>
                    <a:lstStyle/>
                    <a:p>
                      <a:pPr algn="l" fontAlgn="auto"/>
                      <a:r>
                        <a:rPr lang="es-BO" sz="1400" u="none" strike="noStrike" dirty="0">
                          <a:effectLst/>
                        </a:rPr>
                        <a:t>SEGUIMIENTO A LAS RECOMENDACIONES AAF-70-02-046/14  EVALUACION DE LOS EEFF DE LA CPS ORURO</a:t>
                      </a:r>
                      <a:endParaRPr lang="es-BO" sz="1400" b="0" i="0" u="none" strike="noStrike" dirty="0">
                        <a:solidFill>
                          <a:srgbClr val="000000"/>
                        </a:solidFill>
                        <a:effectLst/>
                        <a:latin typeface="Calibri"/>
                      </a:endParaRPr>
                    </a:p>
                  </a:txBody>
                  <a:tcPr marL="8274" marR="8274" marT="8274" marB="0" anchor="ctr"/>
                </a:tc>
                <a:extLst>
                  <a:ext uri="{0D108BD9-81ED-4DB2-BD59-A6C34878D82A}">
                    <a16:rowId xmlns:a16="http://schemas.microsoft.com/office/drawing/2014/main" val="10009"/>
                  </a:ext>
                </a:extLst>
              </a:tr>
            </a:tbl>
          </a:graphicData>
        </a:graphic>
      </p:graphicFrame>
      <p:sp>
        <p:nvSpPr>
          <p:cNvPr id="10" name="5 CuadroTexto"/>
          <p:cNvSpPr txBox="1"/>
          <p:nvPr/>
        </p:nvSpPr>
        <p:spPr>
          <a:xfrm>
            <a:off x="6384033" y="81776"/>
            <a:ext cx="4032449" cy="41549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s-BO" sz="1050" b="1" dirty="0">
                <a:solidFill>
                  <a:schemeClr val="bg1"/>
                </a:solidFill>
                <a:effectLst>
                  <a:outerShdw blurRad="38100" dist="38100" dir="2700000" algn="tl">
                    <a:srgbClr val="000000">
                      <a:alpha val="43137"/>
                    </a:srgbClr>
                  </a:outerShdw>
                </a:effectLst>
              </a:rPr>
              <a:t>DEPARTAMENTO TÉCNICO DE FISCALIZACIÓN</a:t>
            </a:r>
          </a:p>
          <a:p>
            <a:pPr algn="ctr">
              <a:defRPr/>
            </a:pPr>
            <a:r>
              <a:rPr lang="es-BO" sz="1050" b="1" dirty="0">
                <a:solidFill>
                  <a:schemeClr val="bg1"/>
                </a:solidFill>
                <a:effectLst>
                  <a:outerShdw blurRad="38100" dist="38100" dir="2700000" algn="tl">
                    <a:srgbClr val="000000">
                      <a:alpha val="43137"/>
                    </a:srgbClr>
                  </a:outerShdw>
                </a:effectLst>
              </a:rPr>
              <a:t>ADMINISTRATIVA Y FINANCIERA</a:t>
            </a:r>
            <a:endParaRPr lang="es-ES" sz="1050" b="1" dirty="0">
              <a:solidFill>
                <a:schemeClr val="bg1"/>
              </a:solidFill>
              <a:effectLst>
                <a:outerShdw blurRad="38100" dist="38100" dir="2700000" algn="tl">
                  <a:srgbClr val="000000">
                    <a:alpha val="43137"/>
                  </a:srgbClr>
                </a:outerShdw>
              </a:effectLst>
            </a:endParaRPr>
          </a:p>
        </p:txBody>
      </p:sp>
      <p:pic>
        <p:nvPicPr>
          <p:cNvPr id="11"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17535519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8184232" y="619252"/>
            <a:ext cx="2225916" cy="25391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defPPr>
              <a:defRPr lang="es-BO"/>
            </a:defPPr>
            <a:lvl1pPr algn="ctr" fontAlgn="auto">
              <a:spcBef>
                <a:spcPts val="0"/>
              </a:spcBef>
              <a:spcAft>
                <a:spcPts val="0"/>
              </a:spcAft>
              <a:defRPr sz="900" b="1">
                <a:solidFill>
                  <a:srgbClr val="FFFF00"/>
                </a:solidFill>
                <a:effectLst>
                  <a:outerShdw blurRad="38100" dist="38100" dir="2700000" algn="tl">
                    <a:srgbClr val="000000">
                      <a:alpha val="43137"/>
                    </a:srgbClr>
                  </a:outerShdw>
                </a:effectLst>
              </a:defRPr>
            </a:lvl1pPr>
          </a:lstStyle>
          <a:p>
            <a:r>
              <a:rPr lang="es-BO" sz="1050" dirty="0">
                <a:solidFill>
                  <a:schemeClr val="bg1"/>
                </a:solidFill>
              </a:rPr>
              <a:t>ÁREA  DE ANALISIS FINANCIERO</a:t>
            </a:r>
            <a:endParaRPr lang="es-ES" sz="1050" dirty="0">
              <a:solidFill>
                <a:schemeClr val="bg1"/>
              </a:solidFill>
            </a:endParaRPr>
          </a:p>
        </p:txBody>
      </p:sp>
      <p:sp>
        <p:nvSpPr>
          <p:cNvPr id="9" name="8 Rectángulo"/>
          <p:cNvSpPr/>
          <p:nvPr/>
        </p:nvSpPr>
        <p:spPr>
          <a:xfrm>
            <a:off x="2130419" y="1016598"/>
            <a:ext cx="4973694" cy="40011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s-BO" sz="2000" b="1" dirty="0">
                <a:effectLst>
                  <a:outerShdw blurRad="38100" dist="38100" dir="2700000" algn="tl">
                    <a:srgbClr val="000000">
                      <a:alpha val="43137"/>
                    </a:srgbClr>
                  </a:outerShdw>
                </a:effectLst>
              </a:rPr>
              <a:t>EVALUACIÓN DE ESTADOS FINANCIEROS:</a:t>
            </a:r>
          </a:p>
        </p:txBody>
      </p:sp>
      <p:graphicFrame>
        <p:nvGraphicFramePr>
          <p:cNvPr id="2" name="1 Tabla"/>
          <p:cNvGraphicFramePr>
            <a:graphicFrameLocks noGrp="1"/>
          </p:cNvGraphicFramePr>
          <p:nvPr>
            <p:extLst/>
          </p:nvPr>
        </p:nvGraphicFramePr>
        <p:xfrm>
          <a:off x="2130419" y="1692274"/>
          <a:ext cx="7854013" cy="4902153"/>
        </p:xfrm>
        <a:graphic>
          <a:graphicData uri="http://schemas.openxmlformats.org/drawingml/2006/table">
            <a:tbl>
              <a:tblPr>
                <a:tableStyleId>{5C22544A-7EE6-4342-B048-85BDC9FD1C3A}</a:tableStyleId>
              </a:tblPr>
              <a:tblGrid>
                <a:gridCol w="869238">
                  <a:extLst>
                    <a:ext uri="{9D8B030D-6E8A-4147-A177-3AD203B41FA5}">
                      <a16:colId xmlns:a16="http://schemas.microsoft.com/office/drawing/2014/main" val="20000"/>
                    </a:ext>
                  </a:extLst>
                </a:gridCol>
                <a:gridCol w="6984775">
                  <a:extLst>
                    <a:ext uri="{9D8B030D-6E8A-4147-A177-3AD203B41FA5}">
                      <a16:colId xmlns:a16="http://schemas.microsoft.com/office/drawing/2014/main" val="20001"/>
                    </a:ext>
                  </a:extLst>
                </a:gridCol>
              </a:tblGrid>
              <a:tr h="458246">
                <a:tc>
                  <a:txBody>
                    <a:bodyPr/>
                    <a:lstStyle/>
                    <a:p>
                      <a:pPr algn="ctr" fontAlgn="b"/>
                      <a:r>
                        <a:rPr lang="es-BO" sz="1600" u="none" strike="noStrike" dirty="0">
                          <a:effectLst/>
                        </a:rPr>
                        <a:t>11</a:t>
                      </a:r>
                      <a:endParaRPr lang="es-BO" sz="1600" b="0" i="0" u="none" strike="noStrike" dirty="0">
                        <a:solidFill>
                          <a:srgbClr val="000000"/>
                        </a:solidFill>
                        <a:effectLst/>
                        <a:latin typeface="Calibri"/>
                      </a:endParaRPr>
                    </a:p>
                  </a:txBody>
                  <a:tcPr marL="8688" marR="8688" marT="8688" marB="0" anchor="ctr"/>
                </a:tc>
                <a:tc>
                  <a:txBody>
                    <a:bodyPr/>
                    <a:lstStyle/>
                    <a:p>
                      <a:pPr algn="l" fontAlgn="auto"/>
                      <a:r>
                        <a:rPr lang="es-BO" sz="1600" u="none" strike="noStrike" dirty="0">
                          <a:effectLst/>
                        </a:rPr>
                        <a:t>SEGUIMIENTO A LAS RECOMENDACIONES AAF-70-02-043/14 ERVALUACION EEFF SSU ORURO 2013</a:t>
                      </a:r>
                      <a:endParaRPr lang="es-BO" sz="1600" b="0" i="0" u="none" strike="noStrike" dirty="0">
                        <a:solidFill>
                          <a:srgbClr val="000000"/>
                        </a:solidFill>
                        <a:effectLst/>
                        <a:latin typeface="Calibri"/>
                      </a:endParaRPr>
                    </a:p>
                  </a:txBody>
                  <a:tcPr marL="8688" marR="8688" marT="8688" marB="0" anchor="ctr"/>
                </a:tc>
                <a:extLst>
                  <a:ext uri="{0D108BD9-81ED-4DB2-BD59-A6C34878D82A}">
                    <a16:rowId xmlns:a16="http://schemas.microsoft.com/office/drawing/2014/main" val="10000"/>
                  </a:ext>
                </a:extLst>
              </a:tr>
              <a:tr h="493777">
                <a:tc>
                  <a:txBody>
                    <a:bodyPr/>
                    <a:lstStyle/>
                    <a:p>
                      <a:pPr algn="ctr" fontAlgn="b"/>
                      <a:r>
                        <a:rPr lang="es-BO" sz="1600" u="none" strike="noStrike" dirty="0">
                          <a:effectLst/>
                        </a:rPr>
                        <a:t>12</a:t>
                      </a:r>
                      <a:endParaRPr lang="es-BO" sz="1600" b="0" i="0" u="none" strike="noStrike" dirty="0">
                        <a:solidFill>
                          <a:srgbClr val="000000"/>
                        </a:solidFill>
                        <a:effectLst/>
                        <a:latin typeface="Calibri"/>
                      </a:endParaRPr>
                    </a:p>
                  </a:txBody>
                  <a:tcPr marL="8688" marR="8688" marT="8688" marB="0" anchor="ctr"/>
                </a:tc>
                <a:tc>
                  <a:txBody>
                    <a:bodyPr/>
                    <a:lstStyle/>
                    <a:p>
                      <a:pPr algn="l" fontAlgn="auto"/>
                      <a:r>
                        <a:rPr lang="es-BO" sz="1600" u="none" strike="noStrike" dirty="0">
                          <a:effectLst/>
                        </a:rPr>
                        <a:t>SEGUIMIENTO A LAS RECOMENDACIONES AAF-70-02-085/14 EVALUACION DE EEFF CAJA CORDES  SUCRE 2013 </a:t>
                      </a:r>
                      <a:endParaRPr lang="es-BO" sz="1600" b="0" i="0" u="none" strike="noStrike" dirty="0">
                        <a:solidFill>
                          <a:srgbClr val="000000"/>
                        </a:solidFill>
                        <a:effectLst/>
                        <a:latin typeface="Calibri"/>
                      </a:endParaRPr>
                    </a:p>
                  </a:txBody>
                  <a:tcPr marL="8688" marR="8688" marT="8688" marB="0" anchor="ctr"/>
                </a:tc>
                <a:extLst>
                  <a:ext uri="{0D108BD9-81ED-4DB2-BD59-A6C34878D82A}">
                    <a16:rowId xmlns:a16="http://schemas.microsoft.com/office/drawing/2014/main" val="10001"/>
                  </a:ext>
                </a:extLst>
              </a:tr>
              <a:tr h="458246">
                <a:tc>
                  <a:txBody>
                    <a:bodyPr/>
                    <a:lstStyle/>
                    <a:p>
                      <a:pPr algn="ctr" fontAlgn="b"/>
                      <a:r>
                        <a:rPr lang="es-BO" sz="1600" u="none" strike="noStrike" dirty="0">
                          <a:effectLst/>
                        </a:rPr>
                        <a:t>13</a:t>
                      </a:r>
                      <a:endParaRPr lang="es-BO" sz="1600" b="0" i="0" u="none" strike="noStrike" dirty="0">
                        <a:solidFill>
                          <a:srgbClr val="000000"/>
                        </a:solidFill>
                        <a:effectLst/>
                        <a:latin typeface="Calibri"/>
                      </a:endParaRPr>
                    </a:p>
                  </a:txBody>
                  <a:tcPr marL="8688" marR="8688" marT="8688" marB="0" anchor="ctr"/>
                </a:tc>
                <a:tc>
                  <a:txBody>
                    <a:bodyPr/>
                    <a:lstStyle/>
                    <a:p>
                      <a:pPr algn="l" fontAlgn="auto"/>
                      <a:r>
                        <a:rPr lang="es-BO" sz="1600" u="none" strike="noStrike" dirty="0">
                          <a:effectLst/>
                        </a:rPr>
                        <a:t>SEGUIMIENTO A LAS RECOMENDACIONES AAF-70-02-087/14 EVALUACION EEFF CSBP SUCRE 2013</a:t>
                      </a:r>
                      <a:endParaRPr lang="es-BO" sz="1600" b="0" i="0" u="none" strike="noStrike" dirty="0">
                        <a:solidFill>
                          <a:srgbClr val="000000"/>
                        </a:solidFill>
                        <a:effectLst/>
                        <a:latin typeface="Calibri"/>
                      </a:endParaRPr>
                    </a:p>
                  </a:txBody>
                  <a:tcPr marL="8688" marR="8688" marT="8688" marB="0" anchor="ctr"/>
                </a:tc>
                <a:extLst>
                  <a:ext uri="{0D108BD9-81ED-4DB2-BD59-A6C34878D82A}">
                    <a16:rowId xmlns:a16="http://schemas.microsoft.com/office/drawing/2014/main" val="10002"/>
                  </a:ext>
                </a:extLst>
              </a:tr>
              <a:tr h="458246">
                <a:tc>
                  <a:txBody>
                    <a:bodyPr/>
                    <a:lstStyle/>
                    <a:p>
                      <a:pPr algn="ctr" fontAlgn="b"/>
                      <a:r>
                        <a:rPr lang="es-BO" sz="1600" u="none" strike="noStrike" dirty="0">
                          <a:effectLst/>
                        </a:rPr>
                        <a:t>14</a:t>
                      </a:r>
                      <a:endParaRPr lang="es-BO" sz="1600" b="0" i="0" u="none" strike="noStrike" dirty="0">
                        <a:solidFill>
                          <a:srgbClr val="000000"/>
                        </a:solidFill>
                        <a:effectLst/>
                        <a:latin typeface="Calibri"/>
                      </a:endParaRPr>
                    </a:p>
                  </a:txBody>
                  <a:tcPr marL="8688" marR="8688" marT="8688" marB="0" anchor="ctr"/>
                </a:tc>
                <a:tc>
                  <a:txBody>
                    <a:bodyPr/>
                    <a:lstStyle/>
                    <a:p>
                      <a:pPr algn="l" fontAlgn="auto"/>
                      <a:r>
                        <a:rPr lang="es-BO" sz="1600" u="none" strike="noStrike" dirty="0">
                          <a:effectLst/>
                        </a:rPr>
                        <a:t>SEGUIMIENTO A LAS RECOMENDACIONES AAF-70-02-088/14 EVALUACION EEFF CPS SUCRE 2013</a:t>
                      </a:r>
                      <a:endParaRPr lang="es-BO" sz="1600" b="0" i="0" u="none" strike="noStrike" dirty="0">
                        <a:solidFill>
                          <a:srgbClr val="000000"/>
                        </a:solidFill>
                        <a:effectLst/>
                        <a:latin typeface="Calibri"/>
                      </a:endParaRPr>
                    </a:p>
                  </a:txBody>
                  <a:tcPr marL="8688" marR="8688" marT="8688" marB="0" anchor="ctr"/>
                </a:tc>
                <a:extLst>
                  <a:ext uri="{0D108BD9-81ED-4DB2-BD59-A6C34878D82A}">
                    <a16:rowId xmlns:a16="http://schemas.microsoft.com/office/drawing/2014/main" val="10003"/>
                  </a:ext>
                </a:extLst>
              </a:tr>
              <a:tr h="493777">
                <a:tc>
                  <a:txBody>
                    <a:bodyPr/>
                    <a:lstStyle/>
                    <a:p>
                      <a:pPr algn="ctr" fontAlgn="b"/>
                      <a:r>
                        <a:rPr lang="es-BO" sz="1600" u="none" strike="noStrike" dirty="0">
                          <a:effectLst/>
                        </a:rPr>
                        <a:t>15</a:t>
                      </a:r>
                      <a:endParaRPr lang="es-BO" sz="1600" b="0" i="0" u="none" strike="noStrike" dirty="0">
                        <a:solidFill>
                          <a:srgbClr val="000000"/>
                        </a:solidFill>
                        <a:effectLst/>
                        <a:latin typeface="Calibri"/>
                      </a:endParaRPr>
                    </a:p>
                  </a:txBody>
                  <a:tcPr marL="8688" marR="8688" marT="8688" marB="0" anchor="ctr"/>
                </a:tc>
                <a:tc>
                  <a:txBody>
                    <a:bodyPr/>
                    <a:lstStyle/>
                    <a:p>
                      <a:pPr algn="l" fontAlgn="auto"/>
                      <a:r>
                        <a:rPr lang="es-BO" sz="1600" u="none" strike="noStrike" dirty="0">
                          <a:effectLst/>
                        </a:rPr>
                        <a:t>SEGUIMIENTO A LAS RECOMENDACIONES AAF-70-02-033/14 REV EEFF  Y EJECUCION CPS SANTA CRUZ</a:t>
                      </a:r>
                      <a:endParaRPr lang="es-BO" sz="1600" b="0" i="0" u="none" strike="noStrike" dirty="0">
                        <a:solidFill>
                          <a:srgbClr val="000000"/>
                        </a:solidFill>
                        <a:effectLst/>
                        <a:latin typeface="Calibri"/>
                      </a:endParaRPr>
                    </a:p>
                  </a:txBody>
                  <a:tcPr marL="8688" marR="8688" marT="8688" marB="0" anchor="ctr"/>
                </a:tc>
                <a:extLst>
                  <a:ext uri="{0D108BD9-81ED-4DB2-BD59-A6C34878D82A}">
                    <a16:rowId xmlns:a16="http://schemas.microsoft.com/office/drawing/2014/main" val="10004"/>
                  </a:ext>
                </a:extLst>
              </a:tr>
              <a:tr h="458246">
                <a:tc>
                  <a:txBody>
                    <a:bodyPr/>
                    <a:lstStyle/>
                    <a:p>
                      <a:pPr algn="ctr" fontAlgn="b"/>
                      <a:r>
                        <a:rPr lang="es-BO" sz="1600" u="none" strike="noStrike" dirty="0">
                          <a:effectLst/>
                        </a:rPr>
                        <a:t>16</a:t>
                      </a:r>
                      <a:endParaRPr lang="es-BO" sz="1600" b="0" i="0" u="none" strike="noStrike" dirty="0">
                        <a:solidFill>
                          <a:srgbClr val="000000"/>
                        </a:solidFill>
                        <a:effectLst/>
                        <a:latin typeface="Calibri"/>
                      </a:endParaRPr>
                    </a:p>
                  </a:txBody>
                  <a:tcPr marL="8688" marR="8688" marT="8688" marB="0" anchor="ctr"/>
                </a:tc>
                <a:tc>
                  <a:txBody>
                    <a:bodyPr/>
                    <a:lstStyle/>
                    <a:p>
                      <a:pPr algn="l" fontAlgn="auto"/>
                      <a:r>
                        <a:rPr lang="es-BO" sz="1600" u="none" strike="noStrike" dirty="0">
                          <a:effectLst/>
                        </a:rPr>
                        <a:t>SEGUIMIENTO A LAS RECOMENDACIONES AAF-70-02-033/14 EVALUACION EEFF SINEC</a:t>
                      </a:r>
                      <a:endParaRPr lang="es-BO" sz="1600" b="0" i="0" u="none" strike="noStrike" dirty="0">
                        <a:solidFill>
                          <a:srgbClr val="000000"/>
                        </a:solidFill>
                        <a:effectLst/>
                        <a:latin typeface="Calibri"/>
                      </a:endParaRPr>
                    </a:p>
                  </a:txBody>
                  <a:tcPr marL="8688" marR="8688" marT="8688" marB="0" anchor="ctr"/>
                </a:tc>
                <a:extLst>
                  <a:ext uri="{0D108BD9-81ED-4DB2-BD59-A6C34878D82A}">
                    <a16:rowId xmlns:a16="http://schemas.microsoft.com/office/drawing/2014/main" val="10005"/>
                  </a:ext>
                </a:extLst>
              </a:tr>
              <a:tr h="687369">
                <a:tc>
                  <a:txBody>
                    <a:bodyPr/>
                    <a:lstStyle/>
                    <a:p>
                      <a:pPr algn="ctr" fontAlgn="b"/>
                      <a:r>
                        <a:rPr lang="es-BO" sz="1600" u="none" strike="noStrike" dirty="0">
                          <a:effectLst/>
                        </a:rPr>
                        <a:t>17</a:t>
                      </a:r>
                      <a:endParaRPr lang="es-BO" sz="1600" b="0" i="0" u="none" strike="noStrike" dirty="0">
                        <a:solidFill>
                          <a:srgbClr val="000000"/>
                        </a:solidFill>
                        <a:effectLst/>
                        <a:latin typeface="Calibri"/>
                      </a:endParaRPr>
                    </a:p>
                  </a:txBody>
                  <a:tcPr marL="8688" marR="8688" marT="8688" marB="0" anchor="ctr"/>
                </a:tc>
                <a:tc>
                  <a:txBody>
                    <a:bodyPr/>
                    <a:lstStyle/>
                    <a:p>
                      <a:pPr algn="l" fontAlgn="auto"/>
                      <a:r>
                        <a:rPr lang="es-BO" sz="1600" u="none" strike="noStrike" dirty="0">
                          <a:effectLst/>
                        </a:rPr>
                        <a:t>SEGUIMIENTO A LAS RECOMENDACIONES AAF-70-02-099/12 EVALUACION DE LOS EE.FF.  - EQUILIBRIO FINANCIERO CORDES COBIJA 2011</a:t>
                      </a:r>
                      <a:endParaRPr lang="es-BO" sz="1600" b="0" i="0" u="none" strike="noStrike" dirty="0">
                        <a:solidFill>
                          <a:srgbClr val="000000"/>
                        </a:solidFill>
                        <a:effectLst/>
                        <a:latin typeface="Calibri"/>
                      </a:endParaRPr>
                    </a:p>
                  </a:txBody>
                  <a:tcPr marL="8688" marR="8688" marT="8688" marB="0" anchor="ctr"/>
                </a:tc>
                <a:extLst>
                  <a:ext uri="{0D108BD9-81ED-4DB2-BD59-A6C34878D82A}">
                    <a16:rowId xmlns:a16="http://schemas.microsoft.com/office/drawing/2014/main" val="10006"/>
                  </a:ext>
                </a:extLst>
              </a:tr>
              <a:tr h="493777">
                <a:tc>
                  <a:txBody>
                    <a:bodyPr/>
                    <a:lstStyle/>
                    <a:p>
                      <a:pPr algn="ctr" fontAlgn="b"/>
                      <a:r>
                        <a:rPr lang="es-BO" sz="1600" u="none" strike="noStrike" dirty="0">
                          <a:effectLst/>
                        </a:rPr>
                        <a:t>18</a:t>
                      </a:r>
                      <a:endParaRPr lang="es-BO" sz="1600" b="0" i="0" u="none" strike="noStrike" dirty="0">
                        <a:solidFill>
                          <a:srgbClr val="000000"/>
                        </a:solidFill>
                        <a:effectLst/>
                        <a:latin typeface="Calibri"/>
                      </a:endParaRPr>
                    </a:p>
                  </a:txBody>
                  <a:tcPr marL="8688" marR="8688" marT="8688" marB="0" anchor="ctr"/>
                </a:tc>
                <a:tc>
                  <a:txBody>
                    <a:bodyPr/>
                    <a:lstStyle/>
                    <a:p>
                      <a:pPr algn="l" fontAlgn="auto"/>
                      <a:r>
                        <a:rPr lang="es-BO" sz="1600" u="none" strike="noStrike" dirty="0">
                          <a:effectLst/>
                        </a:rPr>
                        <a:t>SEGUIMIENTO A LAS RECOMENDACIONES AAF-70-02-0105/12 EVALUACION A LOS EE.FF.  CORDES COBIJA 2010</a:t>
                      </a:r>
                      <a:endParaRPr lang="es-BO" sz="1600" b="0" i="0" u="none" strike="noStrike" dirty="0">
                        <a:solidFill>
                          <a:srgbClr val="000000"/>
                        </a:solidFill>
                        <a:effectLst/>
                        <a:latin typeface="Calibri"/>
                      </a:endParaRPr>
                    </a:p>
                  </a:txBody>
                  <a:tcPr marL="8688" marR="8688" marT="8688" marB="0" anchor="ctr"/>
                </a:tc>
                <a:extLst>
                  <a:ext uri="{0D108BD9-81ED-4DB2-BD59-A6C34878D82A}">
                    <a16:rowId xmlns:a16="http://schemas.microsoft.com/office/drawing/2014/main" val="10007"/>
                  </a:ext>
                </a:extLst>
              </a:tr>
              <a:tr h="687369">
                <a:tc>
                  <a:txBody>
                    <a:bodyPr/>
                    <a:lstStyle/>
                    <a:p>
                      <a:pPr algn="ctr" fontAlgn="b"/>
                      <a:r>
                        <a:rPr lang="es-BO" sz="1600" u="none" strike="noStrike" dirty="0">
                          <a:effectLst/>
                        </a:rPr>
                        <a:t>19</a:t>
                      </a:r>
                      <a:endParaRPr lang="es-BO" sz="1600" b="0" i="0" u="none" strike="noStrike" dirty="0">
                        <a:solidFill>
                          <a:srgbClr val="000000"/>
                        </a:solidFill>
                        <a:effectLst/>
                        <a:latin typeface="Calibri"/>
                      </a:endParaRPr>
                    </a:p>
                  </a:txBody>
                  <a:tcPr marL="8688" marR="8688" marT="8688" marB="0" anchor="ctr"/>
                </a:tc>
                <a:tc>
                  <a:txBody>
                    <a:bodyPr/>
                    <a:lstStyle/>
                    <a:p>
                      <a:pPr algn="l" fontAlgn="auto"/>
                      <a:r>
                        <a:rPr lang="es-BO" sz="1600" u="none" strike="noStrike" dirty="0">
                          <a:effectLst/>
                        </a:rPr>
                        <a:t>SEGUIMIENTO A LAS RECOMENDACIONES AAF-70-02-042/14EVALUACION A LOS EE.FF. DE LA CAJA DE SALUD DE LA BANCA PRIVADA REGIONAL ORURO 2013</a:t>
                      </a:r>
                      <a:endParaRPr lang="es-BO" sz="1600" b="0" i="0" u="none" strike="noStrike" dirty="0">
                        <a:solidFill>
                          <a:srgbClr val="000000"/>
                        </a:solidFill>
                        <a:effectLst/>
                        <a:latin typeface="Calibri"/>
                      </a:endParaRPr>
                    </a:p>
                  </a:txBody>
                  <a:tcPr marL="8688" marR="8688" marT="8688" marB="0" anchor="ctr"/>
                </a:tc>
                <a:extLst>
                  <a:ext uri="{0D108BD9-81ED-4DB2-BD59-A6C34878D82A}">
                    <a16:rowId xmlns:a16="http://schemas.microsoft.com/office/drawing/2014/main" val="10008"/>
                  </a:ext>
                </a:extLst>
              </a:tr>
            </a:tbl>
          </a:graphicData>
        </a:graphic>
      </p:graphicFrame>
      <p:sp>
        <p:nvSpPr>
          <p:cNvPr id="10" name="5 CuadroTexto"/>
          <p:cNvSpPr txBox="1"/>
          <p:nvPr/>
        </p:nvSpPr>
        <p:spPr>
          <a:xfrm>
            <a:off x="6384033" y="81776"/>
            <a:ext cx="4032449" cy="41549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s-BO" sz="1050" b="1" dirty="0">
                <a:solidFill>
                  <a:schemeClr val="bg1"/>
                </a:solidFill>
                <a:effectLst>
                  <a:outerShdw blurRad="38100" dist="38100" dir="2700000" algn="tl">
                    <a:srgbClr val="000000">
                      <a:alpha val="43137"/>
                    </a:srgbClr>
                  </a:outerShdw>
                </a:effectLst>
              </a:rPr>
              <a:t>DEPARTAMENTO TÉCNICO DE FISCALIZACIÓN</a:t>
            </a:r>
          </a:p>
          <a:p>
            <a:pPr algn="ctr">
              <a:defRPr/>
            </a:pPr>
            <a:r>
              <a:rPr lang="es-BO" sz="1050" b="1" dirty="0">
                <a:solidFill>
                  <a:schemeClr val="bg1"/>
                </a:solidFill>
                <a:effectLst>
                  <a:outerShdw blurRad="38100" dist="38100" dir="2700000" algn="tl">
                    <a:srgbClr val="000000">
                      <a:alpha val="43137"/>
                    </a:srgbClr>
                  </a:outerShdw>
                </a:effectLst>
              </a:rPr>
              <a:t>ADMINISTRATIVA Y FINANCIERA</a:t>
            </a:r>
            <a:endParaRPr lang="es-ES" sz="1050" b="1" dirty="0">
              <a:solidFill>
                <a:schemeClr val="bg1"/>
              </a:solidFill>
              <a:effectLst>
                <a:outerShdw blurRad="38100" dist="38100" dir="2700000" algn="tl">
                  <a:srgbClr val="000000">
                    <a:alpha val="43137"/>
                  </a:srgbClr>
                </a:outerShdw>
              </a:effectLst>
            </a:endParaRPr>
          </a:p>
        </p:txBody>
      </p:sp>
      <p:pic>
        <p:nvPicPr>
          <p:cNvPr id="11"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19873219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8184232" y="619252"/>
            <a:ext cx="2225916" cy="25391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defPPr>
              <a:defRPr lang="es-BO"/>
            </a:defPPr>
            <a:lvl1pPr algn="ctr" fontAlgn="auto">
              <a:spcBef>
                <a:spcPts val="0"/>
              </a:spcBef>
              <a:spcAft>
                <a:spcPts val="0"/>
              </a:spcAft>
              <a:defRPr sz="900" b="1">
                <a:solidFill>
                  <a:srgbClr val="FFFF00"/>
                </a:solidFill>
                <a:effectLst>
                  <a:outerShdw blurRad="38100" dist="38100" dir="2700000" algn="tl">
                    <a:srgbClr val="000000">
                      <a:alpha val="43137"/>
                    </a:srgbClr>
                  </a:outerShdw>
                </a:effectLst>
              </a:defRPr>
            </a:lvl1pPr>
          </a:lstStyle>
          <a:p>
            <a:r>
              <a:rPr lang="es-BO" sz="1050" dirty="0">
                <a:solidFill>
                  <a:schemeClr val="bg1"/>
                </a:solidFill>
              </a:rPr>
              <a:t>ÁREA  DE ANALISIS FINANCIERO</a:t>
            </a:r>
            <a:endParaRPr lang="es-ES" sz="1050" dirty="0">
              <a:solidFill>
                <a:schemeClr val="bg1"/>
              </a:solidFill>
            </a:endParaRPr>
          </a:p>
        </p:txBody>
      </p:sp>
      <p:sp>
        <p:nvSpPr>
          <p:cNvPr id="9" name="8 Rectángulo"/>
          <p:cNvSpPr/>
          <p:nvPr/>
        </p:nvSpPr>
        <p:spPr>
          <a:xfrm>
            <a:off x="2423592" y="1093779"/>
            <a:ext cx="4253614" cy="40011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s-BO" sz="2000" b="1" dirty="0">
                <a:effectLst>
                  <a:outerShdw blurRad="38100" dist="38100" dir="2700000" algn="tl">
                    <a:srgbClr val="000000">
                      <a:alpha val="43137"/>
                    </a:srgbClr>
                  </a:outerShdw>
                </a:effectLst>
              </a:rPr>
              <a:t>REVISIÓN PLANILLAS SALARIALES:</a:t>
            </a:r>
          </a:p>
        </p:txBody>
      </p:sp>
      <p:graphicFrame>
        <p:nvGraphicFramePr>
          <p:cNvPr id="3" name="2 Tabla"/>
          <p:cNvGraphicFramePr>
            <a:graphicFrameLocks noGrp="1"/>
          </p:cNvGraphicFramePr>
          <p:nvPr>
            <p:extLst/>
          </p:nvPr>
        </p:nvGraphicFramePr>
        <p:xfrm>
          <a:off x="2423592" y="1714500"/>
          <a:ext cx="7560840" cy="4666824"/>
        </p:xfrm>
        <a:graphic>
          <a:graphicData uri="http://schemas.openxmlformats.org/drawingml/2006/table">
            <a:tbl>
              <a:tblPr>
                <a:tableStyleId>{5C22544A-7EE6-4342-B048-85BDC9FD1C3A}</a:tableStyleId>
              </a:tblPr>
              <a:tblGrid>
                <a:gridCol w="792088">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518536">
                <a:tc>
                  <a:txBody>
                    <a:bodyPr/>
                    <a:lstStyle/>
                    <a:p>
                      <a:pPr algn="ctr" fontAlgn="b"/>
                      <a:r>
                        <a:rPr lang="es-BO" sz="1600" u="none" strike="noStrike" dirty="0">
                          <a:effectLst/>
                        </a:rPr>
                        <a:t>1</a:t>
                      </a:r>
                      <a:endParaRPr lang="es-BO" sz="1600" b="0" i="0" u="none" strike="noStrike" dirty="0">
                        <a:solidFill>
                          <a:srgbClr val="000000"/>
                        </a:solidFill>
                        <a:effectLst/>
                        <a:latin typeface="Calibri"/>
                      </a:endParaRPr>
                    </a:p>
                  </a:txBody>
                  <a:tcPr marL="9525" marR="9525" marT="9525" marB="0" anchor="ctr"/>
                </a:tc>
                <a:tc>
                  <a:txBody>
                    <a:bodyPr/>
                    <a:lstStyle/>
                    <a:p>
                      <a:pPr algn="l" fontAlgn="auto"/>
                      <a:r>
                        <a:rPr lang="es-BO" sz="1600" u="none" strike="noStrike" dirty="0">
                          <a:effectLst/>
                        </a:rPr>
                        <a:t>SEGUIMIENTO A LAS RECOMENDACIONES AAF-70-02-013/13 DE LA CAJA CORDES  2013 ESCALA SALARIAL</a:t>
                      </a:r>
                      <a:endParaRPr lang="es-BO"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518536">
                <a:tc>
                  <a:txBody>
                    <a:bodyPr/>
                    <a:lstStyle/>
                    <a:p>
                      <a:pPr algn="ctr" fontAlgn="b"/>
                      <a:r>
                        <a:rPr lang="es-BO" sz="1600" u="none" strike="noStrike" dirty="0">
                          <a:effectLst/>
                        </a:rPr>
                        <a:t>2</a:t>
                      </a:r>
                      <a:endParaRPr lang="es-BO" sz="1600" b="0" i="0" u="none" strike="noStrike" dirty="0">
                        <a:solidFill>
                          <a:srgbClr val="000000"/>
                        </a:solidFill>
                        <a:effectLst/>
                        <a:latin typeface="Calibri"/>
                      </a:endParaRPr>
                    </a:p>
                  </a:txBody>
                  <a:tcPr marL="9525" marR="9525" marT="9525" marB="0" anchor="ctr"/>
                </a:tc>
                <a:tc>
                  <a:txBody>
                    <a:bodyPr/>
                    <a:lstStyle/>
                    <a:p>
                      <a:pPr algn="l" fontAlgn="auto"/>
                      <a:r>
                        <a:rPr lang="es-BO" sz="1600" u="none" strike="noStrike">
                          <a:effectLst/>
                        </a:rPr>
                        <a:t>SEGUIMIENTO A LAS RECOMENDACIONES AAF-70-02-021/13 ESCALA SALARIAL DEL SSU COCHABAMBA 2013</a:t>
                      </a:r>
                      <a:endParaRPr lang="es-BO"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518536">
                <a:tc>
                  <a:txBody>
                    <a:bodyPr/>
                    <a:lstStyle/>
                    <a:p>
                      <a:pPr algn="ctr" fontAlgn="b"/>
                      <a:r>
                        <a:rPr lang="es-BO" sz="1600" u="none" strike="noStrike" dirty="0">
                          <a:effectLst/>
                        </a:rPr>
                        <a:t>3</a:t>
                      </a:r>
                      <a:endParaRPr lang="es-BO" sz="1600" b="0" i="0" u="none" strike="noStrike" dirty="0">
                        <a:solidFill>
                          <a:srgbClr val="000000"/>
                        </a:solidFill>
                        <a:effectLst/>
                        <a:latin typeface="Calibri"/>
                      </a:endParaRPr>
                    </a:p>
                  </a:txBody>
                  <a:tcPr marL="9525" marR="9525" marT="9525" marB="0" anchor="ctr"/>
                </a:tc>
                <a:tc>
                  <a:txBody>
                    <a:bodyPr/>
                    <a:lstStyle/>
                    <a:p>
                      <a:pPr algn="l" fontAlgn="auto"/>
                      <a:r>
                        <a:rPr lang="es-BO" sz="1600" u="none" strike="noStrike">
                          <a:effectLst/>
                        </a:rPr>
                        <a:t>SEGUIMIENTO A LAS RECOMENDACIONES AAF-70-02-022/13 ESCALA SALARIAL DE LA CSBP ORURO 2013</a:t>
                      </a:r>
                      <a:endParaRPr lang="es-BO"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518536">
                <a:tc>
                  <a:txBody>
                    <a:bodyPr/>
                    <a:lstStyle/>
                    <a:p>
                      <a:pPr algn="ctr" fontAlgn="b"/>
                      <a:r>
                        <a:rPr lang="es-BO" sz="1600" u="none" strike="noStrike" dirty="0">
                          <a:effectLst/>
                        </a:rPr>
                        <a:t>4</a:t>
                      </a:r>
                      <a:endParaRPr lang="es-BO" sz="1600" b="0" i="0" u="none" strike="noStrike" dirty="0">
                        <a:solidFill>
                          <a:srgbClr val="000000"/>
                        </a:solidFill>
                        <a:effectLst/>
                        <a:latin typeface="Calibri"/>
                      </a:endParaRPr>
                    </a:p>
                  </a:txBody>
                  <a:tcPr marL="9525" marR="9525" marT="9525" marB="0" anchor="ctr"/>
                </a:tc>
                <a:tc>
                  <a:txBody>
                    <a:bodyPr/>
                    <a:lstStyle/>
                    <a:p>
                      <a:pPr algn="l" fontAlgn="auto"/>
                      <a:r>
                        <a:rPr lang="es-BO" sz="1600" u="none" strike="noStrike">
                          <a:effectLst/>
                        </a:rPr>
                        <a:t>SEGUIMIENTO A LAS RECOMENDACIONES AAF-70-02-030/14 ESCALA SALARIAL SSU ORURO 2013</a:t>
                      </a:r>
                      <a:endParaRPr lang="es-BO"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518536">
                <a:tc>
                  <a:txBody>
                    <a:bodyPr/>
                    <a:lstStyle/>
                    <a:p>
                      <a:pPr algn="ctr" fontAlgn="b"/>
                      <a:r>
                        <a:rPr lang="es-BO" sz="1600" u="none" strike="noStrike" dirty="0">
                          <a:effectLst/>
                        </a:rPr>
                        <a:t>5</a:t>
                      </a:r>
                      <a:endParaRPr lang="es-BO" sz="1600" b="0" i="0" u="none" strike="noStrike" dirty="0">
                        <a:solidFill>
                          <a:srgbClr val="000000"/>
                        </a:solidFill>
                        <a:effectLst/>
                        <a:latin typeface="Calibri"/>
                      </a:endParaRPr>
                    </a:p>
                  </a:txBody>
                  <a:tcPr marL="9525" marR="9525" marT="9525" marB="0" anchor="ctr"/>
                </a:tc>
                <a:tc>
                  <a:txBody>
                    <a:bodyPr/>
                    <a:lstStyle/>
                    <a:p>
                      <a:pPr algn="l" fontAlgn="auto"/>
                      <a:r>
                        <a:rPr lang="es-BO" sz="1600" u="none" strike="noStrike" dirty="0">
                          <a:effectLst/>
                        </a:rPr>
                        <a:t>SEGUIMIENTO A LAS RECOMENDACIONES AAF-70-02-083/13 PLLA SALARIAL CSBP POTOSI 2013</a:t>
                      </a:r>
                      <a:endParaRPr lang="es-BO"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518536">
                <a:tc>
                  <a:txBody>
                    <a:bodyPr/>
                    <a:lstStyle/>
                    <a:p>
                      <a:pPr algn="ctr" fontAlgn="b"/>
                      <a:r>
                        <a:rPr lang="es-BO" sz="1600" u="none" strike="noStrike" dirty="0">
                          <a:effectLst/>
                        </a:rPr>
                        <a:t>6</a:t>
                      </a:r>
                      <a:endParaRPr lang="es-BO" sz="1600" b="0" i="0" u="none" strike="noStrike" dirty="0">
                        <a:solidFill>
                          <a:srgbClr val="000000"/>
                        </a:solidFill>
                        <a:effectLst/>
                        <a:latin typeface="Calibri"/>
                      </a:endParaRPr>
                    </a:p>
                  </a:txBody>
                  <a:tcPr marL="9525" marR="9525" marT="9525" marB="0" anchor="ctr"/>
                </a:tc>
                <a:tc>
                  <a:txBody>
                    <a:bodyPr/>
                    <a:lstStyle/>
                    <a:p>
                      <a:pPr algn="l" fontAlgn="auto"/>
                      <a:r>
                        <a:rPr lang="es-BO" sz="1600" u="none" strike="noStrike" dirty="0">
                          <a:effectLst/>
                        </a:rPr>
                        <a:t>SEGUIMIENTO A LAS RECOMENDACIONES AAF-70-02-010/14 ESCALA SALARIAL SSU POTOSI 2014</a:t>
                      </a:r>
                      <a:endParaRPr lang="es-BO"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518536">
                <a:tc>
                  <a:txBody>
                    <a:bodyPr/>
                    <a:lstStyle/>
                    <a:p>
                      <a:pPr algn="ctr" fontAlgn="b"/>
                      <a:r>
                        <a:rPr lang="es-BO" sz="1600" u="none" strike="noStrike" dirty="0">
                          <a:effectLst/>
                        </a:rPr>
                        <a:t>7</a:t>
                      </a:r>
                      <a:endParaRPr lang="es-BO" sz="1600" b="0" i="0" u="none" strike="noStrike" dirty="0">
                        <a:solidFill>
                          <a:srgbClr val="000000"/>
                        </a:solidFill>
                        <a:effectLst/>
                        <a:latin typeface="Calibri"/>
                      </a:endParaRPr>
                    </a:p>
                  </a:txBody>
                  <a:tcPr marL="9525" marR="9525" marT="9525" marB="0" anchor="ctr"/>
                </a:tc>
                <a:tc>
                  <a:txBody>
                    <a:bodyPr/>
                    <a:lstStyle/>
                    <a:p>
                      <a:pPr algn="l" fontAlgn="auto"/>
                      <a:r>
                        <a:rPr lang="es-BO" sz="1600" u="none" strike="noStrike" dirty="0">
                          <a:effectLst/>
                        </a:rPr>
                        <a:t>REVISION Y ANALISIS DE PLLAS PRESUPUESTARIAS CURVA SALARIAL CONTRATOS Y SEGUIMIENTO AAF-70-02-09/14</a:t>
                      </a:r>
                      <a:endParaRPr lang="es-BO"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518536">
                <a:tc>
                  <a:txBody>
                    <a:bodyPr/>
                    <a:lstStyle/>
                    <a:p>
                      <a:pPr algn="ctr" fontAlgn="b"/>
                      <a:r>
                        <a:rPr lang="es-BO" sz="1600" u="none" strike="noStrike" dirty="0">
                          <a:effectLst/>
                        </a:rPr>
                        <a:t>8</a:t>
                      </a:r>
                      <a:endParaRPr lang="es-BO" sz="1600" b="0" i="0" u="none" strike="noStrike" dirty="0">
                        <a:solidFill>
                          <a:srgbClr val="000000"/>
                        </a:solidFill>
                        <a:effectLst/>
                        <a:latin typeface="Calibri"/>
                      </a:endParaRPr>
                    </a:p>
                  </a:txBody>
                  <a:tcPr marL="9525" marR="9525" marT="9525" marB="0" anchor="ctr"/>
                </a:tc>
                <a:tc>
                  <a:txBody>
                    <a:bodyPr/>
                    <a:lstStyle/>
                    <a:p>
                      <a:pPr algn="l" fontAlgn="auto"/>
                      <a:r>
                        <a:rPr lang="es-BO" sz="1600" u="none" strike="noStrike" dirty="0">
                          <a:effectLst/>
                        </a:rPr>
                        <a:t>SEGUIMIENTO A LAS RECOMENDACIONES AAF-70-02-040/13 ESCALA SALARIAL CAJA CORDES SUCRE</a:t>
                      </a:r>
                      <a:endParaRPr lang="es-BO"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518536">
                <a:tc>
                  <a:txBody>
                    <a:bodyPr/>
                    <a:lstStyle/>
                    <a:p>
                      <a:pPr algn="ctr" fontAlgn="b"/>
                      <a:r>
                        <a:rPr lang="es-BO" sz="1600" u="none" strike="noStrike" dirty="0">
                          <a:effectLst/>
                        </a:rPr>
                        <a:t>9</a:t>
                      </a:r>
                      <a:endParaRPr lang="es-BO" sz="1600" b="0" i="0" u="none" strike="noStrike" dirty="0">
                        <a:solidFill>
                          <a:srgbClr val="000000"/>
                        </a:solidFill>
                        <a:effectLst/>
                        <a:latin typeface="Calibri"/>
                      </a:endParaRPr>
                    </a:p>
                  </a:txBody>
                  <a:tcPr marL="9525" marR="9525" marT="9525" marB="0" anchor="ctr"/>
                </a:tc>
                <a:tc>
                  <a:txBody>
                    <a:bodyPr/>
                    <a:lstStyle/>
                    <a:p>
                      <a:pPr algn="l" fontAlgn="auto"/>
                      <a:r>
                        <a:rPr lang="es-BO" sz="1600" u="none" strike="noStrike" dirty="0">
                          <a:effectLst/>
                        </a:rPr>
                        <a:t>SEGUIMIENTO A LAS RECOMENDACIONES AAF-70-02-009/14 PLLA Y ESCALA SALARIAL CSBP 2014</a:t>
                      </a:r>
                      <a:endParaRPr lang="es-BO"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bl>
          </a:graphicData>
        </a:graphic>
      </p:graphicFrame>
      <p:sp>
        <p:nvSpPr>
          <p:cNvPr id="10" name="5 CuadroTexto"/>
          <p:cNvSpPr txBox="1"/>
          <p:nvPr/>
        </p:nvSpPr>
        <p:spPr>
          <a:xfrm>
            <a:off x="6384033" y="81776"/>
            <a:ext cx="4032449" cy="41549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s-BO" sz="1050" b="1" dirty="0">
                <a:solidFill>
                  <a:schemeClr val="bg1"/>
                </a:solidFill>
                <a:effectLst>
                  <a:outerShdw blurRad="38100" dist="38100" dir="2700000" algn="tl">
                    <a:srgbClr val="000000">
                      <a:alpha val="43137"/>
                    </a:srgbClr>
                  </a:outerShdw>
                </a:effectLst>
              </a:rPr>
              <a:t>DEPARTAMENTO TÉCNICO DE FISCALIZACIÓN</a:t>
            </a:r>
          </a:p>
          <a:p>
            <a:pPr algn="ctr">
              <a:defRPr/>
            </a:pPr>
            <a:r>
              <a:rPr lang="es-BO" sz="1050" b="1" dirty="0">
                <a:solidFill>
                  <a:schemeClr val="bg1"/>
                </a:solidFill>
                <a:effectLst>
                  <a:outerShdw blurRad="38100" dist="38100" dir="2700000" algn="tl">
                    <a:srgbClr val="000000">
                      <a:alpha val="43137"/>
                    </a:srgbClr>
                  </a:outerShdw>
                </a:effectLst>
              </a:rPr>
              <a:t>ADMINISTRATIVA Y FINANCIERA</a:t>
            </a:r>
            <a:endParaRPr lang="es-ES" sz="1050" b="1" dirty="0">
              <a:solidFill>
                <a:schemeClr val="bg1"/>
              </a:solidFill>
              <a:effectLst>
                <a:outerShdw blurRad="38100" dist="38100" dir="2700000" algn="tl">
                  <a:srgbClr val="000000">
                    <a:alpha val="43137"/>
                  </a:srgbClr>
                </a:outerShdw>
              </a:effectLst>
            </a:endParaRPr>
          </a:p>
        </p:txBody>
      </p:sp>
      <p:pic>
        <p:nvPicPr>
          <p:cNvPr id="11"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4335406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8184232" y="619252"/>
            <a:ext cx="2225916" cy="25391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defPPr>
              <a:defRPr lang="es-BO"/>
            </a:defPPr>
            <a:lvl1pPr algn="ctr" fontAlgn="auto">
              <a:spcBef>
                <a:spcPts val="0"/>
              </a:spcBef>
              <a:spcAft>
                <a:spcPts val="0"/>
              </a:spcAft>
              <a:defRPr sz="900" b="1">
                <a:solidFill>
                  <a:srgbClr val="FFFF00"/>
                </a:solidFill>
                <a:effectLst>
                  <a:outerShdw blurRad="38100" dist="38100" dir="2700000" algn="tl">
                    <a:srgbClr val="000000">
                      <a:alpha val="43137"/>
                    </a:srgbClr>
                  </a:outerShdw>
                </a:effectLst>
              </a:defRPr>
            </a:lvl1pPr>
          </a:lstStyle>
          <a:p>
            <a:r>
              <a:rPr lang="es-BO" sz="1050" dirty="0">
                <a:solidFill>
                  <a:schemeClr val="bg1"/>
                </a:solidFill>
              </a:rPr>
              <a:t>ÁREA  DE ANALISIS FINANCIERO</a:t>
            </a:r>
            <a:endParaRPr lang="es-ES" sz="1050" dirty="0">
              <a:solidFill>
                <a:schemeClr val="bg1"/>
              </a:solidFill>
            </a:endParaRPr>
          </a:p>
        </p:txBody>
      </p:sp>
      <p:sp>
        <p:nvSpPr>
          <p:cNvPr id="9" name="8 Rectángulo"/>
          <p:cNvSpPr/>
          <p:nvPr/>
        </p:nvSpPr>
        <p:spPr>
          <a:xfrm>
            <a:off x="2130418" y="1018637"/>
            <a:ext cx="4253614" cy="40011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s-BO" sz="2000" b="1" dirty="0">
                <a:effectLst>
                  <a:outerShdw blurRad="38100" dist="38100" dir="2700000" algn="tl">
                    <a:srgbClr val="000000">
                      <a:alpha val="43137"/>
                    </a:srgbClr>
                  </a:outerShdw>
                </a:effectLst>
              </a:rPr>
              <a:t>REVISIÓN PLANILLAS SALARIALES:</a:t>
            </a:r>
          </a:p>
        </p:txBody>
      </p:sp>
      <p:graphicFrame>
        <p:nvGraphicFramePr>
          <p:cNvPr id="2" name="1 Tabla"/>
          <p:cNvGraphicFramePr>
            <a:graphicFrameLocks noGrp="1"/>
          </p:cNvGraphicFramePr>
          <p:nvPr>
            <p:extLst/>
          </p:nvPr>
        </p:nvGraphicFramePr>
        <p:xfrm>
          <a:off x="2130418" y="1755775"/>
          <a:ext cx="8070038" cy="4697560"/>
        </p:xfrm>
        <a:graphic>
          <a:graphicData uri="http://schemas.openxmlformats.org/drawingml/2006/table">
            <a:tbl>
              <a:tblPr>
                <a:tableStyleId>{5C22544A-7EE6-4342-B048-85BDC9FD1C3A}</a:tableStyleId>
              </a:tblPr>
              <a:tblGrid>
                <a:gridCol w="941246">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534725">
                <a:tc>
                  <a:txBody>
                    <a:bodyPr/>
                    <a:lstStyle/>
                    <a:p>
                      <a:pPr algn="ctr" fontAlgn="b"/>
                      <a:r>
                        <a:rPr lang="es-BO" sz="1600" b="1" u="none" strike="noStrike" dirty="0">
                          <a:effectLst/>
                        </a:rPr>
                        <a:t>10</a:t>
                      </a:r>
                      <a:endParaRPr lang="es-BO" sz="1600" b="1" i="0" u="none" strike="noStrike" dirty="0">
                        <a:solidFill>
                          <a:srgbClr val="000000"/>
                        </a:solidFill>
                        <a:effectLst/>
                        <a:latin typeface="Calibri"/>
                      </a:endParaRPr>
                    </a:p>
                  </a:txBody>
                  <a:tcPr marL="9525" marR="9525" marT="9525" marB="0" anchor="ctr"/>
                </a:tc>
                <a:tc>
                  <a:txBody>
                    <a:bodyPr/>
                    <a:lstStyle/>
                    <a:p>
                      <a:pPr algn="l" fontAlgn="auto"/>
                      <a:r>
                        <a:rPr lang="es-BO" sz="1600" u="none" strike="noStrike" dirty="0">
                          <a:effectLst/>
                        </a:rPr>
                        <a:t>SEGUIMIENTO A LAS RECOMENDACIONES AAF-70-02-031/13 ESCALA SALARIAL CSBP SUCRE 2013</a:t>
                      </a:r>
                      <a:endParaRPr lang="es-BO" sz="16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0"/>
                  </a:ext>
                </a:extLst>
              </a:tr>
              <a:tr h="534725">
                <a:tc>
                  <a:txBody>
                    <a:bodyPr/>
                    <a:lstStyle/>
                    <a:p>
                      <a:pPr algn="ctr" fontAlgn="b"/>
                      <a:r>
                        <a:rPr lang="es-BO" sz="1600" b="1" u="none" strike="noStrike" dirty="0">
                          <a:effectLst/>
                        </a:rPr>
                        <a:t>11</a:t>
                      </a:r>
                      <a:endParaRPr lang="es-BO" sz="1600" b="1" i="0" u="none" strike="noStrike" dirty="0">
                        <a:solidFill>
                          <a:srgbClr val="000000"/>
                        </a:solidFill>
                        <a:effectLst/>
                        <a:latin typeface="Calibri"/>
                      </a:endParaRPr>
                    </a:p>
                  </a:txBody>
                  <a:tcPr marL="9525" marR="9525" marT="9525" marB="0" anchor="ctr"/>
                </a:tc>
                <a:tc>
                  <a:txBody>
                    <a:bodyPr/>
                    <a:lstStyle/>
                    <a:p>
                      <a:pPr algn="l" fontAlgn="auto"/>
                      <a:r>
                        <a:rPr lang="es-BO" sz="1600" u="none" strike="noStrike" dirty="0">
                          <a:effectLst/>
                        </a:rPr>
                        <a:t>SEGUIMIENTO A LAS RECOMENDACIONES AAF-70-02-032/13 ESCALA SALARIAL SSU SUCRE 2016</a:t>
                      </a:r>
                      <a:endParaRPr lang="es-BO" sz="16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1"/>
                  </a:ext>
                </a:extLst>
              </a:tr>
              <a:tr h="534725">
                <a:tc>
                  <a:txBody>
                    <a:bodyPr/>
                    <a:lstStyle/>
                    <a:p>
                      <a:pPr algn="ctr" fontAlgn="b"/>
                      <a:r>
                        <a:rPr lang="es-BO" sz="1600" b="1" u="none" strike="noStrike" dirty="0">
                          <a:effectLst/>
                        </a:rPr>
                        <a:t>12</a:t>
                      </a:r>
                      <a:endParaRPr lang="es-BO" sz="1600" b="1" i="0" u="none" strike="noStrike" dirty="0">
                        <a:solidFill>
                          <a:srgbClr val="000000"/>
                        </a:solidFill>
                        <a:effectLst/>
                        <a:latin typeface="Calibri"/>
                      </a:endParaRPr>
                    </a:p>
                  </a:txBody>
                  <a:tcPr marL="9525" marR="9525" marT="9525" marB="0" anchor="ctr"/>
                </a:tc>
                <a:tc>
                  <a:txBody>
                    <a:bodyPr/>
                    <a:lstStyle/>
                    <a:p>
                      <a:pPr algn="l" fontAlgn="auto"/>
                      <a:r>
                        <a:rPr lang="es-BO" sz="1600" u="none" strike="noStrike" dirty="0">
                          <a:effectLst/>
                        </a:rPr>
                        <a:t>SEGUIMIENTO A LAS RECOMENDACIONES AAF-70-02-016/13 ANALISIS PLLA SALARIAL CORDES TARIJA 2013</a:t>
                      </a:r>
                      <a:endParaRPr lang="es-BO" sz="16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2"/>
                  </a:ext>
                </a:extLst>
              </a:tr>
              <a:tr h="534725">
                <a:tc>
                  <a:txBody>
                    <a:bodyPr/>
                    <a:lstStyle/>
                    <a:p>
                      <a:pPr algn="ctr" fontAlgn="b"/>
                      <a:r>
                        <a:rPr lang="es-BO" sz="1600" b="1" u="none" strike="noStrike" dirty="0">
                          <a:effectLst/>
                        </a:rPr>
                        <a:t>13</a:t>
                      </a:r>
                      <a:endParaRPr lang="es-BO" sz="1600" b="1" i="0" u="none" strike="noStrike" dirty="0">
                        <a:solidFill>
                          <a:srgbClr val="000000"/>
                        </a:solidFill>
                        <a:effectLst/>
                        <a:latin typeface="Calibri"/>
                      </a:endParaRPr>
                    </a:p>
                  </a:txBody>
                  <a:tcPr marL="9525" marR="9525" marT="9525" marB="0" anchor="ctr"/>
                </a:tc>
                <a:tc>
                  <a:txBody>
                    <a:bodyPr/>
                    <a:lstStyle/>
                    <a:p>
                      <a:pPr algn="l" fontAlgn="auto"/>
                      <a:r>
                        <a:rPr lang="es-BO" sz="1600" u="none" strike="noStrike" dirty="0">
                          <a:effectLst/>
                        </a:rPr>
                        <a:t>SEGUIMIENTO A LAS RECOMENDACIONES AAF-70-02-017/13 PLLA SALARIAL Y ESCALA SALARIAL  CSBP TARIJA 2013</a:t>
                      </a:r>
                      <a:endParaRPr lang="es-BO" sz="16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3"/>
                  </a:ext>
                </a:extLst>
              </a:tr>
              <a:tr h="534725">
                <a:tc>
                  <a:txBody>
                    <a:bodyPr/>
                    <a:lstStyle/>
                    <a:p>
                      <a:pPr algn="ctr" fontAlgn="b"/>
                      <a:r>
                        <a:rPr lang="es-BO" sz="1600" b="1" u="none" strike="noStrike" dirty="0">
                          <a:effectLst/>
                        </a:rPr>
                        <a:t>14</a:t>
                      </a:r>
                      <a:endParaRPr lang="es-BO" sz="1600" b="1" i="0" u="none" strike="noStrike" dirty="0">
                        <a:solidFill>
                          <a:srgbClr val="000000"/>
                        </a:solidFill>
                        <a:effectLst/>
                        <a:latin typeface="Calibri"/>
                      </a:endParaRPr>
                    </a:p>
                  </a:txBody>
                  <a:tcPr marL="9525" marR="9525" marT="9525" marB="0" anchor="ctr"/>
                </a:tc>
                <a:tc>
                  <a:txBody>
                    <a:bodyPr/>
                    <a:lstStyle/>
                    <a:p>
                      <a:pPr algn="l" fontAlgn="auto"/>
                      <a:r>
                        <a:rPr lang="es-BO" sz="1600" u="none" strike="noStrike" dirty="0">
                          <a:effectLst/>
                        </a:rPr>
                        <a:t>SEGUIMIENTO A LAS RECOMENDACIONES AAF-70-02-0100/12 EVALUACION EQUILIBRIO FINANCIERO CNS COBIJA 2011</a:t>
                      </a:r>
                      <a:endParaRPr lang="es-BO" sz="16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4"/>
                  </a:ext>
                </a:extLst>
              </a:tr>
              <a:tr h="954485">
                <a:tc>
                  <a:txBody>
                    <a:bodyPr/>
                    <a:lstStyle/>
                    <a:p>
                      <a:pPr algn="ctr" fontAlgn="b"/>
                      <a:r>
                        <a:rPr lang="es-BO" sz="1600" b="1" u="none" strike="noStrike" dirty="0">
                          <a:effectLst/>
                        </a:rPr>
                        <a:t>15</a:t>
                      </a:r>
                      <a:endParaRPr lang="es-BO" sz="1600" b="1" i="0" u="none" strike="noStrike" dirty="0">
                        <a:solidFill>
                          <a:srgbClr val="000000"/>
                        </a:solidFill>
                        <a:effectLst/>
                        <a:latin typeface="Calibri"/>
                      </a:endParaRPr>
                    </a:p>
                  </a:txBody>
                  <a:tcPr marL="9525" marR="9525" marT="9525" marB="0" anchor="ctr"/>
                </a:tc>
                <a:tc>
                  <a:txBody>
                    <a:bodyPr/>
                    <a:lstStyle/>
                    <a:p>
                      <a:pPr algn="l" fontAlgn="auto"/>
                      <a:r>
                        <a:rPr lang="es-BO" sz="1600" u="none" strike="noStrike" dirty="0">
                          <a:effectLst/>
                        </a:rPr>
                        <a:t>SEGUIMIENTO A LAS RECOMENDACIONES AAF-70-02-018/13 ESCALA SALARIAL DE LA CAJA DE SALUD DE LA BANCA PRIVADA REGIONAL COCHABAMBA EQUILIBRIO FINANCIERO 2010</a:t>
                      </a:r>
                      <a:endParaRPr lang="es-BO" sz="16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5"/>
                  </a:ext>
                </a:extLst>
              </a:tr>
              <a:tr h="534725">
                <a:tc>
                  <a:txBody>
                    <a:bodyPr/>
                    <a:lstStyle/>
                    <a:p>
                      <a:pPr algn="ctr" fontAlgn="b"/>
                      <a:r>
                        <a:rPr lang="es-BO" sz="1600" b="1" u="none" strike="noStrike" dirty="0">
                          <a:effectLst/>
                        </a:rPr>
                        <a:t>16</a:t>
                      </a:r>
                      <a:endParaRPr lang="es-BO" sz="1600" b="1" i="0" u="none" strike="noStrike" dirty="0">
                        <a:solidFill>
                          <a:srgbClr val="000000"/>
                        </a:solidFill>
                        <a:effectLst/>
                        <a:latin typeface="Calibri"/>
                      </a:endParaRPr>
                    </a:p>
                  </a:txBody>
                  <a:tcPr marL="9525" marR="9525" marT="9525" marB="0" anchor="ctr"/>
                </a:tc>
                <a:tc>
                  <a:txBody>
                    <a:bodyPr/>
                    <a:lstStyle/>
                    <a:p>
                      <a:pPr algn="l" fontAlgn="auto"/>
                      <a:r>
                        <a:rPr lang="es-BO" sz="1600" u="none" strike="noStrike" dirty="0">
                          <a:effectLst/>
                        </a:rPr>
                        <a:t>REVISION Y ANALISIS DE PANILLAS PRESUPUESTARIAS, CURVA SALARIAL Y CONTRATOS, SEGURO SOCIAL UNIVERSITARIO BENI 2015</a:t>
                      </a:r>
                      <a:endParaRPr lang="es-BO" sz="16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6"/>
                  </a:ext>
                </a:extLst>
              </a:tr>
              <a:tr h="534725">
                <a:tc>
                  <a:txBody>
                    <a:bodyPr/>
                    <a:lstStyle/>
                    <a:p>
                      <a:pPr algn="ctr" fontAlgn="b"/>
                      <a:r>
                        <a:rPr lang="es-BO" sz="1600" b="1" u="none" strike="noStrike" dirty="0">
                          <a:effectLst/>
                        </a:rPr>
                        <a:t>17</a:t>
                      </a:r>
                      <a:endParaRPr lang="es-BO" sz="1600" b="1" i="0" u="none" strike="noStrike" dirty="0">
                        <a:solidFill>
                          <a:srgbClr val="000000"/>
                        </a:solidFill>
                        <a:effectLst/>
                        <a:latin typeface="Calibri"/>
                      </a:endParaRPr>
                    </a:p>
                  </a:txBody>
                  <a:tcPr marL="9525" marR="9525" marT="9525" marB="0" anchor="ctr"/>
                </a:tc>
                <a:tc>
                  <a:txBody>
                    <a:bodyPr/>
                    <a:lstStyle/>
                    <a:p>
                      <a:pPr algn="l" fontAlgn="auto"/>
                      <a:r>
                        <a:rPr lang="es-BO" sz="1600" u="none" strike="noStrike" dirty="0">
                          <a:effectLst/>
                        </a:rPr>
                        <a:t>SEGUIMIENTO A LAS RECOMENDACIONES AAF-70-02-17/14 PLANILLA SALARIAL CAJA DE SALUD DE LA BANCA PRIVADA - SANTA CRUZ</a:t>
                      </a:r>
                      <a:endParaRPr lang="es-BO" sz="16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7"/>
                  </a:ext>
                </a:extLst>
              </a:tr>
            </a:tbl>
          </a:graphicData>
        </a:graphic>
      </p:graphicFrame>
      <p:sp>
        <p:nvSpPr>
          <p:cNvPr id="10" name="5 CuadroTexto"/>
          <p:cNvSpPr txBox="1"/>
          <p:nvPr/>
        </p:nvSpPr>
        <p:spPr>
          <a:xfrm>
            <a:off x="6384033" y="81776"/>
            <a:ext cx="4032449" cy="41549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s-BO" sz="1050" b="1" dirty="0">
                <a:solidFill>
                  <a:schemeClr val="bg1"/>
                </a:solidFill>
                <a:effectLst>
                  <a:outerShdw blurRad="38100" dist="38100" dir="2700000" algn="tl">
                    <a:srgbClr val="000000">
                      <a:alpha val="43137"/>
                    </a:srgbClr>
                  </a:outerShdw>
                </a:effectLst>
              </a:rPr>
              <a:t>DEPARTAMENTO TÉCNICO DE FISCALIZACIÓN</a:t>
            </a:r>
          </a:p>
          <a:p>
            <a:pPr algn="ctr">
              <a:defRPr/>
            </a:pPr>
            <a:r>
              <a:rPr lang="es-BO" sz="1050" b="1" dirty="0">
                <a:solidFill>
                  <a:schemeClr val="bg1"/>
                </a:solidFill>
                <a:effectLst>
                  <a:outerShdw blurRad="38100" dist="38100" dir="2700000" algn="tl">
                    <a:srgbClr val="000000">
                      <a:alpha val="43137"/>
                    </a:srgbClr>
                  </a:outerShdw>
                </a:effectLst>
              </a:rPr>
              <a:t>ADMINISTRATIVA Y FINANCIERA</a:t>
            </a:r>
            <a:endParaRPr lang="es-ES" sz="1050" b="1" dirty="0">
              <a:solidFill>
                <a:schemeClr val="bg1"/>
              </a:solidFill>
              <a:effectLst>
                <a:outerShdw blurRad="38100" dist="38100" dir="2700000" algn="tl">
                  <a:srgbClr val="000000">
                    <a:alpha val="43137"/>
                  </a:srgbClr>
                </a:outerShdw>
              </a:effectLst>
            </a:endParaRPr>
          </a:p>
        </p:txBody>
      </p:sp>
      <p:pic>
        <p:nvPicPr>
          <p:cNvPr id="11"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27733800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8184232" y="619252"/>
            <a:ext cx="2225916" cy="25391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defPPr>
              <a:defRPr lang="es-BO"/>
            </a:defPPr>
            <a:lvl1pPr algn="ctr" fontAlgn="auto">
              <a:spcBef>
                <a:spcPts val="0"/>
              </a:spcBef>
              <a:spcAft>
                <a:spcPts val="0"/>
              </a:spcAft>
              <a:defRPr sz="900" b="1">
                <a:solidFill>
                  <a:srgbClr val="FFFF00"/>
                </a:solidFill>
                <a:effectLst>
                  <a:outerShdw blurRad="38100" dist="38100" dir="2700000" algn="tl">
                    <a:srgbClr val="000000">
                      <a:alpha val="43137"/>
                    </a:srgbClr>
                  </a:outerShdw>
                </a:effectLst>
              </a:defRPr>
            </a:lvl1pPr>
          </a:lstStyle>
          <a:p>
            <a:r>
              <a:rPr lang="es-BO" sz="1050" dirty="0">
                <a:solidFill>
                  <a:schemeClr val="bg1"/>
                </a:solidFill>
              </a:rPr>
              <a:t>ÁREA  DE ANALISIS FINANCIERO</a:t>
            </a:r>
            <a:endParaRPr lang="es-ES" sz="1050" dirty="0">
              <a:solidFill>
                <a:schemeClr val="bg1"/>
              </a:solidFill>
            </a:endParaRPr>
          </a:p>
        </p:txBody>
      </p:sp>
      <p:sp>
        <p:nvSpPr>
          <p:cNvPr id="9" name="8 Rectángulo"/>
          <p:cNvSpPr/>
          <p:nvPr/>
        </p:nvSpPr>
        <p:spPr>
          <a:xfrm>
            <a:off x="2130420" y="1016598"/>
            <a:ext cx="4541646" cy="40011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s-BO" sz="2000" b="1" dirty="0">
                <a:effectLst>
                  <a:outerShdw blurRad="38100" dist="38100" dir="2700000" algn="tl">
                    <a:srgbClr val="000000">
                      <a:alpha val="43137"/>
                    </a:srgbClr>
                  </a:outerShdw>
                </a:effectLst>
              </a:rPr>
              <a:t>SEGUIMIENTO POA Y PRESUPUESTO:</a:t>
            </a:r>
          </a:p>
        </p:txBody>
      </p:sp>
      <p:graphicFrame>
        <p:nvGraphicFramePr>
          <p:cNvPr id="3" name="2 Tabla"/>
          <p:cNvGraphicFramePr>
            <a:graphicFrameLocks noGrp="1"/>
          </p:cNvGraphicFramePr>
          <p:nvPr>
            <p:extLst/>
          </p:nvPr>
        </p:nvGraphicFramePr>
        <p:xfrm>
          <a:off x="2130420" y="1692271"/>
          <a:ext cx="7637989" cy="4736715"/>
        </p:xfrm>
        <a:graphic>
          <a:graphicData uri="http://schemas.openxmlformats.org/drawingml/2006/table">
            <a:tbl>
              <a:tblPr>
                <a:tableStyleId>{5C22544A-7EE6-4342-B048-85BDC9FD1C3A}</a:tableStyleId>
              </a:tblPr>
              <a:tblGrid>
                <a:gridCol w="923826">
                  <a:extLst>
                    <a:ext uri="{9D8B030D-6E8A-4147-A177-3AD203B41FA5}">
                      <a16:colId xmlns:a16="http://schemas.microsoft.com/office/drawing/2014/main" val="20000"/>
                    </a:ext>
                  </a:extLst>
                </a:gridCol>
                <a:gridCol w="6714163">
                  <a:extLst>
                    <a:ext uri="{9D8B030D-6E8A-4147-A177-3AD203B41FA5}">
                      <a16:colId xmlns:a16="http://schemas.microsoft.com/office/drawing/2014/main" val="20001"/>
                    </a:ext>
                  </a:extLst>
                </a:gridCol>
              </a:tblGrid>
              <a:tr h="670345">
                <a:tc>
                  <a:txBody>
                    <a:bodyPr/>
                    <a:lstStyle/>
                    <a:p>
                      <a:pPr algn="ctr" fontAlgn="b"/>
                      <a:r>
                        <a:rPr lang="es-BO" sz="1600" b="1" u="none" strike="noStrike" dirty="0">
                          <a:effectLst/>
                        </a:rPr>
                        <a:t>1</a:t>
                      </a:r>
                      <a:endParaRPr lang="es-BO" sz="1600" b="1" i="0" u="none" strike="noStrike" dirty="0">
                        <a:solidFill>
                          <a:srgbClr val="000000"/>
                        </a:solidFill>
                        <a:effectLst/>
                        <a:latin typeface="Calibri"/>
                      </a:endParaRPr>
                    </a:p>
                  </a:txBody>
                  <a:tcPr marL="8688" marR="8688" marT="8688" marB="0" anchor="ctr"/>
                </a:tc>
                <a:tc>
                  <a:txBody>
                    <a:bodyPr/>
                    <a:lstStyle/>
                    <a:p>
                      <a:pPr algn="l" fontAlgn="auto"/>
                      <a:r>
                        <a:rPr lang="es-BO" sz="1600" u="none" strike="noStrike" dirty="0">
                          <a:effectLst/>
                        </a:rPr>
                        <a:t>EVALUACION Y SEGUIMIENTO A LA EJECUCION DEL POA Y PRESUPUESTO DE LA CAJA DE SALUD DE LA BANCA PRIVADA REGIONAL POTOSI GESTION 2014</a:t>
                      </a:r>
                      <a:endParaRPr lang="es-BO" sz="1600" b="0" i="0" u="none" strike="noStrike" dirty="0">
                        <a:solidFill>
                          <a:srgbClr val="000000"/>
                        </a:solidFill>
                        <a:effectLst/>
                        <a:latin typeface="Calibri"/>
                      </a:endParaRPr>
                    </a:p>
                  </a:txBody>
                  <a:tcPr marL="8688" marR="8688" marT="8688" marB="0" anchor="b"/>
                </a:tc>
                <a:extLst>
                  <a:ext uri="{0D108BD9-81ED-4DB2-BD59-A6C34878D82A}">
                    <a16:rowId xmlns:a16="http://schemas.microsoft.com/office/drawing/2014/main" val="10000"/>
                  </a:ext>
                </a:extLst>
              </a:tr>
              <a:tr h="670345">
                <a:tc>
                  <a:txBody>
                    <a:bodyPr/>
                    <a:lstStyle/>
                    <a:p>
                      <a:pPr algn="ctr" fontAlgn="b"/>
                      <a:r>
                        <a:rPr lang="es-BO" sz="1600" b="1" u="none" strike="noStrike" dirty="0">
                          <a:effectLst/>
                        </a:rPr>
                        <a:t>2</a:t>
                      </a:r>
                      <a:endParaRPr lang="es-BO" sz="1600" b="1" i="0" u="none" strike="noStrike" dirty="0">
                        <a:solidFill>
                          <a:srgbClr val="000000"/>
                        </a:solidFill>
                        <a:effectLst/>
                        <a:latin typeface="Calibri"/>
                      </a:endParaRPr>
                    </a:p>
                  </a:txBody>
                  <a:tcPr marL="8688" marR="8688" marT="8688" marB="0" anchor="ctr"/>
                </a:tc>
                <a:tc>
                  <a:txBody>
                    <a:bodyPr/>
                    <a:lstStyle/>
                    <a:p>
                      <a:pPr algn="l" fontAlgn="auto"/>
                      <a:r>
                        <a:rPr lang="es-BO" sz="1600" u="none" strike="noStrike" dirty="0">
                          <a:effectLst/>
                        </a:rPr>
                        <a:t>EVALUACION Y SEGUIMIENTO A LA EJECUCION DEL POA Y PRESUPUESTO DEL SEGURO SOCIAL UNIVERSITARIO POTOSI GESTION 2014</a:t>
                      </a:r>
                      <a:endParaRPr lang="es-BO" sz="1600" b="0" i="0" u="none" strike="noStrike" dirty="0">
                        <a:solidFill>
                          <a:srgbClr val="000000"/>
                        </a:solidFill>
                        <a:effectLst/>
                        <a:latin typeface="Calibri"/>
                      </a:endParaRPr>
                    </a:p>
                  </a:txBody>
                  <a:tcPr marL="8688" marR="8688" marT="8688" marB="0" anchor="b"/>
                </a:tc>
                <a:extLst>
                  <a:ext uri="{0D108BD9-81ED-4DB2-BD59-A6C34878D82A}">
                    <a16:rowId xmlns:a16="http://schemas.microsoft.com/office/drawing/2014/main" val="10001"/>
                  </a:ext>
                </a:extLst>
              </a:tr>
              <a:tr h="670345">
                <a:tc>
                  <a:txBody>
                    <a:bodyPr/>
                    <a:lstStyle/>
                    <a:p>
                      <a:pPr algn="ctr" fontAlgn="b"/>
                      <a:r>
                        <a:rPr lang="es-BO" sz="1600" b="1" u="none" strike="noStrike" dirty="0">
                          <a:effectLst/>
                        </a:rPr>
                        <a:t>3</a:t>
                      </a:r>
                      <a:endParaRPr lang="es-BO" sz="1600" b="1" i="0" u="none" strike="noStrike" dirty="0">
                        <a:solidFill>
                          <a:srgbClr val="000000"/>
                        </a:solidFill>
                        <a:effectLst/>
                        <a:latin typeface="Calibri"/>
                      </a:endParaRPr>
                    </a:p>
                  </a:txBody>
                  <a:tcPr marL="8688" marR="8688" marT="8688" marB="0" anchor="ctr"/>
                </a:tc>
                <a:tc>
                  <a:txBody>
                    <a:bodyPr/>
                    <a:lstStyle/>
                    <a:p>
                      <a:pPr algn="l" fontAlgn="auto"/>
                      <a:r>
                        <a:rPr lang="es-BO" sz="1600" u="none" strike="noStrike" dirty="0">
                          <a:effectLst/>
                        </a:rPr>
                        <a:t>EVALUACION Y SEGUIMIENTO A LA EJECUCION DEL POA Y PRESUPUESTO DE LA CAJA PETROLERA DE SALUD POTOSI GESTION 2014</a:t>
                      </a:r>
                      <a:endParaRPr lang="es-BO" sz="1600" b="0" i="0" u="none" strike="noStrike" dirty="0">
                        <a:solidFill>
                          <a:srgbClr val="000000"/>
                        </a:solidFill>
                        <a:effectLst/>
                        <a:latin typeface="Calibri"/>
                      </a:endParaRPr>
                    </a:p>
                  </a:txBody>
                  <a:tcPr marL="8688" marR="8688" marT="8688" marB="0" anchor="b"/>
                </a:tc>
                <a:extLst>
                  <a:ext uri="{0D108BD9-81ED-4DB2-BD59-A6C34878D82A}">
                    <a16:rowId xmlns:a16="http://schemas.microsoft.com/office/drawing/2014/main" val="10002"/>
                  </a:ext>
                </a:extLst>
              </a:tr>
              <a:tr h="670345">
                <a:tc>
                  <a:txBody>
                    <a:bodyPr/>
                    <a:lstStyle/>
                    <a:p>
                      <a:pPr algn="ctr" fontAlgn="b"/>
                      <a:r>
                        <a:rPr lang="es-BO" sz="1600" b="1" u="none" strike="noStrike" dirty="0">
                          <a:effectLst/>
                        </a:rPr>
                        <a:t>4</a:t>
                      </a:r>
                      <a:endParaRPr lang="es-BO" sz="1600" b="1" i="0" u="none" strike="noStrike" dirty="0">
                        <a:solidFill>
                          <a:srgbClr val="000000"/>
                        </a:solidFill>
                        <a:effectLst/>
                        <a:latin typeface="Calibri"/>
                      </a:endParaRPr>
                    </a:p>
                  </a:txBody>
                  <a:tcPr marL="8688" marR="8688" marT="8688" marB="0" anchor="ctr"/>
                </a:tc>
                <a:tc>
                  <a:txBody>
                    <a:bodyPr/>
                    <a:lstStyle/>
                    <a:p>
                      <a:pPr algn="l" fontAlgn="auto"/>
                      <a:r>
                        <a:rPr lang="es-BO" sz="1600" u="none" strike="noStrike">
                          <a:effectLst/>
                        </a:rPr>
                        <a:t>EVALUACION Y SEGUIMIENTO A LA EJECUCION DEL POA Y PRESUPUESTO DE LA CAJA DE SALUD DE CAMINOS POTOSI GESTION 2014</a:t>
                      </a:r>
                      <a:endParaRPr lang="es-BO" sz="1600" b="0" i="0" u="none" strike="noStrike">
                        <a:solidFill>
                          <a:srgbClr val="000000"/>
                        </a:solidFill>
                        <a:effectLst/>
                        <a:latin typeface="Calibri"/>
                      </a:endParaRPr>
                    </a:p>
                  </a:txBody>
                  <a:tcPr marL="8688" marR="8688" marT="8688" marB="0" anchor="b"/>
                </a:tc>
                <a:extLst>
                  <a:ext uri="{0D108BD9-81ED-4DB2-BD59-A6C34878D82A}">
                    <a16:rowId xmlns:a16="http://schemas.microsoft.com/office/drawing/2014/main" val="10003"/>
                  </a:ext>
                </a:extLst>
              </a:tr>
              <a:tr h="465915">
                <a:tc>
                  <a:txBody>
                    <a:bodyPr/>
                    <a:lstStyle/>
                    <a:p>
                      <a:pPr algn="ctr" fontAlgn="b"/>
                      <a:r>
                        <a:rPr lang="es-BO" sz="1600" b="1" u="none" strike="noStrike" dirty="0">
                          <a:effectLst/>
                        </a:rPr>
                        <a:t>5</a:t>
                      </a:r>
                      <a:endParaRPr lang="es-BO" sz="1600" b="1" i="0" u="none" strike="noStrike" dirty="0">
                        <a:solidFill>
                          <a:srgbClr val="000000"/>
                        </a:solidFill>
                        <a:effectLst/>
                        <a:latin typeface="Calibri"/>
                      </a:endParaRPr>
                    </a:p>
                  </a:txBody>
                  <a:tcPr marL="8688" marR="8688" marT="8688" marB="0" anchor="ctr"/>
                </a:tc>
                <a:tc>
                  <a:txBody>
                    <a:bodyPr/>
                    <a:lstStyle/>
                    <a:p>
                      <a:pPr algn="l" fontAlgn="auto"/>
                      <a:r>
                        <a:rPr lang="es-BO" sz="1600" u="none" strike="noStrike" dirty="0">
                          <a:effectLst/>
                        </a:rPr>
                        <a:t>SEGUIMIENTO A  POA Y EJECUCION PRESUPUESTARIA 1° SEMESTRE  CORDES COCHABAMBA 2015</a:t>
                      </a:r>
                      <a:endParaRPr lang="es-BO" sz="1600" b="0" i="0" u="none" strike="noStrike" dirty="0">
                        <a:solidFill>
                          <a:srgbClr val="000000"/>
                        </a:solidFill>
                        <a:effectLst/>
                        <a:latin typeface="Calibri"/>
                      </a:endParaRPr>
                    </a:p>
                  </a:txBody>
                  <a:tcPr marL="8688" marR="8688" marT="8688" marB="0" anchor="b"/>
                </a:tc>
                <a:extLst>
                  <a:ext uri="{0D108BD9-81ED-4DB2-BD59-A6C34878D82A}">
                    <a16:rowId xmlns:a16="http://schemas.microsoft.com/office/drawing/2014/main" val="10004"/>
                  </a:ext>
                </a:extLst>
              </a:tr>
              <a:tr h="465915">
                <a:tc>
                  <a:txBody>
                    <a:bodyPr/>
                    <a:lstStyle/>
                    <a:p>
                      <a:pPr algn="ctr" fontAlgn="b"/>
                      <a:r>
                        <a:rPr lang="es-BO" sz="1600" b="1" u="none" strike="noStrike" dirty="0">
                          <a:effectLst/>
                        </a:rPr>
                        <a:t>6</a:t>
                      </a:r>
                      <a:endParaRPr lang="es-BO" sz="1600" b="1" i="0" u="none" strike="noStrike" dirty="0">
                        <a:solidFill>
                          <a:srgbClr val="000000"/>
                        </a:solidFill>
                        <a:effectLst/>
                        <a:latin typeface="Calibri"/>
                      </a:endParaRPr>
                    </a:p>
                  </a:txBody>
                  <a:tcPr marL="8688" marR="8688" marT="8688" marB="0" anchor="ctr"/>
                </a:tc>
                <a:tc>
                  <a:txBody>
                    <a:bodyPr/>
                    <a:lstStyle/>
                    <a:p>
                      <a:pPr algn="l" fontAlgn="auto"/>
                      <a:r>
                        <a:rPr lang="es-BO" sz="1600" u="none" strike="noStrike" dirty="0">
                          <a:effectLst/>
                        </a:rPr>
                        <a:t>SEGUIMIENTO A  POA Y EJECUCION PRESUPUESTARIA 1° SEMESTRE  SSU COCHABAMBA 2015</a:t>
                      </a:r>
                      <a:endParaRPr lang="es-BO" sz="1600" b="0" i="0" u="none" strike="noStrike" dirty="0">
                        <a:solidFill>
                          <a:srgbClr val="000000"/>
                        </a:solidFill>
                        <a:effectLst/>
                        <a:latin typeface="Calibri"/>
                      </a:endParaRPr>
                    </a:p>
                  </a:txBody>
                  <a:tcPr marL="8688" marR="8688" marT="8688" marB="0" anchor="b"/>
                </a:tc>
                <a:extLst>
                  <a:ext uri="{0D108BD9-81ED-4DB2-BD59-A6C34878D82A}">
                    <a16:rowId xmlns:a16="http://schemas.microsoft.com/office/drawing/2014/main" val="10005"/>
                  </a:ext>
                </a:extLst>
              </a:tr>
              <a:tr h="465915">
                <a:tc>
                  <a:txBody>
                    <a:bodyPr/>
                    <a:lstStyle/>
                    <a:p>
                      <a:pPr algn="ctr" fontAlgn="b"/>
                      <a:r>
                        <a:rPr lang="es-BO" sz="1600" b="1" u="none" strike="noStrike" dirty="0">
                          <a:effectLst/>
                        </a:rPr>
                        <a:t>7</a:t>
                      </a:r>
                      <a:endParaRPr lang="es-BO" sz="1600" b="1" i="0" u="none" strike="noStrike" dirty="0">
                        <a:solidFill>
                          <a:srgbClr val="000000"/>
                        </a:solidFill>
                        <a:effectLst/>
                        <a:latin typeface="Calibri"/>
                      </a:endParaRPr>
                    </a:p>
                  </a:txBody>
                  <a:tcPr marL="8688" marR="8688" marT="8688" marB="0" anchor="ctr"/>
                </a:tc>
                <a:tc>
                  <a:txBody>
                    <a:bodyPr/>
                    <a:lstStyle/>
                    <a:p>
                      <a:pPr algn="l" fontAlgn="auto"/>
                      <a:r>
                        <a:rPr lang="es-BO" sz="1600" u="none" strike="noStrike" dirty="0">
                          <a:effectLst/>
                        </a:rPr>
                        <a:t>SEGUIMIENTO A  POA Y EJECUCION PRESUPUESTARIA 1° SEMESTRE CAJA PETROLERA DE SALUD SUCRE 2015</a:t>
                      </a:r>
                      <a:endParaRPr lang="es-BO" sz="1600" b="0" i="0" u="none" strike="noStrike" dirty="0">
                        <a:solidFill>
                          <a:srgbClr val="000000"/>
                        </a:solidFill>
                        <a:effectLst/>
                        <a:latin typeface="Calibri"/>
                      </a:endParaRPr>
                    </a:p>
                  </a:txBody>
                  <a:tcPr marL="8688" marR="8688" marT="8688" marB="0" anchor="b"/>
                </a:tc>
                <a:extLst>
                  <a:ext uri="{0D108BD9-81ED-4DB2-BD59-A6C34878D82A}">
                    <a16:rowId xmlns:a16="http://schemas.microsoft.com/office/drawing/2014/main" val="10006"/>
                  </a:ext>
                </a:extLst>
              </a:tr>
              <a:tr h="465915">
                <a:tc>
                  <a:txBody>
                    <a:bodyPr/>
                    <a:lstStyle/>
                    <a:p>
                      <a:pPr algn="ctr" fontAlgn="b"/>
                      <a:r>
                        <a:rPr lang="es-BO" sz="1600" b="1" u="none" strike="noStrike" dirty="0">
                          <a:effectLst/>
                        </a:rPr>
                        <a:t>8</a:t>
                      </a:r>
                      <a:endParaRPr lang="es-BO" sz="1600" b="1" i="0" u="none" strike="noStrike" dirty="0">
                        <a:solidFill>
                          <a:srgbClr val="000000"/>
                        </a:solidFill>
                        <a:effectLst/>
                        <a:latin typeface="Calibri"/>
                      </a:endParaRPr>
                    </a:p>
                  </a:txBody>
                  <a:tcPr marL="8688" marR="8688" marT="8688" marB="0" anchor="ctr"/>
                </a:tc>
                <a:tc>
                  <a:txBody>
                    <a:bodyPr/>
                    <a:lstStyle/>
                    <a:p>
                      <a:pPr algn="l" fontAlgn="auto"/>
                      <a:r>
                        <a:rPr lang="es-BO" sz="1600" u="none" strike="noStrike" dirty="0">
                          <a:effectLst/>
                        </a:rPr>
                        <a:t>SEGUIMIENTO A  POA Y EJECUCION PRESUPUESTARIA 1° SEMESTRE SEGURO SOCIAL UNIVERSITARIO SUCRE 2015</a:t>
                      </a:r>
                      <a:endParaRPr lang="es-BO" sz="1600" b="0" i="0" u="none" strike="noStrike" dirty="0">
                        <a:solidFill>
                          <a:srgbClr val="000000"/>
                        </a:solidFill>
                        <a:effectLst/>
                        <a:latin typeface="Calibri"/>
                      </a:endParaRPr>
                    </a:p>
                  </a:txBody>
                  <a:tcPr marL="8688" marR="8688" marT="8688" marB="0" anchor="b"/>
                </a:tc>
                <a:extLst>
                  <a:ext uri="{0D108BD9-81ED-4DB2-BD59-A6C34878D82A}">
                    <a16:rowId xmlns:a16="http://schemas.microsoft.com/office/drawing/2014/main" val="10007"/>
                  </a:ext>
                </a:extLst>
              </a:tr>
            </a:tbl>
          </a:graphicData>
        </a:graphic>
      </p:graphicFrame>
      <p:sp>
        <p:nvSpPr>
          <p:cNvPr id="10" name="5 CuadroTexto"/>
          <p:cNvSpPr txBox="1"/>
          <p:nvPr/>
        </p:nvSpPr>
        <p:spPr>
          <a:xfrm>
            <a:off x="6384033" y="81776"/>
            <a:ext cx="4032449" cy="41549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s-BO" sz="1050" b="1" dirty="0">
                <a:solidFill>
                  <a:schemeClr val="bg1"/>
                </a:solidFill>
                <a:effectLst>
                  <a:outerShdw blurRad="38100" dist="38100" dir="2700000" algn="tl">
                    <a:srgbClr val="000000">
                      <a:alpha val="43137"/>
                    </a:srgbClr>
                  </a:outerShdw>
                </a:effectLst>
              </a:rPr>
              <a:t>DEPARTAMENTO TÉCNICO DE FISCALIZACIÓN</a:t>
            </a:r>
          </a:p>
          <a:p>
            <a:pPr algn="ctr">
              <a:defRPr/>
            </a:pPr>
            <a:r>
              <a:rPr lang="es-BO" sz="1050" b="1" dirty="0">
                <a:solidFill>
                  <a:schemeClr val="bg1"/>
                </a:solidFill>
                <a:effectLst>
                  <a:outerShdw blurRad="38100" dist="38100" dir="2700000" algn="tl">
                    <a:srgbClr val="000000">
                      <a:alpha val="43137"/>
                    </a:srgbClr>
                  </a:outerShdw>
                </a:effectLst>
              </a:rPr>
              <a:t>ADMINISTRATIVA Y FINANCIERA</a:t>
            </a:r>
            <a:endParaRPr lang="es-ES" sz="1050" b="1" dirty="0">
              <a:solidFill>
                <a:schemeClr val="bg1"/>
              </a:solidFill>
              <a:effectLst>
                <a:outerShdw blurRad="38100" dist="38100" dir="2700000" algn="tl">
                  <a:srgbClr val="000000">
                    <a:alpha val="43137"/>
                  </a:srgbClr>
                </a:outerShdw>
              </a:effectLst>
            </a:endParaRPr>
          </a:p>
        </p:txBody>
      </p:sp>
      <p:pic>
        <p:nvPicPr>
          <p:cNvPr id="11"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40361089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8184232" y="619252"/>
            <a:ext cx="2225916" cy="25391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defPPr>
              <a:defRPr lang="es-BO"/>
            </a:defPPr>
            <a:lvl1pPr algn="ctr" fontAlgn="auto">
              <a:spcBef>
                <a:spcPts val="0"/>
              </a:spcBef>
              <a:spcAft>
                <a:spcPts val="0"/>
              </a:spcAft>
              <a:defRPr sz="900" b="1">
                <a:solidFill>
                  <a:srgbClr val="FFFF00"/>
                </a:solidFill>
                <a:effectLst>
                  <a:outerShdw blurRad="38100" dist="38100" dir="2700000" algn="tl">
                    <a:srgbClr val="000000">
                      <a:alpha val="43137"/>
                    </a:srgbClr>
                  </a:outerShdw>
                </a:effectLst>
              </a:defRPr>
            </a:lvl1pPr>
          </a:lstStyle>
          <a:p>
            <a:r>
              <a:rPr lang="es-BO" sz="1050" dirty="0">
                <a:solidFill>
                  <a:schemeClr val="bg1"/>
                </a:solidFill>
              </a:rPr>
              <a:t>ÁREA  DE ANALISIS FINANCIERO</a:t>
            </a:r>
            <a:endParaRPr lang="es-ES" sz="1050" dirty="0">
              <a:solidFill>
                <a:schemeClr val="bg1"/>
              </a:solidFill>
            </a:endParaRPr>
          </a:p>
        </p:txBody>
      </p:sp>
      <p:sp>
        <p:nvSpPr>
          <p:cNvPr id="9" name="8 Rectángulo"/>
          <p:cNvSpPr/>
          <p:nvPr/>
        </p:nvSpPr>
        <p:spPr>
          <a:xfrm>
            <a:off x="2130418" y="1043713"/>
            <a:ext cx="4541646" cy="40011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s-BO" sz="2000" b="1" dirty="0">
                <a:effectLst>
                  <a:outerShdw blurRad="38100" dist="38100" dir="2700000" algn="tl">
                    <a:srgbClr val="000000">
                      <a:alpha val="43137"/>
                    </a:srgbClr>
                  </a:outerShdw>
                </a:effectLst>
              </a:rPr>
              <a:t>SEGUIMIENTO POA Y PRESUPUESTO:</a:t>
            </a:r>
          </a:p>
        </p:txBody>
      </p:sp>
      <p:graphicFrame>
        <p:nvGraphicFramePr>
          <p:cNvPr id="2" name="1 Tabla"/>
          <p:cNvGraphicFramePr>
            <a:graphicFrameLocks noGrp="1"/>
          </p:cNvGraphicFramePr>
          <p:nvPr>
            <p:extLst/>
          </p:nvPr>
        </p:nvGraphicFramePr>
        <p:xfrm>
          <a:off x="2130418" y="1700808"/>
          <a:ext cx="8142046" cy="4752528"/>
        </p:xfrm>
        <a:graphic>
          <a:graphicData uri="http://schemas.openxmlformats.org/drawingml/2006/table">
            <a:tbl>
              <a:tblPr>
                <a:tableStyleId>{5C22544A-7EE6-4342-B048-85BDC9FD1C3A}</a:tableStyleId>
              </a:tblPr>
              <a:tblGrid>
                <a:gridCol w="1353249">
                  <a:extLst>
                    <a:ext uri="{9D8B030D-6E8A-4147-A177-3AD203B41FA5}">
                      <a16:colId xmlns:a16="http://schemas.microsoft.com/office/drawing/2014/main" val="20000"/>
                    </a:ext>
                  </a:extLst>
                </a:gridCol>
                <a:gridCol w="6788797">
                  <a:extLst>
                    <a:ext uri="{9D8B030D-6E8A-4147-A177-3AD203B41FA5}">
                      <a16:colId xmlns:a16="http://schemas.microsoft.com/office/drawing/2014/main" val="20001"/>
                    </a:ext>
                  </a:extLst>
                </a:gridCol>
              </a:tblGrid>
              <a:tr h="594066">
                <a:tc>
                  <a:txBody>
                    <a:bodyPr/>
                    <a:lstStyle/>
                    <a:p>
                      <a:pPr algn="ctr" fontAlgn="b"/>
                      <a:r>
                        <a:rPr lang="es-BO" sz="1600" u="none" strike="noStrike" dirty="0">
                          <a:effectLst/>
                        </a:rPr>
                        <a:t>9</a:t>
                      </a:r>
                      <a:endParaRPr lang="es-BO" sz="1600" b="0" i="0" u="none" strike="noStrike" dirty="0">
                        <a:solidFill>
                          <a:srgbClr val="000000"/>
                        </a:solidFill>
                        <a:effectLst/>
                        <a:latin typeface="Calibri"/>
                      </a:endParaRPr>
                    </a:p>
                  </a:txBody>
                  <a:tcPr marL="9525" marR="9525" marT="9525" marB="0" anchor="ctr"/>
                </a:tc>
                <a:tc>
                  <a:txBody>
                    <a:bodyPr/>
                    <a:lstStyle/>
                    <a:p>
                      <a:pPr algn="l" fontAlgn="auto"/>
                      <a:r>
                        <a:rPr lang="es-BO" sz="1600" u="none" strike="noStrike" dirty="0">
                          <a:effectLst/>
                        </a:rPr>
                        <a:t>SEGUIMIENTO A  POA Y EJECUCION PRESUPUESTARIA 1° SEMESTRE CNS SUCRE 2015</a:t>
                      </a:r>
                      <a:endParaRPr lang="es-BO" sz="16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0"/>
                  </a:ext>
                </a:extLst>
              </a:tr>
              <a:tr h="594066">
                <a:tc>
                  <a:txBody>
                    <a:bodyPr/>
                    <a:lstStyle/>
                    <a:p>
                      <a:pPr algn="ctr" fontAlgn="b"/>
                      <a:r>
                        <a:rPr lang="es-BO" sz="1600" u="none" strike="noStrike" dirty="0">
                          <a:effectLst/>
                        </a:rPr>
                        <a:t>10</a:t>
                      </a:r>
                      <a:endParaRPr lang="es-BO" sz="1600" b="0" i="0" u="none" strike="noStrike" dirty="0">
                        <a:solidFill>
                          <a:srgbClr val="000000"/>
                        </a:solidFill>
                        <a:effectLst/>
                        <a:latin typeface="Calibri"/>
                      </a:endParaRPr>
                    </a:p>
                  </a:txBody>
                  <a:tcPr marL="9525" marR="9525" marT="9525" marB="0" anchor="ctr"/>
                </a:tc>
                <a:tc>
                  <a:txBody>
                    <a:bodyPr/>
                    <a:lstStyle/>
                    <a:p>
                      <a:pPr algn="l" fontAlgn="auto"/>
                      <a:r>
                        <a:rPr lang="es-BO" sz="1600" u="none" strike="noStrike" dirty="0">
                          <a:effectLst/>
                        </a:rPr>
                        <a:t>SEGUIMIENTO A  POA Y EJECUCION PRESUPUESTARIA 3° TRIMESTRE SSU POTOSI 2015</a:t>
                      </a:r>
                      <a:endParaRPr lang="es-BO" sz="16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1"/>
                  </a:ext>
                </a:extLst>
              </a:tr>
              <a:tr h="594066">
                <a:tc>
                  <a:txBody>
                    <a:bodyPr/>
                    <a:lstStyle/>
                    <a:p>
                      <a:pPr algn="ctr" fontAlgn="b"/>
                      <a:r>
                        <a:rPr lang="es-BO" sz="1600" u="none" strike="noStrike">
                          <a:effectLst/>
                        </a:rPr>
                        <a:t>11</a:t>
                      </a:r>
                      <a:endParaRPr lang="es-BO" sz="1600" b="0" i="0" u="none" strike="noStrike">
                        <a:solidFill>
                          <a:srgbClr val="000000"/>
                        </a:solidFill>
                        <a:effectLst/>
                        <a:latin typeface="Calibri"/>
                      </a:endParaRPr>
                    </a:p>
                  </a:txBody>
                  <a:tcPr marL="9525" marR="9525" marT="9525" marB="0" anchor="ctr"/>
                </a:tc>
                <a:tc>
                  <a:txBody>
                    <a:bodyPr/>
                    <a:lstStyle/>
                    <a:p>
                      <a:pPr algn="l" fontAlgn="auto"/>
                      <a:r>
                        <a:rPr lang="es-BO" sz="1600" u="none" strike="noStrike" dirty="0">
                          <a:effectLst/>
                        </a:rPr>
                        <a:t>SEGUIMIENTO A  POA Y EJECUCION PRESUPUESTARIA 3° TRIMESTRE CORDES TARIJA 2015</a:t>
                      </a:r>
                      <a:endParaRPr lang="es-BO" sz="16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2"/>
                  </a:ext>
                </a:extLst>
              </a:tr>
              <a:tr h="594066">
                <a:tc>
                  <a:txBody>
                    <a:bodyPr/>
                    <a:lstStyle/>
                    <a:p>
                      <a:pPr algn="ctr" fontAlgn="b"/>
                      <a:r>
                        <a:rPr lang="es-BO" sz="1600" u="none" strike="noStrike">
                          <a:effectLst/>
                        </a:rPr>
                        <a:t>12</a:t>
                      </a:r>
                      <a:endParaRPr lang="es-BO" sz="1600" b="0" i="0" u="none" strike="noStrike">
                        <a:solidFill>
                          <a:srgbClr val="000000"/>
                        </a:solidFill>
                        <a:effectLst/>
                        <a:latin typeface="Calibri"/>
                      </a:endParaRPr>
                    </a:p>
                  </a:txBody>
                  <a:tcPr marL="9525" marR="9525" marT="9525" marB="0" anchor="ctr"/>
                </a:tc>
                <a:tc>
                  <a:txBody>
                    <a:bodyPr/>
                    <a:lstStyle/>
                    <a:p>
                      <a:pPr algn="l" fontAlgn="auto"/>
                      <a:r>
                        <a:rPr lang="es-BO" sz="1600" u="none" strike="noStrike" dirty="0">
                          <a:effectLst/>
                        </a:rPr>
                        <a:t>SEGUIMIENTO A  POA Y EJECUCION PRESUPUESTARIA 3° TRIMESTRE CSBP  TARIJA 2015</a:t>
                      </a:r>
                      <a:endParaRPr lang="es-BO" sz="16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3"/>
                  </a:ext>
                </a:extLst>
              </a:tr>
              <a:tr h="594066">
                <a:tc>
                  <a:txBody>
                    <a:bodyPr/>
                    <a:lstStyle/>
                    <a:p>
                      <a:pPr algn="ctr" fontAlgn="b"/>
                      <a:r>
                        <a:rPr lang="es-BO" sz="1600" u="none" strike="noStrike">
                          <a:effectLst/>
                        </a:rPr>
                        <a:t>13</a:t>
                      </a:r>
                      <a:endParaRPr lang="es-BO" sz="1600" b="0" i="0" u="none" strike="noStrike">
                        <a:solidFill>
                          <a:srgbClr val="000000"/>
                        </a:solidFill>
                        <a:effectLst/>
                        <a:latin typeface="Calibri"/>
                      </a:endParaRPr>
                    </a:p>
                  </a:txBody>
                  <a:tcPr marL="9525" marR="9525" marT="9525" marB="0" anchor="ctr"/>
                </a:tc>
                <a:tc>
                  <a:txBody>
                    <a:bodyPr/>
                    <a:lstStyle/>
                    <a:p>
                      <a:pPr algn="l" fontAlgn="auto"/>
                      <a:r>
                        <a:rPr lang="es-BO" sz="1600" u="none" strike="noStrike" dirty="0">
                          <a:effectLst/>
                        </a:rPr>
                        <a:t>EVALUACION Y SEGUIMIENTO A  POA Y EJECUCION PRESUPUESTARIA 3° TRIMESTRE SSU TARIJA 2015</a:t>
                      </a:r>
                      <a:endParaRPr lang="es-BO" sz="16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4"/>
                  </a:ext>
                </a:extLst>
              </a:tr>
              <a:tr h="594066">
                <a:tc>
                  <a:txBody>
                    <a:bodyPr/>
                    <a:lstStyle/>
                    <a:p>
                      <a:pPr algn="ctr" fontAlgn="b"/>
                      <a:r>
                        <a:rPr lang="es-BO" sz="1600" u="none" strike="noStrike">
                          <a:effectLst/>
                        </a:rPr>
                        <a:t>14</a:t>
                      </a:r>
                      <a:endParaRPr lang="es-BO" sz="1600" b="0" i="0" u="none" strike="noStrike">
                        <a:solidFill>
                          <a:srgbClr val="000000"/>
                        </a:solidFill>
                        <a:effectLst/>
                        <a:latin typeface="Calibri"/>
                      </a:endParaRPr>
                    </a:p>
                  </a:txBody>
                  <a:tcPr marL="9525" marR="9525" marT="9525" marB="0" anchor="ctr"/>
                </a:tc>
                <a:tc>
                  <a:txBody>
                    <a:bodyPr/>
                    <a:lstStyle/>
                    <a:p>
                      <a:pPr algn="l" fontAlgn="auto"/>
                      <a:r>
                        <a:rPr lang="es-BO" sz="1600" u="none" strike="noStrike" dirty="0">
                          <a:effectLst/>
                        </a:rPr>
                        <a:t>EVALUACION Y SEGUIMIENTO DEL POA Y EJECUCION PRESUPUESTARIA CPS ORURO 2015</a:t>
                      </a:r>
                      <a:endParaRPr lang="es-BO" sz="16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5"/>
                  </a:ext>
                </a:extLst>
              </a:tr>
              <a:tr h="594066">
                <a:tc>
                  <a:txBody>
                    <a:bodyPr/>
                    <a:lstStyle/>
                    <a:p>
                      <a:pPr algn="ctr" fontAlgn="b"/>
                      <a:r>
                        <a:rPr lang="es-BO" sz="1600" u="none" strike="noStrike" dirty="0">
                          <a:effectLst/>
                        </a:rPr>
                        <a:t>15</a:t>
                      </a:r>
                      <a:endParaRPr lang="es-BO" sz="1600" b="0" i="0" u="none" strike="noStrike" dirty="0">
                        <a:solidFill>
                          <a:srgbClr val="000000"/>
                        </a:solidFill>
                        <a:effectLst/>
                        <a:latin typeface="Calibri"/>
                      </a:endParaRPr>
                    </a:p>
                  </a:txBody>
                  <a:tcPr marL="9525" marR="9525" marT="9525" marB="0" anchor="ctr"/>
                </a:tc>
                <a:tc>
                  <a:txBody>
                    <a:bodyPr/>
                    <a:lstStyle/>
                    <a:p>
                      <a:pPr algn="l" fontAlgn="auto"/>
                      <a:r>
                        <a:rPr lang="es-BO" sz="1600" u="none" strike="noStrike" dirty="0">
                          <a:effectLst/>
                        </a:rPr>
                        <a:t>EVALUACION Y SEGUIMIENTO DEL POA Y EJECUCION PRESUPUESTARIA 3° TRIMESTRE CSBP ORURO 2015 </a:t>
                      </a:r>
                      <a:endParaRPr lang="es-BO" sz="16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6"/>
                  </a:ext>
                </a:extLst>
              </a:tr>
              <a:tr h="594066">
                <a:tc>
                  <a:txBody>
                    <a:bodyPr/>
                    <a:lstStyle/>
                    <a:p>
                      <a:pPr algn="ctr" fontAlgn="b"/>
                      <a:r>
                        <a:rPr lang="es-BO" sz="1600" u="none" strike="noStrike" dirty="0">
                          <a:effectLst/>
                        </a:rPr>
                        <a:t>16</a:t>
                      </a:r>
                      <a:endParaRPr lang="es-BO" sz="1600" b="0" i="0" u="none" strike="noStrike" dirty="0">
                        <a:solidFill>
                          <a:srgbClr val="000000"/>
                        </a:solidFill>
                        <a:effectLst/>
                        <a:latin typeface="Calibri"/>
                      </a:endParaRPr>
                    </a:p>
                  </a:txBody>
                  <a:tcPr marL="9525" marR="9525" marT="9525" marB="0" anchor="ctr"/>
                </a:tc>
                <a:tc>
                  <a:txBody>
                    <a:bodyPr/>
                    <a:lstStyle/>
                    <a:p>
                      <a:pPr algn="l" fontAlgn="auto"/>
                      <a:r>
                        <a:rPr lang="es-BO" sz="1600" u="none" strike="noStrike" dirty="0">
                          <a:effectLst/>
                        </a:rPr>
                        <a:t>EVALUACION Y SEGUIMIENTO DEL POA Y EJECUCION PRESUPUESTARIA 3° TRIMESTRE CNS ORURO 2015 </a:t>
                      </a:r>
                      <a:endParaRPr lang="es-BO" sz="16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7"/>
                  </a:ext>
                </a:extLst>
              </a:tr>
            </a:tbl>
          </a:graphicData>
        </a:graphic>
      </p:graphicFrame>
      <p:sp>
        <p:nvSpPr>
          <p:cNvPr id="10" name="5 CuadroTexto"/>
          <p:cNvSpPr txBox="1"/>
          <p:nvPr/>
        </p:nvSpPr>
        <p:spPr>
          <a:xfrm>
            <a:off x="6384033" y="81776"/>
            <a:ext cx="4032449" cy="41549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s-BO" sz="1050" b="1" dirty="0">
                <a:solidFill>
                  <a:schemeClr val="bg1"/>
                </a:solidFill>
                <a:effectLst>
                  <a:outerShdw blurRad="38100" dist="38100" dir="2700000" algn="tl">
                    <a:srgbClr val="000000">
                      <a:alpha val="43137"/>
                    </a:srgbClr>
                  </a:outerShdw>
                </a:effectLst>
              </a:rPr>
              <a:t>DEPARTAMENTO TÉCNICO DE FISCALIZACIÓN</a:t>
            </a:r>
          </a:p>
          <a:p>
            <a:pPr algn="ctr">
              <a:defRPr/>
            </a:pPr>
            <a:r>
              <a:rPr lang="es-BO" sz="1050" b="1" dirty="0">
                <a:solidFill>
                  <a:schemeClr val="bg1"/>
                </a:solidFill>
                <a:effectLst>
                  <a:outerShdw blurRad="38100" dist="38100" dir="2700000" algn="tl">
                    <a:srgbClr val="000000">
                      <a:alpha val="43137"/>
                    </a:srgbClr>
                  </a:outerShdw>
                </a:effectLst>
              </a:rPr>
              <a:t>ADMINISTRATIVA Y FINANCIERA</a:t>
            </a:r>
            <a:endParaRPr lang="es-ES" sz="1050" b="1" dirty="0">
              <a:solidFill>
                <a:schemeClr val="bg1"/>
              </a:solidFill>
              <a:effectLst>
                <a:outerShdw blurRad="38100" dist="38100" dir="2700000" algn="tl">
                  <a:srgbClr val="000000">
                    <a:alpha val="43137"/>
                  </a:srgbClr>
                </a:outerShdw>
              </a:effectLst>
            </a:endParaRPr>
          </a:p>
        </p:txBody>
      </p:sp>
      <p:pic>
        <p:nvPicPr>
          <p:cNvPr id="11"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27024058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6384033" y="81776"/>
            <a:ext cx="4032449" cy="41549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s-BO" sz="1050" b="1" dirty="0">
                <a:solidFill>
                  <a:schemeClr val="bg1"/>
                </a:solidFill>
                <a:effectLst>
                  <a:outerShdw blurRad="38100" dist="38100" dir="2700000" algn="tl">
                    <a:srgbClr val="000000">
                      <a:alpha val="43137"/>
                    </a:srgbClr>
                  </a:outerShdw>
                </a:effectLst>
              </a:rPr>
              <a:t>DEPARTAMENTO TÉCNICO DE FISCALIZACIÓN</a:t>
            </a:r>
          </a:p>
          <a:p>
            <a:pPr algn="ctr">
              <a:defRPr/>
            </a:pPr>
            <a:r>
              <a:rPr lang="es-BO" sz="1050" b="1" dirty="0">
                <a:solidFill>
                  <a:schemeClr val="bg1"/>
                </a:solidFill>
                <a:effectLst>
                  <a:outerShdw blurRad="38100" dist="38100" dir="2700000" algn="tl">
                    <a:srgbClr val="000000">
                      <a:alpha val="43137"/>
                    </a:srgbClr>
                  </a:outerShdw>
                </a:effectLst>
              </a:rPr>
              <a:t>ADMINISTRATIVA Y FINANCIERA</a:t>
            </a:r>
            <a:endParaRPr lang="es-ES" sz="1050" b="1" dirty="0">
              <a:solidFill>
                <a:schemeClr val="bg1"/>
              </a:solidFill>
              <a:effectLst>
                <a:outerShdw blurRad="38100" dist="38100" dir="2700000" algn="tl">
                  <a:srgbClr val="000000">
                    <a:alpha val="43137"/>
                  </a:srgbClr>
                </a:outerShdw>
              </a:effectLst>
            </a:endParaRPr>
          </a:p>
        </p:txBody>
      </p:sp>
      <p:sp>
        <p:nvSpPr>
          <p:cNvPr id="7" name="6 CuadroTexto"/>
          <p:cNvSpPr txBox="1"/>
          <p:nvPr/>
        </p:nvSpPr>
        <p:spPr>
          <a:xfrm>
            <a:off x="8184232" y="619252"/>
            <a:ext cx="2225916" cy="25391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defPPr>
              <a:defRPr lang="es-BO"/>
            </a:defPPr>
            <a:lvl1pPr algn="ctr" fontAlgn="auto">
              <a:spcBef>
                <a:spcPts val="0"/>
              </a:spcBef>
              <a:spcAft>
                <a:spcPts val="0"/>
              </a:spcAft>
              <a:defRPr sz="900" b="1">
                <a:solidFill>
                  <a:srgbClr val="FFFF00"/>
                </a:solidFill>
                <a:effectLst>
                  <a:outerShdw blurRad="38100" dist="38100" dir="2700000" algn="tl">
                    <a:srgbClr val="000000">
                      <a:alpha val="43137"/>
                    </a:srgbClr>
                  </a:outerShdw>
                </a:effectLst>
              </a:defRPr>
            </a:lvl1pPr>
          </a:lstStyle>
          <a:p>
            <a:r>
              <a:rPr lang="es-BO" sz="1050" dirty="0">
                <a:solidFill>
                  <a:schemeClr val="bg1"/>
                </a:solidFill>
              </a:rPr>
              <a:t>ÁREA  DE ANALISIS FINANCIERO</a:t>
            </a:r>
            <a:endParaRPr lang="es-ES" sz="1050" dirty="0">
              <a:solidFill>
                <a:schemeClr val="bg1"/>
              </a:solidFill>
            </a:endParaRPr>
          </a:p>
        </p:txBody>
      </p:sp>
      <p:sp>
        <p:nvSpPr>
          <p:cNvPr id="9" name="8 Rectángulo"/>
          <p:cNvSpPr/>
          <p:nvPr/>
        </p:nvSpPr>
        <p:spPr>
          <a:xfrm>
            <a:off x="2130419" y="1016598"/>
            <a:ext cx="4541646" cy="40011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s-BO" sz="2000" b="1" dirty="0">
                <a:effectLst>
                  <a:outerShdw blurRad="38100" dist="38100" dir="2700000" algn="tl">
                    <a:srgbClr val="000000">
                      <a:alpha val="43137"/>
                    </a:srgbClr>
                  </a:outerShdw>
                </a:effectLst>
              </a:rPr>
              <a:t>SEGUIMIENTO POA Y PRESUPUESTO:</a:t>
            </a:r>
          </a:p>
        </p:txBody>
      </p:sp>
      <p:graphicFrame>
        <p:nvGraphicFramePr>
          <p:cNvPr id="3" name="2 Tabla"/>
          <p:cNvGraphicFramePr>
            <a:graphicFrameLocks noGrp="1"/>
          </p:cNvGraphicFramePr>
          <p:nvPr>
            <p:extLst/>
          </p:nvPr>
        </p:nvGraphicFramePr>
        <p:xfrm>
          <a:off x="2130419" y="1692275"/>
          <a:ext cx="7998029" cy="4874766"/>
        </p:xfrm>
        <a:graphic>
          <a:graphicData uri="http://schemas.openxmlformats.org/drawingml/2006/table">
            <a:tbl>
              <a:tblPr>
                <a:tableStyleId>{5C22544A-7EE6-4342-B048-85BDC9FD1C3A}</a:tableStyleId>
              </a:tblPr>
              <a:tblGrid>
                <a:gridCol w="1329311">
                  <a:extLst>
                    <a:ext uri="{9D8B030D-6E8A-4147-A177-3AD203B41FA5}">
                      <a16:colId xmlns:a16="http://schemas.microsoft.com/office/drawing/2014/main" val="20000"/>
                    </a:ext>
                  </a:extLst>
                </a:gridCol>
                <a:gridCol w="6668718">
                  <a:extLst>
                    <a:ext uri="{9D8B030D-6E8A-4147-A177-3AD203B41FA5}">
                      <a16:colId xmlns:a16="http://schemas.microsoft.com/office/drawing/2014/main" val="20001"/>
                    </a:ext>
                  </a:extLst>
                </a:gridCol>
              </a:tblGrid>
              <a:tr h="407744">
                <a:tc>
                  <a:txBody>
                    <a:bodyPr/>
                    <a:lstStyle/>
                    <a:p>
                      <a:pPr algn="ctr" fontAlgn="b"/>
                      <a:r>
                        <a:rPr lang="es-BO" sz="1800" b="1" u="none" strike="noStrike" dirty="0">
                          <a:effectLst/>
                        </a:rPr>
                        <a:t>17</a:t>
                      </a:r>
                      <a:endParaRPr lang="es-BO" sz="1800" b="1" i="0" u="none" strike="noStrike" dirty="0">
                        <a:solidFill>
                          <a:srgbClr val="000000"/>
                        </a:solidFill>
                        <a:effectLst/>
                        <a:latin typeface="Calibri"/>
                      </a:endParaRPr>
                    </a:p>
                  </a:txBody>
                  <a:tcPr marL="7554" marR="7554" marT="7554" marB="0" anchor="ctr"/>
                </a:tc>
                <a:tc>
                  <a:txBody>
                    <a:bodyPr/>
                    <a:lstStyle/>
                    <a:p>
                      <a:pPr algn="l" fontAlgn="auto"/>
                      <a:r>
                        <a:rPr lang="es-BO" sz="1400" u="none" strike="noStrike" dirty="0">
                          <a:effectLst/>
                        </a:rPr>
                        <a:t>EVALUACION Y SEGUIMIENTO DEL POA Y EJECUCION PRESUPUESTARIA 3° TRIMESTRE SSU ORURO 2015 </a:t>
                      </a:r>
                      <a:endParaRPr lang="es-BO" sz="1400" b="0" i="0" u="none" strike="noStrike" dirty="0">
                        <a:solidFill>
                          <a:srgbClr val="000000"/>
                        </a:solidFill>
                        <a:effectLst/>
                        <a:latin typeface="Calibri"/>
                      </a:endParaRPr>
                    </a:p>
                  </a:txBody>
                  <a:tcPr marL="7554" marR="7554" marT="7554" marB="0" anchor="ctr"/>
                </a:tc>
                <a:extLst>
                  <a:ext uri="{0D108BD9-81ED-4DB2-BD59-A6C34878D82A}">
                    <a16:rowId xmlns:a16="http://schemas.microsoft.com/office/drawing/2014/main" val="10000"/>
                  </a:ext>
                </a:extLst>
              </a:tr>
              <a:tr h="407744">
                <a:tc>
                  <a:txBody>
                    <a:bodyPr/>
                    <a:lstStyle/>
                    <a:p>
                      <a:pPr algn="ctr" fontAlgn="b"/>
                      <a:r>
                        <a:rPr lang="es-BO" sz="1800" b="1" u="none" strike="noStrike" dirty="0">
                          <a:effectLst/>
                        </a:rPr>
                        <a:t>18</a:t>
                      </a:r>
                      <a:endParaRPr lang="es-BO" sz="1800" b="1" i="0" u="none" strike="noStrike" dirty="0">
                        <a:solidFill>
                          <a:srgbClr val="000000"/>
                        </a:solidFill>
                        <a:effectLst/>
                        <a:latin typeface="Calibri"/>
                      </a:endParaRPr>
                    </a:p>
                  </a:txBody>
                  <a:tcPr marL="7554" marR="7554" marT="7554" marB="0" anchor="ctr"/>
                </a:tc>
                <a:tc>
                  <a:txBody>
                    <a:bodyPr/>
                    <a:lstStyle/>
                    <a:p>
                      <a:pPr algn="l" fontAlgn="auto"/>
                      <a:r>
                        <a:rPr lang="es-BO" sz="1400" u="none" strike="noStrike" dirty="0">
                          <a:effectLst/>
                        </a:rPr>
                        <a:t>SEGUIMIENTO A LAS RECOMENDACIONES AAF-70-02-083/12 EVALUACION Y SEGUIMIENTO POA  CSBP POTOSI 2012</a:t>
                      </a:r>
                      <a:endParaRPr lang="es-BO" sz="1400" b="0" i="0" u="none" strike="noStrike" dirty="0">
                        <a:solidFill>
                          <a:srgbClr val="000000"/>
                        </a:solidFill>
                        <a:effectLst/>
                        <a:latin typeface="Calibri"/>
                      </a:endParaRPr>
                    </a:p>
                  </a:txBody>
                  <a:tcPr marL="7554" marR="7554" marT="7554" marB="0" anchor="ctr"/>
                </a:tc>
                <a:extLst>
                  <a:ext uri="{0D108BD9-81ED-4DB2-BD59-A6C34878D82A}">
                    <a16:rowId xmlns:a16="http://schemas.microsoft.com/office/drawing/2014/main" val="10001"/>
                  </a:ext>
                </a:extLst>
              </a:tr>
              <a:tr h="611616">
                <a:tc>
                  <a:txBody>
                    <a:bodyPr/>
                    <a:lstStyle/>
                    <a:p>
                      <a:pPr algn="ctr" fontAlgn="b"/>
                      <a:r>
                        <a:rPr lang="es-BO" sz="1800" b="1" u="none" strike="noStrike" dirty="0">
                          <a:effectLst/>
                        </a:rPr>
                        <a:t>19</a:t>
                      </a:r>
                      <a:endParaRPr lang="es-BO" sz="1800" b="1" i="0" u="none" strike="noStrike" dirty="0">
                        <a:solidFill>
                          <a:srgbClr val="000000"/>
                        </a:solidFill>
                        <a:effectLst/>
                        <a:latin typeface="Calibri"/>
                      </a:endParaRPr>
                    </a:p>
                  </a:txBody>
                  <a:tcPr marL="7554" marR="7554" marT="7554" marB="0" anchor="ctr"/>
                </a:tc>
                <a:tc>
                  <a:txBody>
                    <a:bodyPr/>
                    <a:lstStyle/>
                    <a:p>
                      <a:pPr algn="l" fontAlgn="auto"/>
                      <a:r>
                        <a:rPr lang="es-BO" sz="1400" u="none" strike="noStrike" dirty="0">
                          <a:effectLst/>
                        </a:rPr>
                        <a:t>SEGUIMIENTO A LAS RECOMENDACIONES AAF-70-02-010/14 EVALUACION Y SEGUIMIENTO  POA Y PRESUPUESTO SSU POTOSI 2012</a:t>
                      </a:r>
                      <a:endParaRPr lang="es-BO" sz="1400" b="0" i="0" u="none" strike="noStrike" dirty="0">
                        <a:solidFill>
                          <a:srgbClr val="000000"/>
                        </a:solidFill>
                        <a:effectLst/>
                        <a:latin typeface="Calibri"/>
                      </a:endParaRPr>
                    </a:p>
                  </a:txBody>
                  <a:tcPr marL="7554" marR="7554" marT="7554" marB="0" anchor="ctr"/>
                </a:tc>
                <a:extLst>
                  <a:ext uri="{0D108BD9-81ED-4DB2-BD59-A6C34878D82A}">
                    <a16:rowId xmlns:a16="http://schemas.microsoft.com/office/drawing/2014/main" val="10002"/>
                  </a:ext>
                </a:extLst>
              </a:tr>
              <a:tr h="611616">
                <a:tc>
                  <a:txBody>
                    <a:bodyPr/>
                    <a:lstStyle/>
                    <a:p>
                      <a:pPr algn="ctr" fontAlgn="b"/>
                      <a:r>
                        <a:rPr lang="es-BO" sz="1800" b="1" u="none" strike="noStrike" dirty="0">
                          <a:effectLst/>
                        </a:rPr>
                        <a:t>20</a:t>
                      </a:r>
                      <a:endParaRPr lang="es-BO" sz="1800" b="1" i="0" u="none" strike="noStrike" dirty="0">
                        <a:solidFill>
                          <a:srgbClr val="000000"/>
                        </a:solidFill>
                        <a:effectLst/>
                        <a:latin typeface="Calibri"/>
                      </a:endParaRPr>
                    </a:p>
                  </a:txBody>
                  <a:tcPr marL="7554" marR="7554" marT="7554" marB="0" anchor="ctr"/>
                </a:tc>
                <a:tc>
                  <a:txBody>
                    <a:bodyPr/>
                    <a:lstStyle/>
                    <a:p>
                      <a:pPr algn="l" fontAlgn="auto"/>
                      <a:r>
                        <a:rPr lang="es-BO" sz="1400" u="none" strike="noStrike" dirty="0">
                          <a:effectLst/>
                        </a:rPr>
                        <a:t>SEGUIMIENTO A LAS RECOMENDACIONES AAF-70-02-013/13 EVALUACION Y SEGUIMIENTO  POA Y PRESUPUESTO SSU POTOSI 2012</a:t>
                      </a:r>
                      <a:endParaRPr lang="es-BO" sz="1400" b="0" i="0" u="none" strike="noStrike" dirty="0">
                        <a:solidFill>
                          <a:srgbClr val="000000"/>
                        </a:solidFill>
                        <a:effectLst/>
                        <a:latin typeface="Calibri"/>
                      </a:endParaRPr>
                    </a:p>
                  </a:txBody>
                  <a:tcPr marL="7554" marR="7554" marT="7554" marB="0" anchor="ctr"/>
                </a:tc>
                <a:extLst>
                  <a:ext uri="{0D108BD9-81ED-4DB2-BD59-A6C34878D82A}">
                    <a16:rowId xmlns:a16="http://schemas.microsoft.com/office/drawing/2014/main" val="10003"/>
                  </a:ext>
                </a:extLst>
              </a:tr>
              <a:tr h="407744">
                <a:tc>
                  <a:txBody>
                    <a:bodyPr/>
                    <a:lstStyle/>
                    <a:p>
                      <a:pPr algn="ctr" fontAlgn="b"/>
                      <a:r>
                        <a:rPr lang="es-BO" sz="1800" b="1" u="none" strike="noStrike" dirty="0">
                          <a:effectLst/>
                        </a:rPr>
                        <a:t>21</a:t>
                      </a:r>
                      <a:endParaRPr lang="es-BO" sz="1800" b="1" i="0" u="none" strike="noStrike" dirty="0">
                        <a:solidFill>
                          <a:srgbClr val="000000"/>
                        </a:solidFill>
                        <a:effectLst/>
                        <a:latin typeface="Calibri"/>
                      </a:endParaRPr>
                    </a:p>
                  </a:txBody>
                  <a:tcPr marL="7554" marR="7554" marT="7554" marB="0" anchor="ctr"/>
                </a:tc>
                <a:tc>
                  <a:txBody>
                    <a:bodyPr/>
                    <a:lstStyle/>
                    <a:p>
                      <a:pPr algn="l" fontAlgn="auto"/>
                      <a:r>
                        <a:rPr lang="es-BO" sz="1400" u="none" strike="noStrike" dirty="0">
                          <a:effectLst/>
                        </a:rPr>
                        <a:t>SEGUIMIENTO A LAS RECOMENDACIONES AAF-70-02-010/14 SEGUIM POA Y PTTO SSU TARIJA 2013</a:t>
                      </a:r>
                      <a:endParaRPr lang="es-BO" sz="1400" b="0" i="0" u="none" strike="noStrike" dirty="0">
                        <a:solidFill>
                          <a:srgbClr val="000000"/>
                        </a:solidFill>
                        <a:effectLst/>
                        <a:latin typeface="Calibri"/>
                      </a:endParaRPr>
                    </a:p>
                  </a:txBody>
                  <a:tcPr marL="7554" marR="7554" marT="7554" marB="0" anchor="ctr"/>
                </a:tc>
                <a:extLst>
                  <a:ext uri="{0D108BD9-81ED-4DB2-BD59-A6C34878D82A}">
                    <a16:rowId xmlns:a16="http://schemas.microsoft.com/office/drawing/2014/main" val="10004"/>
                  </a:ext>
                </a:extLst>
              </a:tr>
              <a:tr h="407744">
                <a:tc>
                  <a:txBody>
                    <a:bodyPr/>
                    <a:lstStyle/>
                    <a:p>
                      <a:pPr algn="ctr" fontAlgn="b"/>
                      <a:r>
                        <a:rPr lang="es-BO" sz="1800" b="1" u="none" strike="noStrike" dirty="0">
                          <a:effectLst/>
                        </a:rPr>
                        <a:t>22</a:t>
                      </a:r>
                      <a:endParaRPr lang="es-BO" sz="1800" b="1" i="0" u="none" strike="noStrike" dirty="0">
                        <a:solidFill>
                          <a:srgbClr val="000000"/>
                        </a:solidFill>
                        <a:effectLst/>
                        <a:latin typeface="Calibri"/>
                      </a:endParaRPr>
                    </a:p>
                  </a:txBody>
                  <a:tcPr marL="7554" marR="7554" marT="7554" marB="0" anchor="ctr"/>
                </a:tc>
                <a:tc>
                  <a:txBody>
                    <a:bodyPr/>
                    <a:lstStyle/>
                    <a:p>
                      <a:pPr algn="l" fontAlgn="auto"/>
                      <a:r>
                        <a:rPr lang="es-BO" sz="1400" u="none" strike="noStrike" dirty="0">
                          <a:effectLst/>
                        </a:rPr>
                        <a:t>SEGUIMIENTO A LAS RECOMENDACIONES AAF-70-02-097/14 SEGUIMIENTO POA Y PTTO SSU TARIJA 2014</a:t>
                      </a:r>
                      <a:endParaRPr lang="es-BO" sz="1400" b="0" i="0" u="none" strike="noStrike" dirty="0">
                        <a:solidFill>
                          <a:srgbClr val="000000"/>
                        </a:solidFill>
                        <a:effectLst/>
                        <a:latin typeface="Calibri"/>
                      </a:endParaRPr>
                    </a:p>
                  </a:txBody>
                  <a:tcPr marL="7554" marR="7554" marT="7554" marB="0" anchor="ctr"/>
                </a:tc>
                <a:extLst>
                  <a:ext uri="{0D108BD9-81ED-4DB2-BD59-A6C34878D82A}">
                    <a16:rowId xmlns:a16="http://schemas.microsoft.com/office/drawing/2014/main" val="10005"/>
                  </a:ext>
                </a:extLst>
              </a:tr>
              <a:tr h="407744">
                <a:tc>
                  <a:txBody>
                    <a:bodyPr/>
                    <a:lstStyle/>
                    <a:p>
                      <a:pPr algn="ctr" fontAlgn="b"/>
                      <a:r>
                        <a:rPr lang="es-BO" sz="1800" b="1" u="none" strike="noStrike" dirty="0">
                          <a:effectLst/>
                        </a:rPr>
                        <a:t>23</a:t>
                      </a:r>
                      <a:endParaRPr lang="es-BO" sz="1800" b="1" i="0" u="none" strike="noStrike" dirty="0">
                        <a:solidFill>
                          <a:srgbClr val="000000"/>
                        </a:solidFill>
                        <a:effectLst/>
                        <a:latin typeface="Calibri"/>
                      </a:endParaRPr>
                    </a:p>
                  </a:txBody>
                  <a:tcPr marL="7554" marR="7554" marT="7554" marB="0" anchor="ctr"/>
                </a:tc>
                <a:tc>
                  <a:txBody>
                    <a:bodyPr/>
                    <a:lstStyle/>
                    <a:p>
                      <a:pPr algn="l" fontAlgn="auto"/>
                      <a:r>
                        <a:rPr lang="es-BO" sz="1400" u="none" strike="noStrike" dirty="0">
                          <a:effectLst/>
                        </a:rPr>
                        <a:t>SEGUIMIENTO A LAS RECOMENDACIONES AAF-70-02-07/14 EJECUCION POA Y PTTO CSBP TARIJA 2013</a:t>
                      </a:r>
                      <a:endParaRPr lang="es-BO" sz="1400" b="0" i="0" u="none" strike="noStrike" dirty="0">
                        <a:solidFill>
                          <a:srgbClr val="000000"/>
                        </a:solidFill>
                        <a:effectLst/>
                        <a:latin typeface="Calibri"/>
                      </a:endParaRPr>
                    </a:p>
                  </a:txBody>
                  <a:tcPr marL="7554" marR="7554" marT="7554" marB="0" anchor="ctr"/>
                </a:tc>
                <a:extLst>
                  <a:ext uri="{0D108BD9-81ED-4DB2-BD59-A6C34878D82A}">
                    <a16:rowId xmlns:a16="http://schemas.microsoft.com/office/drawing/2014/main" val="10006"/>
                  </a:ext>
                </a:extLst>
              </a:tr>
              <a:tr h="407744">
                <a:tc>
                  <a:txBody>
                    <a:bodyPr/>
                    <a:lstStyle/>
                    <a:p>
                      <a:pPr algn="ctr" fontAlgn="b"/>
                      <a:r>
                        <a:rPr lang="es-BO" sz="1800" b="1" u="none" strike="noStrike" dirty="0">
                          <a:effectLst/>
                        </a:rPr>
                        <a:t>24</a:t>
                      </a:r>
                      <a:endParaRPr lang="es-BO" sz="1800" b="1" i="0" u="none" strike="noStrike" dirty="0">
                        <a:solidFill>
                          <a:srgbClr val="000000"/>
                        </a:solidFill>
                        <a:effectLst/>
                        <a:latin typeface="Calibri"/>
                      </a:endParaRPr>
                    </a:p>
                  </a:txBody>
                  <a:tcPr marL="7554" marR="7554" marT="7554" marB="0" anchor="ctr"/>
                </a:tc>
                <a:tc>
                  <a:txBody>
                    <a:bodyPr/>
                    <a:lstStyle/>
                    <a:p>
                      <a:pPr algn="l" fontAlgn="auto"/>
                      <a:r>
                        <a:rPr lang="es-BO" sz="1400" u="none" strike="noStrike" dirty="0">
                          <a:effectLst/>
                        </a:rPr>
                        <a:t>SEGUIMIENTO A LAS RECOMENDACIONES AAF-70-02-0107/12 SEGUIM POA Y PTTO  CAMINOS COBIJA 2011</a:t>
                      </a:r>
                      <a:endParaRPr lang="es-BO" sz="1400" b="0" i="0" u="none" strike="noStrike" dirty="0">
                        <a:solidFill>
                          <a:srgbClr val="000000"/>
                        </a:solidFill>
                        <a:effectLst/>
                        <a:latin typeface="Calibri"/>
                      </a:endParaRPr>
                    </a:p>
                  </a:txBody>
                  <a:tcPr marL="7554" marR="7554" marT="7554" marB="0" anchor="ctr"/>
                </a:tc>
                <a:extLst>
                  <a:ext uri="{0D108BD9-81ED-4DB2-BD59-A6C34878D82A}">
                    <a16:rowId xmlns:a16="http://schemas.microsoft.com/office/drawing/2014/main" val="10007"/>
                  </a:ext>
                </a:extLst>
              </a:tr>
              <a:tr h="611616">
                <a:tc>
                  <a:txBody>
                    <a:bodyPr/>
                    <a:lstStyle/>
                    <a:p>
                      <a:pPr algn="ctr" fontAlgn="b"/>
                      <a:r>
                        <a:rPr lang="es-BO" sz="1800" b="1" u="none" strike="noStrike" dirty="0">
                          <a:effectLst/>
                        </a:rPr>
                        <a:t>25</a:t>
                      </a:r>
                      <a:endParaRPr lang="es-BO" sz="1800" b="1" i="0" u="none" strike="noStrike" dirty="0">
                        <a:solidFill>
                          <a:srgbClr val="000000"/>
                        </a:solidFill>
                        <a:effectLst/>
                        <a:latin typeface="Calibri"/>
                      </a:endParaRPr>
                    </a:p>
                  </a:txBody>
                  <a:tcPr marL="7554" marR="7554" marT="7554" marB="0" anchor="ctr"/>
                </a:tc>
                <a:tc>
                  <a:txBody>
                    <a:bodyPr/>
                    <a:lstStyle/>
                    <a:p>
                      <a:pPr algn="l" fontAlgn="auto"/>
                      <a:r>
                        <a:rPr lang="es-BO" sz="1400" u="none" strike="noStrike" dirty="0">
                          <a:effectLst/>
                        </a:rPr>
                        <a:t>SEGUIMIENTO A LAS RECOMENDACIONES AAF-70-02-103/14 SEGUIMIENTO POA Y PRESUPUESTO CAJA DE SALUD DE CAMINOS Y R.A. TARIJA</a:t>
                      </a:r>
                      <a:endParaRPr lang="es-BO" sz="1400" b="0" i="0" u="none" strike="noStrike" dirty="0">
                        <a:solidFill>
                          <a:srgbClr val="000000"/>
                        </a:solidFill>
                        <a:effectLst/>
                        <a:latin typeface="Calibri"/>
                      </a:endParaRPr>
                    </a:p>
                  </a:txBody>
                  <a:tcPr marL="7554" marR="7554" marT="7554" marB="0" anchor="ctr"/>
                </a:tc>
                <a:extLst>
                  <a:ext uri="{0D108BD9-81ED-4DB2-BD59-A6C34878D82A}">
                    <a16:rowId xmlns:a16="http://schemas.microsoft.com/office/drawing/2014/main" val="10008"/>
                  </a:ext>
                </a:extLst>
              </a:tr>
              <a:tr h="407744">
                <a:tc>
                  <a:txBody>
                    <a:bodyPr/>
                    <a:lstStyle/>
                    <a:p>
                      <a:pPr algn="ctr" fontAlgn="b"/>
                      <a:r>
                        <a:rPr lang="es-BO" sz="1800" b="1" u="none" strike="noStrike" dirty="0">
                          <a:effectLst/>
                        </a:rPr>
                        <a:t>26</a:t>
                      </a:r>
                      <a:endParaRPr lang="es-BO" sz="1800" b="1" i="0" u="none" strike="noStrike" dirty="0">
                        <a:solidFill>
                          <a:srgbClr val="000000"/>
                        </a:solidFill>
                        <a:effectLst/>
                        <a:latin typeface="Calibri"/>
                      </a:endParaRPr>
                    </a:p>
                  </a:txBody>
                  <a:tcPr marL="7554" marR="7554" marT="7554" marB="0" anchor="ctr"/>
                </a:tc>
                <a:tc>
                  <a:txBody>
                    <a:bodyPr/>
                    <a:lstStyle/>
                    <a:p>
                      <a:pPr algn="l" fontAlgn="auto"/>
                      <a:r>
                        <a:rPr lang="es-BO" sz="1400" u="none" strike="noStrike" dirty="0">
                          <a:effectLst/>
                        </a:rPr>
                        <a:t>SEGUIMIENTO A LAS RECOMENDACIONES AAF-70-02-089/14 SEGUIMIENTO POA Y PRESUPUESTO CSBP TARIJA 2014</a:t>
                      </a:r>
                      <a:endParaRPr lang="es-BO" sz="1400" b="0" i="0" u="none" strike="noStrike" dirty="0">
                        <a:solidFill>
                          <a:srgbClr val="000000"/>
                        </a:solidFill>
                        <a:effectLst/>
                        <a:latin typeface="Calibri"/>
                      </a:endParaRPr>
                    </a:p>
                  </a:txBody>
                  <a:tcPr marL="7554" marR="7554" marT="7554" marB="0" anchor="ctr"/>
                </a:tc>
                <a:extLst>
                  <a:ext uri="{0D108BD9-81ED-4DB2-BD59-A6C34878D82A}">
                    <a16:rowId xmlns:a16="http://schemas.microsoft.com/office/drawing/2014/main" val="10009"/>
                  </a:ext>
                </a:extLst>
              </a:tr>
            </a:tbl>
          </a:graphicData>
        </a:graphic>
      </p:graphicFrame>
      <p:pic>
        <p:nvPicPr>
          <p:cNvPr id="10"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3825572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6384033" y="81776"/>
            <a:ext cx="4032449" cy="41549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s-BO" sz="1050" b="1" dirty="0">
                <a:solidFill>
                  <a:schemeClr val="bg1"/>
                </a:solidFill>
                <a:effectLst>
                  <a:outerShdw blurRad="38100" dist="38100" dir="2700000" algn="tl">
                    <a:srgbClr val="000000">
                      <a:alpha val="43137"/>
                    </a:srgbClr>
                  </a:outerShdw>
                </a:effectLst>
              </a:rPr>
              <a:t>DEPARTAMENTO TÉCNICO DE FISCALIZACIÓN</a:t>
            </a:r>
          </a:p>
          <a:p>
            <a:pPr algn="ctr">
              <a:defRPr/>
            </a:pPr>
            <a:r>
              <a:rPr lang="es-BO" sz="1050" b="1" dirty="0">
                <a:solidFill>
                  <a:schemeClr val="bg1"/>
                </a:solidFill>
                <a:effectLst>
                  <a:outerShdw blurRad="38100" dist="38100" dir="2700000" algn="tl">
                    <a:srgbClr val="000000">
                      <a:alpha val="43137"/>
                    </a:srgbClr>
                  </a:outerShdw>
                </a:effectLst>
              </a:rPr>
              <a:t>ADMINISTRATIVA Y FINANCIERA</a:t>
            </a:r>
            <a:endParaRPr lang="es-ES" sz="1050" b="1" dirty="0">
              <a:solidFill>
                <a:schemeClr val="bg1"/>
              </a:solidFill>
              <a:effectLst>
                <a:outerShdw blurRad="38100" dist="38100" dir="2700000" algn="tl">
                  <a:srgbClr val="000000">
                    <a:alpha val="43137"/>
                  </a:srgbClr>
                </a:outerShdw>
              </a:effectLst>
            </a:endParaRPr>
          </a:p>
        </p:txBody>
      </p:sp>
      <p:sp>
        <p:nvSpPr>
          <p:cNvPr id="7" name="6 CuadroTexto"/>
          <p:cNvSpPr txBox="1"/>
          <p:nvPr/>
        </p:nvSpPr>
        <p:spPr>
          <a:xfrm>
            <a:off x="8184232" y="619252"/>
            <a:ext cx="2225916" cy="25391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defPPr>
              <a:defRPr lang="es-BO"/>
            </a:defPPr>
            <a:lvl1pPr algn="ctr" fontAlgn="auto">
              <a:spcBef>
                <a:spcPts val="0"/>
              </a:spcBef>
              <a:spcAft>
                <a:spcPts val="0"/>
              </a:spcAft>
              <a:defRPr sz="900" b="1">
                <a:solidFill>
                  <a:srgbClr val="FFFF00"/>
                </a:solidFill>
                <a:effectLst>
                  <a:outerShdw blurRad="38100" dist="38100" dir="2700000" algn="tl">
                    <a:srgbClr val="000000">
                      <a:alpha val="43137"/>
                    </a:srgbClr>
                  </a:outerShdw>
                </a:effectLst>
              </a:defRPr>
            </a:lvl1pPr>
          </a:lstStyle>
          <a:p>
            <a:r>
              <a:rPr lang="es-BO" sz="1050" dirty="0">
                <a:solidFill>
                  <a:schemeClr val="bg1"/>
                </a:solidFill>
              </a:rPr>
              <a:t>ÁREA  DE ANALISIS FINANCIERO</a:t>
            </a:r>
            <a:endParaRPr lang="es-ES" sz="1050" dirty="0">
              <a:solidFill>
                <a:schemeClr val="bg1"/>
              </a:solidFill>
            </a:endParaRPr>
          </a:p>
        </p:txBody>
      </p:sp>
      <p:sp>
        <p:nvSpPr>
          <p:cNvPr id="9" name="8 Rectángulo"/>
          <p:cNvSpPr/>
          <p:nvPr/>
        </p:nvSpPr>
        <p:spPr>
          <a:xfrm>
            <a:off x="2103215" y="996697"/>
            <a:ext cx="4109598" cy="40011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s-BO" sz="2000" b="1" dirty="0">
                <a:effectLst>
                  <a:outerShdw blurRad="38100" dist="38100" dir="2700000" algn="tl">
                    <a:srgbClr val="000000">
                      <a:alpha val="43137"/>
                    </a:srgbClr>
                  </a:outerShdw>
                </a:effectLst>
              </a:rPr>
              <a:t>CAPACITACIÓN A ENTES GETORES</a:t>
            </a:r>
          </a:p>
        </p:txBody>
      </p:sp>
      <p:sp>
        <p:nvSpPr>
          <p:cNvPr id="10" name="9 Rectángulo"/>
          <p:cNvSpPr/>
          <p:nvPr/>
        </p:nvSpPr>
        <p:spPr>
          <a:xfrm>
            <a:off x="2130419" y="4344617"/>
            <a:ext cx="4109598" cy="40011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s-BO" sz="2000" b="1" dirty="0">
                <a:effectLst>
                  <a:outerShdw blurRad="38100" dist="38100" dir="2700000" algn="tl">
                    <a:srgbClr val="000000">
                      <a:alpha val="43137"/>
                    </a:srgbClr>
                  </a:outerShdw>
                </a:effectLst>
              </a:rPr>
              <a:t>ACTIVIDADES NO PROGRAMADAS</a:t>
            </a:r>
          </a:p>
        </p:txBody>
      </p:sp>
      <p:graphicFrame>
        <p:nvGraphicFramePr>
          <p:cNvPr id="2" name="1 Tabla"/>
          <p:cNvGraphicFramePr>
            <a:graphicFrameLocks noGrp="1"/>
          </p:cNvGraphicFramePr>
          <p:nvPr>
            <p:extLst/>
          </p:nvPr>
        </p:nvGraphicFramePr>
        <p:xfrm>
          <a:off x="2130419" y="4941168"/>
          <a:ext cx="8142045" cy="1152128"/>
        </p:xfrm>
        <a:graphic>
          <a:graphicData uri="http://schemas.openxmlformats.org/drawingml/2006/table">
            <a:tbl>
              <a:tblPr>
                <a:tableStyleId>{5C22544A-7EE6-4342-B048-85BDC9FD1C3A}</a:tableStyleId>
              </a:tblPr>
              <a:tblGrid>
                <a:gridCol w="1349510">
                  <a:extLst>
                    <a:ext uri="{9D8B030D-6E8A-4147-A177-3AD203B41FA5}">
                      <a16:colId xmlns:a16="http://schemas.microsoft.com/office/drawing/2014/main" val="20000"/>
                    </a:ext>
                  </a:extLst>
                </a:gridCol>
                <a:gridCol w="6792535">
                  <a:extLst>
                    <a:ext uri="{9D8B030D-6E8A-4147-A177-3AD203B41FA5}">
                      <a16:colId xmlns:a16="http://schemas.microsoft.com/office/drawing/2014/main" val="20001"/>
                    </a:ext>
                  </a:extLst>
                </a:gridCol>
              </a:tblGrid>
              <a:tr h="1152128">
                <a:tc>
                  <a:txBody>
                    <a:bodyPr/>
                    <a:lstStyle/>
                    <a:p>
                      <a:pPr algn="ctr" fontAlgn="b"/>
                      <a:r>
                        <a:rPr lang="es-BO" sz="2400" u="none" strike="noStrike" dirty="0">
                          <a:effectLst/>
                        </a:rPr>
                        <a:t>1</a:t>
                      </a:r>
                      <a:endParaRPr lang="es-BO" sz="2400" b="0" i="0" u="none" strike="noStrike" dirty="0">
                        <a:solidFill>
                          <a:srgbClr val="000000"/>
                        </a:solidFill>
                        <a:effectLst/>
                        <a:latin typeface="Calibri"/>
                      </a:endParaRPr>
                    </a:p>
                  </a:txBody>
                  <a:tcPr marL="9525" marR="9525" marT="9525" marB="0" anchor="ctr"/>
                </a:tc>
                <a:tc>
                  <a:txBody>
                    <a:bodyPr/>
                    <a:lstStyle/>
                    <a:p>
                      <a:pPr algn="l" fontAlgn="auto"/>
                      <a:r>
                        <a:rPr lang="es-BO" sz="2400" u="none" strike="noStrike" dirty="0">
                          <a:effectLst/>
                        </a:rPr>
                        <a:t>REVISION DE MANUAL DE ORGANIZACIÓN Y FUNCIONES SSU SANTA CRUZ 2015</a:t>
                      </a:r>
                      <a:endParaRPr lang="es-BO" sz="2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0"/>
                  </a:ext>
                </a:extLst>
              </a:tr>
            </a:tbl>
          </a:graphicData>
        </a:graphic>
      </p:graphicFrame>
      <p:graphicFrame>
        <p:nvGraphicFramePr>
          <p:cNvPr id="4" name="3 Tabla"/>
          <p:cNvGraphicFramePr>
            <a:graphicFrameLocks noGrp="1"/>
          </p:cNvGraphicFramePr>
          <p:nvPr>
            <p:extLst/>
          </p:nvPr>
        </p:nvGraphicFramePr>
        <p:xfrm>
          <a:off x="2103215" y="1700808"/>
          <a:ext cx="8306933" cy="2016224"/>
        </p:xfrm>
        <a:graphic>
          <a:graphicData uri="http://schemas.openxmlformats.org/drawingml/2006/table">
            <a:tbl>
              <a:tblPr>
                <a:tableStyleId>{5C22544A-7EE6-4342-B048-85BDC9FD1C3A}</a:tableStyleId>
              </a:tblPr>
              <a:tblGrid>
                <a:gridCol w="1112466">
                  <a:extLst>
                    <a:ext uri="{9D8B030D-6E8A-4147-A177-3AD203B41FA5}">
                      <a16:colId xmlns:a16="http://schemas.microsoft.com/office/drawing/2014/main" val="20000"/>
                    </a:ext>
                  </a:extLst>
                </a:gridCol>
                <a:gridCol w="7194467">
                  <a:extLst>
                    <a:ext uri="{9D8B030D-6E8A-4147-A177-3AD203B41FA5}">
                      <a16:colId xmlns:a16="http://schemas.microsoft.com/office/drawing/2014/main" val="20001"/>
                    </a:ext>
                  </a:extLst>
                </a:gridCol>
              </a:tblGrid>
              <a:tr h="1008112">
                <a:tc>
                  <a:txBody>
                    <a:bodyPr/>
                    <a:lstStyle/>
                    <a:p>
                      <a:pPr algn="ctr" fontAlgn="b"/>
                      <a:r>
                        <a:rPr lang="es-BO" sz="2400" u="none" strike="noStrike" dirty="0">
                          <a:effectLst/>
                        </a:rPr>
                        <a:t>1</a:t>
                      </a:r>
                      <a:endParaRPr lang="es-BO" sz="2400" b="0" i="0" u="none" strike="noStrike" dirty="0">
                        <a:solidFill>
                          <a:srgbClr val="000000"/>
                        </a:solidFill>
                        <a:effectLst/>
                        <a:latin typeface="Calibri"/>
                      </a:endParaRPr>
                    </a:p>
                  </a:txBody>
                  <a:tcPr marL="9525" marR="9525" marT="9525" marB="0" anchor="ctr"/>
                </a:tc>
                <a:tc>
                  <a:txBody>
                    <a:bodyPr/>
                    <a:lstStyle/>
                    <a:p>
                      <a:pPr algn="l" fontAlgn="auto"/>
                      <a:r>
                        <a:rPr lang="es-BO" sz="2400" u="none" strike="noStrike" dirty="0">
                          <a:effectLst/>
                        </a:rPr>
                        <a:t>INFORME SOBRE TALLER POA Y PTTO EN CBBA SEGUROS UNIVERSITARIOS</a:t>
                      </a:r>
                      <a:endParaRPr lang="es-BO" sz="2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0"/>
                  </a:ext>
                </a:extLst>
              </a:tr>
              <a:tr h="1008112">
                <a:tc>
                  <a:txBody>
                    <a:bodyPr/>
                    <a:lstStyle/>
                    <a:p>
                      <a:pPr algn="ctr" fontAlgn="b"/>
                      <a:r>
                        <a:rPr lang="es-BO" sz="2400" b="0" i="0" u="none" strike="noStrike" dirty="0">
                          <a:solidFill>
                            <a:srgbClr val="000000"/>
                          </a:solidFill>
                          <a:effectLst/>
                          <a:latin typeface="Calibri"/>
                        </a:rPr>
                        <a:t>2</a:t>
                      </a:r>
                    </a:p>
                  </a:txBody>
                  <a:tcPr marL="9525" marR="9525" marT="9525"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BO" sz="2400" u="none" strike="noStrike" dirty="0">
                          <a:effectLst/>
                        </a:rPr>
                        <a:t>INFORME SOBRE TALLER POA Y PTTO EN CBBA SEGUROS DELEGADOS DE SALUD</a:t>
                      </a:r>
                      <a:endParaRPr lang="es-BO" sz="2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1"/>
                  </a:ext>
                </a:extLst>
              </a:tr>
            </a:tbl>
          </a:graphicData>
        </a:graphic>
      </p:graphicFrame>
      <p:pic>
        <p:nvPicPr>
          <p:cNvPr id="11"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26412597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2207320" y="1700925"/>
            <a:ext cx="6053814" cy="40011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s-BO" sz="2000" b="1" dirty="0">
                <a:effectLst>
                  <a:outerShdw blurRad="38100" dist="38100" dir="2700000" algn="tl">
                    <a:srgbClr val="000000">
                      <a:alpha val="43137"/>
                    </a:srgbClr>
                  </a:outerShdw>
                </a:effectLst>
              </a:rPr>
              <a:t>LOGROS OBTENIDOS DURANTE LA GESTIÓN 2015:</a:t>
            </a:r>
          </a:p>
        </p:txBody>
      </p:sp>
      <p:graphicFrame>
        <p:nvGraphicFramePr>
          <p:cNvPr id="2" name="1 Tabla"/>
          <p:cNvGraphicFramePr>
            <a:graphicFrameLocks noGrp="1"/>
          </p:cNvGraphicFramePr>
          <p:nvPr>
            <p:extLst/>
          </p:nvPr>
        </p:nvGraphicFramePr>
        <p:xfrm>
          <a:off x="2207320" y="2276874"/>
          <a:ext cx="8202828" cy="4234766"/>
        </p:xfrm>
        <a:graphic>
          <a:graphicData uri="http://schemas.openxmlformats.org/drawingml/2006/table">
            <a:tbl>
              <a:tblPr>
                <a:tableStyleId>{8A107856-5554-42FB-B03E-39F5DBC370BA}</a:tableStyleId>
              </a:tblPr>
              <a:tblGrid>
                <a:gridCol w="2004218">
                  <a:extLst>
                    <a:ext uri="{9D8B030D-6E8A-4147-A177-3AD203B41FA5}">
                      <a16:colId xmlns:a16="http://schemas.microsoft.com/office/drawing/2014/main" val="20000"/>
                    </a:ext>
                  </a:extLst>
                </a:gridCol>
                <a:gridCol w="4043173">
                  <a:extLst>
                    <a:ext uri="{9D8B030D-6E8A-4147-A177-3AD203B41FA5}">
                      <a16:colId xmlns:a16="http://schemas.microsoft.com/office/drawing/2014/main" val="20001"/>
                    </a:ext>
                  </a:extLst>
                </a:gridCol>
                <a:gridCol w="2155437">
                  <a:extLst>
                    <a:ext uri="{9D8B030D-6E8A-4147-A177-3AD203B41FA5}">
                      <a16:colId xmlns:a16="http://schemas.microsoft.com/office/drawing/2014/main" val="20002"/>
                    </a:ext>
                  </a:extLst>
                </a:gridCol>
              </a:tblGrid>
              <a:tr h="360038">
                <a:tc>
                  <a:txBody>
                    <a:bodyPr/>
                    <a:lstStyle/>
                    <a:p>
                      <a:pPr algn="ctr" fontAlgn="b"/>
                      <a:r>
                        <a:rPr lang="es-BO" sz="1800" b="1" u="none" strike="noStrike" dirty="0">
                          <a:effectLst/>
                        </a:rPr>
                        <a:t>TEMA</a:t>
                      </a:r>
                      <a:endParaRPr lang="es-BO" sz="1800" b="1" i="0" u="none" strike="noStrike" dirty="0">
                        <a:solidFill>
                          <a:srgbClr val="0070C0"/>
                        </a:solidFill>
                        <a:effectLst/>
                        <a:latin typeface="Calibri"/>
                      </a:endParaRPr>
                    </a:p>
                  </a:txBody>
                  <a:tcPr marL="9525" marR="9525" marT="9525" marB="0" anchor="b"/>
                </a:tc>
                <a:tc>
                  <a:txBody>
                    <a:bodyPr/>
                    <a:lstStyle/>
                    <a:p>
                      <a:pPr algn="ctr" fontAlgn="b"/>
                      <a:r>
                        <a:rPr lang="es-BO" sz="1800" b="1" u="none" strike="noStrike" dirty="0">
                          <a:effectLst/>
                        </a:rPr>
                        <a:t>ALCANCE  A: </a:t>
                      </a:r>
                      <a:endParaRPr lang="es-BO" sz="1800" b="1" i="0" u="none" strike="noStrike" dirty="0">
                        <a:solidFill>
                          <a:srgbClr val="0070C0"/>
                        </a:solidFill>
                        <a:effectLst/>
                        <a:latin typeface="Calibri"/>
                      </a:endParaRPr>
                    </a:p>
                  </a:txBody>
                  <a:tcPr marL="9525" marR="9525" marT="9525" marB="0" anchor="b"/>
                </a:tc>
                <a:tc>
                  <a:txBody>
                    <a:bodyPr/>
                    <a:lstStyle/>
                    <a:p>
                      <a:pPr algn="ctr" fontAlgn="b"/>
                      <a:r>
                        <a:rPr lang="es-BO" sz="1800" b="1" u="none" strike="noStrike" dirty="0">
                          <a:effectLst/>
                        </a:rPr>
                        <a:t>ELABORADO POR:</a:t>
                      </a:r>
                      <a:endParaRPr lang="es-BO" sz="1800" b="1" i="0" u="none" strike="noStrike" dirty="0">
                        <a:solidFill>
                          <a:srgbClr val="0070C0"/>
                        </a:solidFill>
                        <a:effectLst/>
                        <a:latin typeface="Calibri"/>
                      </a:endParaRPr>
                    </a:p>
                  </a:txBody>
                  <a:tcPr marL="9525" marR="9525" marT="9525" marB="0" anchor="b"/>
                </a:tc>
                <a:extLst>
                  <a:ext uri="{0D108BD9-81ED-4DB2-BD59-A6C34878D82A}">
                    <a16:rowId xmlns:a16="http://schemas.microsoft.com/office/drawing/2014/main" val="10000"/>
                  </a:ext>
                </a:extLst>
              </a:tr>
              <a:tr h="480053">
                <a:tc rowSpan="8">
                  <a:txBody>
                    <a:bodyPr/>
                    <a:lstStyle/>
                    <a:p>
                      <a:pPr algn="ctr" fontAlgn="ctr"/>
                      <a:r>
                        <a:rPr lang="es-BO" sz="1600" u="none" strike="noStrike" dirty="0">
                          <a:effectLst/>
                        </a:rPr>
                        <a:t>PLAN DE CUENTAS DE CONTABILIDAD INTEGRADA PARA SU APLICACIÓN EN EL SISTEMA DE SEGUROS SOCIALES UNIVERSITARIOS DE BOLIVIA</a:t>
                      </a:r>
                      <a:endParaRPr lang="es-BO" sz="1600" b="0" i="0" u="none" strike="noStrike" dirty="0">
                        <a:solidFill>
                          <a:srgbClr val="000000"/>
                        </a:solidFill>
                        <a:effectLst/>
                        <a:latin typeface="Calibri"/>
                      </a:endParaRPr>
                    </a:p>
                  </a:txBody>
                  <a:tcPr marL="9525" marR="9525" marT="9525" marB="0" anchor="ctr"/>
                </a:tc>
                <a:tc>
                  <a:txBody>
                    <a:bodyPr/>
                    <a:lstStyle/>
                    <a:p>
                      <a:pPr algn="l" fontAlgn="b"/>
                      <a:r>
                        <a:rPr lang="es-BO" sz="1600" u="none" strike="noStrike" dirty="0">
                          <a:effectLst/>
                        </a:rPr>
                        <a:t>SEGURO SOCIAL UNIVERSITARIO LA PAZ</a:t>
                      </a:r>
                      <a:endParaRPr lang="es-BO" sz="1600" b="0" i="0" u="none" strike="noStrike" dirty="0">
                        <a:solidFill>
                          <a:srgbClr val="000000"/>
                        </a:solidFill>
                        <a:effectLst/>
                        <a:latin typeface="Calibri"/>
                      </a:endParaRPr>
                    </a:p>
                  </a:txBody>
                  <a:tcPr marL="9525" marR="9525" marT="9525" marB="0" anchor="ctr"/>
                </a:tc>
                <a:tc rowSpan="3">
                  <a:txBody>
                    <a:bodyPr/>
                    <a:lstStyle/>
                    <a:p>
                      <a:pPr algn="ctr" fontAlgn="ctr"/>
                      <a:r>
                        <a:rPr lang="es-BO" sz="1600" u="none" strike="noStrike" dirty="0">
                          <a:effectLst/>
                        </a:rPr>
                        <a:t>DEPARTAMENTO TÉCNICO DE FISCALIZACIÓN</a:t>
                      </a:r>
                      <a:endParaRPr lang="es-BO" sz="16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1"/>
                  </a:ext>
                </a:extLst>
              </a:tr>
              <a:tr h="480053">
                <a:tc vMerge="1">
                  <a:txBody>
                    <a:bodyPr/>
                    <a:lstStyle/>
                    <a:p>
                      <a:endParaRPr lang="es-BO"/>
                    </a:p>
                  </a:txBody>
                  <a:tcPr/>
                </a:tc>
                <a:tc>
                  <a:txBody>
                    <a:bodyPr/>
                    <a:lstStyle/>
                    <a:p>
                      <a:pPr algn="l" fontAlgn="b"/>
                      <a:r>
                        <a:rPr lang="es-BO" sz="1600" u="none" strike="noStrike" dirty="0">
                          <a:effectLst/>
                        </a:rPr>
                        <a:t>SEGURO SOCIAL UNIVERSITARIO COCHABAMBA</a:t>
                      </a:r>
                      <a:endParaRPr lang="es-BO" sz="1600" b="0" i="0" u="none" strike="noStrike" dirty="0">
                        <a:solidFill>
                          <a:srgbClr val="000000"/>
                        </a:solidFill>
                        <a:effectLst/>
                        <a:latin typeface="Calibri"/>
                      </a:endParaRPr>
                    </a:p>
                  </a:txBody>
                  <a:tcPr marL="9525" marR="9525" marT="9525" marB="0" anchor="ctr"/>
                </a:tc>
                <a:tc vMerge="1">
                  <a:txBody>
                    <a:bodyPr/>
                    <a:lstStyle/>
                    <a:p>
                      <a:endParaRPr lang="es-BO"/>
                    </a:p>
                  </a:txBody>
                  <a:tcPr/>
                </a:tc>
                <a:extLst>
                  <a:ext uri="{0D108BD9-81ED-4DB2-BD59-A6C34878D82A}">
                    <a16:rowId xmlns:a16="http://schemas.microsoft.com/office/drawing/2014/main" val="10002"/>
                  </a:ext>
                </a:extLst>
              </a:tr>
              <a:tr h="480053">
                <a:tc vMerge="1">
                  <a:txBody>
                    <a:bodyPr/>
                    <a:lstStyle/>
                    <a:p>
                      <a:endParaRPr lang="es-BO"/>
                    </a:p>
                  </a:txBody>
                  <a:tcPr/>
                </a:tc>
                <a:tc>
                  <a:txBody>
                    <a:bodyPr/>
                    <a:lstStyle/>
                    <a:p>
                      <a:pPr algn="l" fontAlgn="b"/>
                      <a:r>
                        <a:rPr lang="es-BO" sz="1600" u="none" strike="noStrike" dirty="0">
                          <a:effectLst/>
                        </a:rPr>
                        <a:t>SEGURO SOCIAL UNIVERSITARIO SANTA CRUZ</a:t>
                      </a:r>
                      <a:endParaRPr lang="es-BO" sz="1600" b="0" i="0" u="none" strike="noStrike" dirty="0">
                        <a:solidFill>
                          <a:srgbClr val="000000"/>
                        </a:solidFill>
                        <a:effectLst/>
                        <a:latin typeface="Calibri"/>
                      </a:endParaRPr>
                    </a:p>
                  </a:txBody>
                  <a:tcPr marL="9525" marR="9525" marT="9525" marB="0" anchor="ctr"/>
                </a:tc>
                <a:tc vMerge="1">
                  <a:txBody>
                    <a:bodyPr/>
                    <a:lstStyle/>
                    <a:p>
                      <a:endParaRPr lang="es-BO"/>
                    </a:p>
                  </a:txBody>
                  <a:tcPr/>
                </a:tc>
                <a:extLst>
                  <a:ext uri="{0D108BD9-81ED-4DB2-BD59-A6C34878D82A}">
                    <a16:rowId xmlns:a16="http://schemas.microsoft.com/office/drawing/2014/main" val="10003"/>
                  </a:ext>
                </a:extLst>
              </a:tr>
              <a:tr h="480053">
                <a:tc vMerge="1">
                  <a:txBody>
                    <a:bodyPr/>
                    <a:lstStyle/>
                    <a:p>
                      <a:endParaRPr lang="es-BO"/>
                    </a:p>
                  </a:txBody>
                  <a:tcPr/>
                </a:tc>
                <a:tc>
                  <a:txBody>
                    <a:bodyPr/>
                    <a:lstStyle/>
                    <a:p>
                      <a:pPr algn="l" fontAlgn="b"/>
                      <a:r>
                        <a:rPr lang="es-BO" sz="1600" u="none" strike="noStrike" dirty="0">
                          <a:effectLst/>
                        </a:rPr>
                        <a:t>SEGURO SOCIAL UNIVERSITARIO POTOSÍ</a:t>
                      </a:r>
                      <a:endParaRPr lang="es-BO" sz="1600" b="0" i="0" u="none" strike="noStrike" dirty="0">
                        <a:solidFill>
                          <a:srgbClr val="000000"/>
                        </a:solidFill>
                        <a:effectLst/>
                        <a:latin typeface="Calibri"/>
                      </a:endParaRPr>
                    </a:p>
                  </a:txBody>
                  <a:tcPr marL="9525" marR="9525" marT="9525" marB="0" anchor="ctr"/>
                </a:tc>
                <a:tc rowSpan="5">
                  <a:txBody>
                    <a:bodyPr/>
                    <a:lstStyle/>
                    <a:p>
                      <a:pPr algn="ctr" fontAlgn="ctr"/>
                      <a:r>
                        <a:rPr lang="es-BO" sz="1600" u="none" strike="noStrike" dirty="0">
                          <a:effectLst/>
                        </a:rPr>
                        <a:t>ÁREA ANÁLISIS FINANCIERO</a:t>
                      </a:r>
                      <a:endParaRPr lang="es-BO" sz="16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4"/>
                  </a:ext>
                </a:extLst>
              </a:tr>
              <a:tr h="480053">
                <a:tc vMerge="1">
                  <a:txBody>
                    <a:bodyPr/>
                    <a:lstStyle/>
                    <a:p>
                      <a:endParaRPr lang="es-BO"/>
                    </a:p>
                  </a:txBody>
                  <a:tcPr/>
                </a:tc>
                <a:tc>
                  <a:txBody>
                    <a:bodyPr/>
                    <a:lstStyle/>
                    <a:p>
                      <a:pPr algn="l" fontAlgn="b"/>
                      <a:r>
                        <a:rPr lang="es-BO" sz="1600" u="none" strike="noStrike" dirty="0">
                          <a:effectLst/>
                        </a:rPr>
                        <a:t>SEGURO SOCIAL UNIVERSITARIO TARIJA</a:t>
                      </a:r>
                      <a:endParaRPr lang="es-BO" sz="1600" b="0" i="0" u="none" strike="noStrike" dirty="0">
                        <a:solidFill>
                          <a:srgbClr val="000000"/>
                        </a:solidFill>
                        <a:effectLst/>
                        <a:latin typeface="Calibri"/>
                      </a:endParaRPr>
                    </a:p>
                  </a:txBody>
                  <a:tcPr marL="9525" marR="9525" marT="9525" marB="0" anchor="ctr"/>
                </a:tc>
                <a:tc vMerge="1">
                  <a:txBody>
                    <a:bodyPr/>
                    <a:lstStyle/>
                    <a:p>
                      <a:endParaRPr lang="es-BO"/>
                    </a:p>
                  </a:txBody>
                  <a:tcPr/>
                </a:tc>
                <a:extLst>
                  <a:ext uri="{0D108BD9-81ED-4DB2-BD59-A6C34878D82A}">
                    <a16:rowId xmlns:a16="http://schemas.microsoft.com/office/drawing/2014/main" val="10005"/>
                  </a:ext>
                </a:extLst>
              </a:tr>
              <a:tr h="480053">
                <a:tc vMerge="1">
                  <a:txBody>
                    <a:bodyPr/>
                    <a:lstStyle/>
                    <a:p>
                      <a:endParaRPr lang="es-BO"/>
                    </a:p>
                  </a:txBody>
                  <a:tcPr/>
                </a:tc>
                <a:tc>
                  <a:txBody>
                    <a:bodyPr/>
                    <a:lstStyle/>
                    <a:p>
                      <a:pPr algn="l" fontAlgn="b"/>
                      <a:r>
                        <a:rPr lang="es-BO" sz="1600" u="none" strike="noStrike" dirty="0">
                          <a:effectLst/>
                        </a:rPr>
                        <a:t>SEGURO SOCIAL UNIVERSITARIO ORURO</a:t>
                      </a:r>
                      <a:endParaRPr lang="es-BO" sz="1600" b="0" i="0" u="none" strike="noStrike" dirty="0">
                        <a:solidFill>
                          <a:srgbClr val="000000"/>
                        </a:solidFill>
                        <a:effectLst/>
                        <a:latin typeface="Calibri"/>
                      </a:endParaRPr>
                    </a:p>
                  </a:txBody>
                  <a:tcPr marL="9525" marR="9525" marT="9525" marB="0" anchor="ctr"/>
                </a:tc>
                <a:tc vMerge="1">
                  <a:txBody>
                    <a:bodyPr/>
                    <a:lstStyle/>
                    <a:p>
                      <a:endParaRPr lang="es-BO"/>
                    </a:p>
                  </a:txBody>
                  <a:tcPr/>
                </a:tc>
                <a:extLst>
                  <a:ext uri="{0D108BD9-81ED-4DB2-BD59-A6C34878D82A}">
                    <a16:rowId xmlns:a16="http://schemas.microsoft.com/office/drawing/2014/main" val="10006"/>
                  </a:ext>
                </a:extLst>
              </a:tr>
              <a:tr h="480053">
                <a:tc vMerge="1">
                  <a:txBody>
                    <a:bodyPr/>
                    <a:lstStyle/>
                    <a:p>
                      <a:endParaRPr lang="es-BO"/>
                    </a:p>
                  </a:txBody>
                  <a:tcPr/>
                </a:tc>
                <a:tc>
                  <a:txBody>
                    <a:bodyPr/>
                    <a:lstStyle/>
                    <a:p>
                      <a:pPr algn="l" fontAlgn="b"/>
                      <a:r>
                        <a:rPr lang="es-BO" sz="1600" u="none" strike="noStrike" dirty="0">
                          <a:effectLst/>
                        </a:rPr>
                        <a:t>SEGURO SOCIAL </a:t>
                      </a:r>
                      <a:r>
                        <a:rPr lang="es-BO" sz="1600" u="none" strike="noStrike" kern="1200" dirty="0">
                          <a:solidFill>
                            <a:schemeClr val="dk1"/>
                          </a:solidFill>
                          <a:effectLst/>
                          <a:latin typeface="+mn-lt"/>
                          <a:ea typeface="+mn-ea"/>
                          <a:cs typeface="+mn-cs"/>
                        </a:rPr>
                        <a:t>UNIVERSITARIO SUCRE</a:t>
                      </a:r>
                    </a:p>
                  </a:txBody>
                  <a:tcPr marL="9525" marR="9525" marT="9525" marB="0" anchor="ctr"/>
                </a:tc>
                <a:tc vMerge="1">
                  <a:txBody>
                    <a:bodyPr/>
                    <a:lstStyle/>
                    <a:p>
                      <a:pPr algn="l" fontAlgn="b"/>
                      <a:endParaRPr lang="es-BO" sz="11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480053">
                <a:tc vMerge="1">
                  <a:txBody>
                    <a:bodyPr/>
                    <a:lstStyle/>
                    <a:p>
                      <a:endParaRPr lang="es-BO"/>
                    </a:p>
                  </a:txBody>
                  <a:tcPr/>
                </a:tc>
                <a:tc>
                  <a:txBody>
                    <a:bodyPr/>
                    <a:lstStyle/>
                    <a:p>
                      <a:pPr algn="l" fontAlgn="b"/>
                      <a:r>
                        <a:rPr lang="es-BO" sz="1600" u="none" strike="noStrike" dirty="0">
                          <a:effectLst/>
                        </a:rPr>
                        <a:t>SEGURO SOCIAL UNIVERSITARIO BENI</a:t>
                      </a:r>
                      <a:endParaRPr lang="es-BO" sz="1600" b="0" i="0" u="none" strike="noStrike" dirty="0">
                        <a:solidFill>
                          <a:srgbClr val="000000"/>
                        </a:solidFill>
                        <a:effectLst/>
                        <a:latin typeface="Calibri"/>
                      </a:endParaRPr>
                    </a:p>
                  </a:txBody>
                  <a:tcPr marL="9525" marR="9525" marT="9525" marB="0" anchor="ctr"/>
                </a:tc>
                <a:tc vMerge="1">
                  <a:txBody>
                    <a:bodyPr/>
                    <a:lstStyle/>
                    <a:p>
                      <a:pPr algn="l" fontAlgn="b"/>
                      <a:endParaRPr lang="es-BO" sz="11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bl>
          </a:graphicData>
        </a:graphic>
      </p:graphicFrame>
      <p:sp>
        <p:nvSpPr>
          <p:cNvPr id="11" name="10 CuadroTexto"/>
          <p:cNvSpPr txBox="1"/>
          <p:nvPr/>
        </p:nvSpPr>
        <p:spPr>
          <a:xfrm>
            <a:off x="8184232" y="619252"/>
            <a:ext cx="2225916" cy="25391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defPPr>
              <a:defRPr lang="es-BO"/>
            </a:defPPr>
            <a:lvl1pPr algn="ctr" fontAlgn="auto">
              <a:spcBef>
                <a:spcPts val="0"/>
              </a:spcBef>
              <a:spcAft>
                <a:spcPts val="0"/>
              </a:spcAft>
              <a:defRPr sz="900" b="1">
                <a:solidFill>
                  <a:srgbClr val="FFFF00"/>
                </a:solidFill>
                <a:effectLst>
                  <a:outerShdw blurRad="38100" dist="38100" dir="2700000" algn="tl">
                    <a:srgbClr val="000000">
                      <a:alpha val="43137"/>
                    </a:srgbClr>
                  </a:outerShdw>
                </a:effectLst>
              </a:defRPr>
            </a:lvl1pPr>
          </a:lstStyle>
          <a:p>
            <a:r>
              <a:rPr lang="es-BO" sz="1050" dirty="0">
                <a:solidFill>
                  <a:schemeClr val="bg1"/>
                </a:solidFill>
              </a:rPr>
              <a:t>ÁREA  DE ANALISIS FINANCIERO</a:t>
            </a:r>
            <a:endParaRPr lang="es-ES" sz="1050" dirty="0">
              <a:solidFill>
                <a:schemeClr val="bg1"/>
              </a:solidFill>
            </a:endParaRPr>
          </a:p>
        </p:txBody>
      </p:sp>
      <p:sp>
        <p:nvSpPr>
          <p:cNvPr id="8" name="5 CuadroTexto"/>
          <p:cNvSpPr txBox="1"/>
          <p:nvPr/>
        </p:nvSpPr>
        <p:spPr>
          <a:xfrm>
            <a:off x="6384033" y="81776"/>
            <a:ext cx="4032449" cy="41549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s-BO" sz="1050" b="1" dirty="0">
                <a:solidFill>
                  <a:schemeClr val="bg1"/>
                </a:solidFill>
                <a:effectLst>
                  <a:outerShdw blurRad="38100" dist="38100" dir="2700000" algn="tl">
                    <a:srgbClr val="000000">
                      <a:alpha val="43137"/>
                    </a:srgbClr>
                  </a:outerShdw>
                </a:effectLst>
              </a:rPr>
              <a:t>DEPARTAMENTO TÉCNICO DE FISCALIZACIÓN</a:t>
            </a:r>
          </a:p>
          <a:p>
            <a:pPr algn="ctr">
              <a:defRPr/>
            </a:pPr>
            <a:r>
              <a:rPr lang="es-BO" sz="1050" b="1" dirty="0">
                <a:solidFill>
                  <a:schemeClr val="bg1"/>
                </a:solidFill>
                <a:effectLst>
                  <a:outerShdw blurRad="38100" dist="38100" dir="2700000" algn="tl">
                    <a:srgbClr val="000000">
                      <a:alpha val="43137"/>
                    </a:srgbClr>
                  </a:outerShdw>
                </a:effectLst>
              </a:rPr>
              <a:t>ADMINISTRATIVA Y FINANCIERA</a:t>
            </a:r>
            <a:endParaRPr lang="es-ES" sz="1050" b="1" dirty="0">
              <a:solidFill>
                <a:schemeClr val="bg1"/>
              </a:solidFill>
              <a:effectLst>
                <a:outerShdw blurRad="38100" dist="38100" dir="2700000" algn="tl">
                  <a:srgbClr val="000000">
                    <a:alpha val="43137"/>
                  </a:srgbClr>
                </a:outerShdw>
              </a:effectLst>
            </a:endParaRPr>
          </a:p>
        </p:txBody>
      </p:sp>
      <p:pic>
        <p:nvPicPr>
          <p:cNvPr id="12"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77121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2495600" y="2420888"/>
            <a:ext cx="7272808" cy="3816424"/>
          </a:xfrm>
          <a:prstGeom prst="roundRect">
            <a:avLst/>
          </a:prstGeom>
          <a:solidFill>
            <a:schemeClr val="accent1">
              <a:lumMod val="5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Ø"/>
            </a:pPr>
            <a:r>
              <a:rPr lang="es-BO" b="1" dirty="0">
                <a:solidFill>
                  <a:schemeClr val="bg1"/>
                </a:solidFill>
              </a:rPr>
              <a:t>Realizar el seguimiento a la ejecución de los planes operativos anuales de los entes gestores y seguros delegados en materia de salud en coordinación con el Departamento Técnico de Fiscalización</a:t>
            </a:r>
          </a:p>
          <a:p>
            <a:pPr marL="285750" indent="-285750">
              <a:buFont typeface="Wingdings" pitchFamily="2" charset="2"/>
              <a:buChar char="Ø"/>
            </a:pPr>
            <a:endParaRPr lang="es-BO" b="1" dirty="0">
              <a:solidFill>
                <a:schemeClr val="bg1"/>
              </a:solidFill>
            </a:endParaRPr>
          </a:p>
          <a:p>
            <a:pPr marL="285750" indent="-285750">
              <a:buFont typeface="Wingdings" pitchFamily="2" charset="2"/>
              <a:buChar char="Ø"/>
            </a:pPr>
            <a:r>
              <a:rPr lang="es-BO" b="1" dirty="0">
                <a:solidFill>
                  <a:schemeClr val="bg1"/>
                </a:solidFill>
              </a:rPr>
              <a:t>Elaborar informes técnicos sobre los casos de controversia en relación medico-paciente (auditorias médicas externas) que se presenten en los entes gestores.</a:t>
            </a:r>
          </a:p>
          <a:p>
            <a:pPr marL="285750" indent="-285750">
              <a:buFont typeface="Wingdings" pitchFamily="2" charset="2"/>
              <a:buChar char="Ø"/>
            </a:pPr>
            <a:endParaRPr lang="es-BO" b="1" dirty="0">
              <a:solidFill>
                <a:schemeClr val="bg1"/>
              </a:solidFill>
            </a:endParaRPr>
          </a:p>
          <a:p>
            <a:pPr marL="285750" indent="-285750">
              <a:buFont typeface="Wingdings" pitchFamily="2" charset="2"/>
              <a:buChar char="Ø"/>
            </a:pPr>
            <a:r>
              <a:rPr lang="es-BO" b="1" dirty="0">
                <a:solidFill>
                  <a:schemeClr val="bg1"/>
                </a:solidFill>
              </a:rPr>
              <a:t>Realizar auditorias medicas integrales y de servicios en los entes gestores y seguros delegados, programadas y a requerimiento.</a:t>
            </a:r>
          </a:p>
        </p:txBody>
      </p:sp>
      <p:sp>
        <p:nvSpPr>
          <p:cNvPr id="5" name="4 Rectángulo redondeado"/>
          <p:cNvSpPr/>
          <p:nvPr/>
        </p:nvSpPr>
        <p:spPr>
          <a:xfrm>
            <a:off x="2605432" y="921928"/>
            <a:ext cx="7137825" cy="1138920"/>
          </a:xfrm>
          <a:prstGeom prst="roundRect">
            <a:avLst/>
          </a:prstGeom>
          <a:ln>
            <a:solidFill>
              <a:schemeClr val="tx1">
                <a:lumMod val="95000"/>
                <a:lumOff val="5000"/>
              </a:schemeClr>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3">
            <a:schemeClr val="accent3"/>
          </a:fillRef>
          <a:effectRef idx="2">
            <a:schemeClr val="accent3"/>
          </a:effectRef>
          <a:fontRef idx="minor">
            <a:schemeClr val="lt1"/>
          </a:fontRef>
        </p:style>
        <p:txBody>
          <a:bodyPr anchor="ctr"/>
          <a:lstStyle/>
          <a:p>
            <a:pPr algn="ctr"/>
            <a:r>
              <a:rPr lang="es-ES" sz="2200" b="1" dirty="0">
                <a:ln w="18415" cmpd="sng">
                  <a:solidFill>
                    <a:srgbClr val="FFFFFF"/>
                  </a:solidFill>
                  <a:prstDash val="solid"/>
                </a:ln>
                <a:solidFill>
                  <a:schemeClr val="tx1"/>
                </a:solidFill>
                <a:effectLst>
                  <a:outerShdw blurRad="63500" dir="3600000" algn="tl" rotWithShape="0">
                    <a:srgbClr val="000000">
                      <a:alpha val="70000"/>
                    </a:srgbClr>
                  </a:outerShdw>
                </a:effectLst>
                <a:latin typeface="Arial Black" pitchFamily="34" charset="0"/>
                <a:cs typeface="Arial" pitchFamily="34" charset="0"/>
              </a:rPr>
              <a:t>DEPARTAMENTO TÉCNICO DE SALUD</a:t>
            </a:r>
          </a:p>
        </p:txBody>
      </p:sp>
      <p:pic>
        <p:nvPicPr>
          <p:cNvPr id="6"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42615273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nvPr>
        </p:nvGraphicFramePr>
        <p:xfrm>
          <a:off x="2161700" y="2014712"/>
          <a:ext cx="8254780" cy="4048517"/>
        </p:xfrm>
        <a:graphic>
          <a:graphicData uri="http://schemas.openxmlformats.org/drawingml/2006/table">
            <a:tbl>
              <a:tblPr>
                <a:tableStyleId>{8A107856-5554-42FB-B03E-39F5DBC370BA}</a:tableStyleId>
              </a:tblPr>
              <a:tblGrid>
                <a:gridCol w="2016911">
                  <a:extLst>
                    <a:ext uri="{9D8B030D-6E8A-4147-A177-3AD203B41FA5}">
                      <a16:colId xmlns:a16="http://schemas.microsoft.com/office/drawing/2014/main" val="20000"/>
                    </a:ext>
                  </a:extLst>
                </a:gridCol>
                <a:gridCol w="3337260">
                  <a:extLst>
                    <a:ext uri="{9D8B030D-6E8A-4147-A177-3AD203B41FA5}">
                      <a16:colId xmlns:a16="http://schemas.microsoft.com/office/drawing/2014/main" val="20001"/>
                    </a:ext>
                  </a:extLst>
                </a:gridCol>
                <a:gridCol w="2900609">
                  <a:extLst>
                    <a:ext uri="{9D8B030D-6E8A-4147-A177-3AD203B41FA5}">
                      <a16:colId xmlns:a16="http://schemas.microsoft.com/office/drawing/2014/main" val="20002"/>
                    </a:ext>
                  </a:extLst>
                </a:gridCol>
              </a:tblGrid>
              <a:tr h="360040">
                <a:tc>
                  <a:txBody>
                    <a:bodyPr/>
                    <a:lstStyle/>
                    <a:p>
                      <a:pPr algn="ctr" fontAlgn="b"/>
                      <a:r>
                        <a:rPr lang="es-BO" sz="1800" b="1" u="none" strike="noStrike" dirty="0">
                          <a:effectLst/>
                        </a:rPr>
                        <a:t>CAPACITACIÓN </a:t>
                      </a:r>
                      <a:endParaRPr lang="es-BO" sz="1800" b="1" i="0" u="none" strike="noStrike" dirty="0">
                        <a:solidFill>
                          <a:srgbClr val="0070C0"/>
                        </a:solidFill>
                        <a:effectLst/>
                        <a:latin typeface="Calibri"/>
                      </a:endParaRPr>
                    </a:p>
                  </a:txBody>
                  <a:tcPr marL="9525" marR="9525" marT="9525" marB="0" anchor="b"/>
                </a:tc>
                <a:tc>
                  <a:txBody>
                    <a:bodyPr/>
                    <a:lstStyle/>
                    <a:p>
                      <a:pPr algn="ctr" fontAlgn="b"/>
                      <a:r>
                        <a:rPr lang="es-BO" sz="1800" b="1" u="none" strike="noStrike" dirty="0">
                          <a:effectLst/>
                        </a:rPr>
                        <a:t>ALCANCE: </a:t>
                      </a:r>
                      <a:endParaRPr lang="es-BO" sz="1800" b="1" i="0" u="none" strike="noStrike" dirty="0">
                        <a:solidFill>
                          <a:srgbClr val="0070C0"/>
                        </a:solidFill>
                        <a:effectLst/>
                        <a:latin typeface="Calibri"/>
                      </a:endParaRPr>
                    </a:p>
                  </a:txBody>
                  <a:tcPr marL="9525" marR="9525" marT="9525" marB="0" anchor="b"/>
                </a:tc>
                <a:tc>
                  <a:txBody>
                    <a:bodyPr/>
                    <a:lstStyle/>
                    <a:p>
                      <a:pPr algn="ctr" fontAlgn="b"/>
                      <a:r>
                        <a:rPr lang="es-BO" sz="1800" b="1" u="none" strike="noStrike" dirty="0">
                          <a:solidFill>
                            <a:schemeClr val="accent6"/>
                          </a:solidFill>
                          <a:effectLst/>
                        </a:rPr>
                        <a:t>EN COORDINACIÓN:</a:t>
                      </a:r>
                      <a:endParaRPr lang="es-BO" sz="1800" b="1" i="0" u="none" strike="noStrike" dirty="0">
                        <a:solidFill>
                          <a:schemeClr val="accent6"/>
                        </a:solidFill>
                        <a:effectLst/>
                        <a:latin typeface="Calibri"/>
                      </a:endParaRPr>
                    </a:p>
                  </a:txBody>
                  <a:tcPr marL="9525" marR="9525" marT="9525" marB="0" anchor="b"/>
                </a:tc>
                <a:extLst>
                  <a:ext uri="{0D108BD9-81ED-4DB2-BD59-A6C34878D82A}">
                    <a16:rowId xmlns:a16="http://schemas.microsoft.com/office/drawing/2014/main" val="10000"/>
                  </a:ext>
                </a:extLst>
              </a:tr>
              <a:tr h="288032">
                <a:tc rowSpan="10">
                  <a:txBody>
                    <a:bodyPr/>
                    <a:lstStyle/>
                    <a:p>
                      <a:pPr algn="ctr" fontAlgn="ctr"/>
                      <a:r>
                        <a:rPr lang="es-BO" sz="1400" u="none" strike="noStrike" dirty="0">
                          <a:effectLst/>
                        </a:rPr>
                        <a:t>CONJUNTAMENTAMENTE CON ENTIDADES DE LAS CARTERAS</a:t>
                      </a:r>
                      <a:r>
                        <a:rPr lang="es-BO" sz="1400" u="none" strike="noStrike" baseline="0" dirty="0">
                          <a:effectLst/>
                        </a:rPr>
                        <a:t> DE ESTADOS  SE REALIZO LA </a:t>
                      </a:r>
                      <a:endParaRPr lang="es-BO" sz="1400" u="none" strike="noStrike" dirty="0">
                        <a:effectLst/>
                      </a:endParaRPr>
                    </a:p>
                    <a:p>
                      <a:pPr algn="ctr" fontAlgn="ctr"/>
                      <a:r>
                        <a:rPr lang="es-BO" sz="1400" u="none" strike="noStrike" dirty="0">
                          <a:effectLst/>
                        </a:rPr>
                        <a:t>ACTUALIZACIÓN DEL PROGRAMA DE OPERACIONES ANUAL Y PROYECTO DE PRESUPUESTOS</a:t>
                      </a:r>
                      <a:endParaRPr lang="es-BO" sz="1400" b="0" i="0" u="none" strike="noStrike" dirty="0">
                        <a:solidFill>
                          <a:srgbClr val="000000"/>
                        </a:solidFill>
                        <a:effectLst/>
                        <a:latin typeface="Calibri"/>
                      </a:endParaRPr>
                    </a:p>
                  </a:txBody>
                  <a:tcPr marL="9525" marR="9525" marT="9525" marB="0" anchor="ctr"/>
                </a:tc>
                <a:tc>
                  <a:txBody>
                    <a:bodyPr/>
                    <a:lstStyle/>
                    <a:p>
                      <a:pPr algn="l" fontAlgn="b"/>
                      <a:r>
                        <a:rPr lang="es-BO" sz="1400" u="none" strike="noStrike" dirty="0">
                          <a:effectLst/>
                        </a:rPr>
                        <a:t>SEGURO SOCIAL UNIVERSITARIO LA PAZ</a:t>
                      </a:r>
                    </a:p>
                  </a:txBody>
                  <a:tcPr marL="9525" marR="9525" marT="9525" marB="0" anchor="ctr"/>
                </a:tc>
                <a:tc rowSpan="2">
                  <a:txBody>
                    <a:bodyPr/>
                    <a:lstStyle/>
                    <a:p>
                      <a:pPr algn="ctr" fontAlgn="b"/>
                      <a:r>
                        <a:rPr lang="es-BO" sz="1400" u="none" strike="noStrike" dirty="0">
                          <a:effectLst/>
                        </a:rPr>
                        <a:t>MINISTERIO DE ECONÓMIA Y FINANZAS PÚBICAS (MEFP)</a:t>
                      </a:r>
                      <a:endParaRPr lang="es-BO"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355843">
                <a:tc vMerge="1">
                  <a:txBody>
                    <a:bodyPr/>
                    <a:lstStyle/>
                    <a:p>
                      <a:endParaRPr lang="es-BO"/>
                    </a:p>
                  </a:txBody>
                  <a:tcPr/>
                </a:tc>
                <a:tc>
                  <a:txBody>
                    <a:bodyPr/>
                    <a:lstStyle/>
                    <a:p>
                      <a:pPr algn="l" fontAlgn="b"/>
                      <a:r>
                        <a:rPr lang="es-BO" sz="1400" u="none" strike="noStrike" dirty="0">
                          <a:effectLst/>
                        </a:rPr>
                        <a:t>SEGURO SOCIAL UNIVERSITARIO COCHABAMBA</a:t>
                      </a:r>
                      <a:endParaRPr lang="es-BO" sz="1400" b="0" i="0" u="none" strike="noStrike" dirty="0">
                        <a:solidFill>
                          <a:srgbClr val="000000"/>
                        </a:solidFill>
                        <a:effectLst/>
                        <a:latin typeface="Calibri"/>
                      </a:endParaRPr>
                    </a:p>
                  </a:txBody>
                  <a:tcPr marL="9525" marR="9525" marT="9525" marB="0" anchor="ctr"/>
                </a:tc>
                <a:tc vMerge="1">
                  <a:txBody>
                    <a:bodyPr/>
                    <a:lstStyle/>
                    <a:p>
                      <a:endParaRPr lang="es-BO"/>
                    </a:p>
                  </a:txBody>
                  <a:tcPr/>
                </a:tc>
                <a:extLst>
                  <a:ext uri="{0D108BD9-81ED-4DB2-BD59-A6C34878D82A}">
                    <a16:rowId xmlns:a16="http://schemas.microsoft.com/office/drawing/2014/main" val="10002"/>
                  </a:ext>
                </a:extLst>
              </a:tr>
              <a:tr h="279638">
                <a:tc vMerge="1">
                  <a:txBody>
                    <a:bodyPr/>
                    <a:lstStyle/>
                    <a:p>
                      <a:endParaRPr lang="es-BO"/>
                    </a:p>
                  </a:txBody>
                  <a:tcPr/>
                </a:tc>
                <a:tc>
                  <a:txBody>
                    <a:bodyPr/>
                    <a:lstStyle/>
                    <a:p>
                      <a:pPr algn="l" fontAlgn="b"/>
                      <a:r>
                        <a:rPr lang="es-BO" sz="1400" u="none" strike="noStrike" dirty="0">
                          <a:effectLst/>
                        </a:rPr>
                        <a:t>SEGURO SOCIAL UNIVERSITARIO SANTA CRUZ</a:t>
                      </a:r>
                      <a:endParaRPr lang="es-BO" sz="1400" b="0" i="0" u="none" strike="noStrike" dirty="0">
                        <a:solidFill>
                          <a:srgbClr val="000000"/>
                        </a:solidFill>
                        <a:effectLst/>
                        <a:latin typeface="Calibri"/>
                      </a:endParaRPr>
                    </a:p>
                  </a:txBody>
                  <a:tcPr marL="9525" marR="9525" marT="9525" marB="0" anchor="ctr"/>
                </a:tc>
                <a:tc rowSpan="3">
                  <a:txBody>
                    <a:bodyPr/>
                    <a:lstStyle/>
                    <a:p>
                      <a:pPr algn="ctr" fontAlgn="ctr"/>
                      <a:r>
                        <a:rPr lang="es-BO" sz="1400" u="none" strike="noStrike" dirty="0">
                          <a:effectLst/>
                        </a:rPr>
                        <a:t>VICEMINISTERIO DE INVERSIÓN PÚBLICA Y FINANCIAMIENTO EXTERO (VIPFE)</a:t>
                      </a:r>
                      <a:endParaRPr lang="es-BO"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3"/>
                  </a:ext>
                </a:extLst>
              </a:tr>
              <a:tr h="321578">
                <a:tc vMerge="1">
                  <a:txBody>
                    <a:bodyPr/>
                    <a:lstStyle/>
                    <a:p>
                      <a:endParaRPr lang="es-BO"/>
                    </a:p>
                  </a:txBody>
                  <a:tcPr/>
                </a:tc>
                <a:tc>
                  <a:txBody>
                    <a:bodyPr/>
                    <a:lstStyle/>
                    <a:p>
                      <a:pPr algn="l" fontAlgn="b"/>
                      <a:r>
                        <a:rPr lang="es-BO" sz="1400" u="none" strike="noStrike" dirty="0">
                          <a:effectLst/>
                        </a:rPr>
                        <a:t>SEGURO SOCIAL UNIVERSITARIO POTOSÍ</a:t>
                      </a:r>
                      <a:endParaRPr lang="es-BO" sz="1400" b="0" i="0" u="none" strike="noStrike" dirty="0">
                        <a:solidFill>
                          <a:srgbClr val="000000"/>
                        </a:solidFill>
                        <a:effectLst/>
                        <a:latin typeface="Calibri"/>
                      </a:endParaRPr>
                    </a:p>
                  </a:txBody>
                  <a:tcPr marL="9525" marR="9525" marT="9525" marB="0" anchor="ctr"/>
                </a:tc>
                <a:tc vMerge="1">
                  <a:txBody>
                    <a:bodyPr/>
                    <a:lstStyle/>
                    <a:p>
                      <a:endParaRPr lang="es-BO"/>
                    </a:p>
                  </a:txBody>
                  <a:tcPr/>
                </a:tc>
                <a:extLst>
                  <a:ext uri="{0D108BD9-81ED-4DB2-BD59-A6C34878D82A}">
                    <a16:rowId xmlns:a16="http://schemas.microsoft.com/office/drawing/2014/main" val="10004"/>
                  </a:ext>
                </a:extLst>
              </a:tr>
              <a:tr h="360040">
                <a:tc vMerge="1">
                  <a:txBody>
                    <a:bodyPr/>
                    <a:lstStyle/>
                    <a:p>
                      <a:endParaRPr lang="es-BO"/>
                    </a:p>
                  </a:txBody>
                  <a:tcPr/>
                </a:tc>
                <a:tc>
                  <a:txBody>
                    <a:bodyPr/>
                    <a:lstStyle/>
                    <a:p>
                      <a:pPr algn="l" fontAlgn="b"/>
                      <a:r>
                        <a:rPr lang="es-BO" sz="1400" u="none" strike="noStrike" dirty="0">
                          <a:effectLst/>
                        </a:rPr>
                        <a:t>SEGURO SOCIAL UNIVERSITARIO TARIJA</a:t>
                      </a:r>
                      <a:endParaRPr lang="es-BO" sz="1400" b="0" i="0" u="none" strike="noStrike" dirty="0">
                        <a:solidFill>
                          <a:srgbClr val="000000"/>
                        </a:solidFill>
                        <a:effectLst/>
                        <a:latin typeface="Calibri"/>
                      </a:endParaRPr>
                    </a:p>
                  </a:txBody>
                  <a:tcPr marL="9525" marR="9525" marT="9525" marB="0" anchor="ctr"/>
                </a:tc>
                <a:tc vMerge="1">
                  <a:txBody>
                    <a:bodyPr/>
                    <a:lstStyle/>
                    <a:p>
                      <a:endParaRPr lang="es-BO"/>
                    </a:p>
                  </a:txBody>
                  <a:tcPr/>
                </a:tc>
                <a:extLst>
                  <a:ext uri="{0D108BD9-81ED-4DB2-BD59-A6C34878D82A}">
                    <a16:rowId xmlns:a16="http://schemas.microsoft.com/office/drawing/2014/main" val="10005"/>
                  </a:ext>
                </a:extLst>
              </a:tr>
              <a:tr h="405863">
                <a:tc vMerge="1">
                  <a:txBody>
                    <a:bodyPr/>
                    <a:lstStyle/>
                    <a:p>
                      <a:endParaRPr lang="es-BO"/>
                    </a:p>
                  </a:txBody>
                  <a:tcPr/>
                </a:tc>
                <a:tc>
                  <a:txBody>
                    <a:bodyPr/>
                    <a:lstStyle/>
                    <a:p>
                      <a:pPr algn="l" fontAlgn="b"/>
                      <a:r>
                        <a:rPr lang="es-BO" sz="1400" u="none" strike="noStrike" dirty="0">
                          <a:effectLst/>
                        </a:rPr>
                        <a:t>SEGURO SOCIAL UNIVERSITARIO ORURO</a:t>
                      </a:r>
                      <a:endParaRPr lang="es-BO" sz="1400" b="0" i="0" u="none" strike="noStrike" dirty="0">
                        <a:solidFill>
                          <a:srgbClr val="000000"/>
                        </a:solidFill>
                        <a:effectLst/>
                        <a:latin typeface="Calibri"/>
                      </a:endParaRPr>
                    </a:p>
                  </a:txBody>
                  <a:tcPr marL="9525" marR="9525" marT="9525" marB="0" anchor="ctr"/>
                </a:tc>
                <a:tc rowSpan="5">
                  <a:txBody>
                    <a:bodyPr/>
                    <a:lstStyle/>
                    <a:p>
                      <a:pPr algn="ctr" fontAlgn="ctr"/>
                      <a:r>
                        <a:rPr lang="es-BO" sz="1400" u="none" strike="noStrike" dirty="0">
                          <a:effectLst/>
                        </a:rPr>
                        <a:t>SISTEMA INTEGRADO DE LA SEGURIDAD SOCIAL UNIVERSITARIA BOLIVIANA (SISSUB)</a:t>
                      </a:r>
                    </a:p>
                    <a:p>
                      <a:pPr algn="l" fontAlgn="b"/>
                      <a:r>
                        <a:rPr lang="es-BO" sz="1400" u="none" strike="noStrike" dirty="0">
                          <a:effectLst/>
                        </a:rPr>
                        <a:t> </a:t>
                      </a:r>
                      <a:endParaRPr lang="es-BO"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6"/>
                  </a:ext>
                </a:extLst>
              </a:tr>
              <a:tr h="405863">
                <a:tc vMerge="1">
                  <a:txBody>
                    <a:bodyPr/>
                    <a:lstStyle/>
                    <a:p>
                      <a:endParaRPr lang="es-BO"/>
                    </a:p>
                  </a:txBody>
                  <a:tcPr/>
                </a:tc>
                <a:tc>
                  <a:txBody>
                    <a:bodyPr/>
                    <a:lstStyle/>
                    <a:p>
                      <a:pPr algn="l" fontAlgn="b"/>
                      <a:r>
                        <a:rPr lang="es-BO" sz="1400" u="none" strike="noStrike" dirty="0">
                          <a:effectLst/>
                        </a:rPr>
                        <a:t>SEGURO SOCIAL UNIVERSITARIO SUCRE</a:t>
                      </a:r>
                      <a:endParaRPr lang="es-BO" sz="1400" b="0" i="0" u="none" strike="noStrike" dirty="0">
                        <a:solidFill>
                          <a:srgbClr val="000000"/>
                        </a:solidFill>
                        <a:effectLst/>
                        <a:latin typeface="Calibri"/>
                      </a:endParaRPr>
                    </a:p>
                  </a:txBody>
                  <a:tcPr marL="9525" marR="9525" marT="9525" marB="0" anchor="ctr"/>
                </a:tc>
                <a:tc vMerge="1">
                  <a:txBody>
                    <a:bodyPr/>
                    <a:lstStyle/>
                    <a:p>
                      <a:endParaRPr lang="es-BO"/>
                    </a:p>
                  </a:txBody>
                  <a:tcPr/>
                </a:tc>
                <a:extLst>
                  <a:ext uri="{0D108BD9-81ED-4DB2-BD59-A6C34878D82A}">
                    <a16:rowId xmlns:a16="http://schemas.microsoft.com/office/drawing/2014/main" val="10007"/>
                  </a:ext>
                </a:extLst>
              </a:tr>
              <a:tr h="405863">
                <a:tc vMerge="1">
                  <a:txBody>
                    <a:bodyPr/>
                    <a:lstStyle/>
                    <a:p>
                      <a:endParaRPr lang="es-BO"/>
                    </a:p>
                  </a:txBody>
                  <a:tcPr/>
                </a:tc>
                <a:tc>
                  <a:txBody>
                    <a:bodyPr/>
                    <a:lstStyle/>
                    <a:p>
                      <a:pPr algn="l" fontAlgn="b"/>
                      <a:r>
                        <a:rPr lang="es-BO" sz="1400" u="none" strike="noStrike" dirty="0">
                          <a:effectLst/>
                        </a:rPr>
                        <a:t>SEGURO SOCIAL UNIVERSITARIO BENI</a:t>
                      </a:r>
                      <a:endParaRPr lang="es-BO" sz="1400" b="0" i="0" u="none" strike="noStrike" dirty="0">
                        <a:solidFill>
                          <a:srgbClr val="000000"/>
                        </a:solidFill>
                        <a:effectLst/>
                        <a:latin typeface="Calibri"/>
                      </a:endParaRPr>
                    </a:p>
                  </a:txBody>
                  <a:tcPr marL="9525" marR="9525" marT="9525" marB="0" anchor="ctr"/>
                </a:tc>
                <a:tc vMerge="1">
                  <a:txBody>
                    <a:bodyPr/>
                    <a:lstStyle/>
                    <a:p>
                      <a:endParaRPr lang="es-BO"/>
                    </a:p>
                  </a:txBody>
                  <a:tcPr/>
                </a:tc>
                <a:extLst>
                  <a:ext uri="{0D108BD9-81ED-4DB2-BD59-A6C34878D82A}">
                    <a16:rowId xmlns:a16="http://schemas.microsoft.com/office/drawing/2014/main" val="10008"/>
                  </a:ext>
                </a:extLst>
              </a:tr>
              <a:tr h="405863">
                <a:tc vMerge="1">
                  <a:txBody>
                    <a:bodyPr/>
                    <a:lstStyle/>
                    <a:p>
                      <a:endParaRPr lang="es-BO"/>
                    </a:p>
                  </a:txBody>
                  <a:tcPr/>
                </a:tc>
                <a:tc>
                  <a:txBody>
                    <a:bodyPr/>
                    <a:lstStyle/>
                    <a:p>
                      <a:pPr algn="l" fontAlgn="b"/>
                      <a:r>
                        <a:rPr lang="es-BO" sz="1400" u="none" strike="noStrike" dirty="0">
                          <a:effectLst/>
                        </a:rPr>
                        <a:t>CAJA DE SALUD CORDES</a:t>
                      </a:r>
                      <a:endParaRPr lang="es-BO" sz="1400" b="0" i="0" u="none" strike="noStrike" dirty="0">
                        <a:solidFill>
                          <a:srgbClr val="000000"/>
                        </a:solidFill>
                        <a:effectLst/>
                        <a:latin typeface="Calibri"/>
                      </a:endParaRPr>
                    </a:p>
                  </a:txBody>
                  <a:tcPr marL="9525" marR="9525" marT="9525" marB="0" anchor="ctr"/>
                </a:tc>
                <a:tc vMerge="1">
                  <a:txBody>
                    <a:bodyPr/>
                    <a:lstStyle/>
                    <a:p>
                      <a:pPr algn="l" fontAlgn="b"/>
                      <a:endParaRPr lang="es-BO" sz="11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9"/>
                  </a:ext>
                </a:extLst>
              </a:tr>
              <a:tr h="0">
                <a:tc vMerge="1">
                  <a:txBody>
                    <a:bodyPr/>
                    <a:lstStyle/>
                    <a:p>
                      <a:endParaRPr lang="es-BO"/>
                    </a:p>
                  </a:txBody>
                  <a:tcPr/>
                </a:tc>
                <a:tc>
                  <a:txBody>
                    <a:bodyPr/>
                    <a:lstStyle/>
                    <a:p>
                      <a:pPr algn="l" fontAlgn="b"/>
                      <a:r>
                        <a:rPr lang="es-BO" sz="1400" u="none" strike="noStrike" dirty="0">
                          <a:effectLst/>
                        </a:rPr>
                        <a:t>SEGURO INTEGRAL DE SALUD - SINEC</a:t>
                      </a:r>
                      <a:endParaRPr lang="es-BO" sz="1400" b="0" i="0" u="none" strike="noStrike" dirty="0">
                        <a:solidFill>
                          <a:srgbClr val="000000"/>
                        </a:solidFill>
                        <a:effectLst/>
                        <a:latin typeface="Calibri"/>
                      </a:endParaRPr>
                    </a:p>
                  </a:txBody>
                  <a:tcPr marL="9525" marR="9525" marT="9525" marB="0" anchor="ctr"/>
                </a:tc>
                <a:tc vMerge="1">
                  <a:txBody>
                    <a:bodyPr/>
                    <a:lstStyle/>
                    <a:p>
                      <a:pPr algn="l" fontAlgn="b"/>
                      <a:endParaRPr lang="es-BO" sz="11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10"/>
                  </a:ext>
                </a:extLst>
              </a:tr>
            </a:tbl>
          </a:graphicData>
        </a:graphic>
      </p:graphicFrame>
      <p:sp>
        <p:nvSpPr>
          <p:cNvPr id="11" name="10 CuadroTexto"/>
          <p:cNvSpPr txBox="1"/>
          <p:nvPr/>
        </p:nvSpPr>
        <p:spPr>
          <a:xfrm>
            <a:off x="8184232" y="619252"/>
            <a:ext cx="2225916" cy="25391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defPPr>
              <a:defRPr lang="es-BO"/>
            </a:defPPr>
            <a:lvl1pPr algn="ctr" fontAlgn="auto">
              <a:spcBef>
                <a:spcPts val="0"/>
              </a:spcBef>
              <a:spcAft>
                <a:spcPts val="0"/>
              </a:spcAft>
              <a:defRPr sz="900" b="1">
                <a:solidFill>
                  <a:srgbClr val="FFFF00"/>
                </a:solidFill>
                <a:effectLst>
                  <a:outerShdw blurRad="38100" dist="38100" dir="2700000" algn="tl">
                    <a:srgbClr val="000000">
                      <a:alpha val="43137"/>
                    </a:srgbClr>
                  </a:outerShdw>
                </a:effectLst>
              </a:defRPr>
            </a:lvl1pPr>
          </a:lstStyle>
          <a:p>
            <a:r>
              <a:rPr lang="es-BO" sz="1050" dirty="0">
                <a:solidFill>
                  <a:schemeClr val="bg1"/>
                </a:solidFill>
              </a:rPr>
              <a:t>AREA  DE ANALISIS FINANCIERO</a:t>
            </a:r>
            <a:endParaRPr lang="es-ES" sz="1050" dirty="0">
              <a:solidFill>
                <a:schemeClr val="bg1"/>
              </a:solidFill>
            </a:endParaRPr>
          </a:p>
        </p:txBody>
      </p:sp>
      <p:sp>
        <p:nvSpPr>
          <p:cNvPr id="12" name="5 CuadroTexto"/>
          <p:cNvSpPr txBox="1"/>
          <p:nvPr/>
        </p:nvSpPr>
        <p:spPr>
          <a:xfrm>
            <a:off x="6384033" y="81776"/>
            <a:ext cx="4032449" cy="41549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s-BO" sz="1050" b="1" dirty="0">
                <a:solidFill>
                  <a:schemeClr val="bg1"/>
                </a:solidFill>
                <a:effectLst>
                  <a:outerShdw blurRad="38100" dist="38100" dir="2700000" algn="tl">
                    <a:srgbClr val="000000">
                      <a:alpha val="43137"/>
                    </a:srgbClr>
                  </a:outerShdw>
                </a:effectLst>
              </a:rPr>
              <a:t>DEPARTAMENTO TÉCNICO DE FISCALIZACIÓN</a:t>
            </a:r>
          </a:p>
          <a:p>
            <a:pPr algn="ctr">
              <a:defRPr/>
            </a:pPr>
            <a:r>
              <a:rPr lang="es-BO" sz="1050" b="1" dirty="0">
                <a:solidFill>
                  <a:schemeClr val="bg1"/>
                </a:solidFill>
                <a:effectLst>
                  <a:outerShdw blurRad="38100" dist="38100" dir="2700000" algn="tl">
                    <a:srgbClr val="000000">
                      <a:alpha val="43137"/>
                    </a:srgbClr>
                  </a:outerShdw>
                </a:effectLst>
              </a:rPr>
              <a:t>ADMINISTRATIVA Y FINANCIERA</a:t>
            </a:r>
            <a:endParaRPr lang="es-ES" sz="1050" b="1" dirty="0">
              <a:solidFill>
                <a:schemeClr val="bg1"/>
              </a:solidFill>
              <a:effectLst>
                <a:outerShdw blurRad="38100" dist="38100" dir="2700000" algn="tl">
                  <a:srgbClr val="000000">
                    <a:alpha val="43137"/>
                  </a:srgbClr>
                </a:outerShdw>
              </a:effectLst>
            </a:endParaRPr>
          </a:p>
        </p:txBody>
      </p:sp>
      <p:pic>
        <p:nvPicPr>
          <p:cNvPr id="13"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
        <p:nvSpPr>
          <p:cNvPr id="14" name="5 Rectángulo"/>
          <p:cNvSpPr/>
          <p:nvPr/>
        </p:nvSpPr>
        <p:spPr>
          <a:xfrm>
            <a:off x="2161700" y="1438763"/>
            <a:ext cx="6053814" cy="40011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s-BO" sz="2000" b="1" dirty="0">
                <a:effectLst>
                  <a:outerShdw blurRad="38100" dist="38100" dir="2700000" algn="tl">
                    <a:srgbClr val="000000">
                      <a:alpha val="43137"/>
                    </a:srgbClr>
                  </a:outerShdw>
                </a:effectLst>
              </a:rPr>
              <a:t>LOGROS OBTENIDOS DURANTE LA GESTIÓN 2015:</a:t>
            </a:r>
          </a:p>
        </p:txBody>
      </p:sp>
    </p:spTree>
    <p:extLst>
      <p:ext uri="{BB962C8B-B14F-4D97-AF65-F5344CB8AC3E}">
        <p14:creationId xmlns:p14="http://schemas.microsoft.com/office/powerpoint/2010/main" val="40066590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nvPr>
        </p:nvGraphicFramePr>
        <p:xfrm>
          <a:off x="2279576" y="2568094"/>
          <a:ext cx="7992888" cy="3381186"/>
        </p:xfrm>
        <a:graphic>
          <a:graphicData uri="http://schemas.openxmlformats.org/drawingml/2006/table">
            <a:tbl>
              <a:tblPr firstRow="1" firstCol="1" bandRow="1">
                <a:tableStyleId>{8A107856-5554-42FB-B03E-39F5DBC370BA}</a:tableStyleId>
              </a:tblPr>
              <a:tblGrid>
                <a:gridCol w="1998222">
                  <a:extLst>
                    <a:ext uri="{9D8B030D-6E8A-4147-A177-3AD203B41FA5}">
                      <a16:colId xmlns:a16="http://schemas.microsoft.com/office/drawing/2014/main" val="20000"/>
                    </a:ext>
                  </a:extLst>
                </a:gridCol>
                <a:gridCol w="1998222">
                  <a:extLst>
                    <a:ext uri="{9D8B030D-6E8A-4147-A177-3AD203B41FA5}">
                      <a16:colId xmlns:a16="http://schemas.microsoft.com/office/drawing/2014/main" val="20001"/>
                    </a:ext>
                  </a:extLst>
                </a:gridCol>
                <a:gridCol w="1998222">
                  <a:extLst>
                    <a:ext uri="{9D8B030D-6E8A-4147-A177-3AD203B41FA5}">
                      <a16:colId xmlns:a16="http://schemas.microsoft.com/office/drawing/2014/main" val="20002"/>
                    </a:ext>
                  </a:extLst>
                </a:gridCol>
                <a:gridCol w="1998222">
                  <a:extLst>
                    <a:ext uri="{9D8B030D-6E8A-4147-A177-3AD203B41FA5}">
                      <a16:colId xmlns:a16="http://schemas.microsoft.com/office/drawing/2014/main" val="20003"/>
                    </a:ext>
                  </a:extLst>
                </a:gridCol>
              </a:tblGrid>
              <a:tr h="288032">
                <a:tc>
                  <a:txBody>
                    <a:bodyPr/>
                    <a:lstStyle/>
                    <a:p>
                      <a:pPr algn="ctr">
                        <a:lnSpc>
                          <a:spcPct val="107000"/>
                        </a:lnSpc>
                        <a:spcAft>
                          <a:spcPts val="0"/>
                        </a:spcAft>
                      </a:pPr>
                      <a:r>
                        <a:rPr lang="es-BO" sz="1600" dirty="0">
                          <a:effectLst/>
                        </a:rPr>
                        <a:t>ACTIVIDADES</a:t>
                      </a:r>
                      <a:endParaRPr lang="es-BO" sz="1600" dirty="0">
                        <a:effectLst/>
                        <a:latin typeface="Calibri"/>
                        <a:ea typeface="Calibri"/>
                        <a:cs typeface="Times New Roman"/>
                      </a:endParaRPr>
                    </a:p>
                  </a:txBody>
                  <a:tcPr marL="68580" marR="68580" marT="0" marB="0"/>
                </a:tc>
                <a:tc>
                  <a:txBody>
                    <a:bodyPr/>
                    <a:lstStyle/>
                    <a:p>
                      <a:pPr algn="ctr">
                        <a:lnSpc>
                          <a:spcPct val="107000"/>
                        </a:lnSpc>
                        <a:spcAft>
                          <a:spcPts val="0"/>
                        </a:spcAft>
                      </a:pPr>
                      <a:r>
                        <a:rPr lang="es-BO" sz="1600" dirty="0">
                          <a:effectLst/>
                        </a:rPr>
                        <a:t>PROGRAMADAS</a:t>
                      </a:r>
                      <a:endParaRPr lang="es-BO" sz="1600" dirty="0">
                        <a:effectLst/>
                        <a:latin typeface="Calibri"/>
                        <a:ea typeface="Calibri"/>
                        <a:cs typeface="Times New Roman"/>
                      </a:endParaRPr>
                    </a:p>
                  </a:txBody>
                  <a:tcPr marL="68580" marR="68580" marT="0" marB="0"/>
                </a:tc>
                <a:tc>
                  <a:txBody>
                    <a:bodyPr/>
                    <a:lstStyle/>
                    <a:p>
                      <a:pPr algn="ctr">
                        <a:lnSpc>
                          <a:spcPct val="107000"/>
                        </a:lnSpc>
                        <a:spcAft>
                          <a:spcPts val="0"/>
                        </a:spcAft>
                      </a:pPr>
                      <a:r>
                        <a:rPr lang="es-BO" sz="1600" dirty="0">
                          <a:effectLst/>
                        </a:rPr>
                        <a:t>EJECUTADAS</a:t>
                      </a:r>
                      <a:endParaRPr lang="es-BO" sz="1600" dirty="0">
                        <a:effectLst/>
                        <a:latin typeface="Calibri"/>
                        <a:ea typeface="Calibri"/>
                        <a:cs typeface="Times New Roman"/>
                      </a:endParaRPr>
                    </a:p>
                  </a:txBody>
                  <a:tcPr marL="68580" marR="68580" marT="0" marB="0"/>
                </a:tc>
                <a:tc>
                  <a:txBody>
                    <a:bodyPr/>
                    <a:lstStyle/>
                    <a:p>
                      <a:pPr algn="ctr">
                        <a:lnSpc>
                          <a:spcPct val="107000"/>
                        </a:lnSpc>
                        <a:spcAft>
                          <a:spcPts val="0"/>
                        </a:spcAft>
                      </a:pPr>
                      <a:r>
                        <a:rPr lang="es-BO" sz="1600" dirty="0">
                          <a:effectLst/>
                        </a:rPr>
                        <a:t>PORCENTAJE</a:t>
                      </a:r>
                      <a:endParaRPr lang="es-BO"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52128">
                <a:tc>
                  <a:txBody>
                    <a:bodyPr/>
                    <a:lstStyle/>
                    <a:p>
                      <a:pPr algn="l">
                        <a:lnSpc>
                          <a:spcPct val="107000"/>
                        </a:lnSpc>
                        <a:spcAft>
                          <a:spcPts val="0"/>
                        </a:spcAft>
                      </a:pPr>
                      <a:r>
                        <a:rPr lang="es-BO" sz="1100" dirty="0">
                          <a:effectLst/>
                        </a:rPr>
                        <a:t>REVISION Y SEGUIMIENTO A RECOMENDACIONES ESTABLECIDAS EN LA REVISION DE PLLAS SALARIALES Y PAGO DE COLATERALES </a:t>
                      </a:r>
                      <a:endParaRPr lang="es-BO" sz="1100" dirty="0">
                        <a:effectLst/>
                        <a:latin typeface="Calibri"/>
                        <a:ea typeface="Calibri"/>
                        <a:cs typeface="Times New Roman"/>
                      </a:endParaRPr>
                    </a:p>
                  </a:txBody>
                  <a:tcPr marL="68580" marR="68580" marT="0" marB="0"/>
                </a:tc>
                <a:tc>
                  <a:txBody>
                    <a:bodyPr/>
                    <a:lstStyle/>
                    <a:p>
                      <a:pPr algn="ctr">
                        <a:lnSpc>
                          <a:spcPct val="107000"/>
                        </a:lnSpc>
                        <a:spcAft>
                          <a:spcPts val="0"/>
                        </a:spcAft>
                        <a:tabLst>
                          <a:tab pos="1264285" algn="r"/>
                        </a:tabLst>
                      </a:pPr>
                      <a:r>
                        <a:rPr lang="es-BO" sz="2400" dirty="0">
                          <a:effectLst/>
                        </a:rPr>
                        <a:t> </a:t>
                      </a:r>
                    </a:p>
                    <a:p>
                      <a:pPr algn="ctr">
                        <a:lnSpc>
                          <a:spcPct val="107000"/>
                        </a:lnSpc>
                        <a:spcAft>
                          <a:spcPts val="0"/>
                        </a:spcAft>
                        <a:tabLst>
                          <a:tab pos="1264285" algn="r"/>
                        </a:tabLst>
                      </a:pPr>
                      <a:r>
                        <a:rPr lang="es-BO" sz="2400" dirty="0">
                          <a:effectLst/>
                        </a:rPr>
                        <a:t> 11</a:t>
                      </a:r>
                      <a:endParaRPr lang="es-BO" sz="2400" dirty="0">
                        <a:effectLst/>
                        <a:latin typeface="Calibri"/>
                        <a:ea typeface="Calibri"/>
                        <a:cs typeface="Times New Roman"/>
                      </a:endParaRPr>
                    </a:p>
                  </a:txBody>
                  <a:tcPr marL="68580" marR="68580" marT="0" marB="0"/>
                </a:tc>
                <a:tc>
                  <a:txBody>
                    <a:bodyPr/>
                    <a:lstStyle/>
                    <a:p>
                      <a:pPr algn="ctr">
                        <a:lnSpc>
                          <a:spcPct val="107000"/>
                        </a:lnSpc>
                        <a:spcAft>
                          <a:spcPts val="0"/>
                        </a:spcAft>
                      </a:pPr>
                      <a:r>
                        <a:rPr lang="es-BO" sz="2400" dirty="0">
                          <a:effectLst/>
                        </a:rPr>
                        <a:t>  </a:t>
                      </a:r>
                    </a:p>
                    <a:p>
                      <a:pPr algn="ctr">
                        <a:lnSpc>
                          <a:spcPct val="107000"/>
                        </a:lnSpc>
                        <a:spcAft>
                          <a:spcPts val="0"/>
                        </a:spcAft>
                      </a:pPr>
                      <a:r>
                        <a:rPr lang="es-BO" sz="2400" dirty="0">
                          <a:effectLst/>
                        </a:rPr>
                        <a:t>4</a:t>
                      </a:r>
                      <a:endParaRPr lang="es-BO" sz="2400" dirty="0">
                        <a:effectLst/>
                        <a:latin typeface="Calibri"/>
                        <a:ea typeface="Calibri"/>
                        <a:cs typeface="Times New Roman"/>
                      </a:endParaRPr>
                    </a:p>
                  </a:txBody>
                  <a:tcPr marL="68580" marR="68580" marT="0" marB="0"/>
                </a:tc>
                <a:tc>
                  <a:txBody>
                    <a:bodyPr/>
                    <a:lstStyle/>
                    <a:p>
                      <a:pPr algn="ctr">
                        <a:lnSpc>
                          <a:spcPct val="107000"/>
                        </a:lnSpc>
                        <a:spcAft>
                          <a:spcPts val="0"/>
                        </a:spcAft>
                      </a:pPr>
                      <a:r>
                        <a:rPr lang="es-BO" sz="2400" dirty="0">
                          <a:effectLst/>
                        </a:rPr>
                        <a:t> </a:t>
                      </a:r>
                    </a:p>
                    <a:p>
                      <a:pPr algn="ctr">
                        <a:lnSpc>
                          <a:spcPct val="107000"/>
                        </a:lnSpc>
                        <a:spcAft>
                          <a:spcPts val="0"/>
                        </a:spcAft>
                      </a:pPr>
                      <a:r>
                        <a:rPr lang="es-BO" sz="2400" dirty="0">
                          <a:effectLst/>
                        </a:rPr>
                        <a:t>36.36%</a:t>
                      </a:r>
                      <a:endParaRPr lang="es-B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86814">
                <a:tc>
                  <a:txBody>
                    <a:bodyPr/>
                    <a:lstStyle/>
                    <a:p>
                      <a:pPr algn="l">
                        <a:lnSpc>
                          <a:spcPct val="107000"/>
                        </a:lnSpc>
                        <a:spcAft>
                          <a:spcPts val="0"/>
                        </a:spcAft>
                      </a:pPr>
                      <a:r>
                        <a:rPr lang="es-BO" sz="1100" dirty="0">
                          <a:effectLst/>
                        </a:rPr>
                        <a:t>REFORMULACIONES PRESUPUESTARIAS</a:t>
                      </a:r>
                      <a:endParaRPr lang="es-BO" sz="1100" dirty="0">
                        <a:effectLst/>
                        <a:latin typeface="Calibri"/>
                        <a:ea typeface="Calibri"/>
                        <a:cs typeface="Times New Roman"/>
                      </a:endParaRPr>
                    </a:p>
                  </a:txBody>
                  <a:tcPr marL="68580" marR="68580" marT="0" marB="0"/>
                </a:tc>
                <a:tc>
                  <a:txBody>
                    <a:bodyPr/>
                    <a:lstStyle/>
                    <a:p>
                      <a:pPr algn="ctr">
                        <a:lnSpc>
                          <a:spcPct val="107000"/>
                        </a:lnSpc>
                        <a:spcAft>
                          <a:spcPts val="0"/>
                        </a:spcAft>
                      </a:pPr>
                      <a:r>
                        <a:rPr lang="es-BO" sz="2400" dirty="0">
                          <a:effectLst/>
                        </a:rPr>
                        <a:t>2</a:t>
                      </a:r>
                      <a:endParaRPr lang="es-BO" sz="2400" dirty="0">
                        <a:effectLst/>
                        <a:latin typeface="Calibri"/>
                        <a:ea typeface="Calibri"/>
                        <a:cs typeface="Times New Roman"/>
                      </a:endParaRPr>
                    </a:p>
                  </a:txBody>
                  <a:tcPr marL="68580" marR="68580" marT="0" marB="0"/>
                </a:tc>
                <a:tc>
                  <a:txBody>
                    <a:bodyPr/>
                    <a:lstStyle/>
                    <a:p>
                      <a:pPr algn="ctr">
                        <a:lnSpc>
                          <a:spcPct val="107000"/>
                        </a:lnSpc>
                        <a:spcAft>
                          <a:spcPts val="0"/>
                        </a:spcAft>
                      </a:pPr>
                      <a:r>
                        <a:rPr lang="es-BO" sz="2400" dirty="0">
                          <a:effectLst/>
                        </a:rPr>
                        <a:t>2</a:t>
                      </a:r>
                      <a:endParaRPr lang="es-BO" sz="2400" dirty="0">
                        <a:effectLst/>
                        <a:latin typeface="Calibri"/>
                        <a:ea typeface="Calibri"/>
                        <a:cs typeface="Times New Roman"/>
                      </a:endParaRPr>
                    </a:p>
                  </a:txBody>
                  <a:tcPr marL="68580" marR="68580" marT="0" marB="0"/>
                </a:tc>
                <a:tc>
                  <a:txBody>
                    <a:bodyPr/>
                    <a:lstStyle/>
                    <a:p>
                      <a:pPr algn="ctr">
                        <a:lnSpc>
                          <a:spcPct val="107000"/>
                        </a:lnSpc>
                        <a:spcAft>
                          <a:spcPts val="0"/>
                        </a:spcAft>
                      </a:pPr>
                      <a:r>
                        <a:rPr lang="es-BO" sz="2400" dirty="0">
                          <a:effectLst/>
                        </a:rPr>
                        <a:t>100%</a:t>
                      </a:r>
                      <a:endParaRPr lang="es-B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86814">
                <a:tc>
                  <a:txBody>
                    <a:bodyPr/>
                    <a:lstStyle/>
                    <a:p>
                      <a:pPr algn="l">
                        <a:lnSpc>
                          <a:spcPct val="107000"/>
                        </a:lnSpc>
                        <a:spcAft>
                          <a:spcPts val="0"/>
                        </a:spcAft>
                      </a:pPr>
                      <a:r>
                        <a:rPr lang="es-BO" sz="1100" dirty="0">
                          <a:effectLst/>
                        </a:rPr>
                        <a:t>CAPACITACION ENTES GESTORES</a:t>
                      </a:r>
                      <a:endParaRPr lang="es-BO" sz="1100" dirty="0">
                        <a:effectLst/>
                        <a:latin typeface="Calibri"/>
                        <a:ea typeface="Calibri"/>
                        <a:cs typeface="Times New Roman"/>
                      </a:endParaRPr>
                    </a:p>
                  </a:txBody>
                  <a:tcPr marL="68580" marR="68580" marT="0" marB="0"/>
                </a:tc>
                <a:tc>
                  <a:txBody>
                    <a:bodyPr/>
                    <a:lstStyle/>
                    <a:p>
                      <a:pPr algn="ctr">
                        <a:lnSpc>
                          <a:spcPct val="107000"/>
                        </a:lnSpc>
                        <a:spcAft>
                          <a:spcPts val="0"/>
                        </a:spcAft>
                      </a:pPr>
                      <a:r>
                        <a:rPr lang="es-BO" sz="2400">
                          <a:effectLst/>
                        </a:rPr>
                        <a:t>1</a:t>
                      </a:r>
                      <a:endParaRPr lang="es-BO" sz="2400">
                        <a:effectLst/>
                        <a:latin typeface="Calibri"/>
                        <a:ea typeface="Calibri"/>
                        <a:cs typeface="Times New Roman"/>
                      </a:endParaRPr>
                    </a:p>
                  </a:txBody>
                  <a:tcPr marL="68580" marR="68580" marT="0" marB="0"/>
                </a:tc>
                <a:tc>
                  <a:txBody>
                    <a:bodyPr/>
                    <a:lstStyle/>
                    <a:p>
                      <a:pPr algn="ctr">
                        <a:lnSpc>
                          <a:spcPct val="107000"/>
                        </a:lnSpc>
                        <a:spcAft>
                          <a:spcPts val="0"/>
                        </a:spcAft>
                      </a:pPr>
                      <a:r>
                        <a:rPr lang="es-BO" sz="2400" dirty="0">
                          <a:effectLst/>
                        </a:rPr>
                        <a:t>1</a:t>
                      </a:r>
                      <a:endParaRPr lang="es-BO" sz="2400" dirty="0">
                        <a:effectLst/>
                        <a:latin typeface="Calibri"/>
                        <a:ea typeface="Calibri"/>
                        <a:cs typeface="Times New Roman"/>
                      </a:endParaRPr>
                    </a:p>
                  </a:txBody>
                  <a:tcPr marL="68580" marR="68580" marT="0" marB="0"/>
                </a:tc>
                <a:tc>
                  <a:txBody>
                    <a:bodyPr/>
                    <a:lstStyle/>
                    <a:p>
                      <a:pPr algn="ctr">
                        <a:lnSpc>
                          <a:spcPct val="107000"/>
                        </a:lnSpc>
                        <a:spcAft>
                          <a:spcPts val="0"/>
                        </a:spcAft>
                      </a:pPr>
                      <a:r>
                        <a:rPr lang="es-BO" sz="2400" dirty="0">
                          <a:effectLst/>
                        </a:rPr>
                        <a:t>100%</a:t>
                      </a:r>
                      <a:endParaRPr lang="es-B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967398">
                <a:tc>
                  <a:txBody>
                    <a:bodyPr/>
                    <a:lstStyle/>
                    <a:p>
                      <a:pPr algn="l">
                        <a:lnSpc>
                          <a:spcPct val="107000"/>
                        </a:lnSpc>
                        <a:spcAft>
                          <a:spcPts val="0"/>
                        </a:spcAft>
                      </a:pPr>
                      <a:r>
                        <a:rPr lang="es-BO" sz="1100" dirty="0">
                          <a:effectLst/>
                        </a:rPr>
                        <a:t>EVALUACION Y SEGUIMIENTO A LA EJECUCION DEL POA Y PRESUPUESTO DE INGRESOS Y GASTOS</a:t>
                      </a:r>
                      <a:endParaRPr lang="es-BO" sz="1100" dirty="0">
                        <a:effectLst/>
                        <a:latin typeface="Calibri"/>
                        <a:ea typeface="Calibri"/>
                        <a:cs typeface="Times New Roman"/>
                      </a:endParaRPr>
                    </a:p>
                  </a:txBody>
                  <a:tcPr marL="68580" marR="68580" marT="0" marB="0"/>
                </a:tc>
                <a:tc>
                  <a:txBody>
                    <a:bodyPr/>
                    <a:lstStyle/>
                    <a:p>
                      <a:pPr algn="ctr">
                        <a:lnSpc>
                          <a:spcPct val="107000"/>
                        </a:lnSpc>
                        <a:spcAft>
                          <a:spcPts val="0"/>
                        </a:spcAft>
                      </a:pPr>
                      <a:endParaRPr lang="es-BO" sz="2400" dirty="0">
                        <a:effectLst/>
                      </a:endParaRPr>
                    </a:p>
                    <a:p>
                      <a:pPr algn="ctr">
                        <a:lnSpc>
                          <a:spcPct val="107000"/>
                        </a:lnSpc>
                        <a:spcAft>
                          <a:spcPts val="0"/>
                        </a:spcAft>
                      </a:pPr>
                      <a:r>
                        <a:rPr lang="es-BO" sz="2400" dirty="0">
                          <a:effectLst/>
                        </a:rPr>
                        <a:t>0</a:t>
                      </a:r>
                      <a:endParaRPr lang="es-BO" sz="2400" dirty="0">
                        <a:effectLst/>
                        <a:latin typeface="Calibri"/>
                        <a:ea typeface="Calibri"/>
                        <a:cs typeface="Times New Roman"/>
                      </a:endParaRPr>
                    </a:p>
                  </a:txBody>
                  <a:tcPr marL="68580" marR="68580" marT="0" marB="0"/>
                </a:tc>
                <a:tc>
                  <a:txBody>
                    <a:bodyPr/>
                    <a:lstStyle/>
                    <a:p>
                      <a:pPr algn="ctr">
                        <a:lnSpc>
                          <a:spcPct val="107000"/>
                        </a:lnSpc>
                        <a:spcAft>
                          <a:spcPts val="0"/>
                        </a:spcAft>
                      </a:pPr>
                      <a:r>
                        <a:rPr lang="es-BO" sz="2400" dirty="0">
                          <a:effectLst/>
                        </a:rPr>
                        <a:t> </a:t>
                      </a:r>
                    </a:p>
                    <a:p>
                      <a:pPr algn="ctr">
                        <a:lnSpc>
                          <a:spcPct val="107000"/>
                        </a:lnSpc>
                        <a:spcAft>
                          <a:spcPts val="0"/>
                        </a:spcAft>
                      </a:pPr>
                      <a:r>
                        <a:rPr lang="es-BO" sz="2400" dirty="0">
                          <a:effectLst/>
                        </a:rPr>
                        <a:t>1</a:t>
                      </a:r>
                      <a:endParaRPr lang="es-BO" sz="2400" dirty="0">
                        <a:effectLst/>
                        <a:latin typeface="Calibri"/>
                        <a:ea typeface="Calibri"/>
                        <a:cs typeface="Times New Roman"/>
                      </a:endParaRPr>
                    </a:p>
                  </a:txBody>
                  <a:tcPr marL="68580" marR="68580" marT="0" marB="0"/>
                </a:tc>
                <a:tc>
                  <a:txBody>
                    <a:bodyPr/>
                    <a:lstStyle/>
                    <a:p>
                      <a:pPr algn="ctr">
                        <a:lnSpc>
                          <a:spcPct val="107000"/>
                        </a:lnSpc>
                        <a:spcAft>
                          <a:spcPts val="0"/>
                        </a:spcAft>
                      </a:pPr>
                      <a:endParaRPr lang="es-BO" sz="2400" dirty="0">
                        <a:effectLst/>
                      </a:endParaRPr>
                    </a:p>
                    <a:p>
                      <a:pPr algn="ctr">
                        <a:lnSpc>
                          <a:spcPct val="107000"/>
                        </a:lnSpc>
                        <a:spcAft>
                          <a:spcPts val="0"/>
                        </a:spcAft>
                      </a:pPr>
                      <a:r>
                        <a:rPr lang="es-BO" sz="2400" dirty="0">
                          <a:effectLst/>
                        </a:rPr>
                        <a:t>100%</a:t>
                      </a:r>
                      <a:endParaRPr lang="es-B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6" name="5 Rectángulo"/>
          <p:cNvSpPr/>
          <p:nvPr/>
        </p:nvSpPr>
        <p:spPr>
          <a:xfrm>
            <a:off x="2274434" y="1732746"/>
            <a:ext cx="7205942" cy="400110"/>
          </a:xfrm>
          <a:prstGeom prst="rect">
            <a:avLst/>
          </a:prstGeom>
        </p:spPr>
        <p:txBody>
          <a:bodyPr wrap="square">
            <a:spAutoFit/>
          </a:bodyPr>
          <a:lstStyle/>
          <a:p>
            <a:r>
              <a:rPr lang="es-BO" sz="2000" b="1" dirty="0">
                <a:effectLst>
                  <a:outerShdw blurRad="38100" dist="38100" dir="2700000" algn="tl">
                    <a:srgbClr val="000000">
                      <a:alpha val="43137"/>
                    </a:srgbClr>
                  </a:outerShdw>
                </a:effectLst>
              </a:rPr>
              <a:t>ACTIVIDADES REALIZADAS EN EL PRIMER TRIMESTRE 2016:</a:t>
            </a:r>
          </a:p>
        </p:txBody>
      </p:sp>
      <p:sp>
        <p:nvSpPr>
          <p:cNvPr id="11" name="10 CuadroTexto"/>
          <p:cNvSpPr txBox="1"/>
          <p:nvPr/>
        </p:nvSpPr>
        <p:spPr>
          <a:xfrm>
            <a:off x="8184232" y="619252"/>
            <a:ext cx="2225916" cy="25391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defPPr>
              <a:defRPr lang="es-BO"/>
            </a:defPPr>
            <a:lvl1pPr algn="ctr" fontAlgn="auto">
              <a:spcBef>
                <a:spcPts val="0"/>
              </a:spcBef>
              <a:spcAft>
                <a:spcPts val="0"/>
              </a:spcAft>
              <a:defRPr sz="900" b="1">
                <a:solidFill>
                  <a:srgbClr val="FFFF00"/>
                </a:solidFill>
                <a:effectLst>
                  <a:outerShdw blurRad="38100" dist="38100" dir="2700000" algn="tl">
                    <a:srgbClr val="000000">
                      <a:alpha val="43137"/>
                    </a:srgbClr>
                  </a:outerShdw>
                </a:effectLst>
              </a:defRPr>
            </a:lvl1pPr>
          </a:lstStyle>
          <a:p>
            <a:r>
              <a:rPr lang="es-BO" sz="1050" dirty="0">
                <a:solidFill>
                  <a:schemeClr val="bg1"/>
                </a:solidFill>
              </a:rPr>
              <a:t>AREA  DE ANALISIS FINANCIERO</a:t>
            </a:r>
            <a:endParaRPr lang="es-ES" sz="1050" dirty="0">
              <a:solidFill>
                <a:schemeClr val="bg1"/>
              </a:solidFill>
            </a:endParaRPr>
          </a:p>
        </p:txBody>
      </p:sp>
      <p:sp>
        <p:nvSpPr>
          <p:cNvPr id="12" name="5 CuadroTexto"/>
          <p:cNvSpPr txBox="1"/>
          <p:nvPr/>
        </p:nvSpPr>
        <p:spPr>
          <a:xfrm>
            <a:off x="6384033" y="81776"/>
            <a:ext cx="4032449" cy="41549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s-BO" sz="1050" b="1" dirty="0">
                <a:solidFill>
                  <a:schemeClr val="bg1"/>
                </a:solidFill>
                <a:effectLst>
                  <a:outerShdw blurRad="38100" dist="38100" dir="2700000" algn="tl">
                    <a:srgbClr val="000000">
                      <a:alpha val="43137"/>
                    </a:srgbClr>
                  </a:outerShdw>
                </a:effectLst>
              </a:rPr>
              <a:t>DEPARTAMENTO TÉCNICO DE FISCALIZACIÓN</a:t>
            </a:r>
          </a:p>
          <a:p>
            <a:pPr algn="ctr">
              <a:defRPr/>
            </a:pPr>
            <a:r>
              <a:rPr lang="es-BO" sz="1050" b="1" dirty="0">
                <a:solidFill>
                  <a:schemeClr val="bg1"/>
                </a:solidFill>
                <a:effectLst>
                  <a:outerShdw blurRad="38100" dist="38100" dir="2700000" algn="tl">
                    <a:srgbClr val="000000">
                      <a:alpha val="43137"/>
                    </a:srgbClr>
                  </a:outerShdw>
                </a:effectLst>
              </a:rPr>
              <a:t>ADMINISTRATIVA Y FINANCIERA</a:t>
            </a:r>
            <a:endParaRPr lang="es-ES" sz="1050" b="1" dirty="0">
              <a:solidFill>
                <a:schemeClr val="bg1"/>
              </a:solidFill>
              <a:effectLst>
                <a:outerShdw blurRad="38100" dist="38100" dir="2700000" algn="tl">
                  <a:srgbClr val="000000">
                    <a:alpha val="43137"/>
                  </a:srgbClr>
                </a:outerShdw>
              </a:effectLst>
            </a:endParaRPr>
          </a:p>
        </p:txBody>
      </p:sp>
      <p:pic>
        <p:nvPicPr>
          <p:cNvPr id="13"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41477480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2063552" y="1876762"/>
            <a:ext cx="5261726" cy="400110"/>
          </a:xfrm>
          <a:prstGeom prst="rect">
            <a:avLst/>
          </a:prstGeom>
        </p:spPr>
        <p:txBody>
          <a:bodyPr wrap="square">
            <a:spAutoFit/>
          </a:bodyPr>
          <a:lstStyle/>
          <a:p>
            <a:r>
              <a:rPr lang="es-BO" sz="2000" b="1" dirty="0">
                <a:effectLst>
                  <a:outerShdw blurRad="38100" dist="38100" dir="2700000" algn="tl">
                    <a:srgbClr val="000000">
                      <a:alpha val="43137"/>
                    </a:srgbClr>
                  </a:outerShdw>
                </a:effectLst>
              </a:rPr>
              <a:t>PRINCIPAL LOGRO PARA LA GESTIÓN 2016:</a:t>
            </a:r>
          </a:p>
        </p:txBody>
      </p:sp>
      <p:graphicFrame>
        <p:nvGraphicFramePr>
          <p:cNvPr id="7" name="6 Tabla"/>
          <p:cNvGraphicFramePr>
            <a:graphicFrameLocks noGrp="1"/>
          </p:cNvGraphicFramePr>
          <p:nvPr>
            <p:extLst/>
          </p:nvPr>
        </p:nvGraphicFramePr>
        <p:xfrm>
          <a:off x="1991544" y="2636915"/>
          <a:ext cx="8136904" cy="3336500"/>
        </p:xfrm>
        <a:graphic>
          <a:graphicData uri="http://schemas.openxmlformats.org/drawingml/2006/table">
            <a:tbl>
              <a:tblPr>
                <a:tableStyleId>{8A107856-5554-42FB-B03E-39F5DBC370BA}</a:tableStyleId>
              </a:tblPr>
              <a:tblGrid>
                <a:gridCol w="2184909">
                  <a:extLst>
                    <a:ext uri="{9D8B030D-6E8A-4147-A177-3AD203B41FA5}">
                      <a16:colId xmlns:a16="http://schemas.microsoft.com/office/drawing/2014/main" val="20000"/>
                    </a:ext>
                  </a:extLst>
                </a:gridCol>
                <a:gridCol w="3647739">
                  <a:extLst>
                    <a:ext uri="{9D8B030D-6E8A-4147-A177-3AD203B41FA5}">
                      <a16:colId xmlns:a16="http://schemas.microsoft.com/office/drawing/2014/main" val="20001"/>
                    </a:ext>
                  </a:extLst>
                </a:gridCol>
                <a:gridCol w="2304256">
                  <a:extLst>
                    <a:ext uri="{9D8B030D-6E8A-4147-A177-3AD203B41FA5}">
                      <a16:colId xmlns:a16="http://schemas.microsoft.com/office/drawing/2014/main" val="20002"/>
                    </a:ext>
                  </a:extLst>
                </a:gridCol>
              </a:tblGrid>
              <a:tr h="288030">
                <a:tc>
                  <a:txBody>
                    <a:bodyPr/>
                    <a:lstStyle/>
                    <a:p>
                      <a:pPr algn="ctr" fontAlgn="b"/>
                      <a:r>
                        <a:rPr lang="es-BO" sz="1600" u="none" strike="noStrike" dirty="0">
                          <a:effectLst/>
                        </a:rPr>
                        <a:t>TEMA</a:t>
                      </a:r>
                      <a:endParaRPr lang="es-BO" sz="1600" b="1" i="0" u="none" strike="noStrike" dirty="0">
                        <a:solidFill>
                          <a:srgbClr val="0070C0"/>
                        </a:solidFill>
                        <a:effectLst/>
                        <a:latin typeface="Calibri"/>
                      </a:endParaRPr>
                    </a:p>
                  </a:txBody>
                  <a:tcPr marL="9525" marR="9525" marT="9525" marB="0" anchor="b"/>
                </a:tc>
                <a:tc>
                  <a:txBody>
                    <a:bodyPr/>
                    <a:lstStyle/>
                    <a:p>
                      <a:pPr algn="ctr" fontAlgn="b"/>
                      <a:r>
                        <a:rPr lang="es-BO" sz="1600" u="none" strike="noStrike" dirty="0">
                          <a:effectLst/>
                        </a:rPr>
                        <a:t>ALCANCE: </a:t>
                      </a:r>
                      <a:endParaRPr lang="es-BO" sz="1600" b="1" i="0" u="none" strike="noStrike" dirty="0">
                        <a:solidFill>
                          <a:srgbClr val="0070C0"/>
                        </a:solidFill>
                        <a:effectLst/>
                        <a:latin typeface="Calibri"/>
                      </a:endParaRPr>
                    </a:p>
                  </a:txBody>
                  <a:tcPr marL="9525" marR="9525" marT="9525" marB="0" anchor="b"/>
                </a:tc>
                <a:tc>
                  <a:txBody>
                    <a:bodyPr/>
                    <a:lstStyle/>
                    <a:p>
                      <a:pPr algn="ctr" fontAlgn="b"/>
                      <a:r>
                        <a:rPr lang="es-BO" sz="1600" u="none" strike="noStrike" dirty="0">
                          <a:effectLst/>
                        </a:rPr>
                        <a:t>ELABORADO POR:</a:t>
                      </a:r>
                      <a:endParaRPr lang="es-BO" sz="1600" b="1" i="0" u="none" strike="noStrike" dirty="0">
                        <a:solidFill>
                          <a:srgbClr val="0070C0"/>
                        </a:solidFill>
                        <a:effectLst/>
                        <a:latin typeface="Calibri"/>
                      </a:endParaRPr>
                    </a:p>
                  </a:txBody>
                  <a:tcPr marL="9525" marR="9525" marT="9525" marB="0" anchor="b"/>
                </a:tc>
                <a:extLst>
                  <a:ext uri="{0D108BD9-81ED-4DB2-BD59-A6C34878D82A}">
                    <a16:rowId xmlns:a16="http://schemas.microsoft.com/office/drawing/2014/main" val="10000"/>
                  </a:ext>
                </a:extLst>
              </a:tr>
              <a:tr h="373478">
                <a:tc rowSpan="8">
                  <a:txBody>
                    <a:bodyPr/>
                    <a:lstStyle/>
                    <a:p>
                      <a:pPr algn="ctr" fontAlgn="ctr"/>
                      <a:r>
                        <a:rPr lang="es-BO" sz="1400" u="none" strike="noStrike" dirty="0">
                          <a:effectLst/>
                        </a:rPr>
                        <a:t>ETAPA FINAL PLAN DE CUENTAS DE CONTABILIDAD INTEGRADA PARA EL SISTEMA DE SEGUROS, SU APLICACIÓN</a:t>
                      </a:r>
                      <a:r>
                        <a:rPr lang="es-BO" sz="1400" u="none" strike="noStrike" baseline="0" dirty="0">
                          <a:effectLst/>
                        </a:rPr>
                        <a:t> EN LOS </a:t>
                      </a:r>
                      <a:r>
                        <a:rPr lang="es-BO" sz="1400" u="none" strike="noStrike" dirty="0">
                          <a:effectLst/>
                        </a:rPr>
                        <a:t> SOCIALES UNIVERSITARIOS DE BOLIVIA</a:t>
                      </a:r>
                      <a:endParaRPr lang="es-BO" sz="1400" b="0" i="0" u="none" strike="noStrike" dirty="0">
                        <a:solidFill>
                          <a:srgbClr val="000000"/>
                        </a:solidFill>
                        <a:effectLst/>
                        <a:latin typeface="Calibri"/>
                      </a:endParaRPr>
                    </a:p>
                  </a:txBody>
                  <a:tcPr marL="9525" marR="9525" marT="9525" marB="0" anchor="ctr"/>
                </a:tc>
                <a:tc>
                  <a:txBody>
                    <a:bodyPr/>
                    <a:lstStyle/>
                    <a:p>
                      <a:pPr algn="l" fontAlgn="b"/>
                      <a:r>
                        <a:rPr lang="es-BO" sz="1400" u="none" strike="noStrike" dirty="0">
                          <a:effectLst/>
                        </a:rPr>
                        <a:t>SEGURO SOCIAL UNIVERSITARIO LA PAZ</a:t>
                      </a:r>
                      <a:endParaRPr lang="es-BO" sz="1400" b="0" i="0" u="none" strike="noStrike" dirty="0">
                        <a:solidFill>
                          <a:srgbClr val="000000"/>
                        </a:solidFill>
                        <a:effectLst/>
                        <a:latin typeface="Calibri"/>
                      </a:endParaRPr>
                    </a:p>
                  </a:txBody>
                  <a:tcPr marL="9525" marR="9525" marT="9525" marB="0" anchor="ctr"/>
                </a:tc>
                <a:tc rowSpan="8">
                  <a:txBody>
                    <a:bodyPr/>
                    <a:lstStyle/>
                    <a:p>
                      <a:pPr algn="ctr" fontAlgn="ctr"/>
                      <a:r>
                        <a:rPr lang="es-BO" sz="1400" u="none" strike="noStrike" dirty="0">
                          <a:effectLst/>
                        </a:rPr>
                        <a:t>DEPARTAMENTO TÉCNICO DE FISCALIZACIÓN</a:t>
                      </a:r>
                      <a:br>
                        <a:rPr lang="es-BO" sz="1400" u="none" strike="noStrike" dirty="0">
                          <a:effectLst/>
                        </a:rPr>
                      </a:br>
                      <a:br>
                        <a:rPr lang="es-BO" sz="1400" u="none" strike="noStrike" dirty="0">
                          <a:effectLst/>
                        </a:rPr>
                      </a:br>
                      <a:br>
                        <a:rPr lang="es-BO" sz="1400" u="none" strike="noStrike" dirty="0">
                          <a:effectLst/>
                        </a:rPr>
                      </a:br>
                      <a:r>
                        <a:rPr lang="es-BO" sz="1400" u="none" strike="noStrike" dirty="0">
                          <a:effectLst/>
                        </a:rPr>
                        <a:t>ÁREA DE ANÁLISIS FINANCIERO</a:t>
                      </a:r>
                      <a:endParaRPr lang="es-BO"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1"/>
                  </a:ext>
                </a:extLst>
              </a:tr>
              <a:tr h="346602">
                <a:tc vMerge="1">
                  <a:txBody>
                    <a:bodyPr/>
                    <a:lstStyle/>
                    <a:p>
                      <a:endParaRPr lang="es-BO"/>
                    </a:p>
                  </a:txBody>
                  <a:tcPr/>
                </a:tc>
                <a:tc>
                  <a:txBody>
                    <a:bodyPr/>
                    <a:lstStyle/>
                    <a:p>
                      <a:pPr algn="l" fontAlgn="b"/>
                      <a:r>
                        <a:rPr lang="es-BO" sz="1400" u="none" strike="noStrike" dirty="0">
                          <a:effectLst/>
                        </a:rPr>
                        <a:t>SEGURO SOCIAL UNIVERSITARIO COCHABAMBA</a:t>
                      </a:r>
                      <a:endParaRPr lang="es-BO" sz="1400" b="0" i="0" u="none" strike="noStrike" dirty="0">
                        <a:solidFill>
                          <a:srgbClr val="000000"/>
                        </a:solidFill>
                        <a:effectLst/>
                        <a:latin typeface="Calibri"/>
                      </a:endParaRPr>
                    </a:p>
                  </a:txBody>
                  <a:tcPr marL="9525" marR="9525" marT="9525" marB="0" anchor="ctr"/>
                </a:tc>
                <a:tc vMerge="1">
                  <a:txBody>
                    <a:bodyPr/>
                    <a:lstStyle/>
                    <a:p>
                      <a:endParaRPr lang="es-BO"/>
                    </a:p>
                  </a:txBody>
                  <a:tcPr/>
                </a:tc>
                <a:extLst>
                  <a:ext uri="{0D108BD9-81ED-4DB2-BD59-A6C34878D82A}">
                    <a16:rowId xmlns:a16="http://schemas.microsoft.com/office/drawing/2014/main" val="10002"/>
                  </a:ext>
                </a:extLst>
              </a:tr>
              <a:tr h="357727">
                <a:tc vMerge="1">
                  <a:txBody>
                    <a:bodyPr/>
                    <a:lstStyle/>
                    <a:p>
                      <a:endParaRPr lang="es-BO"/>
                    </a:p>
                  </a:txBody>
                  <a:tcPr/>
                </a:tc>
                <a:tc>
                  <a:txBody>
                    <a:bodyPr/>
                    <a:lstStyle/>
                    <a:p>
                      <a:pPr algn="l" fontAlgn="b"/>
                      <a:r>
                        <a:rPr lang="es-BO" sz="1400" u="none" strike="noStrike" dirty="0">
                          <a:effectLst/>
                        </a:rPr>
                        <a:t>SEGURO SOCIAL UNIVERSITARIO SANTA CRUZ</a:t>
                      </a:r>
                      <a:endParaRPr lang="es-BO" sz="1400" b="0" i="0" u="none" strike="noStrike" dirty="0">
                        <a:solidFill>
                          <a:srgbClr val="000000"/>
                        </a:solidFill>
                        <a:effectLst/>
                        <a:latin typeface="Calibri"/>
                      </a:endParaRPr>
                    </a:p>
                  </a:txBody>
                  <a:tcPr marL="9525" marR="9525" marT="9525" marB="0" anchor="ctr"/>
                </a:tc>
                <a:tc vMerge="1">
                  <a:txBody>
                    <a:bodyPr/>
                    <a:lstStyle/>
                    <a:p>
                      <a:endParaRPr lang="es-BO"/>
                    </a:p>
                  </a:txBody>
                  <a:tcPr/>
                </a:tc>
                <a:extLst>
                  <a:ext uri="{0D108BD9-81ED-4DB2-BD59-A6C34878D82A}">
                    <a16:rowId xmlns:a16="http://schemas.microsoft.com/office/drawing/2014/main" val="10003"/>
                  </a:ext>
                </a:extLst>
              </a:tr>
              <a:tr h="373478">
                <a:tc vMerge="1">
                  <a:txBody>
                    <a:bodyPr/>
                    <a:lstStyle/>
                    <a:p>
                      <a:endParaRPr lang="es-BO"/>
                    </a:p>
                  </a:txBody>
                  <a:tcPr/>
                </a:tc>
                <a:tc>
                  <a:txBody>
                    <a:bodyPr/>
                    <a:lstStyle/>
                    <a:p>
                      <a:pPr algn="l" fontAlgn="b"/>
                      <a:r>
                        <a:rPr lang="es-BO" sz="1400" u="none" strike="noStrike" dirty="0">
                          <a:effectLst/>
                        </a:rPr>
                        <a:t>SEGURO SOCIAL UNIVERSITARIO POTOSÍ</a:t>
                      </a:r>
                      <a:endParaRPr lang="es-BO" sz="1400" b="0" i="0" u="none" strike="noStrike" dirty="0">
                        <a:solidFill>
                          <a:srgbClr val="000000"/>
                        </a:solidFill>
                        <a:effectLst/>
                        <a:latin typeface="Calibri"/>
                      </a:endParaRPr>
                    </a:p>
                  </a:txBody>
                  <a:tcPr marL="9525" marR="9525" marT="9525" marB="0" anchor="ctr"/>
                </a:tc>
                <a:tc vMerge="1">
                  <a:txBody>
                    <a:bodyPr/>
                    <a:lstStyle/>
                    <a:p>
                      <a:endParaRPr lang="es-BO"/>
                    </a:p>
                  </a:txBody>
                  <a:tcPr/>
                </a:tc>
                <a:extLst>
                  <a:ext uri="{0D108BD9-81ED-4DB2-BD59-A6C34878D82A}">
                    <a16:rowId xmlns:a16="http://schemas.microsoft.com/office/drawing/2014/main" val="10004"/>
                  </a:ext>
                </a:extLst>
              </a:tr>
              <a:tr h="373478">
                <a:tc vMerge="1">
                  <a:txBody>
                    <a:bodyPr/>
                    <a:lstStyle/>
                    <a:p>
                      <a:endParaRPr lang="es-BO"/>
                    </a:p>
                  </a:txBody>
                  <a:tcPr/>
                </a:tc>
                <a:tc>
                  <a:txBody>
                    <a:bodyPr/>
                    <a:lstStyle/>
                    <a:p>
                      <a:pPr algn="l" fontAlgn="b"/>
                      <a:r>
                        <a:rPr lang="es-BO" sz="1400" u="none" strike="noStrike" dirty="0">
                          <a:effectLst/>
                        </a:rPr>
                        <a:t>SEGURO SOCIAL UNIVERSITARIO TARIJA</a:t>
                      </a:r>
                      <a:endParaRPr lang="es-BO" sz="1400" b="0" i="0" u="none" strike="noStrike" dirty="0">
                        <a:solidFill>
                          <a:srgbClr val="000000"/>
                        </a:solidFill>
                        <a:effectLst/>
                        <a:latin typeface="Calibri"/>
                      </a:endParaRPr>
                    </a:p>
                  </a:txBody>
                  <a:tcPr marL="9525" marR="9525" marT="9525" marB="0" anchor="ctr"/>
                </a:tc>
                <a:tc vMerge="1">
                  <a:txBody>
                    <a:bodyPr/>
                    <a:lstStyle/>
                    <a:p>
                      <a:endParaRPr lang="es-BO"/>
                    </a:p>
                  </a:txBody>
                  <a:tcPr/>
                </a:tc>
                <a:extLst>
                  <a:ext uri="{0D108BD9-81ED-4DB2-BD59-A6C34878D82A}">
                    <a16:rowId xmlns:a16="http://schemas.microsoft.com/office/drawing/2014/main" val="10005"/>
                  </a:ext>
                </a:extLst>
              </a:tr>
              <a:tr h="373478">
                <a:tc vMerge="1">
                  <a:txBody>
                    <a:bodyPr/>
                    <a:lstStyle/>
                    <a:p>
                      <a:endParaRPr lang="es-BO"/>
                    </a:p>
                  </a:txBody>
                  <a:tcPr/>
                </a:tc>
                <a:tc>
                  <a:txBody>
                    <a:bodyPr/>
                    <a:lstStyle/>
                    <a:p>
                      <a:pPr algn="l" fontAlgn="b"/>
                      <a:r>
                        <a:rPr lang="es-BO" sz="1400" u="none" strike="noStrike" dirty="0">
                          <a:effectLst/>
                        </a:rPr>
                        <a:t>SEGURO SOCIAL UNIVERSITARIO ORURO</a:t>
                      </a:r>
                      <a:endParaRPr lang="es-BO" sz="1400" b="0" i="0" u="none" strike="noStrike" dirty="0">
                        <a:solidFill>
                          <a:srgbClr val="000000"/>
                        </a:solidFill>
                        <a:effectLst/>
                        <a:latin typeface="Calibri"/>
                      </a:endParaRPr>
                    </a:p>
                  </a:txBody>
                  <a:tcPr marL="9525" marR="9525" marT="9525" marB="0" anchor="ctr"/>
                </a:tc>
                <a:tc vMerge="1">
                  <a:txBody>
                    <a:bodyPr/>
                    <a:lstStyle/>
                    <a:p>
                      <a:endParaRPr lang="es-BO"/>
                    </a:p>
                  </a:txBody>
                  <a:tcPr/>
                </a:tc>
                <a:extLst>
                  <a:ext uri="{0D108BD9-81ED-4DB2-BD59-A6C34878D82A}">
                    <a16:rowId xmlns:a16="http://schemas.microsoft.com/office/drawing/2014/main" val="10006"/>
                  </a:ext>
                </a:extLst>
              </a:tr>
              <a:tr h="373478">
                <a:tc vMerge="1">
                  <a:txBody>
                    <a:bodyPr/>
                    <a:lstStyle/>
                    <a:p>
                      <a:endParaRPr lang="es-BO"/>
                    </a:p>
                  </a:txBody>
                  <a:tcPr/>
                </a:tc>
                <a:tc>
                  <a:txBody>
                    <a:bodyPr/>
                    <a:lstStyle/>
                    <a:p>
                      <a:pPr algn="l" fontAlgn="b"/>
                      <a:r>
                        <a:rPr lang="es-BO" sz="1400" u="none" strike="noStrike" dirty="0">
                          <a:effectLst/>
                        </a:rPr>
                        <a:t>SEGURO SOCIAL UNIVERSITARIO SUCRE</a:t>
                      </a:r>
                      <a:endParaRPr lang="es-BO" sz="1400" b="0" i="0" u="none" strike="noStrike" dirty="0">
                        <a:solidFill>
                          <a:srgbClr val="000000"/>
                        </a:solidFill>
                        <a:effectLst/>
                        <a:latin typeface="Calibri"/>
                      </a:endParaRPr>
                    </a:p>
                  </a:txBody>
                  <a:tcPr marL="9525" marR="9525" marT="9525" marB="0" anchor="ctr"/>
                </a:tc>
                <a:tc vMerge="1">
                  <a:txBody>
                    <a:bodyPr/>
                    <a:lstStyle/>
                    <a:p>
                      <a:endParaRPr lang="es-BO"/>
                    </a:p>
                  </a:txBody>
                  <a:tcPr/>
                </a:tc>
                <a:extLst>
                  <a:ext uri="{0D108BD9-81ED-4DB2-BD59-A6C34878D82A}">
                    <a16:rowId xmlns:a16="http://schemas.microsoft.com/office/drawing/2014/main" val="10007"/>
                  </a:ext>
                </a:extLst>
              </a:tr>
              <a:tr h="387108">
                <a:tc vMerge="1">
                  <a:txBody>
                    <a:bodyPr/>
                    <a:lstStyle/>
                    <a:p>
                      <a:endParaRPr lang="es-BO"/>
                    </a:p>
                  </a:txBody>
                  <a:tcPr/>
                </a:tc>
                <a:tc>
                  <a:txBody>
                    <a:bodyPr/>
                    <a:lstStyle/>
                    <a:p>
                      <a:pPr algn="l" fontAlgn="b"/>
                      <a:r>
                        <a:rPr lang="es-BO" sz="1400" u="none" strike="noStrike" dirty="0">
                          <a:effectLst/>
                        </a:rPr>
                        <a:t>SEGURO SOCIAL UNIVERSITARIO BENI </a:t>
                      </a:r>
                      <a:endParaRPr lang="es-BO" sz="1400" b="0" i="0" u="none" strike="noStrike" dirty="0">
                        <a:solidFill>
                          <a:srgbClr val="000000"/>
                        </a:solidFill>
                        <a:effectLst/>
                        <a:latin typeface="Calibri"/>
                      </a:endParaRPr>
                    </a:p>
                  </a:txBody>
                  <a:tcPr marL="9525" marR="9525" marT="9525" marB="0" anchor="ctr"/>
                </a:tc>
                <a:tc vMerge="1">
                  <a:txBody>
                    <a:bodyPr/>
                    <a:lstStyle/>
                    <a:p>
                      <a:endParaRPr lang="es-BO"/>
                    </a:p>
                  </a:txBody>
                  <a:tcPr/>
                </a:tc>
                <a:extLst>
                  <a:ext uri="{0D108BD9-81ED-4DB2-BD59-A6C34878D82A}">
                    <a16:rowId xmlns:a16="http://schemas.microsoft.com/office/drawing/2014/main" val="10008"/>
                  </a:ext>
                </a:extLst>
              </a:tr>
            </a:tbl>
          </a:graphicData>
        </a:graphic>
      </p:graphicFrame>
      <p:sp>
        <p:nvSpPr>
          <p:cNvPr id="12" name="11 CuadroTexto"/>
          <p:cNvSpPr txBox="1"/>
          <p:nvPr/>
        </p:nvSpPr>
        <p:spPr>
          <a:xfrm>
            <a:off x="8184232" y="619252"/>
            <a:ext cx="2225916" cy="25391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defPPr>
              <a:defRPr lang="es-BO"/>
            </a:defPPr>
            <a:lvl1pPr algn="ctr" fontAlgn="auto">
              <a:spcBef>
                <a:spcPts val="0"/>
              </a:spcBef>
              <a:spcAft>
                <a:spcPts val="0"/>
              </a:spcAft>
              <a:defRPr sz="900" b="1">
                <a:solidFill>
                  <a:srgbClr val="FFFF00"/>
                </a:solidFill>
                <a:effectLst>
                  <a:outerShdw blurRad="38100" dist="38100" dir="2700000" algn="tl">
                    <a:srgbClr val="000000">
                      <a:alpha val="43137"/>
                    </a:srgbClr>
                  </a:outerShdw>
                </a:effectLst>
              </a:defRPr>
            </a:lvl1pPr>
          </a:lstStyle>
          <a:p>
            <a:r>
              <a:rPr lang="es-BO" sz="1050" dirty="0">
                <a:solidFill>
                  <a:schemeClr val="bg1"/>
                </a:solidFill>
              </a:rPr>
              <a:t>AREA  DE ANALISIS FINANCIERO</a:t>
            </a:r>
            <a:endParaRPr lang="es-ES" sz="1050" dirty="0">
              <a:solidFill>
                <a:schemeClr val="bg1"/>
              </a:solidFill>
            </a:endParaRPr>
          </a:p>
        </p:txBody>
      </p:sp>
      <p:sp>
        <p:nvSpPr>
          <p:cNvPr id="8" name="5 CuadroTexto"/>
          <p:cNvSpPr txBox="1"/>
          <p:nvPr/>
        </p:nvSpPr>
        <p:spPr>
          <a:xfrm>
            <a:off x="6384033" y="81776"/>
            <a:ext cx="4032449" cy="41549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s-BO" sz="1050" b="1" dirty="0">
                <a:solidFill>
                  <a:schemeClr val="bg1"/>
                </a:solidFill>
                <a:effectLst>
                  <a:outerShdw blurRad="38100" dist="38100" dir="2700000" algn="tl">
                    <a:srgbClr val="000000">
                      <a:alpha val="43137"/>
                    </a:srgbClr>
                  </a:outerShdw>
                </a:effectLst>
              </a:rPr>
              <a:t>DEPARTAMENTO TÉCNICO DE FISCALIZACIÓN</a:t>
            </a:r>
          </a:p>
          <a:p>
            <a:pPr algn="ctr">
              <a:defRPr/>
            </a:pPr>
            <a:r>
              <a:rPr lang="es-BO" sz="1050" b="1" dirty="0">
                <a:solidFill>
                  <a:schemeClr val="bg1"/>
                </a:solidFill>
                <a:effectLst>
                  <a:outerShdw blurRad="38100" dist="38100" dir="2700000" algn="tl">
                    <a:srgbClr val="000000">
                      <a:alpha val="43137"/>
                    </a:srgbClr>
                  </a:outerShdw>
                </a:effectLst>
              </a:rPr>
              <a:t>ADMINISTRATIVA Y FINANCIERA</a:t>
            </a:r>
            <a:endParaRPr lang="es-ES" sz="1050" b="1" dirty="0">
              <a:solidFill>
                <a:schemeClr val="bg1"/>
              </a:solidFill>
              <a:effectLst>
                <a:outerShdw blurRad="38100" dist="38100" dir="2700000" algn="tl">
                  <a:srgbClr val="000000">
                    <a:alpha val="43137"/>
                  </a:srgbClr>
                </a:outerShdw>
              </a:effectLst>
            </a:endParaRPr>
          </a:p>
        </p:txBody>
      </p:sp>
      <p:pic>
        <p:nvPicPr>
          <p:cNvPr id="13"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20491042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2172792" y="1716777"/>
            <a:ext cx="5909798" cy="400110"/>
          </a:xfrm>
          <a:prstGeom prst="rect">
            <a:avLst/>
          </a:prstGeom>
        </p:spPr>
        <p:txBody>
          <a:bodyPr wrap="square">
            <a:spAutoFit/>
          </a:bodyPr>
          <a:lstStyle/>
          <a:p>
            <a:r>
              <a:rPr lang="es-BO" sz="2000" b="1" dirty="0">
                <a:effectLst>
                  <a:outerShdw blurRad="38100" dist="38100" dir="2700000" algn="tl">
                    <a:srgbClr val="000000">
                      <a:alpha val="43137"/>
                    </a:srgbClr>
                  </a:outerShdw>
                </a:effectLst>
              </a:rPr>
              <a:t>PRINCIPAL DESAFIO PARA LA GESTIÓN 2016:</a:t>
            </a:r>
          </a:p>
        </p:txBody>
      </p:sp>
      <p:graphicFrame>
        <p:nvGraphicFramePr>
          <p:cNvPr id="2" name="1 Tabla"/>
          <p:cNvGraphicFramePr>
            <a:graphicFrameLocks noGrp="1"/>
          </p:cNvGraphicFramePr>
          <p:nvPr>
            <p:extLst/>
          </p:nvPr>
        </p:nvGraphicFramePr>
        <p:xfrm>
          <a:off x="1991546" y="2780928"/>
          <a:ext cx="8418603" cy="2391172"/>
        </p:xfrm>
        <a:graphic>
          <a:graphicData uri="http://schemas.openxmlformats.org/drawingml/2006/table">
            <a:tbl>
              <a:tblPr>
                <a:tableStyleId>{8A107856-5554-42FB-B03E-39F5DBC370BA}</a:tableStyleId>
              </a:tblPr>
              <a:tblGrid>
                <a:gridCol w="2099240">
                  <a:extLst>
                    <a:ext uri="{9D8B030D-6E8A-4147-A177-3AD203B41FA5}">
                      <a16:colId xmlns:a16="http://schemas.microsoft.com/office/drawing/2014/main" val="20000"/>
                    </a:ext>
                  </a:extLst>
                </a:gridCol>
                <a:gridCol w="3657440">
                  <a:extLst>
                    <a:ext uri="{9D8B030D-6E8A-4147-A177-3AD203B41FA5}">
                      <a16:colId xmlns:a16="http://schemas.microsoft.com/office/drawing/2014/main" val="20001"/>
                    </a:ext>
                  </a:extLst>
                </a:gridCol>
                <a:gridCol w="2661923">
                  <a:extLst>
                    <a:ext uri="{9D8B030D-6E8A-4147-A177-3AD203B41FA5}">
                      <a16:colId xmlns:a16="http://schemas.microsoft.com/office/drawing/2014/main" val="20002"/>
                    </a:ext>
                  </a:extLst>
                </a:gridCol>
              </a:tblGrid>
              <a:tr h="433300">
                <a:tc>
                  <a:txBody>
                    <a:bodyPr/>
                    <a:lstStyle/>
                    <a:p>
                      <a:pPr algn="ctr" fontAlgn="ctr"/>
                      <a:r>
                        <a:rPr lang="es-BO" sz="2000" u="none" strike="noStrike" dirty="0">
                          <a:effectLst/>
                        </a:rPr>
                        <a:t>TEMA</a:t>
                      </a:r>
                      <a:endParaRPr lang="es-BO" sz="2000" b="1" i="0" u="none" strike="noStrike" dirty="0">
                        <a:solidFill>
                          <a:srgbClr val="0070C0"/>
                        </a:solidFill>
                        <a:effectLst/>
                        <a:latin typeface="Calibri"/>
                      </a:endParaRPr>
                    </a:p>
                  </a:txBody>
                  <a:tcPr marL="9525" marR="9525" marT="9525" marB="0" anchor="ctr"/>
                </a:tc>
                <a:tc>
                  <a:txBody>
                    <a:bodyPr/>
                    <a:lstStyle/>
                    <a:p>
                      <a:pPr algn="ctr" fontAlgn="ctr"/>
                      <a:r>
                        <a:rPr lang="es-BO" sz="2000" u="none" strike="noStrike" dirty="0">
                          <a:effectLst/>
                        </a:rPr>
                        <a:t>ALCANCE: </a:t>
                      </a:r>
                      <a:endParaRPr lang="es-BO" sz="2000" b="1" i="0" u="none" strike="noStrike" dirty="0">
                        <a:solidFill>
                          <a:srgbClr val="0070C0"/>
                        </a:solidFill>
                        <a:effectLst/>
                        <a:latin typeface="Calibri"/>
                      </a:endParaRPr>
                    </a:p>
                  </a:txBody>
                  <a:tcPr marL="9525" marR="9525" marT="9525" marB="0" anchor="ctr"/>
                </a:tc>
                <a:tc>
                  <a:txBody>
                    <a:bodyPr/>
                    <a:lstStyle/>
                    <a:p>
                      <a:pPr algn="ctr" fontAlgn="ctr"/>
                      <a:r>
                        <a:rPr lang="es-BO" sz="2000" u="none" strike="noStrike" dirty="0">
                          <a:effectLst/>
                        </a:rPr>
                        <a:t>ELABORADO POR:</a:t>
                      </a:r>
                      <a:endParaRPr lang="es-BO" sz="2000" b="1" i="0" u="none" strike="noStrike" dirty="0">
                        <a:solidFill>
                          <a:srgbClr val="0070C0"/>
                        </a:solidFill>
                        <a:effectLst/>
                        <a:latin typeface="Calibri"/>
                      </a:endParaRPr>
                    </a:p>
                  </a:txBody>
                  <a:tcPr marL="9525" marR="9525" marT="9525" marB="0" anchor="ctr"/>
                </a:tc>
                <a:extLst>
                  <a:ext uri="{0D108BD9-81ED-4DB2-BD59-A6C34878D82A}">
                    <a16:rowId xmlns:a16="http://schemas.microsoft.com/office/drawing/2014/main" val="10000"/>
                  </a:ext>
                </a:extLst>
              </a:tr>
              <a:tr h="1957872">
                <a:tc>
                  <a:txBody>
                    <a:bodyPr/>
                    <a:lstStyle/>
                    <a:p>
                      <a:pPr algn="ctr" fontAlgn="ctr"/>
                      <a:r>
                        <a:rPr lang="es-BO" sz="1400" u="none" strike="noStrike" dirty="0">
                          <a:effectLst/>
                        </a:rPr>
                        <a:t>AJUSTAR </a:t>
                      </a:r>
                      <a:r>
                        <a:rPr lang="es-BO" sz="1400" u="none" strike="noStrike" baseline="0" dirty="0">
                          <a:effectLst/>
                        </a:rPr>
                        <a:t>EL </a:t>
                      </a:r>
                      <a:r>
                        <a:rPr lang="es-BO" sz="1400" u="none" strike="noStrike" dirty="0">
                          <a:effectLst/>
                        </a:rPr>
                        <a:t>PLAN DE CUENTAS DE CONTABILIDAD INTEGRADA PARA EL SISTEMA DE SEGURIDAD SOCIAL A CORTO PLAZO,</a:t>
                      </a:r>
                      <a:r>
                        <a:rPr lang="es-BO" sz="1400" u="none" strike="noStrike" baseline="0" dirty="0">
                          <a:effectLst/>
                        </a:rPr>
                        <a:t> PARA </a:t>
                      </a:r>
                      <a:r>
                        <a:rPr lang="es-BO" sz="1400" u="none" strike="noStrike" dirty="0">
                          <a:effectLst/>
                        </a:rPr>
                        <a:t>SU APLICACIÓN</a:t>
                      </a:r>
                      <a:r>
                        <a:rPr lang="es-BO" sz="1400" u="none" strike="noStrike" baseline="0" dirty="0">
                          <a:effectLst/>
                        </a:rPr>
                        <a:t> EN DIFERENTES ENTES GESTORES</a:t>
                      </a:r>
                      <a:endParaRPr lang="es-BO" sz="1400" b="0" i="0" u="none" strike="noStrike" dirty="0">
                        <a:solidFill>
                          <a:srgbClr val="000000"/>
                        </a:solidFill>
                        <a:effectLst/>
                        <a:latin typeface="Calibri"/>
                      </a:endParaRPr>
                    </a:p>
                  </a:txBody>
                  <a:tcPr marL="9525" marR="9525" marT="9525" marB="0" anchor="ctr"/>
                </a:tc>
                <a:tc>
                  <a:txBody>
                    <a:bodyPr/>
                    <a:lstStyle/>
                    <a:p>
                      <a:pPr algn="ctr" fontAlgn="ctr"/>
                      <a:r>
                        <a:rPr lang="es-BO" sz="1400" u="none" strike="noStrike" dirty="0">
                          <a:effectLst/>
                        </a:rPr>
                        <a:t>CAJA </a:t>
                      </a:r>
                      <a:r>
                        <a:rPr lang="es-BO" sz="1600" u="none" strike="noStrike" dirty="0">
                          <a:effectLst/>
                        </a:rPr>
                        <a:t>BAN</a:t>
                      </a:r>
                      <a:r>
                        <a:rPr lang="es-BO" sz="1600" u="none" strike="noStrike" baseline="0" dirty="0">
                          <a:effectLst/>
                        </a:rPr>
                        <a:t>CARIA ESTATAL DE SALUD</a:t>
                      </a:r>
                    </a:p>
                    <a:p>
                      <a:pPr algn="ctr" fontAlgn="ctr"/>
                      <a:r>
                        <a:rPr lang="es-BO" sz="1600" b="0" i="0" u="none" strike="noStrike" dirty="0">
                          <a:solidFill>
                            <a:srgbClr val="000000"/>
                          </a:solidFill>
                          <a:effectLst/>
                          <a:latin typeface="Calibri"/>
                        </a:rPr>
                        <a:t>CAJA DE SALUD DE LA BANCA PRIVADA</a:t>
                      </a:r>
                    </a:p>
                    <a:p>
                      <a:pPr algn="ctr" fontAlgn="ctr"/>
                      <a:r>
                        <a:rPr lang="es-BO" sz="1600" b="0" i="0" u="none" strike="noStrike" dirty="0">
                          <a:solidFill>
                            <a:srgbClr val="000000"/>
                          </a:solidFill>
                          <a:effectLst/>
                          <a:latin typeface="Calibri"/>
                        </a:rPr>
                        <a:t>CAJA</a:t>
                      </a:r>
                      <a:r>
                        <a:rPr lang="es-BO" sz="1600" b="0" i="0" u="none" strike="noStrike" baseline="0" dirty="0">
                          <a:solidFill>
                            <a:srgbClr val="000000"/>
                          </a:solidFill>
                          <a:effectLst/>
                          <a:latin typeface="Calibri"/>
                        </a:rPr>
                        <a:t> DE SALUD «CORDES»</a:t>
                      </a:r>
                    </a:p>
                    <a:p>
                      <a:pPr algn="ctr" fontAlgn="ctr"/>
                      <a:r>
                        <a:rPr lang="es-BO" sz="1600" b="0" i="0" u="none" strike="noStrike" baseline="0" dirty="0">
                          <a:solidFill>
                            <a:srgbClr val="000000"/>
                          </a:solidFill>
                          <a:effectLst/>
                          <a:latin typeface="Calibri"/>
                        </a:rPr>
                        <a:t>SEGURO INTEGRADO </a:t>
                      </a:r>
                      <a:r>
                        <a:rPr lang="es-BO" sz="1400" b="0" i="0" u="none" strike="noStrike" baseline="0" dirty="0">
                          <a:solidFill>
                            <a:srgbClr val="000000"/>
                          </a:solidFill>
                          <a:effectLst/>
                          <a:latin typeface="Calibri"/>
                        </a:rPr>
                        <a:t>DE SALUD «SINEC»</a:t>
                      </a:r>
                    </a:p>
                    <a:p>
                      <a:pPr algn="ctr" fontAlgn="ctr"/>
                      <a:r>
                        <a:rPr lang="es-BO" sz="1400" b="0" i="0" u="none" strike="noStrike" baseline="0" dirty="0">
                          <a:solidFill>
                            <a:srgbClr val="000000"/>
                          </a:solidFill>
                          <a:effectLst/>
                          <a:latin typeface="Calibri"/>
                        </a:rPr>
                        <a:t>CAJA NACIONAL DE SALUD</a:t>
                      </a:r>
                    </a:p>
                    <a:p>
                      <a:pPr algn="ctr" fontAlgn="ctr"/>
                      <a:r>
                        <a:rPr lang="es-BO" sz="1400" b="0" i="0" u="none" strike="noStrike" baseline="0" dirty="0">
                          <a:solidFill>
                            <a:srgbClr val="000000"/>
                          </a:solidFill>
                          <a:effectLst/>
                          <a:latin typeface="Calibri"/>
                        </a:rPr>
                        <a:t>CAJA PETROLERA DE SALUD</a:t>
                      </a:r>
                      <a:endParaRPr lang="es-BO" sz="1400" b="0" i="0" u="none" strike="noStrike" dirty="0">
                        <a:solidFill>
                          <a:srgbClr val="000000"/>
                        </a:solidFill>
                        <a:effectLst/>
                        <a:latin typeface="Calibri"/>
                      </a:endParaRPr>
                    </a:p>
                  </a:txBody>
                  <a:tcPr marL="9525" marR="9525" marT="9525" marB="0" anchor="ctr"/>
                </a:tc>
                <a:tc>
                  <a:txBody>
                    <a:bodyPr/>
                    <a:lstStyle/>
                    <a:p>
                      <a:pPr algn="ctr" fontAlgn="ctr"/>
                      <a:r>
                        <a:rPr lang="es-BO" sz="1400" u="none" strike="noStrike" dirty="0">
                          <a:effectLst/>
                        </a:rPr>
                        <a:t>DEPARTAMENTO TÉCNICO DE FISCALIZACIÓN </a:t>
                      </a:r>
                      <a:br>
                        <a:rPr lang="es-BO" sz="1400" u="none" strike="noStrike" dirty="0">
                          <a:effectLst/>
                        </a:rPr>
                      </a:br>
                      <a:br>
                        <a:rPr lang="es-BO" sz="1400" u="none" strike="noStrike" dirty="0">
                          <a:effectLst/>
                        </a:rPr>
                      </a:br>
                      <a:r>
                        <a:rPr lang="es-BO" sz="1400" u="none" strike="noStrike" dirty="0">
                          <a:effectLst/>
                        </a:rPr>
                        <a:t>ÁREA DE ANÁLISIS FINANCIERO</a:t>
                      </a:r>
                      <a:endParaRPr lang="es-BO"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1"/>
                  </a:ext>
                </a:extLst>
              </a:tr>
            </a:tbl>
          </a:graphicData>
        </a:graphic>
      </p:graphicFrame>
      <p:sp>
        <p:nvSpPr>
          <p:cNvPr id="11" name="10 CuadroTexto"/>
          <p:cNvSpPr txBox="1"/>
          <p:nvPr/>
        </p:nvSpPr>
        <p:spPr>
          <a:xfrm>
            <a:off x="8184232" y="619252"/>
            <a:ext cx="2225916" cy="25391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defPPr>
              <a:defRPr lang="es-BO"/>
            </a:defPPr>
            <a:lvl1pPr algn="ctr" fontAlgn="auto">
              <a:spcBef>
                <a:spcPts val="0"/>
              </a:spcBef>
              <a:spcAft>
                <a:spcPts val="0"/>
              </a:spcAft>
              <a:defRPr sz="900" b="1">
                <a:solidFill>
                  <a:srgbClr val="FFFF00"/>
                </a:solidFill>
                <a:effectLst>
                  <a:outerShdw blurRad="38100" dist="38100" dir="2700000" algn="tl">
                    <a:srgbClr val="000000">
                      <a:alpha val="43137"/>
                    </a:srgbClr>
                  </a:outerShdw>
                </a:effectLst>
              </a:defRPr>
            </a:lvl1pPr>
          </a:lstStyle>
          <a:p>
            <a:r>
              <a:rPr lang="es-BO" sz="1050" dirty="0">
                <a:solidFill>
                  <a:schemeClr val="bg1"/>
                </a:solidFill>
              </a:rPr>
              <a:t>AREA  DE ANALISIS FINANCIERO</a:t>
            </a:r>
            <a:endParaRPr lang="es-ES" sz="1050" dirty="0">
              <a:solidFill>
                <a:schemeClr val="bg1"/>
              </a:solidFill>
            </a:endParaRPr>
          </a:p>
        </p:txBody>
      </p:sp>
      <p:sp>
        <p:nvSpPr>
          <p:cNvPr id="8" name="5 CuadroTexto"/>
          <p:cNvSpPr txBox="1"/>
          <p:nvPr/>
        </p:nvSpPr>
        <p:spPr>
          <a:xfrm>
            <a:off x="6384033" y="81776"/>
            <a:ext cx="4032449" cy="41549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s-BO" sz="1050" b="1" dirty="0">
                <a:solidFill>
                  <a:schemeClr val="bg1"/>
                </a:solidFill>
                <a:effectLst>
                  <a:outerShdw blurRad="38100" dist="38100" dir="2700000" algn="tl">
                    <a:srgbClr val="000000">
                      <a:alpha val="43137"/>
                    </a:srgbClr>
                  </a:outerShdw>
                </a:effectLst>
              </a:rPr>
              <a:t>DEPARTAMENTO TÉCNICO DE FISCALIZACIÓN</a:t>
            </a:r>
          </a:p>
          <a:p>
            <a:pPr algn="ctr">
              <a:defRPr/>
            </a:pPr>
            <a:r>
              <a:rPr lang="es-BO" sz="1050" b="1" dirty="0">
                <a:solidFill>
                  <a:schemeClr val="bg1"/>
                </a:solidFill>
                <a:effectLst>
                  <a:outerShdw blurRad="38100" dist="38100" dir="2700000" algn="tl">
                    <a:srgbClr val="000000">
                      <a:alpha val="43137"/>
                    </a:srgbClr>
                  </a:outerShdw>
                </a:effectLst>
              </a:rPr>
              <a:t>ADMINISTRATIVA Y FINANCIERA</a:t>
            </a:r>
            <a:endParaRPr lang="es-ES" sz="1050" b="1" dirty="0">
              <a:solidFill>
                <a:schemeClr val="bg1"/>
              </a:solidFill>
              <a:effectLst>
                <a:outerShdw blurRad="38100" dist="38100" dir="2700000" algn="tl">
                  <a:srgbClr val="000000">
                    <a:alpha val="43137"/>
                  </a:srgbClr>
                </a:outerShdw>
              </a:effectLst>
            </a:endParaRPr>
          </a:p>
        </p:txBody>
      </p:sp>
      <p:pic>
        <p:nvPicPr>
          <p:cNvPr id="12"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22324412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2172792" y="1716777"/>
            <a:ext cx="5909798" cy="400110"/>
          </a:xfrm>
          <a:prstGeom prst="rect">
            <a:avLst/>
          </a:prstGeom>
        </p:spPr>
        <p:txBody>
          <a:bodyPr wrap="square">
            <a:spAutoFit/>
          </a:bodyPr>
          <a:lstStyle/>
          <a:p>
            <a:r>
              <a:rPr lang="es-BO" sz="2000" b="1" dirty="0">
                <a:effectLst>
                  <a:outerShdw blurRad="38100" dist="38100" dir="2700000" algn="tl">
                    <a:srgbClr val="000000">
                      <a:alpha val="43137"/>
                    </a:srgbClr>
                  </a:outerShdw>
                </a:effectLst>
              </a:rPr>
              <a:t>PRINCIPAL DESAFIO PARA LA GESTIÓN 2016:</a:t>
            </a:r>
          </a:p>
        </p:txBody>
      </p:sp>
      <p:graphicFrame>
        <p:nvGraphicFramePr>
          <p:cNvPr id="2" name="1 Tabla"/>
          <p:cNvGraphicFramePr>
            <a:graphicFrameLocks noGrp="1"/>
          </p:cNvGraphicFramePr>
          <p:nvPr>
            <p:extLst/>
          </p:nvPr>
        </p:nvGraphicFramePr>
        <p:xfrm>
          <a:off x="1991546" y="2780928"/>
          <a:ext cx="8418603" cy="2391172"/>
        </p:xfrm>
        <a:graphic>
          <a:graphicData uri="http://schemas.openxmlformats.org/drawingml/2006/table">
            <a:tbl>
              <a:tblPr>
                <a:tableStyleId>{8A107856-5554-42FB-B03E-39F5DBC370BA}</a:tableStyleId>
              </a:tblPr>
              <a:tblGrid>
                <a:gridCol w="2099240">
                  <a:extLst>
                    <a:ext uri="{9D8B030D-6E8A-4147-A177-3AD203B41FA5}">
                      <a16:colId xmlns:a16="http://schemas.microsoft.com/office/drawing/2014/main" val="20000"/>
                    </a:ext>
                  </a:extLst>
                </a:gridCol>
                <a:gridCol w="3657440">
                  <a:extLst>
                    <a:ext uri="{9D8B030D-6E8A-4147-A177-3AD203B41FA5}">
                      <a16:colId xmlns:a16="http://schemas.microsoft.com/office/drawing/2014/main" val="20001"/>
                    </a:ext>
                  </a:extLst>
                </a:gridCol>
                <a:gridCol w="2661923">
                  <a:extLst>
                    <a:ext uri="{9D8B030D-6E8A-4147-A177-3AD203B41FA5}">
                      <a16:colId xmlns:a16="http://schemas.microsoft.com/office/drawing/2014/main" val="20002"/>
                    </a:ext>
                  </a:extLst>
                </a:gridCol>
              </a:tblGrid>
              <a:tr h="433300">
                <a:tc>
                  <a:txBody>
                    <a:bodyPr/>
                    <a:lstStyle/>
                    <a:p>
                      <a:pPr algn="ctr" fontAlgn="ctr"/>
                      <a:r>
                        <a:rPr lang="es-BO" sz="2000" u="none" strike="noStrike" dirty="0">
                          <a:effectLst/>
                        </a:rPr>
                        <a:t>TEMA</a:t>
                      </a:r>
                      <a:endParaRPr lang="es-BO" sz="2000" b="1" i="0" u="none" strike="noStrike" dirty="0">
                        <a:solidFill>
                          <a:srgbClr val="0070C0"/>
                        </a:solidFill>
                        <a:effectLst/>
                        <a:latin typeface="Calibri"/>
                      </a:endParaRPr>
                    </a:p>
                  </a:txBody>
                  <a:tcPr marL="9525" marR="9525" marT="9525" marB="0" anchor="ctr"/>
                </a:tc>
                <a:tc>
                  <a:txBody>
                    <a:bodyPr/>
                    <a:lstStyle/>
                    <a:p>
                      <a:pPr algn="ctr" fontAlgn="ctr"/>
                      <a:r>
                        <a:rPr lang="es-BO" sz="2000" u="none" strike="noStrike" dirty="0">
                          <a:effectLst/>
                        </a:rPr>
                        <a:t>ALCANCE: </a:t>
                      </a:r>
                      <a:endParaRPr lang="es-BO" sz="2000" b="1" i="0" u="none" strike="noStrike" dirty="0">
                        <a:solidFill>
                          <a:srgbClr val="0070C0"/>
                        </a:solidFill>
                        <a:effectLst/>
                        <a:latin typeface="Calibri"/>
                      </a:endParaRPr>
                    </a:p>
                  </a:txBody>
                  <a:tcPr marL="9525" marR="9525" marT="9525" marB="0" anchor="ctr"/>
                </a:tc>
                <a:tc>
                  <a:txBody>
                    <a:bodyPr/>
                    <a:lstStyle/>
                    <a:p>
                      <a:pPr algn="ctr" fontAlgn="ctr"/>
                      <a:r>
                        <a:rPr lang="es-BO" sz="2000" u="none" strike="noStrike" dirty="0">
                          <a:effectLst/>
                        </a:rPr>
                        <a:t>ELABORADO POR:</a:t>
                      </a:r>
                      <a:endParaRPr lang="es-BO" sz="2000" b="1" i="0" u="none" strike="noStrike" dirty="0">
                        <a:solidFill>
                          <a:srgbClr val="0070C0"/>
                        </a:solidFill>
                        <a:effectLst/>
                        <a:latin typeface="Calibri"/>
                      </a:endParaRPr>
                    </a:p>
                  </a:txBody>
                  <a:tcPr marL="9525" marR="9525" marT="9525" marB="0" anchor="ctr"/>
                </a:tc>
                <a:extLst>
                  <a:ext uri="{0D108BD9-81ED-4DB2-BD59-A6C34878D82A}">
                    <a16:rowId xmlns:a16="http://schemas.microsoft.com/office/drawing/2014/main" val="10000"/>
                  </a:ext>
                </a:extLst>
              </a:tr>
              <a:tr h="1957872">
                <a:tc>
                  <a:txBody>
                    <a:bodyPr/>
                    <a:lstStyle/>
                    <a:p>
                      <a:pPr algn="ctr" fontAlgn="ctr"/>
                      <a:r>
                        <a:rPr lang="es-BO" sz="1400" u="none" strike="noStrike" dirty="0">
                          <a:effectLst/>
                        </a:rPr>
                        <a:t>ELABORACIÓN DE PARAMETROS PARA EL  SISTEMA INFORMÁTICO DE CONTABILIDAD INTEGRADA Y PRESUPUESTOS</a:t>
                      </a:r>
                      <a:endParaRPr lang="es-BO" sz="1400" b="0" i="0" u="none" strike="noStrike" dirty="0">
                        <a:solidFill>
                          <a:srgbClr val="000000"/>
                        </a:solidFill>
                        <a:effectLst/>
                        <a:latin typeface="Calibri"/>
                      </a:endParaRPr>
                    </a:p>
                  </a:txBody>
                  <a:tcPr marL="9525" marR="9525" marT="9525" marB="0" anchor="ctr"/>
                </a:tc>
                <a:tc>
                  <a:txBody>
                    <a:bodyPr/>
                    <a:lstStyle/>
                    <a:p>
                      <a:pPr algn="ctr" fontAlgn="ctr"/>
                      <a:r>
                        <a:rPr lang="es-BO" sz="1400" u="none" strike="noStrike" dirty="0">
                          <a:effectLst/>
                        </a:rPr>
                        <a:t>LOS ENTES GESTORES DE LA SEGURIDAD SOCIAL A NIVEL NACIONAL</a:t>
                      </a:r>
                      <a:endParaRPr lang="es-BO" sz="1400" b="0" i="0" u="none" strike="noStrike" dirty="0">
                        <a:solidFill>
                          <a:srgbClr val="000000"/>
                        </a:solidFill>
                        <a:effectLst/>
                        <a:latin typeface="Calibri"/>
                      </a:endParaRPr>
                    </a:p>
                  </a:txBody>
                  <a:tcPr marL="9525" marR="9525" marT="9525" marB="0" anchor="ctr"/>
                </a:tc>
                <a:tc>
                  <a:txBody>
                    <a:bodyPr/>
                    <a:lstStyle/>
                    <a:p>
                      <a:pPr algn="ctr" fontAlgn="ctr"/>
                      <a:r>
                        <a:rPr lang="es-BO" sz="1400" u="none" strike="noStrike" dirty="0">
                          <a:effectLst/>
                        </a:rPr>
                        <a:t>DEPARTAMENTO TÉCNICO DE FISCALIZACIÓN </a:t>
                      </a:r>
                      <a:br>
                        <a:rPr lang="es-BO" sz="1400" u="none" strike="noStrike" dirty="0">
                          <a:effectLst/>
                        </a:rPr>
                      </a:br>
                      <a:br>
                        <a:rPr lang="es-BO" sz="1400" u="none" strike="noStrike" dirty="0">
                          <a:effectLst/>
                        </a:rPr>
                      </a:br>
                      <a:r>
                        <a:rPr lang="es-BO" sz="1400" u="none" strike="noStrike" dirty="0">
                          <a:effectLst/>
                        </a:rPr>
                        <a:t>ÁREA DE ANÁLISIS FINANCIERO</a:t>
                      </a:r>
                      <a:endParaRPr lang="es-BO"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1"/>
                  </a:ext>
                </a:extLst>
              </a:tr>
            </a:tbl>
          </a:graphicData>
        </a:graphic>
      </p:graphicFrame>
      <p:sp>
        <p:nvSpPr>
          <p:cNvPr id="11" name="10 CuadroTexto"/>
          <p:cNvSpPr txBox="1"/>
          <p:nvPr/>
        </p:nvSpPr>
        <p:spPr>
          <a:xfrm>
            <a:off x="8184232" y="619252"/>
            <a:ext cx="2225916" cy="25391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defPPr>
              <a:defRPr lang="es-BO"/>
            </a:defPPr>
            <a:lvl1pPr algn="ctr" fontAlgn="auto">
              <a:spcBef>
                <a:spcPts val="0"/>
              </a:spcBef>
              <a:spcAft>
                <a:spcPts val="0"/>
              </a:spcAft>
              <a:defRPr sz="900" b="1">
                <a:solidFill>
                  <a:srgbClr val="FFFF00"/>
                </a:solidFill>
                <a:effectLst>
                  <a:outerShdw blurRad="38100" dist="38100" dir="2700000" algn="tl">
                    <a:srgbClr val="000000">
                      <a:alpha val="43137"/>
                    </a:srgbClr>
                  </a:outerShdw>
                </a:effectLst>
              </a:defRPr>
            </a:lvl1pPr>
          </a:lstStyle>
          <a:p>
            <a:r>
              <a:rPr lang="es-BO" sz="1050" dirty="0">
                <a:solidFill>
                  <a:schemeClr val="bg1"/>
                </a:solidFill>
              </a:rPr>
              <a:t>AREA  DE ANALISIS FINANCIERO</a:t>
            </a:r>
            <a:endParaRPr lang="es-ES" sz="1050" dirty="0">
              <a:solidFill>
                <a:schemeClr val="bg1"/>
              </a:solidFill>
            </a:endParaRPr>
          </a:p>
        </p:txBody>
      </p:sp>
      <p:sp>
        <p:nvSpPr>
          <p:cNvPr id="8" name="5 CuadroTexto"/>
          <p:cNvSpPr txBox="1"/>
          <p:nvPr/>
        </p:nvSpPr>
        <p:spPr>
          <a:xfrm>
            <a:off x="6384033" y="81776"/>
            <a:ext cx="4032449" cy="41549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s-BO" sz="1050" b="1" dirty="0">
                <a:solidFill>
                  <a:schemeClr val="bg1"/>
                </a:solidFill>
                <a:effectLst>
                  <a:outerShdw blurRad="38100" dist="38100" dir="2700000" algn="tl">
                    <a:srgbClr val="000000">
                      <a:alpha val="43137"/>
                    </a:srgbClr>
                  </a:outerShdw>
                </a:effectLst>
              </a:rPr>
              <a:t>DEPARTAMENTO TÉCNICO DE FISCALIZACIÓN</a:t>
            </a:r>
          </a:p>
          <a:p>
            <a:pPr algn="ctr">
              <a:defRPr/>
            </a:pPr>
            <a:r>
              <a:rPr lang="es-BO" sz="1050" b="1" dirty="0">
                <a:solidFill>
                  <a:schemeClr val="bg1"/>
                </a:solidFill>
                <a:effectLst>
                  <a:outerShdw blurRad="38100" dist="38100" dir="2700000" algn="tl">
                    <a:srgbClr val="000000">
                      <a:alpha val="43137"/>
                    </a:srgbClr>
                  </a:outerShdw>
                </a:effectLst>
              </a:rPr>
              <a:t>ADMINISTRATIVA Y FINANCIERA</a:t>
            </a:r>
            <a:endParaRPr lang="es-ES" sz="1050" b="1" dirty="0">
              <a:solidFill>
                <a:schemeClr val="bg1"/>
              </a:solidFill>
              <a:effectLst>
                <a:outerShdw blurRad="38100" dist="38100" dir="2700000" algn="tl">
                  <a:srgbClr val="000000">
                    <a:alpha val="43137"/>
                  </a:srgbClr>
                </a:outerShdw>
              </a:effectLst>
            </a:endParaRPr>
          </a:p>
        </p:txBody>
      </p:sp>
      <p:pic>
        <p:nvPicPr>
          <p:cNvPr id="12"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11564153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2172792" y="1716777"/>
            <a:ext cx="5909798" cy="400110"/>
          </a:xfrm>
          <a:prstGeom prst="rect">
            <a:avLst/>
          </a:prstGeom>
        </p:spPr>
        <p:txBody>
          <a:bodyPr wrap="square">
            <a:spAutoFit/>
          </a:bodyPr>
          <a:lstStyle/>
          <a:p>
            <a:r>
              <a:rPr lang="es-BO" sz="2000" b="1" dirty="0">
                <a:effectLst>
                  <a:outerShdw blurRad="38100" dist="38100" dir="2700000" algn="tl">
                    <a:srgbClr val="000000">
                      <a:alpha val="43137"/>
                    </a:srgbClr>
                  </a:outerShdw>
                </a:effectLst>
              </a:rPr>
              <a:t>PRINCIPAL DESAFIO PARA LA GESTIÓN 2016:</a:t>
            </a:r>
          </a:p>
        </p:txBody>
      </p:sp>
      <p:graphicFrame>
        <p:nvGraphicFramePr>
          <p:cNvPr id="2" name="1 Tabla"/>
          <p:cNvGraphicFramePr>
            <a:graphicFrameLocks noGrp="1"/>
          </p:cNvGraphicFramePr>
          <p:nvPr>
            <p:extLst/>
          </p:nvPr>
        </p:nvGraphicFramePr>
        <p:xfrm>
          <a:off x="1991546" y="2780928"/>
          <a:ext cx="8418603" cy="2391172"/>
        </p:xfrm>
        <a:graphic>
          <a:graphicData uri="http://schemas.openxmlformats.org/drawingml/2006/table">
            <a:tbl>
              <a:tblPr>
                <a:tableStyleId>{8A107856-5554-42FB-B03E-39F5DBC370BA}</a:tableStyleId>
              </a:tblPr>
              <a:tblGrid>
                <a:gridCol w="2099240">
                  <a:extLst>
                    <a:ext uri="{9D8B030D-6E8A-4147-A177-3AD203B41FA5}">
                      <a16:colId xmlns:a16="http://schemas.microsoft.com/office/drawing/2014/main" val="20000"/>
                    </a:ext>
                  </a:extLst>
                </a:gridCol>
                <a:gridCol w="3657440">
                  <a:extLst>
                    <a:ext uri="{9D8B030D-6E8A-4147-A177-3AD203B41FA5}">
                      <a16:colId xmlns:a16="http://schemas.microsoft.com/office/drawing/2014/main" val="20001"/>
                    </a:ext>
                  </a:extLst>
                </a:gridCol>
                <a:gridCol w="2661923">
                  <a:extLst>
                    <a:ext uri="{9D8B030D-6E8A-4147-A177-3AD203B41FA5}">
                      <a16:colId xmlns:a16="http://schemas.microsoft.com/office/drawing/2014/main" val="20002"/>
                    </a:ext>
                  </a:extLst>
                </a:gridCol>
              </a:tblGrid>
              <a:tr h="433300">
                <a:tc>
                  <a:txBody>
                    <a:bodyPr/>
                    <a:lstStyle/>
                    <a:p>
                      <a:pPr algn="ctr" fontAlgn="ctr"/>
                      <a:r>
                        <a:rPr lang="es-BO" sz="2000" u="none" strike="noStrike" dirty="0">
                          <a:effectLst/>
                        </a:rPr>
                        <a:t>TEMA</a:t>
                      </a:r>
                      <a:endParaRPr lang="es-BO" sz="2000" b="1" i="0" u="none" strike="noStrike" dirty="0">
                        <a:solidFill>
                          <a:srgbClr val="0070C0"/>
                        </a:solidFill>
                        <a:effectLst/>
                        <a:latin typeface="Calibri"/>
                      </a:endParaRPr>
                    </a:p>
                  </a:txBody>
                  <a:tcPr marL="9525" marR="9525" marT="9525" marB="0" anchor="ctr"/>
                </a:tc>
                <a:tc>
                  <a:txBody>
                    <a:bodyPr/>
                    <a:lstStyle/>
                    <a:p>
                      <a:pPr algn="ctr" fontAlgn="ctr"/>
                      <a:r>
                        <a:rPr lang="es-BO" sz="2000" u="none" strike="noStrike" dirty="0">
                          <a:effectLst/>
                        </a:rPr>
                        <a:t>ALCANCE: </a:t>
                      </a:r>
                      <a:endParaRPr lang="es-BO" sz="2000" b="1" i="0" u="none" strike="noStrike" dirty="0">
                        <a:solidFill>
                          <a:srgbClr val="0070C0"/>
                        </a:solidFill>
                        <a:effectLst/>
                        <a:latin typeface="Calibri"/>
                      </a:endParaRPr>
                    </a:p>
                  </a:txBody>
                  <a:tcPr marL="9525" marR="9525" marT="9525" marB="0" anchor="ctr"/>
                </a:tc>
                <a:tc>
                  <a:txBody>
                    <a:bodyPr/>
                    <a:lstStyle/>
                    <a:p>
                      <a:pPr algn="ctr" fontAlgn="ctr"/>
                      <a:r>
                        <a:rPr lang="es-BO" sz="2000" u="none" strike="noStrike" dirty="0">
                          <a:effectLst/>
                        </a:rPr>
                        <a:t>ELABORADO POR:</a:t>
                      </a:r>
                      <a:endParaRPr lang="es-BO" sz="2000" b="1" i="0" u="none" strike="noStrike" dirty="0">
                        <a:solidFill>
                          <a:srgbClr val="0070C0"/>
                        </a:solidFill>
                        <a:effectLst/>
                        <a:latin typeface="Calibri"/>
                      </a:endParaRPr>
                    </a:p>
                  </a:txBody>
                  <a:tcPr marL="9525" marR="9525" marT="9525" marB="0" anchor="ctr"/>
                </a:tc>
                <a:extLst>
                  <a:ext uri="{0D108BD9-81ED-4DB2-BD59-A6C34878D82A}">
                    <a16:rowId xmlns:a16="http://schemas.microsoft.com/office/drawing/2014/main" val="10000"/>
                  </a:ext>
                </a:extLst>
              </a:tr>
              <a:tr h="1957872">
                <a:tc>
                  <a:txBody>
                    <a:bodyPr/>
                    <a:lstStyle/>
                    <a:p>
                      <a:pPr algn="ctr" fontAlgn="ctr"/>
                      <a:r>
                        <a:rPr lang="es-BO" sz="1400" b="0" i="0" u="none" strike="noStrike" dirty="0">
                          <a:solidFill>
                            <a:schemeClr val="dk1"/>
                          </a:solidFill>
                          <a:effectLst/>
                          <a:latin typeface="+mn-lt"/>
                        </a:rPr>
                        <a:t>REVISIÓN,</a:t>
                      </a:r>
                      <a:r>
                        <a:rPr lang="es-BO" sz="1400" b="0" i="0" u="none" strike="noStrike" baseline="0" dirty="0">
                          <a:solidFill>
                            <a:schemeClr val="dk1"/>
                          </a:solidFill>
                          <a:effectLst/>
                          <a:latin typeface="+mn-lt"/>
                        </a:rPr>
                        <a:t> ANALISIS Y AJUSTE AL REGLAMENTO DEL SEGURO MEDICO DELEGADO DE SALUD</a:t>
                      </a:r>
                      <a:endParaRPr lang="es-BO" sz="1400" b="0" i="0" u="none" strike="noStrike" dirty="0">
                        <a:solidFill>
                          <a:srgbClr val="000000"/>
                        </a:solidFill>
                        <a:effectLst/>
                        <a:latin typeface="Calibri"/>
                      </a:endParaRPr>
                    </a:p>
                  </a:txBody>
                  <a:tcPr marL="9525" marR="9525" marT="9525" marB="0" anchor="ctr"/>
                </a:tc>
                <a:tc>
                  <a:txBody>
                    <a:bodyPr/>
                    <a:lstStyle/>
                    <a:p>
                      <a:pPr algn="ctr" fontAlgn="ctr"/>
                      <a:r>
                        <a:rPr lang="es-BO" sz="1400" u="none" strike="noStrike" dirty="0">
                          <a:effectLst/>
                        </a:rPr>
                        <a:t>SEGUROS DELEGADOS</a:t>
                      </a:r>
                      <a:r>
                        <a:rPr lang="es-BO" sz="1400" u="none" strike="noStrike" baseline="0" dirty="0">
                          <a:effectLst/>
                        </a:rPr>
                        <a:t> DE SALUD</a:t>
                      </a:r>
                      <a:endParaRPr lang="es-BO" sz="1400" b="0" i="0" u="none" strike="noStrike" dirty="0">
                        <a:solidFill>
                          <a:srgbClr val="000000"/>
                        </a:solidFill>
                        <a:effectLst/>
                        <a:latin typeface="Calibri"/>
                      </a:endParaRPr>
                    </a:p>
                  </a:txBody>
                  <a:tcPr marL="9525" marR="9525" marT="9525" marB="0" anchor="ctr"/>
                </a:tc>
                <a:tc>
                  <a:txBody>
                    <a:bodyPr/>
                    <a:lstStyle/>
                    <a:p>
                      <a:pPr algn="ctr" fontAlgn="ctr"/>
                      <a:r>
                        <a:rPr lang="es-BO" sz="1400" u="none" strike="noStrike" dirty="0">
                          <a:effectLst/>
                        </a:rPr>
                        <a:t>DEPARTAMENTO TÉCNICO DE FISCALIZACIÓN </a:t>
                      </a:r>
                      <a:br>
                        <a:rPr lang="es-BO" sz="1400" u="none" strike="noStrike" dirty="0">
                          <a:effectLst/>
                        </a:rPr>
                      </a:br>
                      <a:br>
                        <a:rPr lang="es-BO" sz="1400" u="none" strike="noStrike" dirty="0">
                          <a:effectLst/>
                        </a:rPr>
                      </a:br>
                      <a:r>
                        <a:rPr lang="es-BO" sz="1400" u="none" strike="noStrike" dirty="0">
                          <a:effectLst/>
                        </a:rPr>
                        <a:t>DEPARTAMENTO JURIDICO</a:t>
                      </a:r>
                      <a:endParaRPr lang="es-BO"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1"/>
                  </a:ext>
                </a:extLst>
              </a:tr>
            </a:tbl>
          </a:graphicData>
        </a:graphic>
      </p:graphicFrame>
      <p:sp>
        <p:nvSpPr>
          <p:cNvPr id="11" name="10 CuadroTexto"/>
          <p:cNvSpPr txBox="1"/>
          <p:nvPr/>
        </p:nvSpPr>
        <p:spPr>
          <a:xfrm>
            <a:off x="8184232" y="619252"/>
            <a:ext cx="2225916" cy="25391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defPPr>
              <a:defRPr lang="es-BO"/>
            </a:defPPr>
            <a:lvl1pPr algn="ctr" fontAlgn="auto">
              <a:spcBef>
                <a:spcPts val="0"/>
              </a:spcBef>
              <a:spcAft>
                <a:spcPts val="0"/>
              </a:spcAft>
              <a:defRPr sz="900" b="1">
                <a:solidFill>
                  <a:srgbClr val="FFFF00"/>
                </a:solidFill>
                <a:effectLst>
                  <a:outerShdw blurRad="38100" dist="38100" dir="2700000" algn="tl">
                    <a:srgbClr val="000000">
                      <a:alpha val="43137"/>
                    </a:srgbClr>
                  </a:outerShdw>
                </a:effectLst>
              </a:defRPr>
            </a:lvl1pPr>
          </a:lstStyle>
          <a:p>
            <a:r>
              <a:rPr lang="es-BO" sz="1050" dirty="0">
                <a:solidFill>
                  <a:schemeClr val="bg1"/>
                </a:solidFill>
              </a:rPr>
              <a:t>AREA  DE ANALISIS FINANCIERO</a:t>
            </a:r>
            <a:endParaRPr lang="es-ES" sz="1050" dirty="0">
              <a:solidFill>
                <a:schemeClr val="bg1"/>
              </a:solidFill>
            </a:endParaRPr>
          </a:p>
        </p:txBody>
      </p:sp>
      <p:sp>
        <p:nvSpPr>
          <p:cNvPr id="8" name="5 CuadroTexto"/>
          <p:cNvSpPr txBox="1"/>
          <p:nvPr/>
        </p:nvSpPr>
        <p:spPr>
          <a:xfrm>
            <a:off x="6384033" y="81776"/>
            <a:ext cx="4032449" cy="41549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s-BO" sz="1050" b="1" dirty="0">
                <a:solidFill>
                  <a:schemeClr val="bg1"/>
                </a:solidFill>
                <a:effectLst>
                  <a:outerShdw blurRad="38100" dist="38100" dir="2700000" algn="tl">
                    <a:srgbClr val="000000">
                      <a:alpha val="43137"/>
                    </a:srgbClr>
                  </a:outerShdw>
                </a:effectLst>
              </a:rPr>
              <a:t>DEPARTAMENTO TÉCNICO DE FISCALIZACIÓN</a:t>
            </a:r>
          </a:p>
          <a:p>
            <a:pPr algn="ctr">
              <a:defRPr/>
            </a:pPr>
            <a:r>
              <a:rPr lang="es-BO" sz="1050" b="1" dirty="0">
                <a:solidFill>
                  <a:schemeClr val="bg1"/>
                </a:solidFill>
                <a:effectLst>
                  <a:outerShdw blurRad="38100" dist="38100" dir="2700000" algn="tl">
                    <a:srgbClr val="000000">
                      <a:alpha val="43137"/>
                    </a:srgbClr>
                  </a:outerShdw>
                </a:effectLst>
              </a:rPr>
              <a:t>ADMINISTRATIVA Y FINANCIERA</a:t>
            </a:r>
            <a:endParaRPr lang="es-ES" sz="1050" b="1" dirty="0">
              <a:solidFill>
                <a:schemeClr val="bg1"/>
              </a:solidFill>
              <a:effectLst>
                <a:outerShdw blurRad="38100" dist="38100" dir="2700000" algn="tl">
                  <a:srgbClr val="000000">
                    <a:alpha val="43137"/>
                  </a:srgbClr>
                </a:outerShdw>
              </a:effectLst>
            </a:endParaRPr>
          </a:p>
        </p:txBody>
      </p:sp>
      <p:pic>
        <p:nvPicPr>
          <p:cNvPr id="12"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2645053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2172792" y="1716777"/>
            <a:ext cx="5909798" cy="400110"/>
          </a:xfrm>
          <a:prstGeom prst="rect">
            <a:avLst/>
          </a:prstGeom>
        </p:spPr>
        <p:txBody>
          <a:bodyPr wrap="square">
            <a:spAutoFit/>
          </a:bodyPr>
          <a:lstStyle/>
          <a:p>
            <a:r>
              <a:rPr lang="es-BO" sz="2000" b="1" dirty="0">
                <a:effectLst>
                  <a:outerShdw blurRad="38100" dist="38100" dir="2700000" algn="tl">
                    <a:srgbClr val="000000">
                      <a:alpha val="43137"/>
                    </a:srgbClr>
                  </a:outerShdw>
                </a:effectLst>
              </a:rPr>
              <a:t>PRINCIPAL DESAFIO PARA LA GESTIÓN 2016:</a:t>
            </a:r>
          </a:p>
        </p:txBody>
      </p:sp>
      <p:graphicFrame>
        <p:nvGraphicFramePr>
          <p:cNvPr id="2" name="1 Tabla"/>
          <p:cNvGraphicFramePr>
            <a:graphicFrameLocks noGrp="1"/>
          </p:cNvGraphicFramePr>
          <p:nvPr>
            <p:extLst/>
          </p:nvPr>
        </p:nvGraphicFramePr>
        <p:xfrm>
          <a:off x="1991546" y="2780928"/>
          <a:ext cx="8418603" cy="2391172"/>
        </p:xfrm>
        <a:graphic>
          <a:graphicData uri="http://schemas.openxmlformats.org/drawingml/2006/table">
            <a:tbl>
              <a:tblPr>
                <a:tableStyleId>{8A107856-5554-42FB-B03E-39F5DBC370BA}</a:tableStyleId>
              </a:tblPr>
              <a:tblGrid>
                <a:gridCol w="2099240">
                  <a:extLst>
                    <a:ext uri="{9D8B030D-6E8A-4147-A177-3AD203B41FA5}">
                      <a16:colId xmlns:a16="http://schemas.microsoft.com/office/drawing/2014/main" val="20000"/>
                    </a:ext>
                  </a:extLst>
                </a:gridCol>
                <a:gridCol w="3657440">
                  <a:extLst>
                    <a:ext uri="{9D8B030D-6E8A-4147-A177-3AD203B41FA5}">
                      <a16:colId xmlns:a16="http://schemas.microsoft.com/office/drawing/2014/main" val="20001"/>
                    </a:ext>
                  </a:extLst>
                </a:gridCol>
                <a:gridCol w="2661923">
                  <a:extLst>
                    <a:ext uri="{9D8B030D-6E8A-4147-A177-3AD203B41FA5}">
                      <a16:colId xmlns:a16="http://schemas.microsoft.com/office/drawing/2014/main" val="20002"/>
                    </a:ext>
                  </a:extLst>
                </a:gridCol>
              </a:tblGrid>
              <a:tr h="433300">
                <a:tc>
                  <a:txBody>
                    <a:bodyPr/>
                    <a:lstStyle/>
                    <a:p>
                      <a:pPr algn="ctr" fontAlgn="ctr"/>
                      <a:r>
                        <a:rPr lang="es-BO" sz="2000" u="none" strike="noStrike" dirty="0">
                          <a:effectLst/>
                        </a:rPr>
                        <a:t>TEMA</a:t>
                      </a:r>
                      <a:endParaRPr lang="es-BO" sz="2000" b="1" i="0" u="none" strike="noStrike" dirty="0">
                        <a:solidFill>
                          <a:srgbClr val="0070C0"/>
                        </a:solidFill>
                        <a:effectLst/>
                        <a:latin typeface="Calibri"/>
                      </a:endParaRPr>
                    </a:p>
                  </a:txBody>
                  <a:tcPr marL="9525" marR="9525" marT="9525" marB="0" anchor="ctr"/>
                </a:tc>
                <a:tc>
                  <a:txBody>
                    <a:bodyPr/>
                    <a:lstStyle/>
                    <a:p>
                      <a:pPr algn="ctr" fontAlgn="ctr"/>
                      <a:r>
                        <a:rPr lang="es-BO" sz="2000" u="none" strike="noStrike" dirty="0">
                          <a:effectLst/>
                        </a:rPr>
                        <a:t>ALCANCE: </a:t>
                      </a:r>
                      <a:endParaRPr lang="es-BO" sz="2000" b="1" i="0" u="none" strike="noStrike" dirty="0">
                        <a:solidFill>
                          <a:srgbClr val="0070C0"/>
                        </a:solidFill>
                        <a:effectLst/>
                        <a:latin typeface="Calibri"/>
                      </a:endParaRPr>
                    </a:p>
                  </a:txBody>
                  <a:tcPr marL="9525" marR="9525" marT="9525" marB="0" anchor="ctr"/>
                </a:tc>
                <a:tc>
                  <a:txBody>
                    <a:bodyPr/>
                    <a:lstStyle/>
                    <a:p>
                      <a:pPr algn="ctr" fontAlgn="ctr"/>
                      <a:r>
                        <a:rPr lang="es-BO" sz="2000" u="none" strike="noStrike" dirty="0">
                          <a:effectLst/>
                        </a:rPr>
                        <a:t>ELABORADO POR:</a:t>
                      </a:r>
                      <a:endParaRPr lang="es-BO" sz="2000" b="1" i="0" u="none" strike="noStrike" dirty="0">
                        <a:solidFill>
                          <a:srgbClr val="0070C0"/>
                        </a:solidFill>
                        <a:effectLst/>
                        <a:latin typeface="Calibri"/>
                      </a:endParaRPr>
                    </a:p>
                  </a:txBody>
                  <a:tcPr marL="9525" marR="9525" marT="9525" marB="0" anchor="ctr"/>
                </a:tc>
                <a:extLst>
                  <a:ext uri="{0D108BD9-81ED-4DB2-BD59-A6C34878D82A}">
                    <a16:rowId xmlns:a16="http://schemas.microsoft.com/office/drawing/2014/main" val="10000"/>
                  </a:ext>
                </a:extLst>
              </a:tr>
              <a:tr h="1957872">
                <a:tc>
                  <a:txBody>
                    <a:bodyPr/>
                    <a:lstStyle/>
                    <a:p>
                      <a:pPr algn="ctr" fontAlgn="ctr"/>
                      <a:r>
                        <a:rPr lang="es-BO" sz="1400" b="0" i="0" u="none" strike="noStrike" dirty="0">
                          <a:solidFill>
                            <a:schemeClr val="dk1"/>
                          </a:solidFill>
                          <a:effectLst/>
                          <a:latin typeface="+mn-lt"/>
                        </a:rPr>
                        <a:t>ACTUALIZACIÓN</a:t>
                      </a:r>
                      <a:r>
                        <a:rPr lang="es-BO" sz="1400" b="0" i="0" u="none" strike="noStrike" baseline="0" dirty="0">
                          <a:solidFill>
                            <a:schemeClr val="dk1"/>
                          </a:solidFill>
                          <a:effectLst/>
                          <a:latin typeface="+mn-lt"/>
                        </a:rPr>
                        <a:t> DE LA GUIA DE INDICADORES TÉCNICOS DE SALUD Y ADMINISTRATIVOS PRESUPUESTARIOS</a:t>
                      </a:r>
                      <a:endParaRPr lang="es-BO" sz="1400" b="0" i="0" u="none" strike="noStrike" dirty="0">
                        <a:solidFill>
                          <a:srgbClr val="000000"/>
                        </a:solidFill>
                        <a:effectLst/>
                        <a:latin typeface="Calibri"/>
                      </a:endParaRPr>
                    </a:p>
                  </a:txBody>
                  <a:tcPr marL="9525" marR="9525" marT="9525" marB="0" anchor="ctr"/>
                </a:tc>
                <a:tc>
                  <a:txBody>
                    <a:bodyPr/>
                    <a:lstStyle/>
                    <a:p>
                      <a:pPr algn="ctr" fontAlgn="ctr"/>
                      <a:r>
                        <a:rPr lang="es-BO" sz="1400" u="none" strike="noStrike" dirty="0">
                          <a:effectLst/>
                        </a:rPr>
                        <a:t>ENTES</a:t>
                      </a:r>
                      <a:r>
                        <a:rPr lang="es-BO" sz="1400" u="none" strike="noStrike" baseline="0" dirty="0">
                          <a:effectLst/>
                        </a:rPr>
                        <a:t> GESTORES DE LA SEGURIDADF SOCIAL A CORTO PLAZO</a:t>
                      </a:r>
                      <a:endParaRPr lang="es-BO" sz="1400" b="0" i="0" u="none" strike="noStrike" dirty="0">
                        <a:solidFill>
                          <a:srgbClr val="000000"/>
                        </a:solidFill>
                        <a:effectLst/>
                        <a:latin typeface="Calibri"/>
                      </a:endParaRPr>
                    </a:p>
                  </a:txBody>
                  <a:tcPr marL="9525" marR="9525" marT="9525" marB="0" anchor="ctr"/>
                </a:tc>
                <a:tc>
                  <a:txBody>
                    <a:bodyPr/>
                    <a:lstStyle/>
                    <a:p>
                      <a:pPr algn="ctr" fontAlgn="ctr"/>
                      <a:r>
                        <a:rPr lang="es-BO" sz="1400" u="none" strike="noStrike" dirty="0">
                          <a:effectLst/>
                        </a:rPr>
                        <a:t>DEPARTAMENTO TÉCNICO DE FISCALIZACIÓN </a:t>
                      </a:r>
                      <a:br>
                        <a:rPr lang="es-BO" sz="1400" u="none" strike="noStrike" dirty="0">
                          <a:effectLst/>
                        </a:rPr>
                      </a:br>
                      <a:br>
                        <a:rPr lang="es-BO" sz="1400" u="none" strike="noStrike" dirty="0">
                          <a:effectLst/>
                        </a:rPr>
                      </a:br>
                      <a:r>
                        <a:rPr lang="es-BO" sz="1400" u="none" strike="noStrike" dirty="0">
                          <a:effectLst/>
                        </a:rPr>
                        <a:t>DEPARTAMENTO TÉCNICO</a:t>
                      </a:r>
                      <a:r>
                        <a:rPr lang="es-BO" sz="1400" u="none" strike="noStrike" baseline="0" dirty="0">
                          <a:effectLst/>
                        </a:rPr>
                        <a:t> DE SALUD</a:t>
                      </a:r>
                      <a:endParaRPr lang="es-BO"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1"/>
                  </a:ext>
                </a:extLst>
              </a:tr>
            </a:tbl>
          </a:graphicData>
        </a:graphic>
      </p:graphicFrame>
      <p:sp>
        <p:nvSpPr>
          <p:cNvPr id="11" name="10 CuadroTexto"/>
          <p:cNvSpPr txBox="1"/>
          <p:nvPr/>
        </p:nvSpPr>
        <p:spPr>
          <a:xfrm>
            <a:off x="8184232" y="619252"/>
            <a:ext cx="2225916" cy="25391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defPPr>
              <a:defRPr lang="es-BO"/>
            </a:defPPr>
            <a:lvl1pPr algn="ctr" fontAlgn="auto">
              <a:spcBef>
                <a:spcPts val="0"/>
              </a:spcBef>
              <a:spcAft>
                <a:spcPts val="0"/>
              </a:spcAft>
              <a:defRPr sz="900" b="1">
                <a:solidFill>
                  <a:srgbClr val="FFFF00"/>
                </a:solidFill>
                <a:effectLst>
                  <a:outerShdw blurRad="38100" dist="38100" dir="2700000" algn="tl">
                    <a:srgbClr val="000000">
                      <a:alpha val="43137"/>
                    </a:srgbClr>
                  </a:outerShdw>
                </a:effectLst>
              </a:defRPr>
            </a:lvl1pPr>
          </a:lstStyle>
          <a:p>
            <a:r>
              <a:rPr lang="es-BO" sz="1050" dirty="0">
                <a:solidFill>
                  <a:schemeClr val="bg1"/>
                </a:solidFill>
              </a:rPr>
              <a:t>AREA  DE ANALISIS FINANCIERO</a:t>
            </a:r>
            <a:endParaRPr lang="es-ES" sz="1050" dirty="0">
              <a:solidFill>
                <a:schemeClr val="bg1"/>
              </a:solidFill>
            </a:endParaRPr>
          </a:p>
        </p:txBody>
      </p:sp>
      <p:sp>
        <p:nvSpPr>
          <p:cNvPr id="8" name="5 CuadroTexto"/>
          <p:cNvSpPr txBox="1"/>
          <p:nvPr/>
        </p:nvSpPr>
        <p:spPr>
          <a:xfrm>
            <a:off x="6384033" y="81776"/>
            <a:ext cx="4032449" cy="41549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s-BO" sz="1050" b="1" dirty="0">
                <a:solidFill>
                  <a:schemeClr val="bg1"/>
                </a:solidFill>
                <a:effectLst>
                  <a:outerShdw blurRad="38100" dist="38100" dir="2700000" algn="tl">
                    <a:srgbClr val="000000">
                      <a:alpha val="43137"/>
                    </a:srgbClr>
                  </a:outerShdw>
                </a:effectLst>
              </a:rPr>
              <a:t>DEPARTAMENTO TÉCNICO DE FISCALIZACIÓN</a:t>
            </a:r>
          </a:p>
          <a:p>
            <a:pPr algn="ctr">
              <a:defRPr/>
            </a:pPr>
            <a:r>
              <a:rPr lang="es-BO" sz="1050" b="1" dirty="0">
                <a:solidFill>
                  <a:schemeClr val="bg1"/>
                </a:solidFill>
                <a:effectLst>
                  <a:outerShdw blurRad="38100" dist="38100" dir="2700000" algn="tl">
                    <a:srgbClr val="000000">
                      <a:alpha val="43137"/>
                    </a:srgbClr>
                  </a:outerShdw>
                </a:effectLst>
              </a:rPr>
              <a:t>ADMINISTRATIVA Y FINANCIERA</a:t>
            </a:r>
            <a:endParaRPr lang="es-ES" sz="1050" b="1" dirty="0">
              <a:solidFill>
                <a:schemeClr val="bg1"/>
              </a:solidFill>
              <a:effectLst>
                <a:outerShdw blurRad="38100" dist="38100" dir="2700000" algn="tl">
                  <a:srgbClr val="000000">
                    <a:alpha val="43137"/>
                  </a:srgbClr>
                </a:outerShdw>
              </a:effectLst>
            </a:endParaRPr>
          </a:p>
        </p:txBody>
      </p:sp>
      <p:pic>
        <p:nvPicPr>
          <p:cNvPr id="12"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25970925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Proceso alternativo"/>
          <p:cNvSpPr/>
          <p:nvPr/>
        </p:nvSpPr>
        <p:spPr>
          <a:xfrm>
            <a:off x="2639120" y="2457134"/>
            <a:ext cx="7128792" cy="1055608"/>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s-ES" sz="2800" b="1" dirty="0">
                <a:solidFill>
                  <a:srgbClr val="FFFF00"/>
                </a:solidFill>
                <a:effectLst>
                  <a:outerShdw blurRad="38100" dist="38100" dir="2700000" algn="tl">
                    <a:srgbClr val="000000">
                      <a:alpha val="43137"/>
                    </a:srgbClr>
                  </a:outerShdw>
                </a:effectLst>
              </a:rPr>
              <a:t>ÁREA FISCALIZACIÓN ADMINISTRATIVA Y FINANCIERA</a:t>
            </a:r>
          </a:p>
        </p:txBody>
      </p:sp>
      <p:sp>
        <p:nvSpPr>
          <p:cNvPr id="3" name="2 Proceso alternativo"/>
          <p:cNvSpPr/>
          <p:nvPr/>
        </p:nvSpPr>
        <p:spPr>
          <a:xfrm>
            <a:off x="4594590" y="4177330"/>
            <a:ext cx="3456385" cy="715089"/>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s-ES" sz="3600" b="1" dirty="0">
                <a:solidFill>
                  <a:srgbClr val="FFFF00"/>
                </a:solidFill>
                <a:effectLst>
                  <a:outerShdw blurRad="38100" dist="38100" dir="2700000" algn="tl">
                    <a:srgbClr val="000000">
                      <a:alpha val="43137"/>
                    </a:srgbClr>
                  </a:outerShdw>
                </a:effectLst>
              </a:rPr>
              <a:t>GESTIÓN 2015</a:t>
            </a:r>
          </a:p>
        </p:txBody>
      </p:sp>
      <p:pic>
        <p:nvPicPr>
          <p:cNvPr id="8"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4225082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2351584" y="2164794"/>
            <a:ext cx="5472608" cy="400110"/>
          </a:xfrm>
          <a:prstGeom prst="rect">
            <a:avLst/>
          </a:prstGeom>
        </p:spPr>
        <p:txBody>
          <a:bodyPr wrap="square">
            <a:spAutoFit/>
          </a:bodyPr>
          <a:lstStyle/>
          <a:p>
            <a:r>
              <a:rPr lang="es-BO" sz="2000" b="1" dirty="0">
                <a:effectLst>
                  <a:outerShdw blurRad="38100" dist="38100" dir="2700000" algn="tl">
                    <a:srgbClr val="000000">
                      <a:alpha val="43137"/>
                    </a:srgbClr>
                  </a:outerShdw>
                </a:effectLst>
              </a:rPr>
              <a:t>RESULTADOS OBTENIDOS EN EL :</a:t>
            </a:r>
          </a:p>
        </p:txBody>
      </p:sp>
      <p:graphicFrame>
        <p:nvGraphicFramePr>
          <p:cNvPr id="7" name="6 Tabla"/>
          <p:cNvGraphicFramePr>
            <a:graphicFrameLocks noGrp="1"/>
          </p:cNvGraphicFramePr>
          <p:nvPr>
            <p:extLst/>
          </p:nvPr>
        </p:nvGraphicFramePr>
        <p:xfrm>
          <a:off x="2567609" y="3140968"/>
          <a:ext cx="7488831" cy="3024337"/>
        </p:xfrm>
        <a:graphic>
          <a:graphicData uri="http://schemas.openxmlformats.org/drawingml/2006/table">
            <a:tbl>
              <a:tblPr firstRow="1" bandRow="1">
                <a:tableStyleId>{9DCAF9ED-07DC-4A11-8D7F-57B35C25682E}</a:tableStyleId>
              </a:tblPr>
              <a:tblGrid>
                <a:gridCol w="3558930">
                  <a:extLst>
                    <a:ext uri="{9D8B030D-6E8A-4147-A177-3AD203B41FA5}">
                      <a16:colId xmlns:a16="http://schemas.microsoft.com/office/drawing/2014/main" val="20000"/>
                    </a:ext>
                  </a:extLst>
                </a:gridCol>
                <a:gridCol w="1550329">
                  <a:extLst>
                    <a:ext uri="{9D8B030D-6E8A-4147-A177-3AD203B41FA5}">
                      <a16:colId xmlns:a16="http://schemas.microsoft.com/office/drawing/2014/main" val="20001"/>
                    </a:ext>
                  </a:extLst>
                </a:gridCol>
                <a:gridCol w="1469737">
                  <a:extLst>
                    <a:ext uri="{9D8B030D-6E8A-4147-A177-3AD203B41FA5}">
                      <a16:colId xmlns:a16="http://schemas.microsoft.com/office/drawing/2014/main" val="20002"/>
                    </a:ext>
                  </a:extLst>
                </a:gridCol>
                <a:gridCol w="909835">
                  <a:extLst>
                    <a:ext uri="{9D8B030D-6E8A-4147-A177-3AD203B41FA5}">
                      <a16:colId xmlns:a16="http://schemas.microsoft.com/office/drawing/2014/main" val="20003"/>
                    </a:ext>
                  </a:extLst>
                </a:gridCol>
              </a:tblGrid>
              <a:tr h="419663">
                <a:tc>
                  <a:txBody>
                    <a:bodyPr/>
                    <a:lstStyle/>
                    <a:p>
                      <a:pPr algn="ctr"/>
                      <a:r>
                        <a:rPr lang="es-BO" baseline="0" dirty="0">
                          <a:effectLst>
                            <a:outerShdw blurRad="38100" dist="38100" dir="2700000" algn="tl">
                              <a:srgbClr val="000000">
                                <a:alpha val="43137"/>
                              </a:srgbClr>
                            </a:outerShdw>
                          </a:effectLst>
                        </a:rPr>
                        <a:t>Actividades</a:t>
                      </a:r>
                      <a:endParaRPr lang="es-BO" b="1" dirty="0">
                        <a:effectLst>
                          <a:outerShdw blurRad="38100" dist="38100" dir="2700000" algn="tl">
                            <a:srgbClr val="000000">
                              <a:alpha val="43137"/>
                            </a:srgbClr>
                          </a:outerShdw>
                        </a:effectLst>
                        <a:latin typeface="Arial" pitchFamily="34" charset="0"/>
                        <a:cs typeface="Arial" pitchFamily="34" charset="0"/>
                      </a:endParaRPr>
                    </a:p>
                  </a:txBody>
                  <a:tcPr/>
                </a:tc>
                <a:tc>
                  <a:txBody>
                    <a:bodyPr/>
                    <a:lstStyle/>
                    <a:p>
                      <a:pPr algn="ctr"/>
                      <a:r>
                        <a:rPr lang="es-BO" baseline="0" dirty="0">
                          <a:effectLst>
                            <a:outerShdw blurRad="38100" dist="38100" dir="2700000" algn="tl">
                              <a:srgbClr val="000000">
                                <a:alpha val="43137"/>
                              </a:srgbClr>
                            </a:outerShdw>
                          </a:effectLst>
                        </a:rPr>
                        <a:t>Programadas</a:t>
                      </a:r>
                      <a:endParaRPr lang="es-BO" b="1" dirty="0">
                        <a:effectLst>
                          <a:outerShdw blurRad="38100" dist="38100" dir="2700000" algn="tl">
                            <a:srgbClr val="000000">
                              <a:alpha val="43137"/>
                            </a:srgbClr>
                          </a:outerShdw>
                        </a:effectLst>
                        <a:latin typeface="Arial" pitchFamily="34" charset="0"/>
                        <a:cs typeface="Arial" pitchFamily="34" charset="0"/>
                      </a:endParaRPr>
                    </a:p>
                  </a:txBody>
                  <a:tcPr/>
                </a:tc>
                <a:tc>
                  <a:txBody>
                    <a:bodyPr/>
                    <a:lstStyle/>
                    <a:p>
                      <a:pPr algn="ctr"/>
                      <a:r>
                        <a:rPr lang="es-BO" dirty="0"/>
                        <a:t>Ejecutadas</a:t>
                      </a:r>
                      <a:endParaRPr lang="es-BO" b="1" dirty="0">
                        <a:solidFill>
                          <a:schemeClr val="bg1"/>
                        </a:solidFill>
                        <a:latin typeface="Arial" pitchFamily="34" charset="0"/>
                        <a:cs typeface="Arial" pitchFamily="34" charset="0"/>
                      </a:endParaRPr>
                    </a:p>
                  </a:txBody>
                  <a:tcPr/>
                </a:tc>
                <a:tc>
                  <a:txBody>
                    <a:bodyPr/>
                    <a:lstStyle/>
                    <a:p>
                      <a:pPr algn="ctr"/>
                      <a:r>
                        <a:rPr lang="es-BO" dirty="0"/>
                        <a:t>%</a:t>
                      </a:r>
                      <a:endParaRPr lang="es-BO" b="1" dirty="0">
                        <a:solidFill>
                          <a:schemeClr val="bg1"/>
                        </a:solidFill>
                        <a:latin typeface="Arial" pitchFamily="34" charset="0"/>
                        <a:cs typeface="Arial" pitchFamily="34" charset="0"/>
                      </a:endParaRPr>
                    </a:p>
                  </a:txBody>
                  <a:tcPr/>
                </a:tc>
                <a:extLst>
                  <a:ext uri="{0D108BD9-81ED-4DB2-BD59-A6C34878D82A}">
                    <a16:rowId xmlns:a16="http://schemas.microsoft.com/office/drawing/2014/main" val="10000"/>
                  </a:ext>
                </a:extLst>
              </a:tr>
              <a:tr h="454635">
                <a:tc>
                  <a:txBody>
                    <a:bodyPr/>
                    <a:lstStyle/>
                    <a:p>
                      <a:pPr algn="just">
                        <a:buFont typeface="Wingdings" pitchFamily="2" charset="2"/>
                        <a:buNone/>
                      </a:pPr>
                      <a:r>
                        <a:rPr lang="es-CO" sz="2000" dirty="0">
                          <a:effectLst>
                            <a:outerShdw blurRad="38100" dist="38100" dir="2700000" algn="tl">
                              <a:srgbClr val="000000">
                                <a:alpha val="43137"/>
                              </a:srgbClr>
                            </a:outerShdw>
                          </a:effectLst>
                        </a:rPr>
                        <a:t>Seguimiento a Auditorías</a:t>
                      </a:r>
                      <a:endParaRPr lang="es-BO" sz="2000" b="1" dirty="0">
                        <a:effectLst>
                          <a:outerShdw blurRad="38100" dist="38100" dir="2700000" algn="tl">
                            <a:srgbClr val="000000">
                              <a:alpha val="43137"/>
                            </a:srgbClr>
                          </a:outerShdw>
                        </a:effectLst>
                        <a:latin typeface="Times New Roman" pitchFamily="18" charset="0"/>
                        <a:cs typeface="Times New Roman" pitchFamily="18" charset="0"/>
                      </a:endParaRPr>
                    </a:p>
                  </a:txBody>
                  <a:tcPr anchor="ctr"/>
                </a:tc>
                <a:tc>
                  <a:txBody>
                    <a:bodyPr/>
                    <a:lstStyle/>
                    <a:p>
                      <a:pPr algn="ctr"/>
                      <a:r>
                        <a:rPr lang="es-BO" dirty="0">
                          <a:effectLst>
                            <a:outerShdw blurRad="38100" dist="38100" dir="2700000" algn="tl">
                              <a:srgbClr val="000000">
                                <a:alpha val="43137"/>
                              </a:srgbClr>
                            </a:outerShdw>
                          </a:effectLst>
                        </a:rPr>
                        <a:t>28</a:t>
                      </a:r>
                      <a:endParaRPr lang="es-BO" b="0" dirty="0">
                        <a:effectLst>
                          <a:outerShdw blurRad="38100" dist="38100" dir="2700000" algn="tl">
                            <a:srgbClr val="000000">
                              <a:alpha val="43137"/>
                            </a:srgbClr>
                          </a:outerShdw>
                        </a:effectLst>
                        <a:latin typeface="Arial" pitchFamily="34" charset="0"/>
                        <a:cs typeface="Arial" pitchFamily="34" charset="0"/>
                      </a:endParaRPr>
                    </a:p>
                  </a:txBody>
                  <a:tcPr anchor="ctr"/>
                </a:tc>
                <a:tc>
                  <a:txBody>
                    <a:bodyPr/>
                    <a:lstStyle/>
                    <a:p>
                      <a:pPr algn="ctr"/>
                      <a:r>
                        <a:rPr lang="es-ES" dirty="0">
                          <a:effectLst>
                            <a:outerShdw blurRad="38100" dist="38100" dir="2700000" algn="tl">
                              <a:srgbClr val="000000">
                                <a:alpha val="43137"/>
                              </a:srgbClr>
                            </a:outerShdw>
                          </a:effectLst>
                        </a:rPr>
                        <a:t>20</a:t>
                      </a:r>
                      <a:endParaRPr lang="es-BO" b="0" dirty="0">
                        <a:effectLst>
                          <a:outerShdw blurRad="38100" dist="38100" dir="2700000" algn="tl">
                            <a:srgbClr val="000000">
                              <a:alpha val="43137"/>
                            </a:srgbClr>
                          </a:outerShdw>
                        </a:effectLst>
                        <a:latin typeface="Arial" pitchFamily="34" charset="0"/>
                        <a:cs typeface="Arial" pitchFamily="34" charset="0"/>
                      </a:endParaRPr>
                    </a:p>
                  </a:txBody>
                  <a:tcPr anchor="ctr"/>
                </a:tc>
                <a:tc>
                  <a:txBody>
                    <a:bodyPr/>
                    <a:lstStyle/>
                    <a:p>
                      <a:pPr algn="ctr"/>
                      <a:r>
                        <a:rPr lang="es-BO" dirty="0">
                          <a:effectLst>
                            <a:outerShdw blurRad="38100" dist="38100" dir="2700000" algn="tl">
                              <a:srgbClr val="000000">
                                <a:alpha val="43137"/>
                              </a:srgbClr>
                            </a:outerShdw>
                          </a:effectLst>
                        </a:rPr>
                        <a:t>71%</a:t>
                      </a:r>
                      <a:endParaRPr lang="es-BO" b="1" dirty="0">
                        <a:effectLst>
                          <a:outerShdw blurRad="38100" dist="38100" dir="2700000" algn="tl">
                            <a:srgbClr val="000000">
                              <a:alpha val="43137"/>
                            </a:srgbClr>
                          </a:outerShdw>
                        </a:effectLst>
                        <a:latin typeface="Arial" pitchFamily="34" charset="0"/>
                        <a:cs typeface="Arial" pitchFamily="34" charset="0"/>
                      </a:endParaRPr>
                    </a:p>
                  </a:txBody>
                  <a:tcPr anchor="ctr"/>
                </a:tc>
                <a:extLst>
                  <a:ext uri="{0D108BD9-81ED-4DB2-BD59-A6C34878D82A}">
                    <a16:rowId xmlns:a16="http://schemas.microsoft.com/office/drawing/2014/main" val="10001"/>
                  </a:ext>
                </a:extLst>
              </a:tr>
              <a:tr h="847702">
                <a:tc>
                  <a:txBody>
                    <a:bodyPr/>
                    <a:lstStyle/>
                    <a:p>
                      <a:pPr algn="just">
                        <a:buFont typeface="Wingdings" pitchFamily="2" charset="2"/>
                        <a:buNone/>
                      </a:pPr>
                      <a:r>
                        <a:rPr lang="es-CO" sz="2000" dirty="0">
                          <a:effectLst>
                            <a:outerShdw blurRad="38100" dist="38100" dir="2700000" algn="tl">
                              <a:srgbClr val="000000">
                                <a:alpha val="43137"/>
                              </a:srgbClr>
                            </a:outerShdw>
                          </a:effectLst>
                        </a:rPr>
                        <a:t>Auditorías Preliminares</a:t>
                      </a:r>
                      <a:endParaRPr lang="es-BO" sz="2000" b="1" dirty="0">
                        <a:effectLst>
                          <a:outerShdw blurRad="38100" dist="38100" dir="2700000" algn="tl">
                            <a:srgbClr val="000000">
                              <a:alpha val="43137"/>
                            </a:srgbClr>
                          </a:outerShdw>
                        </a:effectLst>
                        <a:latin typeface="Times New Roman" pitchFamily="18" charset="0"/>
                        <a:cs typeface="Times New Roman" pitchFamily="18" charset="0"/>
                      </a:endParaRPr>
                    </a:p>
                  </a:txBody>
                  <a:tcPr anchor="ctr"/>
                </a:tc>
                <a:tc>
                  <a:txBody>
                    <a:bodyPr/>
                    <a:lstStyle/>
                    <a:p>
                      <a:pPr algn="ctr"/>
                      <a:r>
                        <a:rPr lang="es-BO" dirty="0">
                          <a:effectLst>
                            <a:outerShdw blurRad="38100" dist="38100" dir="2700000" algn="tl">
                              <a:srgbClr val="000000">
                                <a:alpha val="43137"/>
                              </a:srgbClr>
                            </a:outerShdw>
                          </a:effectLst>
                        </a:rPr>
                        <a:t>23</a:t>
                      </a:r>
                      <a:endParaRPr lang="es-BO" b="0" dirty="0">
                        <a:effectLst>
                          <a:outerShdw blurRad="38100" dist="38100" dir="2700000" algn="tl">
                            <a:srgbClr val="000000">
                              <a:alpha val="43137"/>
                            </a:srgbClr>
                          </a:outerShdw>
                        </a:effectLst>
                        <a:latin typeface="Arial" pitchFamily="34" charset="0"/>
                        <a:cs typeface="Arial" pitchFamily="34" charset="0"/>
                      </a:endParaRPr>
                    </a:p>
                  </a:txBody>
                  <a:tcPr anchor="ctr"/>
                </a:tc>
                <a:tc>
                  <a:txBody>
                    <a:bodyPr/>
                    <a:lstStyle/>
                    <a:p>
                      <a:pPr algn="ctr"/>
                      <a:r>
                        <a:rPr lang="es-BO" dirty="0">
                          <a:effectLst>
                            <a:outerShdw blurRad="38100" dist="38100" dir="2700000" algn="tl">
                              <a:srgbClr val="000000">
                                <a:alpha val="43137"/>
                              </a:srgbClr>
                            </a:outerShdw>
                          </a:effectLst>
                        </a:rPr>
                        <a:t>20</a:t>
                      </a:r>
                      <a:endParaRPr lang="es-BO" b="0" dirty="0">
                        <a:effectLst>
                          <a:outerShdw blurRad="38100" dist="38100" dir="2700000" algn="tl">
                            <a:srgbClr val="000000">
                              <a:alpha val="43137"/>
                            </a:srgbClr>
                          </a:outerShdw>
                        </a:effectLst>
                        <a:latin typeface="Arial" pitchFamily="34" charset="0"/>
                        <a:cs typeface="Arial" pitchFamily="34" charset="0"/>
                      </a:endParaRPr>
                    </a:p>
                  </a:txBody>
                  <a:tcPr anchor="ctr"/>
                </a:tc>
                <a:tc>
                  <a:txBody>
                    <a:bodyPr/>
                    <a:lstStyle/>
                    <a:p>
                      <a:pPr algn="ctr"/>
                      <a:r>
                        <a:rPr lang="es-BO" dirty="0">
                          <a:effectLst>
                            <a:outerShdw blurRad="38100" dist="38100" dir="2700000" algn="tl">
                              <a:srgbClr val="000000">
                                <a:alpha val="43137"/>
                              </a:srgbClr>
                            </a:outerShdw>
                          </a:effectLst>
                        </a:rPr>
                        <a:t>87%</a:t>
                      </a:r>
                      <a:endParaRPr lang="es-BO" b="1" dirty="0">
                        <a:effectLst>
                          <a:outerShdw blurRad="38100" dist="38100" dir="2700000" algn="tl">
                            <a:srgbClr val="000000">
                              <a:alpha val="43137"/>
                            </a:srgbClr>
                          </a:outerShdw>
                        </a:effectLst>
                        <a:latin typeface="Arial" pitchFamily="34" charset="0"/>
                        <a:cs typeface="Arial" pitchFamily="34" charset="0"/>
                      </a:endParaRPr>
                    </a:p>
                  </a:txBody>
                  <a:tcPr anchor="ctr"/>
                </a:tc>
                <a:extLst>
                  <a:ext uri="{0D108BD9-81ED-4DB2-BD59-A6C34878D82A}">
                    <a16:rowId xmlns:a16="http://schemas.microsoft.com/office/drawing/2014/main" val="10002"/>
                  </a:ext>
                </a:extLst>
              </a:tr>
              <a:tr h="847702">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CO" sz="2000" dirty="0">
                          <a:effectLst>
                            <a:outerShdw blurRad="38100" dist="38100" dir="2700000" algn="tl">
                              <a:srgbClr val="000000">
                                <a:alpha val="43137"/>
                              </a:srgbClr>
                            </a:outerShdw>
                          </a:effectLst>
                        </a:rPr>
                        <a:t>Informes Complementarios</a:t>
                      </a:r>
                      <a:endParaRPr lang="es-BO" sz="20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anchor="ctr"/>
                </a:tc>
                <a:tc>
                  <a:txBody>
                    <a:bodyPr/>
                    <a:lstStyle/>
                    <a:p>
                      <a:pPr algn="ctr"/>
                      <a:r>
                        <a:rPr lang="es-BO" dirty="0">
                          <a:effectLst>
                            <a:outerShdw blurRad="38100" dist="38100" dir="2700000" algn="tl">
                              <a:srgbClr val="000000">
                                <a:alpha val="43137"/>
                              </a:srgbClr>
                            </a:outerShdw>
                          </a:effectLst>
                        </a:rPr>
                        <a:t>5</a:t>
                      </a:r>
                      <a:endParaRPr lang="es-BO" b="0" dirty="0">
                        <a:effectLst>
                          <a:outerShdw blurRad="38100" dist="38100" dir="2700000" algn="tl">
                            <a:srgbClr val="000000">
                              <a:alpha val="43137"/>
                            </a:srgbClr>
                          </a:outerShdw>
                        </a:effectLst>
                        <a:latin typeface="Arial" pitchFamily="34" charset="0"/>
                        <a:cs typeface="Arial" pitchFamily="34" charset="0"/>
                      </a:endParaRPr>
                    </a:p>
                  </a:txBody>
                  <a:tcPr anchor="ctr"/>
                </a:tc>
                <a:tc>
                  <a:txBody>
                    <a:bodyPr/>
                    <a:lstStyle/>
                    <a:p>
                      <a:pPr marL="0" algn="ctr" defTabSz="914400" rtl="0" eaLnBrk="1" latinLnBrk="0" hangingPunct="1"/>
                      <a:r>
                        <a:rPr lang="es-BO" sz="1800" kern="1200" dirty="0">
                          <a:effectLst>
                            <a:outerShdw blurRad="38100" dist="38100" dir="2700000" algn="tl">
                              <a:srgbClr val="000000">
                                <a:alpha val="43137"/>
                              </a:srgbClr>
                            </a:outerShdw>
                          </a:effectLst>
                        </a:rPr>
                        <a:t>12</a:t>
                      </a:r>
                      <a:endParaRPr lang="es-BO" sz="1800" b="0" kern="1200" dirty="0">
                        <a:solidFill>
                          <a:schemeClr val="dk1"/>
                        </a:solidFill>
                        <a:effectLst>
                          <a:outerShdw blurRad="38100" dist="38100" dir="2700000" algn="tl">
                            <a:srgbClr val="000000">
                              <a:alpha val="43137"/>
                            </a:srgbClr>
                          </a:outerShdw>
                        </a:effectLst>
                        <a:latin typeface="Arial" pitchFamily="34" charset="0"/>
                        <a:ea typeface="+mn-ea"/>
                        <a:cs typeface="Arial"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BO" dirty="0">
                          <a:effectLst>
                            <a:outerShdw blurRad="38100" dist="38100" dir="2700000" algn="tl">
                              <a:srgbClr val="000000">
                                <a:alpha val="43137"/>
                              </a:srgbClr>
                            </a:outerShdw>
                          </a:effectLst>
                        </a:rPr>
                        <a:t>100%</a:t>
                      </a:r>
                      <a:endParaRPr lang="es-BO" b="1" dirty="0">
                        <a:effectLst>
                          <a:outerShdw blurRad="38100" dist="38100" dir="2700000" algn="tl">
                            <a:srgbClr val="000000">
                              <a:alpha val="43137"/>
                            </a:srgbClr>
                          </a:outerShdw>
                        </a:effectLst>
                        <a:latin typeface="Arial" pitchFamily="34" charset="0"/>
                        <a:cs typeface="Arial" pitchFamily="34" charset="0"/>
                      </a:endParaRPr>
                    </a:p>
                  </a:txBody>
                  <a:tcPr anchor="ctr"/>
                </a:tc>
                <a:extLst>
                  <a:ext uri="{0D108BD9-81ED-4DB2-BD59-A6C34878D82A}">
                    <a16:rowId xmlns:a16="http://schemas.microsoft.com/office/drawing/2014/main" val="10003"/>
                  </a:ext>
                </a:extLst>
              </a:tr>
              <a:tr h="454635">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BO" sz="2000" dirty="0">
                          <a:effectLst>
                            <a:outerShdw blurRad="38100" dist="38100" dir="2700000" algn="tl">
                              <a:srgbClr val="000000">
                                <a:alpha val="43137"/>
                              </a:srgbClr>
                            </a:outerShdw>
                          </a:effectLst>
                        </a:rPr>
                        <a:t>Auditorias</a:t>
                      </a:r>
                      <a:r>
                        <a:rPr lang="es-BO" sz="2000" baseline="0" dirty="0">
                          <a:effectLst>
                            <a:outerShdw blurRad="38100" dist="38100" dir="2700000" algn="tl">
                              <a:srgbClr val="000000">
                                <a:alpha val="43137"/>
                              </a:srgbClr>
                            </a:outerShdw>
                          </a:effectLst>
                        </a:rPr>
                        <a:t> no Programadas</a:t>
                      </a:r>
                      <a:endParaRPr lang="es-BO" sz="2000" b="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anchor="ctr"/>
                </a:tc>
                <a:tc>
                  <a:txBody>
                    <a:bodyPr/>
                    <a:lstStyle/>
                    <a:p>
                      <a:pPr algn="ctr"/>
                      <a:r>
                        <a:rPr lang="es-BO" dirty="0">
                          <a:effectLst>
                            <a:outerShdw blurRad="38100" dist="38100" dir="2700000" algn="tl">
                              <a:srgbClr val="000000">
                                <a:alpha val="43137"/>
                              </a:srgbClr>
                            </a:outerShdw>
                          </a:effectLst>
                        </a:rPr>
                        <a:t>-</a:t>
                      </a:r>
                      <a:endParaRPr lang="es-BO" b="0" dirty="0">
                        <a:effectLst>
                          <a:outerShdw blurRad="38100" dist="38100" dir="2700000" algn="tl">
                            <a:srgbClr val="000000">
                              <a:alpha val="43137"/>
                            </a:srgbClr>
                          </a:outerShdw>
                        </a:effectLst>
                        <a:latin typeface="Arial" pitchFamily="34" charset="0"/>
                        <a:cs typeface="Arial" pitchFamily="34" charset="0"/>
                      </a:endParaRPr>
                    </a:p>
                  </a:txBody>
                  <a:tcPr anchor="ctr"/>
                </a:tc>
                <a:tc>
                  <a:txBody>
                    <a:bodyPr/>
                    <a:lstStyle/>
                    <a:p>
                      <a:pPr algn="ctr"/>
                      <a:r>
                        <a:rPr lang="es-BO" dirty="0">
                          <a:effectLst>
                            <a:outerShdw blurRad="38100" dist="38100" dir="2700000" algn="tl">
                              <a:srgbClr val="000000">
                                <a:alpha val="43137"/>
                              </a:srgbClr>
                            </a:outerShdw>
                          </a:effectLst>
                        </a:rPr>
                        <a:t>1</a:t>
                      </a:r>
                      <a:endParaRPr lang="es-BO" b="0" dirty="0">
                        <a:effectLst>
                          <a:outerShdw blurRad="38100" dist="38100" dir="2700000" algn="tl">
                            <a:srgbClr val="000000">
                              <a:alpha val="43137"/>
                            </a:srgbClr>
                          </a:outerShdw>
                        </a:effectLst>
                        <a:latin typeface="Arial" pitchFamily="34" charset="0"/>
                        <a:cs typeface="Arial"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BO" sz="1800" kern="1200" dirty="0">
                          <a:effectLst>
                            <a:outerShdw blurRad="38100" dist="38100" dir="2700000" algn="tl">
                              <a:srgbClr val="000000">
                                <a:alpha val="43137"/>
                              </a:srgbClr>
                            </a:outerShdw>
                          </a:effectLst>
                        </a:rPr>
                        <a:t>100%</a:t>
                      </a:r>
                      <a:endParaRPr lang="es-BO" sz="1800" kern="1200" dirty="0">
                        <a:solidFill>
                          <a:schemeClr val="dk1"/>
                        </a:solidFill>
                        <a:effectLst>
                          <a:outerShdw blurRad="38100" dist="38100" dir="2700000" algn="tl">
                            <a:srgbClr val="000000">
                              <a:alpha val="43137"/>
                            </a:srgbClr>
                          </a:outerShdw>
                        </a:effectLst>
                        <a:latin typeface="+mn-lt"/>
                        <a:ea typeface="+mn-ea"/>
                        <a:cs typeface="+mn-cs"/>
                      </a:endParaRPr>
                    </a:p>
                  </a:txBody>
                  <a:tcPr anchor="ctr"/>
                </a:tc>
                <a:extLst>
                  <a:ext uri="{0D108BD9-81ED-4DB2-BD59-A6C34878D82A}">
                    <a16:rowId xmlns:a16="http://schemas.microsoft.com/office/drawing/2014/main" val="10004"/>
                  </a:ext>
                </a:extLst>
              </a:tr>
            </a:tbl>
          </a:graphicData>
        </a:graphic>
      </p:graphicFrame>
      <p:sp>
        <p:nvSpPr>
          <p:cNvPr id="16" name="15 CuadroTexto"/>
          <p:cNvSpPr txBox="1"/>
          <p:nvPr/>
        </p:nvSpPr>
        <p:spPr>
          <a:xfrm>
            <a:off x="6816080" y="619252"/>
            <a:ext cx="3594068" cy="25391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defPPr>
              <a:defRPr lang="es-BO"/>
            </a:defPPr>
            <a:lvl1pPr algn="ctr" fontAlgn="auto">
              <a:spcBef>
                <a:spcPts val="0"/>
              </a:spcBef>
              <a:spcAft>
                <a:spcPts val="0"/>
              </a:spcAft>
              <a:defRPr sz="900" b="1">
                <a:solidFill>
                  <a:srgbClr val="FFFF00"/>
                </a:solidFill>
                <a:effectLst>
                  <a:outerShdw blurRad="38100" dist="38100" dir="2700000" algn="tl">
                    <a:srgbClr val="000000">
                      <a:alpha val="43137"/>
                    </a:srgbClr>
                  </a:outerShdw>
                </a:effectLst>
              </a:defRPr>
            </a:lvl1pPr>
          </a:lstStyle>
          <a:p>
            <a:r>
              <a:rPr lang="es-BO" sz="1050" dirty="0">
                <a:solidFill>
                  <a:schemeClr val="bg1"/>
                </a:solidFill>
              </a:rPr>
              <a:t>AREA  FISCALIZACIÓN ADMNISTRATIVA Y FINANCIERA</a:t>
            </a:r>
            <a:endParaRPr lang="es-ES" sz="1050" dirty="0">
              <a:solidFill>
                <a:schemeClr val="bg1"/>
              </a:solidFill>
            </a:endParaRPr>
          </a:p>
        </p:txBody>
      </p:sp>
      <p:sp>
        <p:nvSpPr>
          <p:cNvPr id="8" name="5 CuadroTexto"/>
          <p:cNvSpPr txBox="1"/>
          <p:nvPr/>
        </p:nvSpPr>
        <p:spPr>
          <a:xfrm>
            <a:off x="6384033" y="81776"/>
            <a:ext cx="4032449" cy="41549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s-BO" sz="1050" b="1" dirty="0">
                <a:solidFill>
                  <a:schemeClr val="bg1"/>
                </a:solidFill>
                <a:effectLst>
                  <a:outerShdw blurRad="38100" dist="38100" dir="2700000" algn="tl">
                    <a:srgbClr val="000000">
                      <a:alpha val="43137"/>
                    </a:srgbClr>
                  </a:outerShdw>
                </a:effectLst>
              </a:rPr>
              <a:t>DEPARTAMENTO TÉCNICO DE FISCALIZACIÓN</a:t>
            </a:r>
          </a:p>
          <a:p>
            <a:pPr algn="ctr">
              <a:defRPr/>
            </a:pPr>
            <a:r>
              <a:rPr lang="es-BO" sz="1050" b="1" dirty="0">
                <a:solidFill>
                  <a:schemeClr val="bg1"/>
                </a:solidFill>
                <a:effectLst>
                  <a:outerShdw blurRad="38100" dist="38100" dir="2700000" algn="tl">
                    <a:srgbClr val="000000">
                      <a:alpha val="43137"/>
                    </a:srgbClr>
                  </a:outerShdw>
                </a:effectLst>
              </a:rPr>
              <a:t>ADMINISTRATIVA Y FINANCIERA</a:t>
            </a:r>
            <a:endParaRPr lang="es-ES" sz="1050" b="1" dirty="0">
              <a:solidFill>
                <a:schemeClr val="bg1"/>
              </a:solidFill>
              <a:effectLst>
                <a:outerShdw blurRad="38100" dist="38100" dir="2700000" algn="tl">
                  <a:srgbClr val="000000">
                    <a:alpha val="43137"/>
                  </a:srgbClr>
                </a:outerShdw>
              </a:effectLst>
            </a:endParaRPr>
          </a:p>
        </p:txBody>
      </p:sp>
      <p:pic>
        <p:nvPicPr>
          <p:cNvPr id="9"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5141857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9 Tabla"/>
          <p:cNvGraphicFramePr>
            <a:graphicFrameLocks noGrp="1"/>
          </p:cNvGraphicFramePr>
          <p:nvPr>
            <p:extLst/>
          </p:nvPr>
        </p:nvGraphicFramePr>
        <p:xfrm>
          <a:off x="2135560" y="1927373"/>
          <a:ext cx="8136906" cy="4525963"/>
        </p:xfrm>
        <a:graphic>
          <a:graphicData uri="http://schemas.openxmlformats.org/drawingml/2006/table">
            <a:tbl>
              <a:tblPr>
                <a:tableStyleId>{8A107856-5554-42FB-B03E-39F5DBC370BA}</a:tableStyleId>
              </a:tblPr>
              <a:tblGrid>
                <a:gridCol w="360040">
                  <a:extLst>
                    <a:ext uri="{9D8B030D-6E8A-4147-A177-3AD203B41FA5}">
                      <a16:colId xmlns:a16="http://schemas.microsoft.com/office/drawing/2014/main" val="20000"/>
                    </a:ext>
                  </a:extLst>
                </a:gridCol>
                <a:gridCol w="1231402">
                  <a:extLst>
                    <a:ext uri="{9D8B030D-6E8A-4147-A177-3AD203B41FA5}">
                      <a16:colId xmlns:a16="http://schemas.microsoft.com/office/drawing/2014/main" val="20001"/>
                    </a:ext>
                  </a:extLst>
                </a:gridCol>
                <a:gridCol w="1216870">
                  <a:extLst>
                    <a:ext uri="{9D8B030D-6E8A-4147-A177-3AD203B41FA5}">
                      <a16:colId xmlns:a16="http://schemas.microsoft.com/office/drawing/2014/main" val="20002"/>
                    </a:ext>
                  </a:extLst>
                </a:gridCol>
                <a:gridCol w="1284375">
                  <a:extLst>
                    <a:ext uri="{9D8B030D-6E8A-4147-A177-3AD203B41FA5}">
                      <a16:colId xmlns:a16="http://schemas.microsoft.com/office/drawing/2014/main" val="20003"/>
                    </a:ext>
                  </a:extLst>
                </a:gridCol>
                <a:gridCol w="4044219">
                  <a:extLst>
                    <a:ext uri="{9D8B030D-6E8A-4147-A177-3AD203B41FA5}">
                      <a16:colId xmlns:a16="http://schemas.microsoft.com/office/drawing/2014/main" val="20004"/>
                    </a:ext>
                  </a:extLst>
                </a:gridCol>
              </a:tblGrid>
              <a:tr h="418003">
                <a:tc>
                  <a:txBody>
                    <a:bodyPr/>
                    <a:lstStyle/>
                    <a:p>
                      <a:pPr algn="ctr" fontAlgn="ctr"/>
                      <a:r>
                        <a:rPr lang="es-BO" sz="1300" u="none" strike="noStrike" dirty="0">
                          <a:effectLst/>
                        </a:rPr>
                        <a:t>N°</a:t>
                      </a:r>
                      <a:endParaRPr lang="es-BO" sz="1300" b="0" i="0" u="none" strike="noStrike" dirty="0">
                        <a:effectLst/>
                        <a:latin typeface="Bodoni MT Condensed"/>
                      </a:endParaRPr>
                    </a:p>
                  </a:txBody>
                  <a:tcPr marL="8008" marR="8008" marT="8008" marB="0" anchor="ctr"/>
                </a:tc>
                <a:tc>
                  <a:txBody>
                    <a:bodyPr/>
                    <a:lstStyle/>
                    <a:p>
                      <a:pPr algn="ctr" fontAlgn="ctr"/>
                      <a:r>
                        <a:rPr lang="es-BO" sz="1300" u="none" strike="noStrike" dirty="0">
                          <a:effectLst/>
                        </a:rPr>
                        <a:t>ENTE GESTOR</a:t>
                      </a:r>
                      <a:endParaRPr lang="es-BO" sz="1300" b="0" i="0" u="none" strike="noStrike" dirty="0">
                        <a:effectLst/>
                        <a:latin typeface="Bodoni MT Condensed"/>
                      </a:endParaRPr>
                    </a:p>
                  </a:txBody>
                  <a:tcPr marL="8008" marR="8008" marT="8008" marB="0" anchor="ctr"/>
                </a:tc>
                <a:tc>
                  <a:txBody>
                    <a:bodyPr/>
                    <a:lstStyle/>
                    <a:p>
                      <a:pPr algn="ctr" fontAlgn="ctr"/>
                      <a:r>
                        <a:rPr lang="es-BO" sz="1300" u="none" strike="noStrike" dirty="0">
                          <a:effectLst/>
                        </a:rPr>
                        <a:t>DEPARTAMENTO</a:t>
                      </a:r>
                      <a:endParaRPr lang="es-BO" sz="1300" b="0" i="0" u="none" strike="noStrike" dirty="0">
                        <a:effectLst/>
                        <a:latin typeface="Bodoni MT Condensed"/>
                      </a:endParaRPr>
                    </a:p>
                  </a:txBody>
                  <a:tcPr marL="8008" marR="8008" marT="8008" marB="0" anchor="ctr"/>
                </a:tc>
                <a:tc>
                  <a:txBody>
                    <a:bodyPr/>
                    <a:lstStyle/>
                    <a:p>
                      <a:pPr algn="ctr" fontAlgn="ctr"/>
                      <a:r>
                        <a:rPr lang="es-BO" sz="1300" u="none" strike="noStrike" dirty="0">
                          <a:effectLst/>
                        </a:rPr>
                        <a:t>N° DE INFORME</a:t>
                      </a:r>
                      <a:endParaRPr lang="es-BO" sz="1300" b="0" i="0" u="none" strike="noStrike" dirty="0">
                        <a:effectLst/>
                        <a:latin typeface="Bodoni MT Condensed"/>
                      </a:endParaRPr>
                    </a:p>
                  </a:txBody>
                  <a:tcPr marL="8008" marR="8008" marT="8008" marB="0" anchor="ctr"/>
                </a:tc>
                <a:tc>
                  <a:txBody>
                    <a:bodyPr/>
                    <a:lstStyle/>
                    <a:p>
                      <a:pPr algn="ctr" fontAlgn="ctr"/>
                      <a:r>
                        <a:rPr lang="es-BO" sz="1300" u="none" strike="noStrike" dirty="0">
                          <a:effectLst/>
                        </a:rPr>
                        <a:t>DETALLE</a:t>
                      </a:r>
                      <a:endParaRPr lang="es-BO" sz="1300" b="0" i="0" u="none" strike="noStrike" dirty="0">
                        <a:effectLst/>
                        <a:latin typeface="Bodoni MT Condensed"/>
                      </a:endParaRPr>
                    </a:p>
                  </a:txBody>
                  <a:tcPr marL="8008" marR="8008" marT="8008" marB="0" anchor="ctr"/>
                </a:tc>
                <a:extLst>
                  <a:ext uri="{0D108BD9-81ED-4DB2-BD59-A6C34878D82A}">
                    <a16:rowId xmlns:a16="http://schemas.microsoft.com/office/drawing/2014/main" val="10000"/>
                  </a:ext>
                </a:extLst>
              </a:tr>
              <a:tr h="648625">
                <a:tc>
                  <a:txBody>
                    <a:bodyPr/>
                    <a:lstStyle/>
                    <a:p>
                      <a:pPr marL="0" algn="just" defTabSz="914400" rtl="0" eaLnBrk="1" fontAlgn="ctr" latinLnBrk="0" hangingPunct="1"/>
                      <a:r>
                        <a:rPr lang="es-BO" sz="1400" u="none" strike="noStrike" kern="1200">
                          <a:effectLst/>
                        </a:rPr>
                        <a:t>1</a:t>
                      </a:r>
                      <a:endParaRPr lang="es-BO" sz="1400" u="none" strike="noStrike" kern="1200">
                        <a:solidFill>
                          <a:schemeClr val="dk1"/>
                        </a:solidFill>
                        <a:effectLst/>
                        <a:latin typeface="+mn-lt"/>
                        <a:ea typeface="+mn-ea"/>
                        <a:cs typeface="+mn-cs"/>
                      </a:endParaRPr>
                    </a:p>
                  </a:txBody>
                  <a:tcPr marL="8008" marR="8008" marT="8008" marB="0" anchor="ctr"/>
                </a:tc>
                <a:tc>
                  <a:txBody>
                    <a:bodyPr/>
                    <a:lstStyle/>
                    <a:p>
                      <a:pPr marL="0" algn="just" defTabSz="914400" rtl="0" eaLnBrk="1" fontAlgn="ctr" latinLnBrk="0" hangingPunct="1"/>
                      <a:r>
                        <a:rPr lang="es-BO" sz="1400" u="none" strike="noStrike" kern="1200">
                          <a:effectLst/>
                        </a:rPr>
                        <a:t>ELECTROPAZ</a:t>
                      </a:r>
                      <a:endParaRPr lang="es-BO" sz="1400" u="none" strike="noStrike" kern="1200">
                        <a:solidFill>
                          <a:schemeClr val="dk1"/>
                        </a:solidFill>
                        <a:effectLst/>
                        <a:latin typeface="+mn-lt"/>
                        <a:ea typeface="+mn-ea"/>
                        <a:cs typeface="+mn-cs"/>
                      </a:endParaRPr>
                    </a:p>
                  </a:txBody>
                  <a:tcPr marL="8008" marR="8008" marT="8008" marB="0" anchor="ctr"/>
                </a:tc>
                <a:tc>
                  <a:txBody>
                    <a:bodyPr/>
                    <a:lstStyle/>
                    <a:p>
                      <a:pPr marL="0" algn="just" defTabSz="914400" rtl="0" eaLnBrk="1" fontAlgn="ctr" latinLnBrk="0" hangingPunct="1"/>
                      <a:r>
                        <a:rPr lang="es-BO" sz="1400" u="none" strike="noStrike" kern="1200">
                          <a:effectLst/>
                        </a:rPr>
                        <a:t>LA PAZ</a:t>
                      </a:r>
                      <a:endParaRPr lang="es-BO" sz="1400" u="none" strike="noStrike" kern="1200">
                        <a:solidFill>
                          <a:schemeClr val="dk1"/>
                        </a:solidFill>
                        <a:effectLst/>
                        <a:latin typeface="+mn-lt"/>
                        <a:ea typeface="+mn-ea"/>
                        <a:cs typeface="+mn-cs"/>
                      </a:endParaRPr>
                    </a:p>
                  </a:txBody>
                  <a:tcPr marL="8008" marR="8008" marT="8008" marB="0" anchor="ctr"/>
                </a:tc>
                <a:tc>
                  <a:txBody>
                    <a:bodyPr/>
                    <a:lstStyle/>
                    <a:p>
                      <a:pPr marL="0" algn="just" defTabSz="914400" rtl="0" eaLnBrk="1" fontAlgn="ctr" latinLnBrk="0" hangingPunct="1"/>
                      <a:r>
                        <a:rPr lang="es-BO" sz="1400" u="none" strike="noStrike" kern="1200" dirty="0">
                          <a:effectLst/>
                        </a:rPr>
                        <a:t>AFIS-60-02-001/2015</a:t>
                      </a:r>
                      <a:endParaRPr lang="es-BO" sz="1400" u="none" strike="noStrike" kern="1200" dirty="0">
                        <a:solidFill>
                          <a:schemeClr val="dk1"/>
                        </a:solidFill>
                        <a:effectLst/>
                        <a:latin typeface="+mn-lt"/>
                        <a:ea typeface="+mn-ea"/>
                        <a:cs typeface="+mn-cs"/>
                      </a:endParaRPr>
                    </a:p>
                  </a:txBody>
                  <a:tcPr marL="8008" marR="8008" marT="8008" marB="0" anchor="ctr"/>
                </a:tc>
                <a:tc>
                  <a:txBody>
                    <a:bodyPr/>
                    <a:lstStyle/>
                    <a:p>
                      <a:pPr marL="0" algn="just" defTabSz="914400" rtl="0" eaLnBrk="1" fontAlgn="ctr" latinLnBrk="0" hangingPunct="1"/>
                      <a:r>
                        <a:rPr lang="es-BO" sz="1400" u="none" strike="noStrike" kern="1200" dirty="0">
                          <a:effectLst/>
                        </a:rPr>
                        <a:t>SEGUIMIENTO AL INFORME N° AFIS-60-02-020/2007 "AUDITORIA ESPECIAL DE INGRESOS Y GASTOS DEL SEGURO DELEGADO ELECTROPAZ"</a:t>
                      </a:r>
                      <a:endParaRPr lang="es-BO" sz="1400" u="none" strike="noStrike" kern="1200" dirty="0">
                        <a:solidFill>
                          <a:schemeClr val="dk1"/>
                        </a:solidFill>
                        <a:effectLst/>
                        <a:latin typeface="+mn-lt"/>
                        <a:ea typeface="+mn-ea"/>
                        <a:cs typeface="+mn-cs"/>
                      </a:endParaRPr>
                    </a:p>
                  </a:txBody>
                  <a:tcPr marL="8008" marR="8008" marT="8008" marB="0" anchor="ctr"/>
                </a:tc>
                <a:extLst>
                  <a:ext uri="{0D108BD9-81ED-4DB2-BD59-A6C34878D82A}">
                    <a16:rowId xmlns:a16="http://schemas.microsoft.com/office/drawing/2014/main" val="10001"/>
                  </a:ext>
                </a:extLst>
              </a:tr>
              <a:tr h="648625">
                <a:tc>
                  <a:txBody>
                    <a:bodyPr/>
                    <a:lstStyle/>
                    <a:p>
                      <a:pPr marL="0" algn="just" defTabSz="914400" rtl="0" eaLnBrk="1" fontAlgn="ctr" latinLnBrk="0" hangingPunct="1"/>
                      <a:r>
                        <a:rPr lang="es-BO" sz="1400" u="none" strike="noStrike" kern="1200">
                          <a:effectLst/>
                        </a:rPr>
                        <a:t>2</a:t>
                      </a:r>
                      <a:endParaRPr lang="es-BO" sz="1400" u="none" strike="noStrike" kern="1200">
                        <a:solidFill>
                          <a:schemeClr val="dk1"/>
                        </a:solidFill>
                        <a:effectLst/>
                        <a:latin typeface="+mn-lt"/>
                        <a:ea typeface="+mn-ea"/>
                        <a:cs typeface="+mn-cs"/>
                      </a:endParaRPr>
                    </a:p>
                  </a:txBody>
                  <a:tcPr marL="8008" marR="8008" marT="8008" marB="0" anchor="ctr"/>
                </a:tc>
                <a:tc>
                  <a:txBody>
                    <a:bodyPr/>
                    <a:lstStyle/>
                    <a:p>
                      <a:pPr marL="0" algn="just" defTabSz="914400" rtl="0" eaLnBrk="1" fontAlgn="ctr" latinLnBrk="0" hangingPunct="1"/>
                      <a:r>
                        <a:rPr lang="es-BO" sz="1400" u="none" strike="noStrike" kern="1200">
                          <a:effectLst/>
                        </a:rPr>
                        <a:t>ELECTROPAZ</a:t>
                      </a:r>
                      <a:endParaRPr lang="es-BO" sz="1400" u="none" strike="noStrike" kern="1200">
                        <a:solidFill>
                          <a:schemeClr val="dk1"/>
                        </a:solidFill>
                        <a:effectLst/>
                        <a:latin typeface="+mn-lt"/>
                        <a:ea typeface="+mn-ea"/>
                        <a:cs typeface="+mn-cs"/>
                      </a:endParaRPr>
                    </a:p>
                  </a:txBody>
                  <a:tcPr marL="8008" marR="8008" marT="8008" marB="0" anchor="ctr"/>
                </a:tc>
                <a:tc>
                  <a:txBody>
                    <a:bodyPr/>
                    <a:lstStyle/>
                    <a:p>
                      <a:pPr marL="0" algn="just" defTabSz="914400" rtl="0" eaLnBrk="1" fontAlgn="ctr" latinLnBrk="0" hangingPunct="1"/>
                      <a:r>
                        <a:rPr lang="es-BO" sz="1400" u="none" strike="noStrike" kern="1200">
                          <a:effectLst/>
                        </a:rPr>
                        <a:t>LA PAZ</a:t>
                      </a:r>
                      <a:endParaRPr lang="es-BO" sz="1400" u="none" strike="noStrike" kern="1200">
                        <a:solidFill>
                          <a:schemeClr val="dk1"/>
                        </a:solidFill>
                        <a:effectLst/>
                        <a:latin typeface="+mn-lt"/>
                        <a:ea typeface="+mn-ea"/>
                        <a:cs typeface="+mn-cs"/>
                      </a:endParaRPr>
                    </a:p>
                  </a:txBody>
                  <a:tcPr marL="8008" marR="8008" marT="8008" marB="0" anchor="ctr"/>
                </a:tc>
                <a:tc>
                  <a:txBody>
                    <a:bodyPr/>
                    <a:lstStyle/>
                    <a:p>
                      <a:pPr marL="0" algn="just" defTabSz="914400" rtl="0" eaLnBrk="1" fontAlgn="ctr" latinLnBrk="0" hangingPunct="1"/>
                      <a:r>
                        <a:rPr lang="es-BO" sz="1400" u="none" strike="noStrike" kern="1200">
                          <a:effectLst/>
                        </a:rPr>
                        <a:t>AFIS-60-02-002/2015</a:t>
                      </a:r>
                      <a:endParaRPr lang="es-BO" sz="1400" u="none" strike="noStrike" kern="1200">
                        <a:solidFill>
                          <a:schemeClr val="dk1"/>
                        </a:solidFill>
                        <a:effectLst/>
                        <a:latin typeface="+mn-lt"/>
                        <a:ea typeface="+mn-ea"/>
                        <a:cs typeface="+mn-cs"/>
                      </a:endParaRPr>
                    </a:p>
                  </a:txBody>
                  <a:tcPr marL="8008" marR="8008" marT="8008" marB="0" anchor="ctr"/>
                </a:tc>
                <a:tc>
                  <a:txBody>
                    <a:bodyPr/>
                    <a:lstStyle/>
                    <a:p>
                      <a:pPr marL="0" algn="just" defTabSz="914400" rtl="0" eaLnBrk="1" fontAlgn="ctr" latinLnBrk="0" hangingPunct="1"/>
                      <a:r>
                        <a:rPr lang="es-BO" sz="1400" u="none" strike="noStrike" kern="1200">
                          <a:effectLst/>
                        </a:rPr>
                        <a:t>SEGUIMIENTO AL INFORME N° AFIS-60/02/027/2010 "AUDITORÍA DE INGRESOS Y EGRESOS DEL SEGURO DELEGADO ELECTROPAZ"</a:t>
                      </a:r>
                      <a:endParaRPr lang="es-BO" sz="1400" u="none" strike="noStrike" kern="1200">
                        <a:solidFill>
                          <a:schemeClr val="dk1"/>
                        </a:solidFill>
                        <a:effectLst/>
                        <a:latin typeface="+mn-lt"/>
                        <a:ea typeface="+mn-ea"/>
                        <a:cs typeface="+mn-cs"/>
                      </a:endParaRPr>
                    </a:p>
                  </a:txBody>
                  <a:tcPr marL="8008" marR="8008" marT="8008" marB="0" anchor="ctr"/>
                </a:tc>
                <a:extLst>
                  <a:ext uri="{0D108BD9-81ED-4DB2-BD59-A6C34878D82A}">
                    <a16:rowId xmlns:a16="http://schemas.microsoft.com/office/drawing/2014/main" val="10002"/>
                  </a:ext>
                </a:extLst>
              </a:tr>
              <a:tr h="1081042">
                <a:tc>
                  <a:txBody>
                    <a:bodyPr/>
                    <a:lstStyle/>
                    <a:p>
                      <a:pPr marL="0" algn="just" defTabSz="914400" rtl="0" eaLnBrk="1" fontAlgn="ctr" latinLnBrk="0" hangingPunct="1"/>
                      <a:r>
                        <a:rPr lang="es-BO" sz="1400" u="none" strike="noStrike" kern="1200">
                          <a:effectLst/>
                        </a:rPr>
                        <a:t>3</a:t>
                      </a:r>
                      <a:endParaRPr lang="es-BO" sz="1400" u="none" strike="noStrike" kern="1200">
                        <a:solidFill>
                          <a:schemeClr val="dk1"/>
                        </a:solidFill>
                        <a:effectLst/>
                        <a:latin typeface="+mn-lt"/>
                        <a:ea typeface="+mn-ea"/>
                        <a:cs typeface="+mn-cs"/>
                      </a:endParaRPr>
                    </a:p>
                  </a:txBody>
                  <a:tcPr marL="8008" marR="8008" marT="8008" marB="0" anchor="ctr"/>
                </a:tc>
                <a:tc>
                  <a:txBody>
                    <a:bodyPr/>
                    <a:lstStyle/>
                    <a:p>
                      <a:pPr marL="0" algn="just" defTabSz="914400" rtl="0" eaLnBrk="1" fontAlgn="ctr" latinLnBrk="0" hangingPunct="1"/>
                      <a:r>
                        <a:rPr lang="es-BO" sz="1400" u="none" strike="noStrike" kern="1200">
                          <a:effectLst/>
                        </a:rPr>
                        <a:t>CBES</a:t>
                      </a:r>
                      <a:endParaRPr lang="es-BO" sz="1400" u="none" strike="noStrike" kern="1200">
                        <a:solidFill>
                          <a:schemeClr val="dk1"/>
                        </a:solidFill>
                        <a:effectLst/>
                        <a:latin typeface="+mn-lt"/>
                        <a:ea typeface="+mn-ea"/>
                        <a:cs typeface="+mn-cs"/>
                      </a:endParaRPr>
                    </a:p>
                  </a:txBody>
                  <a:tcPr marL="8008" marR="8008" marT="8008" marB="0" anchor="ctr"/>
                </a:tc>
                <a:tc>
                  <a:txBody>
                    <a:bodyPr/>
                    <a:lstStyle/>
                    <a:p>
                      <a:pPr marL="0" algn="just" defTabSz="914400" rtl="0" eaLnBrk="1" fontAlgn="ctr" latinLnBrk="0" hangingPunct="1"/>
                      <a:r>
                        <a:rPr lang="es-BO" sz="1400" u="none" strike="noStrike" kern="1200">
                          <a:effectLst/>
                        </a:rPr>
                        <a:t>LA PAZ</a:t>
                      </a:r>
                      <a:endParaRPr lang="es-BO" sz="1400" u="none" strike="noStrike" kern="1200">
                        <a:solidFill>
                          <a:schemeClr val="dk1"/>
                        </a:solidFill>
                        <a:effectLst/>
                        <a:latin typeface="+mn-lt"/>
                        <a:ea typeface="+mn-ea"/>
                        <a:cs typeface="+mn-cs"/>
                      </a:endParaRPr>
                    </a:p>
                  </a:txBody>
                  <a:tcPr marL="8008" marR="8008" marT="8008" marB="0" anchor="ctr"/>
                </a:tc>
                <a:tc>
                  <a:txBody>
                    <a:bodyPr/>
                    <a:lstStyle/>
                    <a:p>
                      <a:pPr marL="0" algn="just" defTabSz="914400" rtl="0" eaLnBrk="1" fontAlgn="ctr" latinLnBrk="0" hangingPunct="1"/>
                      <a:r>
                        <a:rPr lang="es-BO" sz="1400" u="none" strike="noStrike" kern="1200">
                          <a:effectLst/>
                        </a:rPr>
                        <a:t>AFIS-60-02-003/2015</a:t>
                      </a:r>
                      <a:endParaRPr lang="es-BO" sz="1400" u="none" strike="noStrike" kern="1200">
                        <a:solidFill>
                          <a:schemeClr val="dk1"/>
                        </a:solidFill>
                        <a:effectLst/>
                        <a:latin typeface="+mn-lt"/>
                        <a:ea typeface="+mn-ea"/>
                        <a:cs typeface="+mn-cs"/>
                      </a:endParaRPr>
                    </a:p>
                  </a:txBody>
                  <a:tcPr marL="8008" marR="8008" marT="8008" marB="0" anchor="ctr"/>
                </a:tc>
                <a:tc>
                  <a:txBody>
                    <a:bodyPr/>
                    <a:lstStyle/>
                    <a:p>
                      <a:pPr marL="0" algn="just" defTabSz="914400" rtl="0" eaLnBrk="1" fontAlgn="ctr" latinLnBrk="0" hangingPunct="1"/>
                      <a:r>
                        <a:rPr lang="es-BO" sz="1400" u="none" strike="noStrike" kern="1200">
                          <a:effectLst/>
                        </a:rPr>
                        <a:t>SEGUIMIENTO AL INFORME N° AFIS-60-02-009/2006 “AUDITORÍA ESPECÍFICA SOBRE CUENTAS DEL BALANCE GENERAL Y ESTADO DE RESULTADOS DE LA CAJA BANCARIA ESTATAL DE SALUD GESTIONES 2003 Y 2004” (CONTROL INTERNO)</a:t>
                      </a:r>
                      <a:endParaRPr lang="es-BO" sz="1400" u="none" strike="noStrike" kern="1200">
                        <a:solidFill>
                          <a:schemeClr val="dk1"/>
                        </a:solidFill>
                        <a:effectLst/>
                        <a:latin typeface="+mn-lt"/>
                        <a:ea typeface="+mn-ea"/>
                        <a:cs typeface="+mn-cs"/>
                      </a:endParaRPr>
                    </a:p>
                  </a:txBody>
                  <a:tcPr marL="8008" marR="8008" marT="8008" marB="0" anchor="ctr"/>
                </a:tc>
                <a:extLst>
                  <a:ext uri="{0D108BD9-81ED-4DB2-BD59-A6C34878D82A}">
                    <a16:rowId xmlns:a16="http://schemas.microsoft.com/office/drawing/2014/main" val="10003"/>
                  </a:ext>
                </a:extLst>
              </a:tr>
              <a:tr h="864834">
                <a:tc>
                  <a:txBody>
                    <a:bodyPr/>
                    <a:lstStyle/>
                    <a:p>
                      <a:pPr marL="0" algn="just" defTabSz="914400" rtl="0" eaLnBrk="1" fontAlgn="ctr" latinLnBrk="0" hangingPunct="1"/>
                      <a:r>
                        <a:rPr lang="es-BO" sz="1400" u="none" strike="noStrike" kern="1200">
                          <a:effectLst/>
                        </a:rPr>
                        <a:t>4</a:t>
                      </a:r>
                      <a:endParaRPr lang="es-BO" sz="1400" u="none" strike="noStrike" kern="1200">
                        <a:solidFill>
                          <a:schemeClr val="dk1"/>
                        </a:solidFill>
                        <a:effectLst/>
                        <a:latin typeface="+mn-lt"/>
                        <a:ea typeface="+mn-ea"/>
                        <a:cs typeface="+mn-cs"/>
                      </a:endParaRPr>
                    </a:p>
                  </a:txBody>
                  <a:tcPr marL="8008" marR="8008" marT="8008" marB="0" anchor="ctr"/>
                </a:tc>
                <a:tc>
                  <a:txBody>
                    <a:bodyPr/>
                    <a:lstStyle/>
                    <a:p>
                      <a:pPr marL="0" algn="just" defTabSz="914400" rtl="0" eaLnBrk="1" fontAlgn="ctr" latinLnBrk="0" hangingPunct="1"/>
                      <a:r>
                        <a:rPr lang="es-BO" sz="1400" u="none" strike="noStrike" kern="1200">
                          <a:effectLst/>
                        </a:rPr>
                        <a:t>CPS</a:t>
                      </a:r>
                      <a:endParaRPr lang="es-BO" sz="1400" u="none" strike="noStrike" kern="1200">
                        <a:solidFill>
                          <a:schemeClr val="dk1"/>
                        </a:solidFill>
                        <a:effectLst/>
                        <a:latin typeface="+mn-lt"/>
                        <a:ea typeface="+mn-ea"/>
                        <a:cs typeface="+mn-cs"/>
                      </a:endParaRPr>
                    </a:p>
                  </a:txBody>
                  <a:tcPr marL="8008" marR="8008" marT="8008" marB="0" anchor="ctr"/>
                </a:tc>
                <a:tc>
                  <a:txBody>
                    <a:bodyPr/>
                    <a:lstStyle/>
                    <a:p>
                      <a:pPr marL="0" algn="just" defTabSz="914400" rtl="0" eaLnBrk="1" fontAlgn="ctr" latinLnBrk="0" hangingPunct="1"/>
                      <a:r>
                        <a:rPr lang="es-BO" sz="1400" u="none" strike="noStrike" kern="1200">
                          <a:effectLst/>
                        </a:rPr>
                        <a:t>POTOSI</a:t>
                      </a:r>
                      <a:endParaRPr lang="es-BO" sz="1400" u="none" strike="noStrike" kern="1200">
                        <a:solidFill>
                          <a:schemeClr val="dk1"/>
                        </a:solidFill>
                        <a:effectLst/>
                        <a:latin typeface="+mn-lt"/>
                        <a:ea typeface="+mn-ea"/>
                        <a:cs typeface="+mn-cs"/>
                      </a:endParaRPr>
                    </a:p>
                  </a:txBody>
                  <a:tcPr marL="8008" marR="8008" marT="8008" marB="0" anchor="ctr"/>
                </a:tc>
                <a:tc>
                  <a:txBody>
                    <a:bodyPr/>
                    <a:lstStyle/>
                    <a:p>
                      <a:pPr marL="0" algn="just" defTabSz="914400" rtl="0" eaLnBrk="1" fontAlgn="ctr" latinLnBrk="0" hangingPunct="1"/>
                      <a:r>
                        <a:rPr lang="es-BO" sz="1400" u="none" strike="noStrike" kern="1200">
                          <a:effectLst/>
                        </a:rPr>
                        <a:t>AFIS-60-02-004/2015</a:t>
                      </a:r>
                      <a:endParaRPr lang="es-BO" sz="1400" u="none" strike="noStrike" kern="1200">
                        <a:solidFill>
                          <a:schemeClr val="dk1"/>
                        </a:solidFill>
                        <a:effectLst/>
                        <a:latin typeface="+mn-lt"/>
                        <a:ea typeface="+mn-ea"/>
                        <a:cs typeface="+mn-cs"/>
                      </a:endParaRPr>
                    </a:p>
                  </a:txBody>
                  <a:tcPr marL="8008" marR="8008" marT="8008" marB="0" anchor="ctr"/>
                </a:tc>
                <a:tc>
                  <a:txBody>
                    <a:bodyPr/>
                    <a:lstStyle/>
                    <a:p>
                      <a:pPr marL="0" algn="just" defTabSz="914400" rtl="0" eaLnBrk="1" fontAlgn="ctr" latinLnBrk="0" hangingPunct="1"/>
                      <a:r>
                        <a:rPr lang="es-BO" sz="1400" u="none" strike="noStrike" kern="1200">
                          <a:effectLst/>
                        </a:rPr>
                        <a:t>SEGUIMIENTO AL INFORME AFIS-60-02-011/2006 AUDITORIA ESPECÍFICA  DE COTIZACIONES (APORTES PATRONALES) CAJA PETROLERA DE SALUD DEPARTAMENTAL LA PAZ". </a:t>
                      </a:r>
                      <a:endParaRPr lang="es-BO" sz="1400" u="none" strike="noStrike" kern="1200">
                        <a:solidFill>
                          <a:schemeClr val="dk1"/>
                        </a:solidFill>
                        <a:effectLst/>
                        <a:latin typeface="+mn-lt"/>
                        <a:ea typeface="+mn-ea"/>
                        <a:cs typeface="+mn-cs"/>
                      </a:endParaRPr>
                    </a:p>
                  </a:txBody>
                  <a:tcPr marL="8008" marR="8008" marT="8008" marB="0" anchor="ctr"/>
                </a:tc>
                <a:extLst>
                  <a:ext uri="{0D108BD9-81ED-4DB2-BD59-A6C34878D82A}">
                    <a16:rowId xmlns:a16="http://schemas.microsoft.com/office/drawing/2014/main" val="10004"/>
                  </a:ext>
                </a:extLst>
              </a:tr>
              <a:tr h="864834">
                <a:tc>
                  <a:txBody>
                    <a:bodyPr/>
                    <a:lstStyle/>
                    <a:p>
                      <a:pPr marL="0" algn="just" defTabSz="914400" rtl="0" eaLnBrk="1" fontAlgn="ctr" latinLnBrk="0" hangingPunct="1"/>
                      <a:r>
                        <a:rPr lang="es-BO" sz="1400" u="none" strike="noStrike" kern="1200">
                          <a:effectLst/>
                        </a:rPr>
                        <a:t>5</a:t>
                      </a:r>
                      <a:endParaRPr lang="es-BO" sz="1400" u="none" strike="noStrike" kern="1200">
                        <a:solidFill>
                          <a:schemeClr val="dk1"/>
                        </a:solidFill>
                        <a:effectLst/>
                        <a:latin typeface="+mn-lt"/>
                        <a:ea typeface="+mn-ea"/>
                        <a:cs typeface="+mn-cs"/>
                      </a:endParaRPr>
                    </a:p>
                  </a:txBody>
                  <a:tcPr marL="8008" marR="8008" marT="8008" marB="0" anchor="ctr"/>
                </a:tc>
                <a:tc>
                  <a:txBody>
                    <a:bodyPr/>
                    <a:lstStyle/>
                    <a:p>
                      <a:pPr marL="0" algn="just" defTabSz="914400" rtl="0" eaLnBrk="1" fontAlgn="ctr" latinLnBrk="0" hangingPunct="1"/>
                      <a:r>
                        <a:rPr lang="es-BO" sz="1400" u="none" strike="noStrike" kern="1200">
                          <a:effectLst/>
                        </a:rPr>
                        <a:t>SSU</a:t>
                      </a:r>
                      <a:endParaRPr lang="es-BO" sz="1400" u="none" strike="noStrike" kern="1200">
                        <a:solidFill>
                          <a:schemeClr val="dk1"/>
                        </a:solidFill>
                        <a:effectLst/>
                        <a:latin typeface="+mn-lt"/>
                        <a:ea typeface="+mn-ea"/>
                        <a:cs typeface="+mn-cs"/>
                      </a:endParaRPr>
                    </a:p>
                  </a:txBody>
                  <a:tcPr marL="8008" marR="8008" marT="8008" marB="0" anchor="ctr"/>
                </a:tc>
                <a:tc>
                  <a:txBody>
                    <a:bodyPr/>
                    <a:lstStyle/>
                    <a:p>
                      <a:pPr marL="0" algn="just" defTabSz="914400" rtl="0" eaLnBrk="1" fontAlgn="ctr" latinLnBrk="0" hangingPunct="1"/>
                      <a:r>
                        <a:rPr lang="es-BO" sz="1400" u="none" strike="noStrike" kern="1200">
                          <a:effectLst/>
                        </a:rPr>
                        <a:t>POTOSI</a:t>
                      </a:r>
                      <a:endParaRPr lang="es-BO" sz="1400" u="none" strike="noStrike" kern="1200">
                        <a:solidFill>
                          <a:schemeClr val="dk1"/>
                        </a:solidFill>
                        <a:effectLst/>
                        <a:latin typeface="+mn-lt"/>
                        <a:ea typeface="+mn-ea"/>
                        <a:cs typeface="+mn-cs"/>
                      </a:endParaRPr>
                    </a:p>
                  </a:txBody>
                  <a:tcPr marL="8008" marR="8008" marT="8008" marB="0" anchor="ctr"/>
                </a:tc>
                <a:tc>
                  <a:txBody>
                    <a:bodyPr/>
                    <a:lstStyle/>
                    <a:p>
                      <a:pPr marL="0" algn="just" defTabSz="914400" rtl="0" eaLnBrk="1" fontAlgn="ctr" latinLnBrk="0" hangingPunct="1"/>
                      <a:r>
                        <a:rPr lang="es-BO" sz="1400" u="none" strike="noStrike" kern="1200">
                          <a:effectLst/>
                        </a:rPr>
                        <a:t>AFIS-60-02-005/2015</a:t>
                      </a:r>
                      <a:endParaRPr lang="es-BO" sz="1400" u="none" strike="noStrike" kern="1200">
                        <a:solidFill>
                          <a:schemeClr val="dk1"/>
                        </a:solidFill>
                        <a:effectLst/>
                        <a:latin typeface="+mn-lt"/>
                        <a:ea typeface="+mn-ea"/>
                        <a:cs typeface="+mn-cs"/>
                      </a:endParaRPr>
                    </a:p>
                  </a:txBody>
                  <a:tcPr marL="8008" marR="8008" marT="8008" marB="0" anchor="ctr"/>
                </a:tc>
                <a:tc>
                  <a:txBody>
                    <a:bodyPr/>
                    <a:lstStyle/>
                    <a:p>
                      <a:pPr marL="0" algn="just" defTabSz="914400" rtl="0" eaLnBrk="1" fontAlgn="ctr" latinLnBrk="0" hangingPunct="1"/>
                      <a:r>
                        <a:rPr lang="es-BO" sz="1400" u="none" strike="noStrike" kern="1200" dirty="0">
                          <a:effectLst/>
                        </a:rPr>
                        <a:t>SEGUIMIENTO AL INFORME AFIS-60-02-035/2008 "AUDITORIA DE COTIZACIONES (APORTES PATRONALES) EN EL SEGURO SOCIAL UNIVERSITARIO POTOSI"</a:t>
                      </a:r>
                      <a:endParaRPr lang="es-BO" sz="1400" u="none" strike="noStrike" kern="1200" dirty="0">
                        <a:solidFill>
                          <a:schemeClr val="dk1"/>
                        </a:solidFill>
                        <a:effectLst/>
                        <a:latin typeface="+mn-lt"/>
                        <a:ea typeface="+mn-ea"/>
                        <a:cs typeface="+mn-cs"/>
                      </a:endParaRPr>
                    </a:p>
                  </a:txBody>
                  <a:tcPr marL="8008" marR="8008" marT="8008" marB="0" anchor="ctr"/>
                </a:tc>
                <a:extLst>
                  <a:ext uri="{0D108BD9-81ED-4DB2-BD59-A6C34878D82A}">
                    <a16:rowId xmlns:a16="http://schemas.microsoft.com/office/drawing/2014/main" val="10005"/>
                  </a:ext>
                </a:extLst>
              </a:tr>
            </a:tbl>
          </a:graphicData>
        </a:graphic>
      </p:graphicFrame>
      <p:sp>
        <p:nvSpPr>
          <p:cNvPr id="11" name="10 Rectángulo"/>
          <p:cNvSpPr/>
          <p:nvPr/>
        </p:nvSpPr>
        <p:spPr>
          <a:xfrm>
            <a:off x="2423592" y="1124744"/>
            <a:ext cx="7848873" cy="400110"/>
          </a:xfrm>
          <a:prstGeom prst="rect">
            <a:avLst/>
          </a:prstGeom>
        </p:spPr>
        <p:txBody>
          <a:bodyPr wrap="square">
            <a:spAutoFit/>
          </a:bodyPr>
          <a:lstStyle/>
          <a:p>
            <a:r>
              <a:rPr lang="es-BO" sz="2000" b="1" dirty="0">
                <a:effectLst>
                  <a:outerShdw blurRad="38100" dist="38100" dir="2700000" algn="tl">
                    <a:srgbClr val="000000">
                      <a:alpha val="43137"/>
                    </a:srgbClr>
                  </a:outerShdw>
                </a:effectLst>
              </a:rPr>
              <a:t>20 INFORMES - SEGUIMIENTO A AUDITORÍAS</a:t>
            </a:r>
          </a:p>
        </p:txBody>
      </p:sp>
      <p:sp>
        <p:nvSpPr>
          <p:cNvPr id="9" name="8 CuadroTexto"/>
          <p:cNvSpPr txBox="1"/>
          <p:nvPr/>
        </p:nvSpPr>
        <p:spPr>
          <a:xfrm>
            <a:off x="6816080" y="619252"/>
            <a:ext cx="3594068" cy="25391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defPPr>
              <a:defRPr lang="es-BO"/>
            </a:defPPr>
            <a:lvl1pPr algn="ctr" fontAlgn="auto">
              <a:spcBef>
                <a:spcPts val="0"/>
              </a:spcBef>
              <a:spcAft>
                <a:spcPts val="0"/>
              </a:spcAft>
              <a:defRPr sz="900" b="1">
                <a:solidFill>
                  <a:srgbClr val="FFFF00"/>
                </a:solidFill>
                <a:effectLst>
                  <a:outerShdw blurRad="38100" dist="38100" dir="2700000" algn="tl">
                    <a:srgbClr val="000000">
                      <a:alpha val="43137"/>
                    </a:srgbClr>
                  </a:outerShdw>
                </a:effectLst>
              </a:defRPr>
            </a:lvl1pPr>
          </a:lstStyle>
          <a:p>
            <a:r>
              <a:rPr lang="es-BO" sz="1050" dirty="0">
                <a:solidFill>
                  <a:schemeClr val="bg1"/>
                </a:solidFill>
              </a:rPr>
              <a:t>AREA  FISCALIZACIÓN ADMNISTRATIVA Y FINANCIERA</a:t>
            </a:r>
            <a:endParaRPr lang="es-ES" sz="1050" dirty="0">
              <a:solidFill>
                <a:schemeClr val="bg1"/>
              </a:solidFill>
            </a:endParaRPr>
          </a:p>
        </p:txBody>
      </p:sp>
      <p:sp>
        <p:nvSpPr>
          <p:cNvPr id="7" name="5 CuadroTexto"/>
          <p:cNvSpPr txBox="1"/>
          <p:nvPr/>
        </p:nvSpPr>
        <p:spPr>
          <a:xfrm>
            <a:off x="6384033" y="81776"/>
            <a:ext cx="4032449" cy="41549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s-BO" sz="1050" b="1" dirty="0">
                <a:solidFill>
                  <a:schemeClr val="bg1"/>
                </a:solidFill>
                <a:effectLst>
                  <a:outerShdw blurRad="38100" dist="38100" dir="2700000" algn="tl">
                    <a:srgbClr val="000000">
                      <a:alpha val="43137"/>
                    </a:srgbClr>
                  </a:outerShdw>
                </a:effectLst>
              </a:rPr>
              <a:t>DEPARTAMENTO TÉCNICO DE FISCALIZACIÓN</a:t>
            </a:r>
          </a:p>
          <a:p>
            <a:pPr algn="ctr">
              <a:defRPr/>
            </a:pPr>
            <a:r>
              <a:rPr lang="es-BO" sz="1050" b="1" dirty="0">
                <a:solidFill>
                  <a:schemeClr val="bg1"/>
                </a:solidFill>
                <a:effectLst>
                  <a:outerShdw blurRad="38100" dist="38100" dir="2700000" algn="tl">
                    <a:srgbClr val="000000">
                      <a:alpha val="43137"/>
                    </a:srgbClr>
                  </a:outerShdw>
                </a:effectLst>
              </a:rPr>
              <a:t>ADMINISTRATIVA Y FINANCIERA</a:t>
            </a:r>
            <a:endParaRPr lang="es-ES" sz="1050" b="1" dirty="0">
              <a:solidFill>
                <a:schemeClr val="bg1"/>
              </a:solidFill>
              <a:effectLst>
                <a:outerShdw blurRad="38100" dist="38100" dir="2700000" algn="tl">
                  <a:srgbClr val="000000">
                    <a:alpha val="43137"/>
                  </a:srgbClr>
                </a:outerShdw>
              </a:effectLst>
            </a:endParaRPr>
          </a:p>
        </p:txBody>
      </p:sp>
      <p:pic>
        <p:nvPicPr>
          <p:cNvPr id="8"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2921618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AutoShape 4"/>
          <p:cNvSpPr>
            <a:spLocks noChangeArrowheads="1"/>
          </p:cNvSpPr>
          <p:nvPr/>
        </p:nvSpPr>
        <p:spPr bwMode="auto">
          <a:xfrm>
            <a:off x="7176120" y="1988841"/>
            <a:ext cx="3282002" cy="2376263"/>
          </a:xfrm>
          <a:prstGeom prst="leftArrowCallout">
            <a:avLst>
              <a:gd name="adj1" fmla="val 34012"/>
              <a:gd name="adj2" fmla="val 25000"/>
              <a:gd name="adj3" fmla="val 28292"/>
              <a:gd name="adj4" fmla="val 66667"/>
            </a:avLst>
          </a:prstGeom>
          <a:solidFill>
            <a:srgbClr val="FF0000"/>
          </a:solidFill>
          <a:ln w="9525">
            <a:miter lim="800000"/>
            <a:headEnd/>
            <a:tailEnd/>
          </a:ln>
          <a:effectLst/>
          <a:scene3d>
            <a:camera prst="perspectiveContrastingLeftFacing"/>
            <a:lightRig rig="legacyFlat3" dir="b"/>
          </a:scene3d>
          <a:sp3d extrusionH="430200" prstMaterial="legacyMatte">
            <a:bevelT w="13500" h="13500" prst="angle"/>
            <a:bevelB w="13500" h="13500" prst="angle"/>
            <a:extrusionClr>
              <a:srgbClr val="FF0000"/>
            </a:extrusionClr>
          </a:sp3d>
        </p:spPr>
        <p:txBody>
          <a:bodyPr wrap="none" anchor="ctr">
            <a:flatTx/>
          </a:bodyPr>
          <a:lstStyle/>
          <a:p>
            <a:pPr algn="ctr">
              <a:defRPr/>
            </a:pPr>
            <a:endParaRPr lang="es-ES_tradnl" sz="2400" b="1" dirty="0">
              <a:solidFill>
                <a:srgbClr val="92D050"/>
              </a:solidFill>
            </a:endParaRPr>
          </a:p>
        </p:txBody>
      </p:sp>
      <p:sp>
        <p:nvSpPr>
          <p:cNvPr id="134153" name="Text Box 9"/>
          <p:cNvSpPr txBox="1">
            <a:spLocks noChangeArrowheads="1"/>
          </p:cNvSpPr>
          <p:nvPr/>
        </p:nvSpPr>
        <p:spPr bwMode="auto">
          <a:xfrm>
            <a:off x="2567608" y="4653137"/>
            <a:ext cx="4386342" cy="783193"/>
          </a:xfrm>
          <a:prstGeom prst="roundRect">
            <a:avLst/>
          </a:prstGeom>
          <a:gradFill flip="none" rotWithShape="1">
            <a:gsLst>
              <a:gs pos="0">
                <a:schemeClr val="accent3">
                  <a:lumMod val="85000"/>
                  <a:shade val="30000"/>
                  <a:satMod val="115000"/>
                </a:schemeClr>
              </a:gs>
              <a:gs pos="50000">
                <a:schemeClr val="accent3">
                  <a:lumMod val="85000"/>
                  <a:shade val="67500"/>
                  <a:satMod val="115000"/>
                </a:schemeClr>
              </a:gs>
              <a:gs pos="100000">
                <a:schemeClr val="accent3">
                  <a:lumMod val="85000"/>
                  <a:shade val="100000"/>
                  <a:satMod val="115000"/>
                </a:schemeClr>
              </a:gs>
            </a:gsLst>
            <a:lin ang="2700000" scaled="1"/>
            <a:tileRect/>
          </a:gra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flatTx/>
          </a:bodyPr>
          <a:lstStyle/>
          <a:p>
            <a:pPr algn="ctr">
              <a:defRPr/>
            </a:pPr>
            <a:r>
              <a:rPr lang="es-ES" sz="2000" dirty="0">
                <a:latin typeface="Arial" pitchFamily="34" charset="0"/>
                <a:cs typeface="Arial" pitchFamily="34" charset="0"/>
              </a:rPr>
              <a:t>SOLICITUDES DE REEMBOLSO DE GASTOS EFECTUADOS</a:t>
            </a:r>
            <a:endParaRPr lang="es-ES" sz="2400" dirty="0"/>
          </a:p>
        </p:txBody>
      </p:sp>
      <p:sp>
        <p:nvSpPr>
          <p:cNvPr id="10" name="Text Box 6"/>
          <p:cNvSpPr txBox="1">
            <a:spLocks noChangeArrowheads="1"/>
          </p:cNvSpPr>
          <p:nvPr/>
        </p:nvSpPr>
        <p:spPr bwMode="auto">
          <a:xfrm>
            <a:off x="2430002" y="2276872"/>
            <a:ext cx="5076056" cy="1464231"/>
          </a:xfrm>
          <a:prstGeom prst="roundRect">
            <a:avLst/>
          </a:prstGeom>
          <a:gradFill flip="none" rotWithShape="1">
            <a:gsLst>
              <a:gs pos="0">
                <a:schemeClr val="accent3">
                  <a:lumMod val="85000"/>
                  <a:shade val="30000"/>
                  <a:satMod val="115000"/>
                </a:schemeClr>
              </a:gs>
              <a:gs pos="50000">
                <a:schemeClr val="accent3">
                  <a:lumMod val="85000"/>
                  <a:shade val="67500"/>
                  <a:satMod val="115000"/>
                </a:schemeClr>
              </a:gs>
              <a:gs pos="100000">
                <a:schemeClr val="accent3">
                  <a:lumMod val="85000"/>
                  <a:shade val="100000"/>
                  <a:satMod val="115000"/>
                </a:schemeClr>
              </a:gs>
            </a:gsLst>
            <a:lin ang="2700000" scaled="1"/>
            <a:tileRect/>
          </a:gra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a:spAutoFit/>
            <a:flatTx/>
          </a:bodyPr>
          <a:lstStyle/>
          <a:p>
            <a:pPr>
              <a:defRPr/>
            </a:pPr>
            <a:r>
              <a:rPr lang="es-ES" sz="2000" dirty="0">
                <a:latin typeface="Arial" pitchFamily="34" charset="0"/>
                <a:cs typeface="Arial" pitchFamily="34" charset="0"/>
              </a:rPr>
              <a:t>IMPERICIA</a:t>
            </a:r>
          </a:p>
          <a:p>
            <a:pPr>
              <a:defRPr/>
            </a:pPr>
            <a:r>
              <a:rPr lang="es-ES" sz="2000" dirty="0">
                <a:latin typeface="Arial" pitchFamily="34" charset="0"/>
                <a:cs typeface="Arial" pitchFamily="34" charset="0"/>
              </a:rPr>
              <a:t>NEGLIGENCIA</a:t>
            </a:r>
          </a:p>
          <a:p>
            <a:pPr>
              <a:defRPr/>
            </a:pPr>
            <a:r>
              <a:rPr lang="es-ES" sz="2000" dirty="0">
                <a:latin typeface="Arial" pitchFamily="34" charset="0"/>
                <a:cs typeface="Arial" pitchFamily="34" charset="0"/>
              </a:rPr>
              <a:t>NO ATENCION A LOS ASEGURADOS ETC..</a:t>
            </a:r>
          </a:p>
        </p:txBody>
      </p:sp>
      <p:sp>
        <p:nvSpPr>
          <p:cNvPr id="9" name="Text Box 6"/>
          <p:cNvSpPr txBox="1">
            <a:spLocks noChangeArrowheads="1"/>
          </p:cNvSpPr>
          <p:nvPr/>
        </p:nvSpPr>
        <p:spPr bwMode="auto">
          <a:xfrm>
            <a:off x="2495600" y="1412776"/>
            <a:ext cx="4421630" cy="442674"/>
          </a:xfrm>
          <a:prstGeom prst="roundRect">
            <a:avLst/>
          </a:prstGeom>
          <a:gradFill flip="none" rotWithShape="1">
            <a:gsLst>
              <a:gs pos="0">
                <a:schemeClr val="accent3">
                  <a:lumMod val="85000"/>
                  <a:shade val="30000"/>
                  <a:satMod val="115000"/>
                </a:schemeClr>
              </a:gs>
              <a:gs pos="50000">
                <a:schemeClr val="accent3">
                  <a:lumMod val="85000"/>
                  <a:shade val="67500"/>
                  <a:satMod val="115000"/>
                </a:schemeClr>
              </a:gs>
              <a:gs pos="100000">
                <a:schemeClr val="accent3">
                  <a:lumMod val="85000"/>
                  <a:shade val="100000"/>
                  <a:satMod val="115000"/>
                </a:schemeClr>
              </a:gs>
            </a:gsLst>
            <a:lin ang="2700000" scaled="1"/>
            <a:tileRect/>
          </a:gra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a:spAutoFit/>
            <a:flatTx/>
          </a:bodyPr>
          <a:lstStyle/>
          <a:p>
            <a:pPr algn="ctr">
              <a:defRPr/>
            </a:pPr>
            <a:r>
              <a:rPr lang="es-ES" sz="2000" dirty="0">
                <a:latin typeface="Arial" pitchFamily="34" charset="0"/>
                <a:cs typeface="Arial" pitchFamily="34" charset="0"/>
              </a:rPr>
              <a:t>MALA PRAXIS  MEDICA </a:t>
            </a:r>
          </a:p>
        </p:txBody>
      </p:sp>
      <p:sp>
        <p:nvSpPr>
          <p:cNvPr id="12" name="11 CuadroTexto"/>
          <p:cNvSpPr txBox="1"/>
          <p:nvPr/>
        </p:nvSpPr>
        <p:spPr>
          <a:xfrm>
            <a:off x="8103952" y="2176698"/>
            <a:ext cx="2354170" cy="1692771"/>
          </a:xfrm>
          <a:prstGeom prst="rect">
            <a:avLst/>
          </a:prstGeom>
          <a:solidFill>
            <a:srgbClr val="99FFCC"/>
          </a:solidFill>
          <a:scene3d>
            <a:camera prst="perspectiveContrastingLeftFacing"/>
            <a:lightRig rig="threePt" dir="t"/>
          </a:scene3d>
        </p:spPr>
        <p:txBody>
          <a:bodyPr wrap="square">
            <a:spAutoFit/>
          </a:bodyPr>
          <a:lstStyle/>
          <a:p>
            <a:pPr algn="ctr">
              <a:defRPr/>
            </a:pPr>
            <a:r>
              <a:rPr lang="es-ES_tradnl" sz="2000" b="1" dirty="0"/>
              <a:t>Auditorias</a:t>
            </a:r>
          </a:p>
          <a:p>
            <a:pPr algn="ctr">
              <a:defRPr/>
            </a:pPr>
            <a:r>
              <a:rPr lang="es-ES_tradnl" sz="2000" b="1" dirty="0"/>
              <a:t>medicas  Externas                    (P:80 –                     E:96 – 100%) </a:t>
            </a:r>
          </a:p>
          <a:p>
            <a:pPr>
              <a:defRPr/>
            </a:pPr>
            <a:endParaRPr lang="es-BO" sz="2400" dirty="0"/>
          </a:p>
        </p:txBody>
      </p:sp>
      <p:sp>
        <p:nvSpPr>
          <p:cNvPr id="13" name="12 Elipse"/>
          <p:cNvSpPr/>
          <p:nvPr/>
        </p:nvSpPr>
        <p:spPr>
          <a:xfrm>
            <a:off x="4295800" y="2263083"/>
            <a:ext cx="1584176" cy="661861"/>
          </a:xfrm>
          <a:prstGeom prst="ellipse">
            <a:avLst/>
          </a:prstGeom>
          <a:scene3d>
            <a:camera prst="orthographicFront"/>
            <a:lightRig rig="threePt" dir="t"/>
          </a:scene3d>
          <a:sp3d>
            <a:bevelT w="165100" prst="coolSlant"/>
          </a:sp3d>
        </p:spPr>
        <p:style>
          <a:lnRef idx="1">
            <a:schemeClr val="accent5"/>
          </a:lnRef>
          <a:fillRef idx="3">
            <a:schemeClr val="accent5"/>
          </a:fillRef>
          <a:effectRef idx="2">
            <a:schemeClr val="accent5"/>
          </a:effectRef>
          <a:fontRef idx="minor">
            <a:schemeClr val="lt1"/>
          </a:fontRef>
        </p:style>
        <p:txBody>
          <a:bodyPr anchor="ctr"/>
          <a:lstStyle/>
          <a:p>
            <a:pPr algn="ctr">
              <a:defRPr/>
            </a:pPr>
            <a:r>
              <a:rPr lang="es-BO" sz="2400" b="1" dirty="0">
                <a:solidFill>
                  <a:schemeClr val="bg1">
                    <a:lumMod val="95000"/>
                  </a:schemeClr>
                </a:solidFill>
              </a:rPr>
              <a:t>52 %</a:t>
            </a:r>
          </a:p>
        </p:txBody>
      </p:sp>
      <p:sp>
        <p:nvSpPr>
          <p:cNvPr id="14" name="13 Elipse"/>
          <p:cNvSpPr/>
          <p:nvPr/>
        </p:nvSpPr>
        <p:spPr>
          <a:xfrm>
            <a:off x="7646466" y="5247203"/>
            <a:ext cx="1584176" cy="900101"/>
          </a:xfrm>
          <a:prstGeom prst="ellipse">
            <a:avLst/>
          </a:prstGeom>
          <a:scene3d>
            <a:camera prst="orthographicFront"/>
            <a:lightRig rig="threePt" dir="t"/>
          </a:scene3d>
          <a:sp3d>
            <a:bevelT w="165100" prst="coolSlant"/>
          </a:sp3d>
        </p:spPr>
        <p:style>
          <a:lnRef idx="1">
            <a:schemeClr val="accent5"/>
          </a:lnRef>
          <a:fillRef idx="3">
            <a:schemeClr val="accent5"/>
          </a:fillRef>
          <a:effectRef idx="2">
            <a:schemeClr val="accent5"/>
          </a:effectRef>
          <a:fontRef idx="minor">
            <a:schemeClr val="lt1"/>
          </a:fontRef>
        </p:style>
        <p:txBody>
          <a:bodyPr anchor="ctr"/>
          <a:lstStyle/>
          <a:p>
            <a:pPr algn="ctr">
              <a:defRPr/>
            </a:pPr>
            <a:r>
              <a:rPr lang="es-BO" sz="2400" b="1" dirty="0">
                <a:solidFill>
                  <a:schemeClr val="bg1">
                    <a:lumMod val="95000"/>
                  </a:schemeClr>
                </a:solidFill>
              </a:rPr>
              <a:t>42%</a:t>
            </a:r>
          </a:p>
        </p:txBody>
      </p:sp>
      <p:sp>
        <p:nvSpPr>
          <p:cNvPr id="3" name="2 Flecha abajo"/>
          <p:cNvSpPr/>
          <p:nvPr/>
        </p:nvSpPr>
        <p:spPr>
          <a:xfrm rot="7059330">
            <a:off x="6904695" y="4863610"/>
            <a:ext cx="864096" cy="693358"/>
          </a:xfrm>
          <a:prstGeom prst="down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s-BO">
              <a:solidFill>
                <a:srgbClr val="92D050"/>
              </a:solidFill>
            </a:endParaRPr>
          </a:p>
        </p:txBody>
      </p:sp>
      <p:pic>
        <p:nvPicPr>
          <p:cNvPr id="15"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3106370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134153"/>
                                        </p:tgtEl>
                                        <p:attrNameLst>
                                          <p:attrName>style.visibility</p:attrName>
                                        </p:attrNameLst>
                                      </p:cBhvr>
                                      <p:to>
                                        <p:strVal val="visible"/>
                                      </p:to>
                                    </p:set>
                                    <p:anim calcmode="lin" valueType="num">
                                      <p:cBhvr>
                                        <p:cTn id="7" dur="500" fill="hold"/>
                                        <p:tgtEl>
                                          <p:spTgt spid="134153"/>
                                        </p:tgtEl>
                                        <p:attrNameLst>
                                          <p:attrName>ppt_w</p:attrName>
                                        </p:attrNameLst>
                                      </p:cBhvr>
                                      <p:tavLst>
                                        <p:tav tm="0">
                                          <p:val>
                                            <p:fltVal val="0"/>
                                          </p:val>
                                        </p:tav>
                                        <p:tav tm="100000">
                                          <p:val>
                                            <p:strVal val="#ppt_w"/>
                                          </p:val>
                                        </p:tav>
                                      </p:tavLst>
                                    </p:anim>
                                    <p:anim calcmode="lin" valueType="num">
                                      <p:cBhvr>
                                        <p:cTn id="8" dur="500" fill="hold"/>
                                        <p:tgtEl>
                                          <p:spTgt spid="134153"/>
                                        </p:tgtEl>
                                        <p:attrNameLst>
                                          <p:attrName>ppt_h</p:attrName>
                                        </p:attrNameLst>
                                      </p:cBhvr>
                                      <p:tavLst>
                                        <p:tav tm="0">
                                          <p:val>
                                            <p:fltVal val="0"/>
                                          </p:val>
                                        </p:tav>
                                        <p:tav tm="100000">
                                          <p:val>
                                            <p:strVal val="#ppt_h"/>
                                          </p:val>
                                        </p:tav>
                                      </p:tavLst>
                                    </p:anim>
                                    <p:animEffect transition="in" filter="fade">
                                      <p:cBhvr>
                                        <p:cTn id="9" dur="500"/>
                                        <p:tgtEl>
                                          <p:spTgt spid="134153"/>
                                        </p:tgtEl>
                                      </p:cBhvr>
                                    </p:animEffect>
                                  </p:childTnLst>
                                </p:cTn>
                              </p:par>
                              <p:par>
                                <p:cTn id="10" presetID="53"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53"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nvPr>
        </p:nvGraphicFramePr>
        <p:xfrm>
          <a:off x="2135561" y="1749007"/>
          <a:ext cx="8208913" cy="4924425"/>
        </p:xfrm>
        <a:graphic>
          <a:graphicData uri="http://schemas.openxmlformats.org/drawingml/2006/table">
            <a:tbl>
              <a:tblPr>
                <a:tableStyleId>{8A107856-5554-42FB-B03E-39F5DBC370BA}</a:tableStyleId>
              </a:tblPr>
              <a:tblGrid>
                <a:gridCol w="343986">
                  <a:extLst>
                    <a:ext uri="{9D8B030D-6E8A-4147-A177-3AD203B41FA5}">
                      <a16:colId xmlns:a16="http://schemas.microsoft.com/office/drawing/2014/main" val="20000"/>
                    </a:ext>
                  </a:extLst>
                </a:gridCol>
                <a:gridCol w="952158">
                  <a:extLst>
                    <a:ext uri="{9D8B030D-6E8A-4147-A177-3AD203B41FA5}">
                      <a16:colId xmlns:a16="http://schemas.microsoft.com/office/drawing/2014/main" val="20001"/>
                    </a:ext>
                  </a:extLst>
                </a:gridCol>
                <a:gridCol w="1152128">
                  <a:extLst>
                    <a:ext uri="{9D8B030D-6E8A-4147-A177-3AD203B41FA5}">
                      <a16:colId xmlns:a16="http://schemas.microsoft.com/office/drawing/2014/main" val="20002"/>
                    </a:ext>
                  </a:extLst>
                </a:gridCol>
                <a:gridCol w="1530907">
                  <a:extLst>
                    <a:ext uri="{9D8B030D-6E8A-4147-A177-3AD203B41FA5}">
                      <a16:colId xmlns:a16="http://schemas.microsoft.com/office/drawing/2014/main" val="20003"/>
                    </a:ext>
                  </a:extLst>
                </a:gridCol>
                <a:gridCol w="4229734">
                  <a:extLst>
                    <a:ext uri="{9D8B030D-6E8A-4147-A177-3AD203B41FA5}">
                      <a16:colId xmlns:a16="http://schemas.microsoft.com/office/drawing/2014/main" val="20004"/>
                    </a:ext>
                  </a:extLst>
                </a:gridCol>
              </a:tblGrid>
              <a:tr h="797640">
                <a:tc>
                  <a:txBody>
                    <a:bodyPr/>
                    <a:lstStyle/>
                    <a:p>
                      <a:pPr algn="ctr" fontAlgn="ctr"/>
                      <a:r>
                        <a:rPr lang="es-BO" sz="1600" u="none" strike="noStrike" dirty="0">
                          <a:effectLst/>
                        </a:rPr>
                        <a:t>6</a:t>
                      </a:r>
                      <a:endParaRPr lang="es-BO" sz="1600" b="0" i="0" u="none" strike="noStrike" dirty="0">
                        <a:effectLst/>
                        <a:latin typeface="Bodoni MT Condensed"/>
                      </a:endParaRPr>
                    </a:p>
                  </a:txBody>
                  <a:tcPr marL="9525" marR="9525" marT="9525" marB="0" anchor="ctr"/>
                </a:tc>
                <a:tc>
                  <a:txBody>
                    <a:bodyPr/>
                    <a:lstStyle/>
                    <a:p>
                      <a:pPr algn="ctr" fontAlgn="ctr"/>
                      <a:r>
                        <a:rPr lang="es-BO" sz="1600" u="none" strike="noStrike">
                          <a:effectLst/>
                        </a:rPr>
                        <a:t>CNS</a:t>
                      </a:r>
                      <a:endParaRPr lang="es-BO" sz="1600" b="0" i="0" u="none" strike="noStrike">
                        <a:effectLst/>
                        <a:latin typeface="Bodoni MT Condensed"/>
                      </a:endParaRPr>
                    </a:p>
                  </a:txBody>
                  <a:tcPr marL="9525" marR="9525" marT="9525" marB="0" anchor="ctr"/>
                </a:tc>
                <a:tc>
                  <a:txBody>
                    <a:bodyPr/>
                    <a:lstStyle/>
                    <a:p>
                      <a:pPr algn="ctr" fontAlgn="ctr"/>
                      <a:r>
                        <a:rPr lang="es-BO" sz="1600" u="none" strike="noStrike" dirty="0">
                          <a:effectLst/>
                        </a:rPr>
                        <a:t>TRINIDAD</a:t>
                      </a:r>
                      <a:endParaRPr lang="es-BO" sz="1600" b="0" i="0" u="none" strike="noStrike" dirty="0">
                        <a:effectLst/>
                        <a:latin typeface="Bodoni MT Condensed"/>
                      </a:endParaRPr>
                    </a:p>
                  </a:txBody>
                  <a:tcPr marL="9525" marR="9525" marT="9525" marB="0" anchor="ctr"/>
                </a:tc>
                <a:tc>
                  <a:txBody>
                    <a:bodyPr/>
                    <a:lstStyle/>
                    <a:p>
                      <a:pPr algn="ctr" fontAlgn="ctr"/>
                      <a:r>
                        <a:rPr lang="es-BO" sz="1200" u="none" strike="noStrike" dirty="0">
                          <a:effectLst/>
                        </a:rPr>
                        <a:t>AFIS-60-02-006/2015</a:t>
                      </a:r>
                      <a:endParaRPr lang="es-BO" sz="1200" b="0" i="0" u="none" strike="noStrike" dirty="0">
                        <a:effectLst/>
                        <a:latin typeface="Bodoni MT Condensed"/>
                      </a:endParaRPr>
                    </a:p>
                  </a:txBody>
                  <a:tcPr marL="9525" marR="9525" marT="9525" marB="0" anchor="ctr"/>
                </a:tc>
                <a:tc>
                  <a:txBody>
                    <a:bodyPr/>
                    <a:lstStyle/>
                    <a:p>
                      <a:pPr algn="just" fontAlgn="ctr"/>
                      <a:r>
                        <a:rPr lang="es-BO" sz="1600" u="none" strike="noStrike" dirty="0">
                          <a:effectLst/>
                        </a:rPr>
                        <a:t>SEGUIMIENTO AL INFORME AFIS-60-02-035/2007 “INFORME DE CONTROL INTERNO DE INGRESOS Y EGRESOS - CAJA NACIONAL DE SALUD REGIONAL TRINIDAD”</a:t>
                      </a:r>
                      <a:endParaRPr lang="es-BO" sz="1600" b="0" i="0" u="none" strike="noStrike" dirty="0">
                        <a:effectLst/>
                        <a:latin typeface="Bodoni MT Condensed"/>
                      </a:endParaRPr>
                    </a:p>
                  </a:txBody>
                  <a:tcPr marL="9525" marR="9525" marT="9525" marB="0" anchor="ctr"/>
                </a:tc>
                <a:extLst>
                  <a:ext uri="{0D108BD9-81ED-4DB2-BD59-A6C34878D82A}">
                    <a16:rowId xmlns:a16="http://schemas.microsoft.com/office/drawing/2014/main" val="10000"/>
                  </a:ext>
                </a:extLst>
              </a:tr>
              <a:tr h="797640">
                <a:tc>
                  <a:txBody>
                    <a:bodyPr/>
                    <a:lstStyle/>
                    <a:p>
                      <a:pPr algn="ctr" fontAlgn="ctr"/>
                      <a:r>
                        <a:rPr lang="es-BO" sz="1600" u="none" strike="noStrike">
                          <a:effectLst/>
                        </a:rPr>
                        <a:t>7</a:t>
                      </a:r>
                      <a:endParaRPr lang="es-BO" sz="1600" b="0" i="0" u="none" strike="noStrike">
                        <a:effectLst/>
                        <a:latin typeface="Bodoni MT Condensed"/>
                      </a:endParaRPr>
                    </a:p>
                  </a:txBody>
                  <a:tcPr marL="9525" marR="9525" marT="9525" marB="0" anchor="ctr"/>
                </a:tc>
                <a:tc>
                  <a:txBody>
                    <a:bodyPr/>
                    <a:lstStyle/>
                    <a:p>
                      <a:pPr algn="ctr" fontAlgn="ctr"/>
                      <a:r>
                        <a:rPr lang="es-BO" sz="1600" u="none" strike="noStrike">
                          <a:effectLst/>
                        </a:rPr>
                        <a:t>SSU</a:t>
                      </a:r>
                      <a:endParaRPr lang="es-BO" sz="1600" b="0" i="0" u="none" strike="noStrike">
                        <a:effectLst/>
                        <a:latin typeface="Bodoni MT Condensed"/>
                      </a:endParaRPr>
                    </a:p>
                  </a:txBody>
                  <a:tcPr marL="9525" marR="9525" marT="9525" marB="0" anchor="ctr"/>
                </a:tc>
                <a:tc>
                  <a:txBody>
                    <a:bodyPr/>
                    <a:lstStyle/>
                    <a:p>
                      <a:pPr algn="ctr" fontAlgn="ctr"/>
                      <a:r>
                        <a:rPr lang="es-BO" sz="1600" u="none" strike="noStrike">
                          <a:effectLst/>
                        </a:rPr>
                        <a:t>TRINIDAD</a:t>
                      </a:r>
                      <a:endParaRPr lang="es-BO" sz="1600" b="0" i="0" u="none" strike="noStrike">
                        <a:effectLst/>
                        <a:latin typeface="Bodoni MT Condensed"/>
                      </a:endParaRPr>
                    </a:p>
                  </a:txBody>
                  <a:tcPr marL="9525" marR="9525" marT="9525" marB="0" anchor="ctr"/>
                </a:tc>
                <a:tc>
                  <a:txBody>
                    <a:bodyPr/>
                    <a:lstStyle/>
                    <a:p>
                      <a:pPr marL="0" algn="ctr" defTabSz="914400" rtl="0" eaLnBrk="1" fontAlgn="ctr" latinLnBrk="0" hangingPunct="1"/>
                      <a:r>
                        <a:rPr lang="es-BO" sz="1200" u="none" strike="noStrike" kern="1200" dirty="0">
                          <a:effectLst/>
                        </a:rPr>
                        <a:t>AFIS-60-02-007/2015</a:t>
                      </a:r>
                      <a:endParaRPr lang="es-BO" sz="1200" u="none" strike="noStrike" kern="1200" dirty="0">
                        <a:solidFill>
                          <a:schemeClr val="dk1"/>
                        </a:solidFill>
                        <a:effectLst/>
                        <a:latin typeface="+mn-lt"/>
                        <a:ea typeface="+mn-ea"/>
                        <a:cs typeface="+mn-cs"/>
                      </a:endParaRPr>
                    </a:p>
                  </a:txBody>
                  <a:tcPr marL="9525" marR="9525" marT="9525" marB="0" anchor="ctr"/>
                </a:tc>
                <a:tc>
                  <a:txBody>
                    <a:bodyPr/>
                    <a:lstStyle/>
                    <a:p>
                      <a:pPr algn="just" fontAlgn="ctr"/>
                      <a:r>
                        <a:rPr lang="es-BO" sz="1600" u="none" strike="noStrike">
                          <a:effectLst/>
                        </a:rPr>
                        <a:t>SEGUIMIENTO AL INFORME AFIS-60-02-026/2009 "AUDITORIA ESPECIAL DE CUENTAS DE BALANCE GENERAL DEL SEGURO SOCIAL UNIVERSITARIO BENI"</a:t>
                      </a:r>
                      <a:endParaRPr lang="es-BO" sz="1600" b="0" i="0" u="none" strike="noStrike">
                        <a:effectLst/>
                        <a:latin typeface="Bodoni MT Condensed"/>
                      </a:endParaRPr>
                    </a:p>
                  </a:txBody>
                  <a:tcPr marL="9525" marR="9525" marT="9525" marB="0" anchor="ctr"/>
                </a:tc>
                <a:extLst>
                  <a:ext uri="{0D108BD9-81ED-4DB2-BD59-A6C34878D82A}">
                    <a16:rowId xmlns:a16="http://schemas.microsoft.com/office/drawing/2014/main" val="10001"/>
                  </a:ext>
                </a:extLst>
              </a:tr>
              <a:tr h="797640">
                <a:tc>
                  <a:txBody>
                    <a:bodyPr/>
                    <a:lstStyle/>
                    <a:p>
                      <a:pPr algn="ctr" fontAlgn="ctr"/>
                      <a:r>
                        <a:rPr lang="es-BO" sz="1600" u="none" strike="noStrike">
                          <a:effectLst/>
                        </a:rPr>
                        <a:t>8</a:t>
                      </a:r>
                      <a:endParaRPr lang="es-BO" sz="1600" b="0" i="0" u="none" strike="noStrike">
                        <a:effectLst/>
                        <a:latin typeface="Bodoni MT Condensed"/>
                      </a:endParaRPr>
                    </a:p>
                  </a:txBody>
                  <a:tcPr marL="9525" marR="9525" marT="9525" marB="0" anchor="ctr"/>
                </a:tc>
                <a:tc>
                  <a:txBody>
                    <a:bodyPr/>
                    <a:lstStyle/>
                    <a:p>
                      <a:pPr algn="ctr" fontAlgn="ctr"/>
                      <a:r>
                        <a:rPr lang="es-BO" sz="1600" u="none" strike="noStrike">
                          <a:effectLst/>
                        </a:rPr>
                        <a:t>CORDES</a:t>
                      </a:r>
                      <a:endParaRPr lang="es-BO" sz="1600" b="0" i="0" u="none" strike="noStrike">
                        <a:effectLst/>
                        <a:latin typeface="Bodoni MT Condensed"/>
                      </a:endParaRPr>
                    </a:p>
                  </a:txBody>
                  <a:tcPr marL="9525" marR="9525" marT="9525" marB="0" anchor="ctr"/>
                </a:tc>
                <a:tc>
                  <a:txBody>
                    <a:bodyPr/>
                    <a:lstStyle/>
                    <a:p>
                      <a:pPr algn="ctr" fontAlgn="ctr"/>
                      <a:r>
                        <a:rPr lang="es-BO" sz="1600" u="none" strike="noStrike">
                          <a:effectLst/>
                        </a:rPr>
                        <a:t>TRINIDAD</a:t>
                      </a:r>
                      <a:endParaRPr lang="es-BO" sz="1600" b="0" i="0" u="none" strike="noStrike">
                        <a:effectLst/>
                        <a:latin typeface="Bodoni MT Condensed"/>
                      </a:endParaRPr>
                    </a:p>
                  </a:txBody>
                  <a:tcPr marL="9525" marR="9525" marT="9525" marB="0" anchor="ctr"/>
                </a:tc>
                <a:tc>
                  <a:txBody>
                    <a:bodyPr/>
                    <a:lstStyle/>
                    <a:p>
                      <a:pPr marL="0" algn="ctr" defTabSz="914400" rtl="0" eaLnBrk="1" fontAlgn="ctr" latinLnBrk="0" hangingPunct="1"/>
                      <a:r>
                        <a:rPr lang="es-BO" sz="1200" u="none" strike="noStrike" kern="1200" dirty="0">
                          <a:effectLst/>
                        </a:rPr>
                        <a:t>AFIS-60-02-008/2015</a:t>
                      </a:r>
                      <a:endParaRPr lang="es-BO" sz="1200" u="none" strike="noStrike" kern="1200" dirty="0">
                        <a:solidFill>
                          <a:schemeClr val="dk1"/>
                        </a:solidFill>
                        <a:effectLst/>
                        <a:latin typeface="+mn-lt"/>
                        <a:ea typeface="+mn-ea"/>
                        <a:cs typeface="+mn-cs"/>
                      </a:endParaRPr>
                    </a:p>
                  </a:txBody>
                  <a:tcPr marL="9525" marR="9525" marT="9525" marB="0" anchor="ctr"/>
                </a:tc>
                <a:tc>
                  <a:txBody>
                    <a:bodyPr/>
                    <a:lstStyle/>
                    <a:p>
                      <a:pPr algn="just" fontAlgn="ctr"/>
                      <a:r>
                        <a:rPr lang="es-BO" sz="1600" u="none" strike="noStrike">
                          <a:effectLst/>
                        </a:rPr>
                        <a:t>SEGUIMIENTO AL INFORME AFIS-60-02-044/2002 “AUDITORIA ESPECIFICA DE COTIZACIONES Y COMPRAS DE LA CAJA DE SALUD CORDES REGIONAL TRINIDAD"</a:t>
                      </a:r>
                      <a:endParaRPr lang="es-BO" sz="1600" b="0" i="0" u="none" strike="noStrike">
                        <a:effectLst/>
                        <a:latin typeface="Bodoni MT Condensed"/>
                      </a:endParaRPr>
                    </a:p>
                  </a:txBody>
                  <a:tcPr marL="9525" marR="9525" marT="9525" marB="0" anchor="ctr"/>
                </a:tc>
                <a:extLst>
                  <a:ext uri="{0D108BD9-81ED-4DB2-BD59-A6C34878D82A}">
                    <a16:rowId xmlns:a16="http://schemas.microsoft.com/office/drawing/2014/main" val="10002"/>
                  </a:ext>
                </a:extLst>
              </a:tr>
              <a:tr h="708094">
                <a:tc>
                  <a:txBody>
                    <a:bodyPr/>
                    <a:lstStyle/>
                    <a:p>
                      <a:pPr algn="ctr" fontAlgn="ctr"/>
                      <a:r>
                        <a:rPr lang="es-BO" sz="1600" u="none" strike="noStrike">
                          <a:effectLst/>
                        </a:rPr>
                        <a:t>9</a:t>
                      </a:r>
                      <a:endParaRPr lang="es-BO" sz="1600" b="0" i="0" u="none" strike="noStrike">
                        <a:effectLst/>
                        <a:latin typeface="Bodoni MT Condensed"/>
                      </a:endParaRPr>
                    </a:p>
                  </a:txBody>
                  <a:tcPr marL="9525" marR="9525" marT="9525" marB="0" anchor="ctr"/>
                </a:tc>
                <a:tc>
                  <a:txBody>
                    <a:bodyPr/>
                    <a:lstStyle/>
                    <a:p>
                      <a:pPr algn="ctr" fontAlgn="ctr"/>
                      <a:r>
                        <a:rPr lang="es-BO" sz="1600" u="none" strike="noStrike">
                          <a:effectLst/>
                        </a:rPr>
                        <a:t>CORDES</a:t>
                      </a:r>
                      <a:endParaRPr lang="es-BO" sz="1600" b="0" i="0" u="none" strike="noStrike">
                        <a:effectLst/>
                        <a:latin typeface="Bodoni MT Condensed"/>
                      </a:endParaRPr>
                    </a:p>
                  </a:txBody>
                  <a:tcPr marL="9525" marR="9525" marT="9525" marB="0" anchor="ctr"/>
                </a:tc>
                <a:tc>
                  <a:txBody>
                    <a:bodyPr/>
                    <a:lstStyle/>
                    <a:p>
                      <a:pPr algn="ctr" fontAlgn="ctr"/>
                      <a:r>
                        <a:rPr lang="es-BO" sz="1600" u="none" strike="noStrike">
                          <a:effectLst/>
                        </a:rPr>
                        <a:t>TRINIDAD</a:t>
                      </a:r>
                      <a:endParaRPr lang="es-BO" sz="1600" b="0" i="0" u="none" strike="noStrike">
                        <a:effectLst/>
                        <a:latin typeface="Bodoni MT Condensed"/>
                      </a:endParaRPr>
                    </a:p>
                  </a:txBody>
                  <a:tcPr marL="9525" marR="9525" marT="9525" marB="0" anchor="ctr"/>
                </a:tc>
                <a:tc>
                  <a:txBody>
                    <a:bodyPr/>
                    <a:lstStyle/>
                    <a:p>
                      <a:pPr marL="0" algn="ctr" defTabSz="914400" rtl="0" eaLnBrk="1" fontAlgn="ctr" latinLnBrk="0" hangingPunct="1"/>
                      <a:r>
                        <a:rPr lang="es-BO" sz="1200" u="none" strike="noStrike" kern="1200" dirty="0">
                          <a:effectLst/>
                        </a:rPr>
                        <a:t>AFIS-60-02-009/2015</a:t>
                      </a:r>
                      <a:endParaRPr lang="es-BO" sz="1200" u="none" strike="noStrike" kern="1200" dirty="0">
                        <a:solidFill>
                          <a:schemeClr val="dk1"/>
                        </a:solidFill>
                        <a:effectLst/>
                        <a:latin typeface="+mn-lt"/>
                        <a:ea typeface="+mn-ea"/>
                        <a:cs typeface="+mn-cs"/>
                      </a:endParaRPr>
                    </a:p>
                  </a:txBody>
                  <a:tcPr marL="9525" marR="9525" marT="9525" marB="0" anchor="ctr"/>
                </a:tc>
                <a:tc>
                  <a:txBody>
                    <a:bodyPr/>
                    <a:lstStyle/>
                    <a:p>
                      <a:pPr algn="just" fontAlgn="ctr"/>
                      <a:r>
                        <a:rPr lang="es-BO" sz="1600" u="none" strike="noStrike" dirty="0">
                          <a:effectLst/>
                        </a:rPr>
                        <a:t>SEGUIMIENTO AL INFORME AFIS-60-02-049/2011 “AUDITORIA DE INGRESOS Y EGRESOS EN LA CAJA DE SALUD “CORDES” REGIONAL TRINIDAD"</a:t>
                      </a:r>
                      <a:endParaRPr lang="es-BO" sz="1600" b="0" i="0" u="none" strike="noStrike" dirty="0">
                        <a:effectLst/>
                        <a:latin typeface="Bodoni MT Condensed"/>
                      </a:endParaRPr>
                    </a:p>
                  </a:txBody>
                  <a:tcPr marL="9525" marR="9525" marT="9525" marB="0" anchor="ctr"/>
                </a:tc>
                <a:extLst>
                  <a:ext uri="{0D108BD9-81ED-4DB2-BD59-A6C34878D82A}">
                    <a16:rowId xmlns:a16="http://schemas.microsoft.com/office/drawing/2014/main" val="10003"/>
                  </a:ext>
                </a:extLst>
              </a:tr>
              <a:tr h="797640">
                <a:tc>
                  <a:txBody>
                    <a:bodyPr/>
                    <a:lstStyle/>
                    <a:p>
                      <a:pPr algn="ctr" fontAlgn="ctr"/>
                      <a:r>
                        <a:rPr lang="es-BO" sz="1600" u="none" strike="noStrike">
                          <a:effectLst/>
                        </a:rPr>
                        <a:t>10</a:t>
                      </a:r>
                      <a:endParaRPr lang="es-BO" sz="1600" b="0" i="0" u="none" strike="noStrike">
                        <a:effectLst/>
                        <a:latin typeface="Bodoni MT Condensed"/>
                      </a:endParaRPr>
                    </a:p>
                  </a:txBody>
                  <a:tcPr marL="9525" marR="9525" marT="9525" marB="0" anchor="ctr"/>
                </a:tc>
                <a:tc>
                  <a:txBody>
                    <a:bodyPr/>
                    <a:lstStyle/>
                    <a:p>
                      <a:pPr algn="ctr" fontAlgn="ctr"/>
                      <a:r>
                        <a:rPr lang="es-BO" sz="1600" u="none" strike="noStrike">
                          <a:effectLst/>
                        </a:rPr>
                        <a:t>CNS</a:t>
                      </a:r>
                      <a:endParaRPr lang="es-BO" sz="1600" b="0" i="0" u="none" strike="noStrike">
                        <a:effectLst/>
                        <a:latin typeface="Bodoni MT Condensed"/>
                      </a:endParaRPr>
                    </a:p>
                  </a:txBody>
                  <a:tcPr marL="9525" marR="9525" marT="9525" marB="0" anchor="ctr"/>
                </a:tc>
                <a:tc>
                  <a:txBody>
                    <a:bodyPr/>
                    <a:lstStyle/>
                    <a:p>
                      <a:pPr algn="ctr" fontAlgn="ctr"/>
                      <a:r>
                        <a:rPr lang="es-BO" sz="1600" u="none" strike="noStrike">
                          <a:effectLst/>
                        </a:rPr>
                        <a:t>TRINIDAD</a:t>
                      </a:r>
                      <a:endParaRPr lang="es-BO" sz="1600" b="0" i="0" u="none" strike="noStrike">
                        <a:effectLst/>
                        <a:latin typeface="Bodoni MT Condensed"/>
                      </a:endParaRPr>
                    </a:p>
                  </a:txBody>
                  <a:tcPr marL="9525" marR="9525" marT="9525" marB="0" anchor="ctr"/>
                </a:tc>
                <a:tc>
                  <a:txBody>
                    <a:bodyPr/>
                    <a:lstStyle/>
                    <a:p>
                      <a:pPr marL="0" algn="ctr" defTabSz="914400" rtl="0" eaLnBrk="1" fontAlgn="ctr" latinLnBrk="0" hangingPunct="1"/>
                      <a:r>
                        <a:rPr lang="es-BO" sz="1200" u="none" strike="noStrike" kern="1200" dirty="0">
                          <a:effectLst/>
                        </a:rPr>
                        <a:t>AFIS-60-02-010/2015</a:t>
                      </a:r>
                      <a:endParaRPr lang="es-BO" sz="1200" u="none" strike="noStrike" kern="1200" dirty="0">
                        <a:solidFill>
                          <a:schemeClr val="dk1"/>
                        </a:solidFill>
                        <a:effectLst/>
                        <a:latin typeface="+mn-lt"/>
                        <a:ea typeface="+mn-ea"/>
                        <a:cs typeface="+mn-cs"/>
                      </a:endParaRPr>
                    </a:p>
                  </a:txBody>
                  <a:tcPr marL="9525" marR="9525" marT="9525" marB="0" anchor="ctr"/>
                </a:tc>
                <a:tc>
                  <a:txBody>
                    <a:bodyPr/>
                    <a:lstStyle/>
                    <a:p>
                      <a:pPr algn="just" fontAlgn="ctr"/>
                      <a:r>
                        <a:rPr lang="es-BO" sz="1600" u="none" strike="noStrike" dirty="0">
                          <a:effectLst/>
                        </a:rPr>
                        <a:t>SEGUIMIENTO AL INFORME AFIS-60-02-058/2005 "AUDITORIA ESPECIFICA DE COTIZACIONES (APORTES PATRONALES) CAJA NACIONAL DE SALUD REGIONAL TRINIDAD"</a:t>
                      </a:r>
                      <a:endParaRPr lang="es-BO" sz="1600" b="0" i="0" u="none" strike="noStrike" dirty="0">
                        <a:effectLst/>
                        <a:latin typeface="Bodoni MT Condensed"/>
                      </a:endParaRPr>
                    </a:p>
                  </a:txBody>
                  <a:tcPr marL="9525" marR="9525" marT="9525" marB="0" anchor="ctr"/>
                </a:tc>
                <a:extLst>
                  <a:ext uri="{0D108BD9-81ED-4DB2-BD59-A6C34878D82A}">
                    <a16:rowId xmlns:a16="http://schemas.microsoft.com/office/drawing/2014/main" val="10004"/>
                  </a:ext>
                </a:extLst>
              </a:tr>
            </a:tbl>
          </a:graphicData>
        </a:graphic>
      </p:graphicFrame>
      <p:graphicFrame>
        <p:nvGraphicFramePr>
          <p:cNvPr id="3" name="2 Tabla"/>
          <p:cNvGraphicFramePr>
            <a:graphicFrameLocks noGrp="1"/>
          </p:cNvGraphicFramePr>
          <p:nvPr>
            <p:extLst/>
          </p:nvPr>
        </p:nvGraphicFramePr>
        <p:xfrm>
          <a:off x="2143943" y="1340768"/>
          <a:ext cx="8200530" cy="434728"/>
        </p:xfrm>
        <a:graphic>
          <a:graphicData uri="http://schemas.openxmlformats.org/drawingml/2006/table">
            <a:tbl>
              <a:tblPr>
                <a:tableStyleId>{8A107856-5554-42FB-B03E-39F5DBC370BA}</a:tableStyleId>
              </a:tblPr>
              <a:tblGrid>
                <a:gridCol w="343634">
                  <a:extLst>
                    <a:ext uri="{9D8B030D-6E8A-4147-A177-3AD203B41FA5}">
                      <a16:colId xmlns:a16="http://schemas.microsoft.com/office/drawing/2014/main" val="20000"/>
                    </a:ext>
                  </a:extLst>
                </a:gridCol>
                <a:gridCol w="944127">
                  <a:extLst>
                    <a:ext uri="{9D8B030D-6E8A-4147-A177-3AD203B41FA5}">
                      <a16:colId xmlns:a16="http://schemas.microsoft.com/office/drawing/2014/main" val="20001"/>
                    </a:ext>
                  </a:extLst>
                </a:gridCol>
                <a:gridCol w="1152128">
                  <a:extLst>
                    <a:ext uri="{9D8B030D-6E8A-4147-A177-3AD203B41FA5}">
                      <a16:colId xmlns:a16="http://schemas.microsoft.com/office/drawing/2014/main" val="20002"/>
                    </a:ext>
                  </a:extLst>
                </a:gridCol>
                <a:gridCol w="1535226">
                  <a:extLst>
                    <a:ext uri="{9D8B030D-6E8A-4147-A177-3AD203B41FA5}">
                      <a16:colId xmlns:a16="http://schemas.microsoft.com/office/drawing/2014/main" val="20003"/>
                    </a:ext>
                  </a:extLst>
                </a:gridCol>
                <a:gridCol w="4225415">
                  <a:extLst>
                    <a:ext uri="{9D8B030D-6E8A-4147-A177-3AD203B41FA5}">
                      <a16:colId xmlns:a16="http://schemas.microsoft.com/office/drawing/2014/main" val="20004"/>
                    </a:ext>
                  </a:extLst>
                </a:gridCol>
              </a:tblGrid>
              <a:tr h="418003">
                <a:tc>
                  <a:txBody>
                    <a:bodyPr/>
                    <a:lstStyle/>
                    <a:p>
                      <a:pPr algn="ctr" fontAlgn="ctr"/>
                      <a:r>
                        <a:rPr lang="es-BO" sz="1400" u="none" strike="noStrike" dirty="0">
                          <a:effectLst/>
                        </a:rPr>
                        <a:t>N°</a:t>
                      </a:r>
                      <a:endParaRPr lang="es-BO" sz="1400" b="1" i="0" u="none" strike="noStrike" dirty="0">
                        <a:effectLst/>
                        <a:latin typeface="Bodoni MT Condensed"/>
                      </a:endParaRPr>
                    </a:p>
                  </a:txBody>
                  <a:tcPr marL="8008" marR="8008" marT="8008" marB="0" anchor="ctr"/>
                </a:tc>
                <a:tc>
                  <a:txBody>
                    <a:bodyPr/>
                    <a:lstStyle/>
                    <a:p>
                      <a:pPr algn="ctr" fontAlgn="ctr"/>
                      <a:r>
                        <a:rPr lang="es-BO" sz="1400" u="none" strike="noStrike" dirty="0">
                          <a:effectLst/>
                        </a:rPr>
                        <a:t>ENTE GESTOR</a:t>
                      </a:r>
                      <a:endParaRPr lang="es-BO" sz="1400" b="1" i="0" u="none" strike="noStrike" dirty="0">
                        <a:effectLst/>
                        <a:latin typeface="Bodoni MT Condensed"/>
                      </a:endParaRPr>
                    </a:p>
                  </a:txBody>
                  <a:tcPr marL="8008" marR="8008" marT="8008" marB="0" anchor="ctr"/>
                </a:tc>
                <a:tc>
                  <a:txBody>
                    <a:bodyPr/>
                    <a:lstStyle/>
                    <a:p>
                      <a:pPr algn="ctr" fontAlgn="ctr"/>
                      <a:r>
                        <a:rPr lang="es-BO" sz="1400" u="none" strike="noStrike" dirty="0">
                          <a:effectLst/>
                        </a:rPr>
                        <a:t>DEPARTA-</a:t>
                      </a:r>
                    </a:p>
                    <a:p>
                      <a:pPr algn="ctr" fontAlgn="ctr"/>
                      <a:r>
                        <a:rPr lang="es-BO" sz="1400" u="none" strike="noStrike" dirty="0">
                          <a:effectLst/>
                        </a:rPr>
                        <a:t>MENTO</a:t>
                      </a:r>
                      <a:endParaRPr lang="es-BO" sz="1400" b="1" i="0" u="none" strike="noStrike" dirty="0">
                        <a:effectLst/>
                        <a:latin typeface="Bodoni MT Condensed"/>
                      </a:endParaRPr>
                    </a:p>
                  </a:txBody>
                  <a:tcPr marL="8008" marR="8008" marT="8008" marB="0" anchor="ctr"/>
                </a:tc>
                <a:tc>
                  <a:txBody>
                    <a:bodyPr/>
                    <a:lstStyle/>
                    <a:p>
                      <a:pPr algn="ctr" fontAlgn="ctr"/>
                      <a:r>
                        <a:rPr lang="es-BO" sz="1400" u="none" strike="noStrike" dirty="0">
                          <a:effectLst/>
                        </a:rPr>
                        <a:t>N° DE INFORME</a:t>
                      </a:r>
                      <a:endParaRPr lang="es-BO" sz="1400" b="1" i="0" u="none" strike="noStrike" dirty="0">
                        <a:effectLst/>
                        <a:latin typeface="Bodoni MT Condensed"/>
                      </a:endParaRPr>
                    </a:p>
                  </a:txBody>
                  <a:tcPr marL="8008" marR="8008" marT="8008" marB="0" anchor="ctr"/>
                </a:tc>
                <a:tc>
                  <a:txBody>
                    <a:bodyPr/>
                    <a:lstStyle/>
                    <a:p>
                      <a:pPr algn="ctr" fontAlgn="ctr"/>
                      <a:r>
                        <a:rPr lang="es-BO" sz="1400" u="none" strike="noStrike" dirty="0">
                          <a:effectLst/>
                        </a:rPr>
                        <a:t>DETALLE</a:t>
                      </a:r>
                      <a:endParaRPr lang="es-BO" sz="1400" b="1" i="0" u="none" strike="noStrike" dirty="0">
                        <a:effectLst/>
                        <a:latin typeface="Bodoni MT Condensed"/>
                      </a:endParaRPr>
                    </a:p>
                  </a:txBody>
                  <a:tcPr marL="8008" marR="8008" marT="8008" marB="0" anchor="ctr"/>
                </a:tc>
                <a:extLst>
                  <a:ext uri="{0D108BD9-81ED-4DB2-BD59-A6C34878D82A}">
                    <a16:rowId xmlns:a16="http://schemas.microsoft.com/office/drawing/2014/main" val="10000"/>
                  </a:ext>
                </a:extLst>
              </a:tr>
            </a:tbl>
          </a:graphicData>
        </a:graphic>
      </p:graphicFrame>
      <p:sp>
        <p:nvSpPr>
          <p:cNvPr id="7" name="6 Rectángulo"/>
          <p:cNvSpPr/>
          <p:nvPr/>
        </p:nvSpPr>
        <p:spPr>
          <a:xfrm>
            <a:off x="2063553" y="940658"/>
            <a:ext cx="7848873" cy="400110"/>
          </a:xfrm>
          <a:prstGeom prst="rect">
            <a:avLst/>
          </a:prstGeom>
        </p:spPr>
        <p:txBody>
          <a:bodyPr wrap="square">
            <a:spAutoFit/>
          </a:bodyPr>
          <a:lstStyle/>
          <a:p>
            <a:r>
              <a:rPr lang="es-BO" sz="2000" b="1" dirty="0">
                <a:effectLst>
                  <a:outerShdw blurRad="38100" dist="38100" dir="2700000" algn="tl">
                    <a:srgbClr val="000000">
                      <a:alpha val="43137"/>
                    </a:srgbClr>
                  </a:outerShdw>
                </a:effectLst>
              </a:rPr>
              <a:t>20 INFORMES - SEGUIMIENTO A AUDITORÍAS</a:t>
            </a:r>
          </a:p>
        </p:txBody>
      </p:sp>
      <p:sp>
        <p:nvSpPr>
          <p:cNvPr id="13" name="12 CuadroTexto"/>
          <p:cNvSpPr txBox="1"/>
          <p:nvPr/>
        </p:nvSpPr>
        <p:spPr>
          <a:xfrm>
            <a:off x="6816080" y="619252"/>
            <a:ext cx="3594068" cy="25391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defPPr>
              <a:defRPr lang="es-BO"/>
            </a:defPPr>
            <a:lvl1pPr algn="ctr" fontAlgn="auto">
              <a:spcBef>
                <a:spcPts val="0"/>
              </a:spcBef>
              <a:spcAft>
                <a:spcPts val="0"/>
              </a:spcAft>
              <a:defRPr sz="900" b="1">
                <a:solidFill>
                  <a:srgbClr val="FFFF00"/>
                </a:solidFill>
                <a:effectLst>
                  <a:outerShdw blurRad="38100" dist="38100" dir="2700000" algn="tl">
                    <a:srgbClr val="000000">
                      <a:alpha val="43137"/>
                    </a:srgbClr>
                  </a:outerShdw>
                </a:effectLst>
              </a:defRPr>
            </a:lvl1pPr>
          </a:lstStyle>
          <a:p>
            <a:r>
              <a:rPr lang="es-BO" sz="1050" dirty="0">
                <a:solidFill>
                  <a:schemeClr val="bg1"/>
                </a:solidFill>
              </a:rPr>
              <a:t>AREA  FISCALIZACIÓN ADMNISTRATIVA Y FINANCIERA</a:t>
            </a:r>
            <a:endParaRPr lang="es-ES" sz="1050" dirty="0">
              <a:solidFill>
                <a:schemeClr val="bg1"/>
              </a:solidFill>
            </a:endParaRPr>
          </a:p>
        </p:txBody>
      </p:sp>
      <p:sp>
        <p:nvSpPr>
          <p:cNvPr id="8" name="5 CuadroTexto"/>
          <p:cNvSpPr txBox="1"/>
          <p:nvPr/>
        </p:nvSpPr>
        <p:spPr>
          <a:xfrm>
            <a:off x="6384033" y="81776"/>
            <a:ext cx="4032449" cy="41549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s-BO" sz="1050" b="1" dirty="0">
                <a:solidFill>
                  <a:schemeClr val="bg1"/>
                </a:solidFill>
                <a:effectLst>
                  <a:outerShdw blurRad="38100" dist="38100" dir="2700000" algn="tl">
                    <a:srgbClr val="000000">
                      <a:alpha val="43137"/>
                    </a:srgbClr>
                  </a:outerShdw>
                </a:effectLst>
              </a:rPr>
              <a:t>DEPARTAMENTO TÉCNICO DE FISCALIZACIÓN</a:t>
            </a:r>
          </a:p>
          <a:p>
            <a:pPr algn="ctr">
              <a:defRPr/>
            </a:pPr>
            <a:r>
              <a:rPr lang="es-BO" sz="1050" b="1" dirty="0">
                <a:solidFill>
                  <a:schemeClr val="bg1"/>
                </a:solidFill>
                <a:effectLst>
                  <a:outerShdw blurRad="38100" dist="38100" dir="2700000" algn="tl">
                    <a:srgbClr val="000000">
                      <a:alpha val="43137"/>
                    </a:srgbClr>
                  </a:outerShdw>
                </a:effectLst>
              </a:rPr>
              <a:t>ADMINISTRATIVA Y FINANCIERA</a:t>
            </a:r>
            <a:endParaRPr lang="es-ES" sz="1050" b="1" dirty="0">
              <a:solidFill>
                <a:schemeClr val="bg1"/>
              </a:solidFill>
              <a:effectLst>
                <a:outerShdw blurRad="38100" dist="38100" dir="2700000" algn="tl">
                  <a:srgbClr val="000000">
                    <a:alpha val="43137"/>
                  </a:srgbClr>
                </a:outerShdw>
              </a:effectLst>
            </a:endParaRPr>
          </a:p>
        </p:txBody>
      </p:sp>
      <p:pic>
        <p:nvPicPr>
          <p:cNvPr id="9"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921290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Tabla"/>
          <p:cNvGraphicFramePr>
            <a:graphicFrameLocks noGrp="1"/>
          </p:cNvGraphicFramePr>
          <p:nvPr>
            <p:extLst/>
          </p:nvPr>
        </p:nvGraphicFramePr>
        <p:xfrm>
          <a:off x="2143943" y="1762473"/>
          <a:ext cx="8200530" cy="418003"/>
        </p:xfrm>
        <a:graphic>
          <a:graphicData uri="http://schemas.openxmlformats.org/drawingml/2006/table">
            <a:tbl>
              <a:tblPr>
                <a:tableStyleId>{8A107856-5554-42FB-B03E-39F5DBC370BA}</a:tableStyleId>
              </a:tblPr>
              <a:tblGrid>
                <a:gridCol w="343634">
                  <a:extLst>
                    <a:ext uri="{9D8B030D-6E8A-4147-A177-3AD203B41FA5}">
                      <a16:colId xmlns:a16="http://schemas.microsoft.com/office/drawing/2014/main" val="20000"/>
                    </a:ext>
                  </a:extLst>
                </a:gridCol>
                <a:gridCol w="656095">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1296144">
                  <a:extLst>
                    <a:ext uri="{9D8B030D-6E8A-4147-A177-3AD203B41FA5}">
                      <a16:colId xmlns:a16="http://schemas.microsoft.com/office/drawing/2014/main" val="20003"/>
                    </a:ext>
                  </a:extLst>
                </a:gridCol>
                <a:gridCol w="4680521">
                  <a:extLst>
                    <a:ext uri="{9D8B030D-6E8A-4147-A177-3AD203B41FA5}">
                      <a16:colId xmlns:a16="http://schemas.microsoft.com/office/drawing/2014/main" val="20004"/>
                    </a:ext>
                  </a:extLst>
                </a:gridCol>
              </a:tblGrid>
              <a:tr h="418003">
                <a:tc>
                  <a:txBody>
                    <a:bodyPr/>
                    <a:lstStyle/>
                    <a:p>
                      <a:pPr algn="ctr" fontAlgn="ctr"/>
                      <a:r>
                        <a:rPr lang="es-BO" sz="1300" u="none" strike="noStrike" dirty="0">
                          <a:effectLst/>
                        </a:rPr>
                        <a:t>N°</a:t>
                      </a:r>
                      <a:endParaRPr lang="es-BO" sz="1300" b="0" i="0" u="none" strike="noStrike" dirty="0">
                        <a:effectLst/>
                        <a:latin typeface="Bodoni MT Condensed"/>
                      </a:endParaRPr>
                    </a:p>
                  </a:txBody>
                  <a:tcPr marL="8008" marR="8008" marT="8008" marB="0" anchor="ctr"/>
                </a:tc>
                <a:tc>
                  <a:txBody>
                    <a:bodyPr/>
                    <a:lstStyle/>
                    <a:p>
                      <a:pPr algn="ctr" fontAlgn="ctr"/>
                      <a:r>
                        <a:rPr lang="es-BO" sz="1300" u="none" strike="noStrike" dirty="0">
                          <a:effectLst/>
                        </a:rPr>
                        <a:t>ENTE GESTOR</a:t>
                      </a:r>
                      <a:endParaRPr lang="es-BO" sz="1300" b="0" i="0" u="none" strike="noStrike" dirty="0">
                        <a:effectLst/>
                        <a:latin typeface="Bodoni MT Condensed"/>
                      </a:endParaRPr>
                    </a:p>
                  </a:txBody>
                  <a:tcPr marL="8008" marR="8008" marT="8008" marB="0" anchor="ctr"/>
                </a:tc>
                <a:tc>
                  <a:txBody>
                    <a:bodyPr/>
                    <a:lstStyle/>
                    <a:p>
                      <a:pPr algn="ctr" fontAlgn="ctr"/>
                      <a:r>
                        <a:rPr lang="es-BO" sz="1300" u="none" strike="noStrike" dirty="0">
                          <a:effectLst/>
                        </a:rPr>
                        <a:t>DEPARTAMENTO</a:t>
                      </a:r>
                      <a:endParaRPr lang="es-BO" sz="1300" b="0" i="0" u="none" strike="noStrike" dirty="0">
                        <a:effectLst/>
                        <a:latin typeface="Bodoni MT Condensed"/>
                      </a:endParaRPr>
                    </a:p>
                  </a:txBody>
                  <a:tcPr marL="8008" marR="8008" marT="8008" marB="0" anchor="ctr"/>
                </a:tc>
                <a:tc>
                  <a:txBody>
                    <a:bodyPr/>
                    <a:lstStyle/>
                    <a:p>
                      <a:pPr algn="ctr" fontAlgn="ctr"/>
                      <a:r>
                        <a:rPr lang="es-BO" sz="1300" u="none" strike="noStrike" dirty="0">
                          <a:effectLst/>
                        </a:rPr>
                        <a:t>N° DE INFORME</a:t>
                      </a:r>
                      <a:endParaRPr lang="es-BO" sz="1300" b="0" i="0" u="none" strike="noStrike" dirty="0">
                        <a:effectLst/>
                        <a:latin typeface="Bodoni MT Condensed"/>
                      </a:endParaRPr>
                    </a:p>
                  </a:txBody>
                  <a:tcPr marL="8008" marR="8008" marT="8008" marB="0" anchor="ctr"/>
                </a:tc>
                <a:tc>
                  <a:txBody>
                    <a:bodyPr/>
                    <a:lstStyle/>
                    <a:p>
                      <a:pPr algn="ctr" fontAlgn="ctr"/>
                      <a:r>
                        <a:rPr lang="es-BO" sz="1300" u="none" strike="noStrike" dirty="0">
                          <a:effectLst/>
                        </a:rPr>
                        <a:t>DETALLE</a:t>
                      </a:r>
                      <a:endParaRPr lang="es-BO" sz="1300" b="0" i="0" u="none" strike="noStrike" dirty="0">
                        <a:effectLst/>
                        <a:latin typeface="Bodoni MT Condensed"/>
                      </a:endParaRPr>
                    </a:p>
                  </a:txBody>
                  <a:tcPr marL="8008" marR="8008" marT="8008" marB="0" anchor="ctr"/>
                </a:tc>
                <a:extLst>
                  <a:ext uri="{0D108BD9-81ED-4DB2-BD59-A6C34878D82A}">
                    <a16:rowId xmlns:a16="http://schemas.microsoft.com/office/drawing/2014/main" val="10000"/>
                  </a:ext>
                </a:extLst>
              </a:tr>
            </a:tbl>
          </a:graphicData>
        </a:graphic>
      </p:graphicFrame>
      <p:graphicFrame>
        <p:nvGraphicFramePr>
          <p:cNvPr id="5" name="4 Tabla"/>
          <p:cNvGraphicFramePr>
            <a:graphicFrameLocks noGrp="1"/>
          </p:cNvGraphicFramePr>
          <p:nvPr>
            <p:extLst/>
          </p:nvPr>
        </p:nvGraphicFramePr>
        <p:xfrm>
          <a:off x="2135560" y="2194521"/>
          <a:ext cx="8208912" cy="4114800"/>
        </p:xfrm>
        <a:graphic>
          <a:graphicData uri="http://schemas.openxmlformats.org/drawingml/2006/table">
            <a:tbl>
              <a:tblPr>
                <a:tableStyleId>{8A107856-5554-42FB-B03E-39F5DBC370BA}</a:tableStyleId>
              </a:tblPr>
              <a:tblGrid>
                <a:gridCol w="412973">
                  <a:extLst>
                    <a:ext uri="{9D8B030D-6E8A-4147-A177-3AD203B41FA5}">
                      <a16:colId xmlns:a16="http://schemas.microsoft.com/office/drawing/2014/main" val="20000"/>
                    </a:ext>
                  </a:extLst>
                </a:gridCol>
                <a:gridCol w="595139">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1296144">
                  <a:extLst>
                    <a:ext uri="{9D8B030D-6E8A-4147-A177-3AD203B41FA5}">
                      <a16:colId xmlns:a16="http://schemas.microsoft.com/office/drawing/2014/main" val="20003"/>
                    </a:ext>
                  </a:extLst>
                </a:gridCol>
                <a:gridCol w="4680520">
                  <a:extLst>
                    <a:ext uri="{9D8B030D-6E8A-4147-A177-3AD203B41FA5}">
                      <a16:colId xmlns:a16="http://schemas.microsoft.com/office/drawing/2014/main" val="20004"/>
                    </a:ext>
                  </a:extLst>
                </a:gridCol>
              </a:tblGrid>
              <a:tr h="771525">
                <a:tc>
                  <a:txBody>
                    <a:bodyPr/>
                    <a:lstStyle/>
                    <a:p>
                      <a:pPr algn="ctr" fontAlgn="ctr"/>
                      <a:r>
                        <a:rPr lang="es-BO" sz="1600" u="none" strike="noStrike" dirty="0">
                          <a:effectLst/>
                        </a:rPr>
                        <a:t>11</a:t>
                      </a:r>
                      <a:endParaRPr lang="es-BO" sz="1600" b="0" i="0" u="none" strike="noStrike" dirty="0">
                        <a:effectLst/>
                        <a:latin typeface="Bodoni MT Condensed"/>
                      </a:endParaRPr>
                    </a:p>
                  </a:txBody>
                  <a:tcPr marL="9525" marR="9525" marT="9525" marB="0" anchor="ctr"/>
                </a:tc>
                <a:tc>
                  <a:txBody>
                    <a:bodyPr/>
                    <a:lstStyle/>
                    <a:p>
                      <a:pPr algn="ctr" fontAlgn="ctr"/>
                      <a:r>
                        <a:rPr lang="es-BO" sz="1600" u="none" strike="noStrike">
                          <a:effectLst/>
                        </a:rPr>
                        <a:t>SSU</a:t>
                      </a:r>
                      <a:endParaRPr lang="es-BO" sz="1600" b="0" i="0" u="none" strike="noStrike">
                        <a:effectLst/>
                        <a:latin typeface="Bodoni MT Condensed"/>
                      </a:endParaRPr>
                    </a:p>
                  </a:txBody>
                  <a:tcPr marL="9525" marR="9525" marT="9525" marB="0" anchor="ctr"/>
                </a:tc>
                <a:tc>
                  <a:txBody>
                    <a:bodyPr/>
                    <a:lstStyle/>
                    <a:p>
                      <a:pPr algn="ctr" fontAlgn="ctr"/>
                      <a:r>
                        <a:rPr lang="es-BO" sz="1600" u="none" strike="noStrike">
                          <a:effectLst/>
                        </a:rPr>
                        <a:t>TRINIDAD</a:t>
                      </a:r>
                      <a:endParaRPr lang="es-BO" sz="1600" b="0" i="0" u="none" strike="noStrike">
                        <a:effectLst/>
                        <a:latin typeface="Bodoni MT Condensed"/>
                      </a:endParaRPr>
                    </a:p>
                  </a:txBody>
                  <a:tcPr marL="9525" marR="9525" marT="9525" marB="0" anchor="ctr"/>
                </a:tc>
                <a:tc>
                  <a:txBody>
                    <a:bodyPr/>
                    <a:lstStyle/>
                    <a:p>
                      <a:pPr algn="ctr" fontAlgn="ctr"/>
                      <a:r>
                        <a:rPr lang="es-BO" sz="1050" u="none" strike="noStrike" dirty="0">
                          <a:effectLst/>
                        </a:rPr>
                        <a:t>AFIS-60-02-011/2015</a:t>
                      </a:r>
                      <a:endParaRPr lang="es-BO" sz="1050" b="0" i="0" u="none" strike="noStrike" dirty="0">
                        <a:effectLst/>
                        <a:latin typeface="Bodoni MT Condensed"/>
                      </a:endParaRPr>
                    </a:p>
                  </a:txBody>
                  <a:tcPr marL="9525" marR="9525" marT="9525" marB="0" anchor="ctr"/>
                </a:tc>
                <a:tc>
                  <a:txBody>
                    <a:bodyPr/>
                    <a:lstStyle/>
                    <a:p>
                      <a:pPr algn="just" fontAlgn="ctr"/>
                      <a:r>
                        <a:rPr lang="es-BO" sz="1600" u="none" strike="noStrike">
                          <a:effectLst/>
                        </a:rPr>
                        <a:t>SEGUIMIENTO AL INFORME AFIS-60-02-028/2009 "AUDITORIA ESPECIAL DE INGRESOS Y EGRESOS DEL SEGURO SOCIAL UNIVERSITARIO BENI"</a:t>
                      </a:r>
                      <a:endParaRPr lang="es-BO" sz="1600" b="0" i="0" u="none" strike="noStrike">
                        <a:effectLst/>
                        <a:latin typeface="Bodoni MT Condensed"/>
                      </a:endParaRPr>
                    </a:p>
                  </a:txBody>
                  <a:tcPr marL="9525" marR="9525" marT="9525" marB="0" anchor="ctr"/>
                </a:tc>
                <a:extLst>
                  <a:ext uri="{0D108BD9-81ED-4DB2-BD59-A6C34878D82A}">
                    <a16:rowId xmlns:a16="http://schemas.microsoft.com/office/drawing/2014/main" val="10000"/>
                  </a:ext>
                </a:extLst>
              </a:tr>
              <a:tr h="1028700">
                <a:tc>
                  <a:txBody>
                    <a:bodyPr/>
                    <a:lstStyle/>
                    <a:p>
                      <a:pPr algn="ctr" fontAlgn="ctr"/>
                      <a:r>
                        <a:rPr lang="es-BO" sz="1600" u="none" strike="noStrike">
                          <a:effectLst/>
                        </a:rPr>
                        <a:t>12</a:t>
                      </a:r>
                      <a:endParaRPr lang="es-BO" sz="1600" b="0" i="0" u="none" strike="noStrike">
                        <a:effectLst/>
                        <a:latin typeface="Bodoni MT Condensed"/>
                      </a:endParaRPr>
                    </a:p>
                  </a:txBody>
                  <a:tcPr marL="9525" marR="9525" marT="9525" marB="0" anchor="ctr"/>
                </a:tc>
                <a:tc>
                  <a:txBody>
                    <a:bodyPr/>
                    <a:lstStyle/>
                    <a:p>
                      <a:pPr algn="ctr" fontAlgn="ctr"/>
                      <a:r>
                        <a:rPr lang="es-BO" sz="1600" u="none" strike="noStrike">
                          <a:effectLst/>
                        </a:rPr>
                        <a:t>CPS</a:t>
                      </a:r>
                      <a:endParaRPr lang="es-BO" sz="1600" b="0" i="0" u="none" strike="noStrike">
                        <a:effectLst/>
                        <a:latin typeface="Bodoni MT Condensed"/>
                      </a:endParaRPr>
                    </a:p>
                  </a:txBody>
                  <a:tcPr marL="9525" marR="9525" marT="9525" marB="0" anchor="ctr"/>
                </a:tc>
                <a:tc>
                  <a:txBody>
                    <a:bodyPr/>
                    <a:lstStyle/>
                    <a:p>
                      <a:pPr algn="ctr" fontAlgn="ctr"/>
                      <a:r>
                        <a:rPr lang="es-BO" sz="1600" u="none" strike="noStrike">
                          <a:effectLst/>
                        </a:rPr>
                        <a:t>SRZ</a:t>
                      </a:r>
                      <a:endParaRPr lang="es-BO" sz="1600" b="0" i="0" u="none" strike="noStrike">
                        <a:effectLst/>
                        <a:latin typeface="Bodoni MT Condensed"/>
                      </a:endParaRPr>
                    </a:p>
                  </a:txBody>
                  <a:tcPr marL="9525" marR="9525" marT="9525" marB="0" anchor="ctr"/>
                </a:tc>
                <a:tc>
                  <a:txBody>
                    <a:bodyPr/>
                    <a:lstStyle/>
                    <a:p>
                      <a:pPr algn="ctr" fontAlgn="ctr"/>
                      <a:r>
                        <a:rPr lang="es-BO" sz="1050" u="none" strike="noStrike" dirty="0">
                          <a:effectLst/>
                        </a:rPr>
                        <a:t>AFIS-60-02-012/2015</a:t>
                      </a:r>
                      <a:endParaRPr lang="es-BO" sz="1050" b="0" i="0" u="none" strike="noStrike" dirty="0">
                        <a:effectLst/>
                        <a:latin typeface="Bodoni MT Condensed"/>
                      </a:endParaRPr>
                    </a:p>
                  </a:txBody>
                  <a:tcPr marL="9525" marR="9525" marT="9525" marB="0" anchor="ctr"/>
                </a:tc>
                <a:tc>
                  <a:txBody>
                    <a:bodyPr/>
                    <a:lstStyle/>
                    <a:p>
                      <a:pPr algn="just" fontAlgn="ctr"/>
                      <a:r>
                        <a:rPr lang="es-BO" sz="1600" u="none" strike="noStrike">
                          <a:effectLst/>
                        </a:rPr>
                        <a:t>SEGUIMIENTO AL INFORME AFIS 60-02-022/2007 "AUDITORIA PRACTICADA SOBRE COTIZACIONES, CONTROL DE EMPRESAS Y AFILIACIONES A LA CAJA PETROLERA DE SALUD - REGIONAL SANTA CRUZ"</a:t>
                      </a:r>
                      <a:endParaRPr lang="es-BO" sz="1600" b="0" i="0" u="none" strike="noStrike">
                        <a:effectLst/>
                        <a:latin typeface="Bodoni MT Condensed"/>
                      </a:endParaRPr>
                    </a:p>
                  </a:txBody>
                  <a:tcPr marL="9525" marR="9525" marT="9525" marB="0" anchor="ctr"/>
                </a:tc>
                <a:extLst>
                  <a:ext uri="{0D108BD9-81ED-4DB2-BD59-A6C34878D82A}">
                    <a16:rowId xmlns:a16="http://schemas.microsoft.com/office/drawing/2014/main" val="10001"/>
                  </a:ext>
                </a:extLst>
              </a:tr>
              <a:tr h="771525">
                <a:tc>
                  <a:txBody>
                    <a:bodyPr/>
                    <a:lstStyle/>
                    <a:p>
                      <a:pPr algn="ctr" fontAlgn="ctr"/>
                      <a:r>
                        <a:rPr lang="es-BO" sz="1600" u="none" strike="noStrike">
                          <a:effectLst/>
                        </a:rPr>
                        <a:t>13</a:t>
                      </a:r>
                      <a:endParaRPr lang="es-BO" sz="1600" b="0" i="0" u="none" strike="noStrike">
                        <a:effectLst/>
                        <a:latin typeface="Bodoni MT Condensed"/>
                      </a:endParaRPr>
                    </a:p>
                  </a:txBody>
                  <a:tcPr marL="9525" marR="9525" marT="9525" marB="0" anchor="ctr"/>
                </a:tc>
                <a:tc>
                  <a:txBody>
                    <a:bodyPr/>
                    <a:lstStyle/>
                    <a:p>
                      <a:pPr algn="ctr" fontAlgn="ctr"/>
                      <a:r>
                        <a:rPr lang="es-BO" sz="1600" u="none" strike="noStrike">
                          <a:effectLst/>
                        </a:rPr>
                        <a:t>CORDES</a:t>
                      </a:r>
                      <a:endParaRPr lang="es-BO" sz="1600" b="0" i="0" u="none" strike="noStrike">
                        <a:effectLst/>
                        <a:latin typeface="Bodoni MT Condensed"/>
                      </a:endParaRPr>
                    </a:p>
                  </a:txBody>
                  <a:tcPr marL="9525" marR="9525" marT="9525" marB="0" anchor="ctr"/>
                </a:tc>
                <a:tc>
                  <a:txBody>
                    <a:bodyPr/>
                    <a:lstStyle/>
                    <a:p>
                      <a:pPr algn="ctr" fontAlgn="ctr"/>
                      <a:r>
                        <a:rPr lang="es-BO" sz="1600" u="none" strike="noStrike">
                          <a:effectLst/>
                        </a:rPr>
                        <a:t>CBB</a:t>
                      </a:r>
                      <a:endParaRPr lang="es-BO" sz="1600" b="0" i="0" u="none" strike="noStrike">
                        <a:effectLst/>
                        <a:latin typeface="Bodoni MT Condensed"/>
                      </a:endParaRPr>
                    </a:p>
                  </a:txBody>
                  <a:tcPr marL="9525" marR="9525" marT="9525" marB="0" anchor="ctr"/>
                </a:tc>
                <a:tc>
                  <a:txBody>
                    <a:bodyPr/>
                    <a:lstStyle/>
                    <a:p>
                      <a:pPr algn="ctr" fontAlgn="ctr"/>
                      <a:r>
                        <a:rPr lang="es-BO" sz="1050" u="none" strike="noStrike" dirty="0">
                          <a:effectLst/>
                        </a:rPr>
                        <a:t>AFIS-60-02-013/2015</a:t>
                      </a:r>
                      <a:endParaRPr lang="es-BO" sz="1050" b="0" i="0" u="none" strike="noStrike" dirty="0">
                        <a:effectLst/>
                        <a:latin typeface="Bodoni MT Condensed"/>
                      </a:endParaRPr>
                    </a:p>
                  </a:txBody>
                  <a:tcPr marL="9525" marR="9525" marT="9525" marB="0" anchor="ctr"/>
                </a:tc>
                <a:tc>
                  <a:txBody>
                    <a:bodyPr/>
                    <a:lstStyle/>
                    <a:p>
                      <a:pPr algn="just" fontAlgn="ctr"/>
                      <a:r>
                        <a:rPr lang="es-BO" sz="1600" u="none" strike="noStrike">
                          <a:effectLst/>
                        </a:rPr>
                        <a:t>SEGUIMIENTO AL INFORME AFIS-60-02-030/2010 “AUDITORIA DE INGRESOS Y EGRESOS - CAJA DE SALUD “CORDES” REGIONAL COCHABAMBA”</a:t>
                      </a:r>
                      <a:endParaRPr lang="es-BO" sz="1600" b="0" i="0" u="none" strike="noStrike">
                        <a:effectLst/>
                        <a:latin typeface="Bodoni MT Condensed"/>
                      </a:endParaRPr>
                    </a:p>
                  </a:txBody>
                  <a:tcPr marL="9525" marR="9525" marT="9525" marB="0" anchor="ctr"/>
                </a:tc>
                <a:extLst>
                  <a:ext uri="{0D108BD9-81ED-4DB2-BD59-A6C34878D82A}">
                    <a16:rowId xmlns:a16="http://schemas.microsoft.com/office/drawing/2014/main" val="10002"/>
                  </a:ext>
                </a:extLst>
              </a:tr>
              <a:tr h="771525">
                <a:tc>
                  <a:txBody>
                    <a:bodyPr/>
                    <a:lstStyle/>
                    <a:p>
                      <a:pPr algn="ctr" fontAlgn="ctr"/>
                      <a:r>
                        <a:rPr lang="es-BO" sz="1600" u="none" strike="noStrike">
                          <a:effectLst/>
                        </a:rPr>
                        <a:t>14</a:t>
                      </a:r>
                      <a:endParaRPr lang="es-BO" sz="1600" b="0" i="0" u="none" strike="noStrike">
                        <a:effectLst/>
                        <a:latin typeface="Bodoni MT Condensed"/>
                      </a:endParaRPr>
                    </a:p>
                  </a:txBody>
                  <a:tcPr marL="9525" marR="9525" marT="9525" marB="0" anchor="ctr"/>
                </a:tc>
                <a:tc>
                  <a:txBody>
                    <a:bodyPr/>
                    <a:lstStyle/>
                    <a:p>
                      <a:pPr algn="ctr" fontAlgn="ctr"/>
                      <a:r>
                        <a:rPr lang="es-BO" sz="1600" u="none" strike="noStrike">
                          <a:effectLst/>
                        </a:rPr>
                        <a:t>SSU</a:t>
                      </a:r>
                      <a:endParaRPr lang="es-BO" sz="1600" b="0" i="0" u="none" strike="noStrike">
                        <a:effectLst/>
                        <a:latin typeface="Bodoni MT Condensed"/>
                      </a:endParaRPr>
                    </a:p>
                  </a:txBody>
                  <a:tcPr marL="9525" marR="9525" marT="9525" marB="0" anchor="ctr"/>
                </a:tc>
                <a:tc>
                  <a:txBody>
                    <a:bodyPr/>
                    <a:lstStyle/>
                    <a:p>
                      <a:pPr algn="ctr" fontAlgn="ctr"/>
                      <a:r>
                        <a:rPr lang="es-BO" sz="1600" u="none" strike="noStrike">
                          <a:effectLst/>
                        </a:rPr>
                        <a:t>TARIJA</a:t>
                      </a:r>
                      <a:endParaRPr lang="es-BO" sz="1600" b="0" i="0" u="none" strike="noStrike">
                        <a:effectLst/>
                        <a:latin typeface="Bodoni MT Condensed"/>
                      </a:endParaRPr>
                    </a:p>
                  </a:txBody>
                  <a:tcPr marL="9525" marR="9525" marT="9525" marB="0" anchor="ctr"/>
                </a:tc>
                <a:tc>
                  <a:txBody>
                    <a:bodyPr/>
                    <a:lstStyle/>
                    <a:p>
                      <a:pPr algn="ctr" fontAlgn="ctr"/>
                      <a:r>
                        <a:rPr lang="es-BO" sz="1050" u="none" strike="noStrike" dirty="0">
                          <a:effectLst/>
                        </a:rPr>
                        <a:t>AFIS-60-02-016/2015</a:t>
                      </a:r>
                      <a:endParaRPr lang="es-BO" sz="1050" b="0" i="0" u="none" strike="noStrike" dirty="0">
                        <a:effectLst/>
                        <a:latin typeface="Bodoni MT Condensed"/>
                      </a:endParaRPr>
                    </a:p>
                  </a:txBody>
                  <a:tcPr marL="9525" marR="9525" marT="9525" marB="0" anchor="ctr"/>
                </a:tc>
                <a:tc>
                  <a:txBody>
                    <a:bodyPr/>
                    <a:lstStyle/>
                    <a:p>
                      <a:pPr algn="just" fontAlgn="ctr"/>
                      <a:r>
                        <a:rPr lang="es-BO" sz="1600" u="none" strike="noStrike">
                          <a:effectLst/>
                        </a:rPr>
                        <a:t>SEGUIMIENTO AL INFORME N° AFIS-60-02-003/2013 “AUDITORÍA  DE INGRESOS Y EGRESOS EN EL SEGURO SOCIAL UNIVERSITARIO TARIJA”</a:t>
                      </a:r>
                      <a:endParaRPr lang="es-BO" sz="1600" b="0" i="0" u="none" strike="noStrike">
                        <a:effectLst/>
                        <a:latin typeface="Bodoni MT Condensed"/>
                      </a:endParaRPr>
                    </a:p>
                  </a:txBody>
                  <a:tcPr marL="9525" marR="9525" marT="9525" marB="0" anchor="ctr"/>
                </a:tc>
                <a:extLst>
                  <a:ext uri="{0D108BD9-81ED-4DB2-BD59-A6C34878D82A}">
                    <a16:rowId xmlns:a16="http://schemas.microsoft.com/office/drawing/2014/main" val="10003"/>
                  </a:ext>
                </a:extLst>
              </a:tr>
              <a:tr h="771525">
                <a:tc>
                  <a:txBody>
                    <a:bodyPr/>
                    <a:lstStyle/>
                    <a:p>
                      <a:pPr algn="ctr" fontAlgn="ctr"/>
                      <a:r>
                        <a:rPr lang="es-BO" sz="1600" u="none" strike="noStrike">
                          <a:effectLst/>
                        </a:rPr>
                        <a:t>15</a:t>
                      </a:r>
                      <a:endParaRPr lang="es-BO" sz="1600" b="0" i="0" u="none" strike="noStrike">
                        <a:effectLst/>
                        <a:latin typeface="Bodoni MT Condensed"/>
                      </a:endParaRPr>
                    </a:p>
                  </a:txBody>
                  <a:tcPr marL="9525" marR="9525" marT="9525" marB="0" anchor="ctr"/>
                </a:tc>
                <a:tc>
                  <a:txBody>
                    <a:bodyPr/>
                    <a:lstStyle/>
                    <a:p>
                      <a:pPr algn="ctr" fontAlgn="ctr"/>
                      <a:r>
                        <a:rPr lang="es-BO" sz="1600" u="none" strike="noStrike">
                          <a:effectLst/>
                        </a:rPr>
                        <a:t>SSU</a:t>
                      </a:r>
                      <a:endParaRPr lang="es-BO" sz="1600" b="0" i="0" u="none" strike="noStrike">
                        <a:effectLst/>
                        <a:latin typeface="Bodoni MT Condensed"/>
                      </a:endParaRPr>
                    </a:p>
                  </a:txBody>
                  <a:tcPr marL="9525" marR="9525" marT="9525" marB="0" anchor="ctr"/>
                </a:tc>
                <a:tc>
                  <a:txBody>
                    <a:bodyPr/>
                    <a:lstStyle/>
                    <a:p>
                      <a:pPr algn="ctr" fontAlgn="ctr"/>
                      <a:r>
                        <a:rPr lang="es-BO" sz="1600" u="none" strike="noStrike" dirty="0">
                          <a:effectLst/>
                        </a:rPr>
                        <a:t>ORURO</a:t>
                      </a:r>
                      <a:endParaRPr lang="es-BO" sz="1600" b="0" i="0" u="none" strike="noStrike" dirty="0">
                        <a:effectLst/>
                        <a:latin typeface="Bodoni MT Condensed"/>
                      </a:endParaRPr>
                    </a:p>
                  </a:txBody>
                  <a:tcPr marL="9525" marR="9525" marT="9525" marB="0" anchor="ctr"/>
                </a:tc>
                <a:tc>
                  <a:txBody>
                    <a:bodyPr/>
                    <a:lstStyle/>
                    <a:p>
                      <a:pPr algn="ctr" fontAlgn="ctr"/>
                      <a:r>
                        <a:rPr lang="es-BO" sz="1050" u="none" strike="noStrike" dirty="0">
                          <a:effectLst/>
                        </a:rPr>
                        <a:t>AFIS-60-02-041/2015</a:t>
                      </a:r>
                      <a:endParaRPr lang="es-BO" sz="1050" b="0" i="0" u="none" strike="noStrike" dirty="0">
                        <a:effectLst/>
                        <a:latin typeface="Bodoni MT Condensed"/>
                      </a:endParaRPr>
                    </a:p>
                  </a:txBody>
                  <a:tcPr marL="9525" marR="9525" marT="9525" marB="0" anchor="ctr"/>
                </a:tc>
                <a:tc>
                  <a:txBody>
                    <a:bodyPr/>
                    <a:lstStyle/>
                    <a:p>
                      <a:pPr algn="just" fontAlgn="ctr"/>
                      <a:r>
                        <a:rPr lang="es-BO" sz="1600" u="none" strike="noStrike" dirty="0">
                          <a:effectLst/>
                        </a:rPr>
                        <a:t>SEGUIMIENTO AL INFORME N° AFIS-60-02-042/2007 “AUDITORÍA  ESPECIAL DE COTIZACIONES EN EL SEGURO SOCIAL UNIVERSITARIO ORURO”</a:t>
                      </a:r>
                      <a:endParaRPr lang="es-BO" sz="1600" b="0" i="0" u="none" strike="noStrike" dirty="0">
                        <a:effectLst/>
                        <a:latin typeface="Bodoni MT Condensed"/>
                      </a:endParaRPr>
                    </a:p>
                  </a:txBody>
                  <a:tcPr marL="9525" marR="9525" marT="9525" marB="0" anchor="ctr"/>
                </a:tc>
                <a:extLst>
                  <a:ext uri="{0D108BD9-81ED-4DB2-BD59-A6C34878D82A}">
                    <a16:rowId xmlns:a16="http://schemas.microsoft.com/office/drawing/2014/main" val="10004"/>
                  </a:ext>
                </a:extLst>
              </a:tr>
            </a:tbl>
          </a:graphicData>
        </a:graphic>
      </p:graphicFrame>
      <p:sp>
        <p:nvSpPr>
          <p:cNvPr id="8" name="7 Rectángulo"/>
          <p:cNvSpPr/>
          <p:nvPr/>
        </p:nvSpPr>
        <p:spPr>
          <a:xfrm>
            <a:off x="2135561" y="1084674"/>
            <a:ext cx="7848873" cy="400110"/>
          </a:xfrm>
          <a:prstGeom prst="rect">
            <a:avLst/>
          </a:prstGeom>
        </p:spPr>
        <p:txBody>
          <a:bodyPr wrap="square">
            <a:spAutoFit/>
          </a:bodyPr>
          <a:lstStyle/>
          <a:p>
            <a:r>
              <a:rPr lang="es-BO" sz="2000" b="1" dirty="0">
                <a:effectLst>
                  <a:outerShdw blurRad="38100" dist="38100" dir="2700000" algn="tl">
                    <a:srgbClr val="000000">
                      <a:alpha val="43137"/>
                    </a:srgbClr>
                  </a:outerShdw>
                </a:effectLst>
              </a:rPr>
              <a:t>20 INFORMES - SEGUIMIENTO A AUDITORÍAS</a:t>
            </a:r>
          </a:p>
        </p:txBody>
      </p:sp>
      <p:sp>
        <p:nvSpPr>
          <p:cNvPr id="11" name="10 CuadroTexto"/>
          <p:cNvSpPr txBox="1"/>
          <p:nvPr/>
        </p:nvSpPr>
        <p:spPr>
          <a:xfrm>
            <a:off x="6816080" y="619252"/>
            <a:ext cx="3594068" cy="25391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defPPr>
              <a:defRPr lang="es-BO"/>
            </a:defPPr>
            <a:lvl1pPr algn="ctr" fontAlgn="auto">
              <a:spcBef>
                <a:spcPts val="0"/>
              </a:spcBef>
              <a:spcAft>
                <a:spcPts val="0"/>
              </a:spcAft>
              <a:defRPr sz="900" b="1">
                <a:solidFill>
                  <a:srgbClr val="FFFF00"/>
                </a:solidFill>
                <a:effectLst>
                  <a:outerShdw blurRad="38100" dist="38100" dir="2700000" algn="tl">
                    <a:srgbClr val="000000">
                      <a:alpha val="43137"/>
                    </a:srgbClr>
                  </a:outerShdw>
                </a:effectLst>
              </a:defRPr>
            </a:lvl1pPr>
          </a:lstStyle>
          <a:p>
            <a:r>
              <a:rPr lang="es-BO" sz="1050" dirty="0">
                <a:solidFill>
                  <a:schemeClr val="bg1"/>
                </a:solidFill>
              </a:rPr>
              <a:t>AREA  FISCALIZACIÓN ADMNISTRATIVA Y FINANCIERA</a:t>
            </a:r>
            <a:endParaRPr lang="es-ES" sz="1050" dirty="0">
              <a:solidFill>
                <a:schemeClr val="bg1"/>
              </a:solidFill>
            </a:endParaRPr>
          </a:p>
        </p:txBody>
      </p:sp>
      <p:sp>
        <p:nvSpPr>
          <p:cNvPr id="9" name="5 CuadroTexto"/>
          <p:cNvSpPr txBox="1"/>
          <p:nvPr/>
        </p:nvSpPr>
        <p:spPr>
          <a:xfrm>
            <a:off x="6384033" y="81776"/>
            <a:ext cx="4032449" cy="41549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s-BO" sz="1050" b="1" dirty="0">
                <a:solidFill>
                  <a:schemeClr val="bg1"/>
                </a:solidFill>
                <a:effectLst>
                  <a:outerShdw blurRad="38100" dist="38100" dir="2700000" algn="tl">
                    <a:srgbClr val="000000">
                      <a:alpha val="43137"/>
                    </a:srgbClr>
                  </a:outerShdw>
                </a:effectLst>
              </a:rPr>
              <a:t>DEPARTAMENTO TÉCNICO DE FISCALIZACIÓN</a:t>
            </a:r>
          </a:p>
          <a:p>
            <a:pPr algn="ctr">
              <a:defRPr/>
            </a:pPr>
            <a:r>
              <a:rPr lang="es-BO" sz="1050" b="1" dirty="0">
                <a:solidFill>
                  <a:schemeClr val="bg1"/>
                </a:solidFill>
                <a:effectLst>
                  <a:outerShdw blurRad="38100" dist="38100" dir="2700000" algn="tl">
                    <a:srgbClr val="000000">
                      <a:alpha val="43137"/>
                    </a:srgbClr>
                  </a:outerShdw>
                </a:effectLst>
              </a:rPr>
              <a:t>ADMINISTRATIVA Y FINANCIERA</a:t>
            </a:r>
            <a:endParaRPr lang="es-ES" sz="1050" b="1" dirty="0">
              <a:solidFill>
                <a:schemeClr val="bg1"/>
              </a:solidFill>
              <a:effectLst>
                <a:outerShdw blurRad="38100" dist="38100" dir="2700000" algn="tl">
                  <a:srgbClr val="000000">
                    <a:alpha val="43137"/>
                  </a:srgbClr>
                </a:outerShdw>
              </a:effectLst>
            </a:endParaRPr>
          </a:p>
        </p:txBody>
      </p:sp>
      <p:pic>
        <p:nvPicPr>
          <p:cNvPr id="10"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42758848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Tabla"/>
          <p:cNvGraphicFramePr>
            <a:graphicFrameLocks noGrp="1"/>
          </p:cNvGraphicFramePr>
          <p:nvPr>
            <p:extLst/>
          </p:nvPr>
        </p:nvGraphicFramePr>
        <p:xfrm>
          <a:off x="2143943" y="1412777"/>
          <a:ext cx="8272536" cy="418003"/>
        </p:xfrm>
        <a:graphic>
          <a:graphicData uri="http://schemas.openxmlformats.org/drawingml/2006/table">
            <a:tbl>
              <a:tblPr>
                <a:tableStyleId>{8A107856-5554-42FB-B03E-39F5DBC370BA}</a:tableStyleId>
              </a:tblPr>
              <a:tblGrid>
                <a:gridCol w="346651">
                  <a:extLst>
                    <a:ext uri="{9D8B030D-6E8A-4147-A177-3AD203B41FA5}">
                      <a16:colId xmlns:a16="http://schemas.microsoft.com/office/drawing/2014/main" val="20000"/>
                    </a:ext>
                  </a:extLst>
                </a:gridCol>
                <a:gridCol w="1027111">
                  <a:extLst>
                    <a:ext uri="{9D8B030D-6E8A-4147-A177-3AD203B41FA5}">
                      <a16:colId xmlns:a16="http://schemas.microsoft.com/office/drawing/2014/main" val="20001"/>
                    </a:ext>
                  </a:extLst>
                </a:gridCol>
                <a:gridCol w="1282554">
                  <a:extLst>
                    <a:ext uri="{9D8B030D-6E8A-4147-A177-3AD203B41FA5}">
                      <a16:colId xmlns:a16="http://schemas.microsoft.com/office/drawing/2014/main" val="20002"/>
                    </a:ext>
                  </a:extLst>
                </a:gridCol>
                <a:gridCol w="1353703">
                  <a:extLst>
                    <a:ext uri="{9D8B030D-6E8A-4147-A177-3AD203B41FA5}">
                      <a16:colId xmlns:a16="http://schemas.microsoft.com/office/drawing/2014/main" val="20003"/>
                    </a:ext>
                  </a:extLst>
                </a:gridCol>
                <a:gridCol w="4262517">
                  <a:extLst>
                    <a:ext uri="{9D8B030D-6E8A-4147-A177-3AD203B41FA5}">
                      <a16:colId xmlns:a16="http://schemas.microsoft.com/office/drawing/2014/main" val="20004"/>
                    </a:ext>
                  </a:extLst>
                </a:gridCol>
              </a:tblGrid>
              <a:tr h="418003">
                <a:tc>
                  <a:txBody>
                    <a:bodyPr/>
                    <a:lstStyle/>
                    <a:p>
                      <a:pPr algn="ctr" fontAlgn="ctr"/>
                      <a:r>
                        <a:rPr lang="es-BO" sz="1300" u="none" strike="noStrike" dirty="0">
                          <a:effectLst/>
                        </a:rPr>
                        <a:t>N°</a:t>
                      </a:r>
                      <a:endParaRPr lang="es-BO" sz="1300" b="0" i="0" u="none" strike="noStrike" dirty="0">
                        <a:effectLst/>
                        <a:latin typeface="Bodoni MT Condensed"/>
                      </a:endParaRPr>
                    </a:p>
                  </a:txBody>
                  <a:tcPr marL="8008" marR="8008" marT="8008" marB="0" anchor="ctr"/>
                </a:tc>
                <a:tc>
                  <a:txBody>
                    <a:bodyPr/>
                    <a:lstStyle/>
                    <a:p>
                      <a:pPr algn="ctr" fontAlgn="ctr"/>
                      <a:r>
                        <a:rPr lang="es-BO" sz="1300" u="none" strike="noStrike" dirty="0">
                          <a:effectLst/>
                        </a:rPr>
                        <a:t>ENTE GESTOR</a:t>
                      </a:r>
                      <a:endParaRPr lang="es-BO" sz="1300" b="0" i="0" u="none" strike="noStrike" dirty="0">
                        <a:effectLst/>
                        <a:latin typeface="Bodoni MT Condensed"/>
                      </a:endParaRPr>
                    </a:p>
                  </a:txBody>
                  <a:tcPr marL="8008" marR="8008" marT="8008" marB="0" anchor="ctr"/>
                </a:tc>
                <a:tc>
                  <a:txBody>
                    <a:bodyPr/>
                    <a:lstStyle/>
                    <a:p>
                      <a:pPr algn="ctr" fontAlgn="ctr"/>
                      <a:r>
                        <a:rPr lang="es-BO" sz="1300" u="none" strike="noStrike" dirty="0">
                          <a:effectLst/>
                        </a:rPr>
                        <a:t>DEPARTAMENTO</a:t>
                      </a:r>
                      <a:endParaRPr lang="es-BO" sz="1300" b="0" i="0" u="none" strike="noStrike" dirty="0">
                        <a:effectLst/>
                        <a:latin typeface="Bodoni MT Condensed"/>
                      </a:endParaRPr>
                    </a:p>
                  </a:txBody>
                  <a:tcPr marL="8008" marR="8008" marT="8008" marB="0" anchor="ctr"/>
                </a:tc>
                <a:tc>
                  <a:txBody>
                    <a:bodyPr/>
                    <a:lstStyle/>
                    <a:p>
                      <a:pPr algn="ctr" fontAlgn="ctr"/>
                      <a:r>
                        <a:rPr lang="es-BO" sz="1300" u="none" strike="noStrike" dirty="0">
                          <a:effectLst/>
                        </a:rPr>
                        <a:t>N° DE INFORME</a:t>
                      </a:r>
                      <a:endParaRPr lang="es-BO" sz="1300" b="0" i="0" u="none" strike="noStrike" dirty="0">
                        <a:effectLst/>
                        <a:latin typeface="Bodoni MT Condensed"/>
                      </a:endParaRPr>
                    </a:p>
                  </a:txBody>
                  <a:tcPr marL="8008" marR="8008" marT="8008" marB="0" anchor="ctr"/>
                </a:tc>
                <a:tc>
                  <a:txBody>
                    <a:bodyPr/>
                    <a:lstStyle/>
                    <a:p>
                      <a:pPr algn="ctr" fontAlgn="ctr"/>
                      <a:r>
                        <a:rPr lang="es-BO" sz="1300" u="none" strike="noStrike" dirty="0">
                          <a:effectLst/>
                        </a:rPr>
                        <a:t>DETALLE</a:t>
                      </a:r>
                      <a:endParaRPr lang="es-BO" sz="1300" b="0" i="0" u="none" strike="noStrike" dirty="0">
                        <a:effectLst/>
                        <a:latin typeface="Bodoni MT Condensed"/>
                      </a:endParaRPr>
                    </a:p>
                  </a:txBody>
                  <a:tcPr marL="8008" marR="8008" marT="8008" marB="0" anchor="ctr"/>
                </a:tc>
                <a:extLst>
                  <a:ext uri="{0D108BD9-81ED-4DB2-BD59-A6C34878D82A}">
                    <a16:rowId xmlns:a16="http://schemas.microsoft.com/office/drawing/2014/main" val="10000"/>
                  </a:ext>
                </a:extLst>
              </a:tr>
            </a:tbl>
          </a:graphicData>
        </a:graphic>
      </p:graphicFrame>
      <p:graphicFrame>
        <p:nvGraphicFramePr>
          <p:cNvPr id="2" name="1 Tabla"/>
          <p:cNvGraphicFramePr>
            <a:graphicFrameLocks noGrp="1"/>
          </p:cNvGraphicFramePr>
          <p:nvPr>
            <p:extLst/>
          </p:nvPr>
        </p:nvGraphicFramePr>
        <p:xfrm>
          <a:off x="2135561" y="1855169"/>
          <a:ext cx="8280920" cy="4924425"/>
        </p:xfrm>
        <a:graphic>
          <a:graphicData uri="http://schemas.openxmlformats.org/drawingml/2006/table">
            <a:tbl>
              <a:tblPr>
                <a:tableStyleId>{8A107856-5554-42FB-B03E-39F5DBC370BA}</a:tableStyleId>
              </a:tblPr>
              <a:tblGrid>
                <a:gridCol w="347002">
                  <a:extLst>
                    <a:ext uri="{9D8B030D-6E8A-4147-A177-3AD203B41FA5}">
                      <a16:colId xmlns:a16="http://schemas.microsoft.com/office/drawing/2014/main" val="20000"/>
                    </a:ext>
                  </a:extLst>
                </a:gridCol>
                <a:gridCol w="1028154">
                  <a:extLst>
                    <a:ext uri="{9D8B030D-6E8A-4147-A177-3AD203B41FA5}">
                      <a16:colId xmlns:a16="http://schemas.microsoft.com/office/drawing/2014/main" val="20001"/>
                    </a:ext>
                  </a:extLst>
                </a:gridCol>
                <a:gridCol w="1263013">
                  <a:extLst>
                    <a:ext uri="{9D8B030D-6E8A-4147-A177-3AD203B41FA5}">
                      <a16:colId xmlns:a16="http://schemas.microsoft.com/office/drawing/2014/main" val="20002"/>
                    </a:ext>
                  </a:extLst>
                </a:gridCol>
                <a:gridCol w="1375916">
                  <a:extLst>
                    <a:ext uri="{9D8B030D-6E8A-4147-A177-3AD203B41FA5}">
                      <a16:colId xmlns:a16="http://schemas.microsoft.com/office/drawing/2014/main" val="20003"/>
                    </a:ext>
                  </a:extLst>
                </a:gridCol>
                <a:gridCol w="4266835">
                  <a:extLst>
                    <a:ext uri="{9D8B030D-6E8A-4147-A177-3AD203B41FA5}">
                      <a16:colId xmlns:a16="http://schemas.microsoft.com/office/drawing/2014/main" val="20004"/>
                    </a:ext>
                  </a:extLst>
                </a:gridCol>
              </a:tblGrid>
              <a:tr h="929066">
                <a:tc>
                  <a:txBody>
                    <a:bodyPr/>
                    <a:lstStyle/>
                    <a:p>
                      <a:pPr algn="ctr" fontAlgn="ctr"/>
                      <a:r>
                        <a:rPr lang="es-BO" sz="1600" u="none" strike="noStrike" dirty="0">
                          <a:effectLst/>
                        </a:rPr>
                        <a:t>16</a:t>
                      </a:r>
                      <a:endParaRPr lang="es-BO" sz="1600" b="0" i="0" u="none" strike="noStrike" dirty="0">
                        <a:effectLst/>
                        <a:latin typeface="Bodoni MT Condensed"/>
                      </a:endParaRPr>
                    </a:p>
                  </a:txBody>
                  <a:tcPr marL="9525" marR="9525" marT="9525" marB="0" anchor="ctr"/>
                </a:tc>
                <a:tc>
                  <a:txBody>
                    <a:bodyPr/>
                    <a:lstStyle/>
                    <a:p>
                      <a:pPr algn="ctr" fontAlgn="ctr"/>
                      <a:r>
                        <a:rPr lang="es-BO" sz="1600" u="none" strike="noStrike">
                          <a:effectLst/>
                        </a:rPr>
                        <a:t>CPS</a:t>
                      </a:r>
                      <a:endParaRPr lang="es-BO" sz="1600" b="0" i="0" u="none" strike="noStrike">
                        <a:effectLst/>
                        <a:latin typeface="Bodoni MT Condensed"/>
                      </a:endParaRPr>
                    </a:p>
                  </a:txBody>
                  <a:tcPr marL="9525" marR="9525" marT="9525" marB="0" anchor="ctr"/>
                </a:tc>
                <a:tc>
                  <a:txBody>
                    <a:bodyPr/>
                    <a:lstStyle/>
                    <a:p>
                      <a:pPr algn="ctr" fontAlgn="ctr"/>
                      <a:r>
                        <a:rPr lang="es-BO" sz="1600" u="none" strike="noStrike">
                          <a:effectLst/>
                        </a:rPr>
                        <a:t>ORURO</a:t>
                      </a:r>
                      <a:endParaRPr lang="es-BO" sz="1600" b="0" i="0" u="none" strike="noStrike">
                        <a:effectLst/>
                        <a:latin typeface="Bodoni MT Condensed"/>
                      </a:endParaRPr>
                    </a:p>
                  </a:txBody>
                  <a:tcPr marL="9525" marR="9525" marT="9525" marB="0" anchor="ctr"/>
                </a:tc>
                <a:tc>
                  <a:txBody>
                    <a:bodyPr/>
                    <a:lstStyle/>
                    <a:p>
                      <a:pPr algn="ctr" fontAlgn="ctr"/>
                      <a:r>
                        <a:rPr lang="es-BO" sz="1600" u="none" strike="noStrike">
                          <a:effectLst/>
                        </a:rPr>
                        <a:t>AFIS-60-02-042/2015</a:t>
                      </a:r>
                      <a:endParaRPr lang="es-BO" sz="1600" b="0" i="0" u="none" strike="noStrike">
                        <a:effectLst/>
                        <a:latin typeface="Bodoni MT Condensed"/>
                      </a:endParaRPr>
                    </a:p>
                  </a:txBody>
                  <a:tcPr marL="9525" marR="9525" marT="9525" marB="0" anchor="ctr"/>
                </a:tc>
                <a:tc>
                  <a:txBody>
                    <a:bodyPr/>
                    <a:lstStyle/>
                    <a:p>
                      <a:pPr algn="just" fontAlgn="ctr"/>
                      <a:r>
                        <a:rPr lang="es-BO" sz="1600" u="none" strike="noStrike">
                          <a:effectLst/>
                        </a:rPr>
                        <a:t>SEGUIMIENTO AL INFORME N° AFIS-60-02-031/2008 “AUDITORÍA  DE INGRESOS Y EGRESOS EN LA CAJA PETROLERA DE SALUD AGENCIA SUB ZONAL ORURO.</a:t>
                      </a:r>
                      <a:endParaRPr lang="es-BO" sz="1600" b="0" i="0" u="none" strike="noStrike">
                        <a:effectLst/>
                        <a:latin typeface="Bodoni MT Condensed"/>
                      </a:endParaRPr>
                    </a:p>
                  </a:txBody>
                  <a:tcPr marL="9525" marR="9525" marT="9525" marB="0" anchor="ctr"/>
                </a:tc>
                <a:extLst>
                  <a:ext uri="{0D108BD9-81ED-4DB2-BD59-A6C34878D82A}">
                    <a16:rowId xmlns:a16="http://schemas.microsoft.com/office/drawing/2014/main" val="10000"/>
                  </a:ext>
                </a:extLst>
              </a:tr>
              <a:tr h="929066">
                <a:tc>
                  <a:txBody>
                    <a:bodyPr/>
                    <a:lstStyle/>
                    <a:p>
                      <a:pPr algn="ctr" fontAlgn="ctr"/>
                      <a:r>
                        <a:rPr lang="es-BO" sz="1600" u="none" strike="noStrike">
                          <a:effectLst/>
                        </a:rPr>
                        <a:t>17</a:t>
                      </a:r>
                      <a:endParaRPr lang="es-BO" sz="1600" b="0" i="0" u="none" strike="noStrike">
                        <a:effectLst/>
                        <a:latin typeface="Bodoni MT Condensed"/>
                      </a:endParaRPr>
                    </a:p>
                  </a:txBody>
                  <a:tcPr marL="9525" marR="9525" marT="9525" marB="0" anchor="ctr"/>
                </a:tc>
                <a:tc>
                  <a:txBody>
                    <a:bodyPr/>
                    <a:lstStyle/>
                    <a:p>
                      <a:pPr algn="ctr" fontAlgn="ctr"/>
                      <a:r>
                        <a:rPr lang="es-BO" sz="1600" u="none" strike="noStrike" dirty="0">
                          <a:effectLst/>
                        </a:rPr>
                        <a:t>CNS</a:t>
                      </a:r>
                      <a:endParaRPr lang="es-BO" sz="1600" b="0" i="0" u="none" strike="noStrike" dirty="0">
                        <a:effectLst/>
                        <a:latin typeface="Bodoni MT Condensed"/>
                      </a:endParaRPr>
                    </a:p>
                  </a:txBody>
                  <a:tcPr marL="9525" marR="9525" marT="9525" marB="0" anchor="ctr"/>
                </a:tc>
                <a:tc>
                  <a:txBody>
                    <a:bodyPr/>
                    <a:lstStyle/>
                    <a:p>
                      <a:pPr algn="ctr" fontAlgn="ctr"/>
                      <a:r>
                        <a:rPr lang="es-BO" sz="1600" u="none" strike="noStrike" dirty="0">
                          <a:effectLst/>
                        </a:rPr>
                        <a:t>ORURO</a:t>
                      </a:r>
                      <a:endParaRPr lang="es-BO" sz="1600" b="0" i="0" u="none" strike="noStrike" dirty="0">
                        <a:effectLst/>
                        <a:latin typeface="Bodoni MT Condensed"/>
                      </a:endParaRPr>
                    </a:p>
                  </a:txBody>
                  <a:tcPr marL="9525" marR="9525" marT="9525" marB="0" anchor="ctr"/>
                </a:tc>
                <a:tc>
                  <a:txBody>
                    <a:bodyPr/>
                    <a:lstStyle/>
                    <a:p>
                      <a:pPr algn="ctr" fontAlgn="ctr"/>
                      <a:r>
                        <a:rPr lang="es-BO" sz="1600" u="none" strike="noStrike">
                          <a:effectLst/>
                        </a:rPr>
                        <a:t>AFIS-60-02-043/2015</a:t>
                      </a:r>
                      <a:endParaRPr lang="es-BO" sz="1600" b="0" i="0" u="none" strike="noStrike">
                        <a:effectLst/>
                        <a:latin typeface="Bodoni MT Condensed"/>
                      </a:endParaRPr>
                    </a:p>
                  </a:txBody>
                  <a:tcPr marL="9525" marR="9525" marT="9525" marB="0" anchor="ctr"/>
                </a:tc>
                <a:tc>
                  <a:txBody>
                    <a:bodyPr/>
                    <a:lstStyle/>
                    <a:p>
                      <a:pPr algn="just" fontAlgn="ctr"/>
                      <a:r>
                        <a:rPr lang="es-BO" sz="1600" u="none" strike="noStrike" dirty="0">
                          <a:effectLst/>
                        </a:rPr>
                        <a:t>SEGUIMIENTO AL INFORME N° AFIS-60-02-023/2012 “AUDITORÍA  DE INGRESOS Y EGRESOS EN LA CAJA NACIONAL DE SALUD REGIONAL ORURO”</a:t>
                      </a:r>
                      <a:endParaRPr lang="es-BO" sz="1600" b="0" i="0" u="none" strike="noStrike" dirty="0">
                        <a:effectLst/>
                        <a:latin typeface="Bodoni MT Condensed"/>
                      </a:endParaRPr>
                    </a:p>
                  </a:txBody>
                  <a:tcPr marL="9525" marR="9525" marT="9525" marB="0" anchor="ctr"/>
                </a:tc>
                <a:extLst>
                  <a:ext uri="{0D108BD9-81ED-4DB2-BD59-A6C34878D82A}">
                    <a16:rowId xmlns:a16="http://schemas.microsoft.com/office/drawing/2014/main" val="10001"/>
                  </a:ext>
                </a:extLst>
              </a:tr>
              <a:tr h="970398">
                <a:tc>
                  <a:txBody>
                    <a:bodyPr/>
                    <a:lstStyle/>
                    <a:p>
                      <a:pPr algn="ctr" fontAlgn="ctr"/>
                      <a:r>
                        <a:rPr lang="es-BO" sz="1600" u="none" strike="noStrike">
                          <a:effectLst/>
                        </a:rPr>
                        <a:t>18</a:t>
                      </a:r>
                      <a:endParaRPr lang="es-BO" sz="1600" b="0" i="0" u="none" strike="noStrike">
                        <a:effectLst/>
                        <a:latin typeface="Bodoni MT Condensed"/>
                      </a:endParaRPr>
                    </a:p>
                  </a:txBody>
                  <a:tcPr marL="9525" marR="9525" marT="9525" marB="0" anchor="ctr"/>
                </a:tc>
                <a:tc>
                  <a:txBody>
                    <a:bodyPr/>
                    <a:lstStyle/>
                    <a:p>
                      <a:pPr algn="ctr" fontAlgn="ctr"/>
                      <a:r>
                        <a:rPr lang="es-BO" sz="1600" u="none" strike="noStrike">
                          <a:effectLst/>
                        </a:rPr>
                        <a:t>CPS</a:t>
                      </a:r>
                      <a:endParaRPr lang="es-BO" sz="1600" b="0" i="0" u="none" strike="noStrike">
                        <a:effectLst/>
                        <a:latin typeface="Bodoni MT Condensed"/>
                      </a:endParaRPr>
                    </a:p>
                  </a:txBody>
                  <a:tcPr marL="9525" marR="9525" marT="9525" marB="0" anchor="ctr"/>
                </a:tc>
                <a:tc>
                  <a:txBody>
                    <a:bodyPr/>
                    <a:lstStyle/>
                    <a:p>
                      <a:pPr algn="ctr" fontAlgn="ctr"/>
                      <a:r>
                        <a:rPr lang="es-BO" sz="1600" u="none" strike="noStrike">
                          <a:effectLst/>
                        </a:rPr>
                        <a:t>CBB</a:t>
                      </a:r>
                      <a:endParaRPr lang="es-BO" sz="1600" b="0" i="0" u="none" strike="noStrike">
                        <a:effectLst/>
                        <a:latin typeface="Bodoni MT Condensed"/>
                      </a:endParaRPr>
                    </a:p>
                  </a:txBody>
                  <a:tcPr marL="9525" marR="9525" marT="9525" marB="0" anchor="ctr"/>
                </a:tc>
                <a:tc>
                  <a:txBody>
                    <a:bodyPr/>
                    <a:lstStyle/>
                    <a:p>
                      <a:pPr algn="ctr" fontAlgn="ctr"/>
                      <a:r>
                        <a:rPr lang="es-BO" sz="1600" u="none" strike="noStrike">
                          <a:effectLst/>
                        </a:rPr>
                        <a:t>AFIS-60-02-050/2015</a:t>
                      </a:r>
                      <a:endParaRPr lang="es-BO" sz="1600" b="0" i="0" u="none" strike="noStrike">
                        <a:effectLst/>
                        <a:latin typeface="Bodoni MT Condensed"/>
                      </a:endParaRPr>
                    </a:p>
                  </a:txBody>
                  <a:tcPr marL="9525" marR="9525" marT="9525" marB="0" anchor="ctr"/>
                </a:tc>
                <a:tc>
                  <a:txBody>
                    <a:bodyPr/>
                    <a:lstStyle/>
                    <a:p>
                      <a:pPr algn="just" fontAlgn="ctr"/>
                      <a:r>
                        <a:rPr lang="es-BO" sz="1600" u="none" strike="noStrike">
                          <a:effectLst/>
                        </a:rPr>
                        <a:t>INFORME FINAL AL INFORME AFIS-60-02-051/2010 "AUDITORIA DE INGRESOS Y EGRESOS EN LA CAJA PETROLERA DE SALUD DEPARTAMENTAL COCHABAMBA"</a:t>
                      </a:r>
                      <a:endParaRPr lang="es-BO" sz="1600" b="0" i="0" u="none" strike="noStrike">
                        <a:effectLst/>
                        <a:latin typeface="Bodoni MT Condensed"/>
                      </a:endParaRPr>
                    </a:p>
                  </a:txBody>
                  <a:tcPr marL="9525" marR="9525" marT="9525" marB="0" anchor="ctr"/>
                </a:tc>
                <a:extLst>
                  <a:ext uri="{0D108BD9-81ED-4DB2-BD59-A6C34878D82A}">
                    <a16:rowId xmlns:a16="http://schemas.microsoft.com/office/drawing/2014/main" val="10002"/>
                  </a:ext>
                </a:extLst>
              </a:tr>
              <a:tr h="970398">
                <a:tc>
                  <a:txBody>
                    <a:bodyPr/>
                    <a:lstStyle/>
                    <a:p>
                      <a:pPr algn="ctr" fontAlgn="ctr"/>
                      <a:r>
                        <a:rPr lang="es-BO" sz="1600" u="none" strike="noStrike">
                          <a:effectLst/>
                        </a:rPr>
                        <a:t>19</a:t>
                      </a:r>
                      <a:endParaRPr lang="es-BO" sz="1600" b="0" i="0" u="none" strike="noStrike">
                        <a:effectLst/>
                        <a:latin typeface="Bodoni MT Condensed"/>
                      </a:endParaRPr>
                    </a:p>
                  </a:txBody>
                  <a:tcPr marL="9525" marR="9525" marT="9525" marB="0" anchor="ctr"/>
                </a:tc>
                <a:tc>
                  <a:txBody>
                    <a:bodyPr/>
                    <a:lstStyle/>
                    <a:p>
                      <a:pPr algn="ctr" fontAlgn="ctr"/>
                      <a:r>
                        <a:rPr lang="es-BO" sz="1600" u="none" strike="noStrike">
                          <a:effectLst/>
                        </a:rPr>
                        <a:t>CPS</a:t>
                      </a:r>
                      <a:endParaRPr lang="es-BO" sz="1600" b="0" i="0" u="none" strike="noStrike">
                        <a:effectLst/>
                        <a:latin typeface="Bodoni MT Condensed"/>
                      </a:endParaRPr>
                    </a:p>
                  </a:txBody>
                  <a:tcPr marL="9525" marR="9525" marT="9525" marB="0" anchor="ctr"/>
                </a:tc>
                <a:tc>
                  <a:txBody>
                    <a:bodyPr/>
                    <a:lstStyle/>
                    <a:p>
                      <a:pPr algn="ctr" fontAlgn="ctr"/>
                      <a:r>
                        <a:rPr lang="es-BO" sz="1600" u="none" strike="noStrike">
                          <a:effectLst/>
                        </a:rPr>
                        <a:t>CBB</a:t>
                      </a:r>
                      <a:endParaRPr lang="es-BO" sz="1600" b="0" i="0" u="none" strike="noStrike">
                        <a:effectLst/>
                        <a:latin typeface="Bodoni MT Condensed"/>
                      </a:endParaRPr>
                    </a:p>
                  </a:txBody>
                  <a:tcPr marL="9525" marR="9525" marT="9525" marB="0" anchor="ctr"/>
                </a:tc>
                <a:tc>
                  <a:txBody>
                    <a:bodyPr/>
                    <a:lstStyle/>
                    <a:p>
                      <a:pPr algn="ctr" fontAlgn="ctr"/>
                      <a:r>
                        <a:rPr lang="es-BO" sz="1600" u="none" strike="noStrike">
                          <a:effectLst/>
                        </a:rPr>
                        <a:t>AFIS-60-02-051/2015</a:t>
                      </a:r>
                      <a:endParaRPr lang="es-BO" sz="1600" b="0" i="0" u="none" strike="noStrike">
                        <a:effectLst/>
                        <a:latin typeface="Bodoni MT Condensed"/>
                      </a:endParaRPr>
                    </a:p>
                  </a:txBody>
                  <a:tcPr marL="9525" marR="9525" marT="9525" marB="0" anchor="ctr"/>
                </a:tc>
                <a:tc>
                  <a:txBody>
                    <a:bodyPr/>
                    <a:lstStyle/>
                    <a:p>
                      <a:pPr algn="just" fontAlgn="ctr"/>
                      <a:r>
                        <a:rPr lang="es-BO" sz="1600" u="none" strike="noStrike">
                          <a:effectLst/>
                        </a:rPr>
                        <a:t>SEGUIMIENTO AL INFORME AFIS-60-02-004/2014 "AUDITORIA DE INGRESOS Y EGRESOS EN LA CAJA PETROLERA DE SALUD DEPARTAMENTAL COCHABAMBA".</a:t>
                      </a:r>
                      <a:endParaRPr lang="es-BO" sz="1600" b="0" i="0" u="none" strike="noStrike">
                        <a:effectLst/>
                        <a:latin typeface="Bodoni MT Condensed"/>
                      </a:endParaRPr>
                    </a:p>
                  </a:txBody>
                  <a:tcPr marL="9525" marR="9525" marT="9525" marB="0" anchor="ctr"/>
                </a:tc>
                <a:extLst>
                  <a:ext uri="{0D108BD9-81ED-4DB2-BD59-A6C34878D82A}">
                    <a16:rowId xmlns:a16="http://schemas.microsoft.com/office/drawing/2014/main" val="10003"/>
                  </a:ext>
                </a:extLst>
              </a:tr>
              <a:tr h="929066">
                <a:tc>
                  <a:txBody>
                    <a:bodyPr/>
                    <a:lstStyle/>
                    <a:p>
                      <a:pPr algn="ctr" fontAlgn="ctr"/>
                      <a:r>
                        <a:rPr lang="es-BO" sz="1600" u="none" strike="noStrike">
                          <a:effectLst/>
                        </a:rPr>
                        <a:t>20</a:t>
                      </a:r>
                      <a:endParaRPr lang="es-BO" sz="1600" b="0" i="0" u="none" strike="noStrike">
                        <a:effectLst/>
                        <a:latin typeface="Bodoni MT Condensed"/>
                      </a:endParaRPr>
                    </a:p>
                  </a:txBody>
                  <a:tcPr marL="9525" marR="9525" marT="9525" marB="0" anchor="ctr"/>
                </a:tc>
                <a:tc>
                  <a:txBody>
                    <a:bodyPr/>
                    <a:lstStyle/>
                    <a:p>
                      <a:pPr algn="ctr" fontAlgn="ctr"/>
                      <a:r>
                        <a:rPr lang="es-BO" sz="1600" u="none" strike="noStrike">
                          <a:effectLst/>
                        </a:rPr>
                        <a:t>CSC Y RA</a:t>
                      </a:r>
                      <a:endParaRPr lang="es-BO" sz="1600" b="0" i="0" u="none" strike="noStrike">
                        <a:effectLst/>
                        <a:latin typeface="Bodoni MT Condensed"/>
                      </a:endParaRPr>
                    </a:p>
                  </a:txBody>
                  <a:tcPr marL="9525" marR="9525" marT="9525" marB="0" anchor="ctr"/>
                </a:tc>
                <a:tc>
                  <a:txBody>
                    <a:bodyPr/>
                    <a:lstStyle/>
                    <a:p>
                      <a:pPr algn="ctr" fontAlgn="ctr"/>
                      <a:r>
                        <a:rPr lang="es-BO" sz="1600" u="none" strike="noStrike">
                          <a:effectLst/>
                        </a:rPr>
                        <a:t>LA PAZ</a:t>
                      </a:r>
                      <a:endParaRPr lang="es-BO" sz="1600" b="0" i="0" u="none" strike="noStrike">
                        <a:effectLst/>
                        <a:latin typeface="Bodoni MT Condensed"/>
                      </a:endParaRPr>
                    </a:p>
                  </a:txBody>
                  <a:tcPr marL="9525" marR="9525" marT="9525" marB="0" anchor="ctr"/>
                </a:tc>
                <a:tc>
                  <a:txBody>
                    <a:bodyPr/>
                    <a:lstStyle/>
                    <a:p>
                      <a:pPr algn="ctr" fontAlgn="ctr"/>
                      <a:r>
                        <a:rPr lang="es-BO" sz="1600" u="none" strike="noStrike">
                          <a:effectLst/>
                        </a:rPr>
                        <a:t>AFIS-60-02-052/2015</a:t>
                      </a:r>
                      <a:endParaRPr lang="es-BO" sz="1600" b="0" i="0" u="none" strike="noStrike">
                        <a:effectLst/>
                        <a:latin typeface="Bodoni MT Condensed"/>
                      </a:endParaRPr>
                    </a:p>
                  </a:txBody>
                  <a:tcPr marL="9525" marR="9525" marT="9525" marB="0" anchor="ctr"/>
                </a:tc>
                <a:tc>
                  <a:txBody>
                    <a:bodyPr/>
                    <a:lstStyle/>
                    <a:p>
                      <a:pPr algn="just" fontAlgn="ctr"/>
                      <a:r>
                        <a:rPr lang="es-BO" sz="1600" u="none" strike="noStrike" dirty="0">
                          <a:effectLst/>
                        </a:rPr>
                        <a:t>SEGUIMIENTO AL INFORME N° AFIS-60-02-048/2014 "AUDITORÍA ESPECÍFICA DE INGRESOS Y EGRESOS EN LA CAJA DE SALUD DE CAMINOS Y R.A."</a:t>
                      </a:r>
                      <a:endParaRPr lang="es-BO" sz="1600" b="0" i="0" u="none" strike="noStrike" dirty="0">
                        <a:effectLst/>
                        <a:latin typeface="Bodoni MT Condensed"/>
                      </a:endParaRPr>
                    </a:p>
                  </a:txBody>
                  <a:tcPr marL="9525" marR="9525" marT="9525" marB="0" anchor="ctr"/>
                </a:tc>
                <a:extLst>
                  <a:ext uri="{0D108BD9-81ED-4DB2-BD59-A6C34878D82A}">
                    <a16:rowId xmlns:a16="http://schemas.microsoft.com/office/drawing/2014/main" val="10004"/>
                  </a:ext>
                </a:extLst>
              </a:tr>
            </a:tbl>
          </a:graphicData>
        </a:graphic>
      </p:graphicFrame>
      <p:sp>
        <p:nvSpPr>
          <p:cNvPr id="7" name="6 Rectángulo"/>
          <p:cNvSpPr/>
          <p:nvPr/>
        </p:nvSpPr>
        <p:spPr>
          <a:xfrm>
            <a:off x="2207568" y="908720"/>
            <a:ext cx="8064897" cy="400110"/>
          </a:xfrm>
          <a:prstGeom prst="rect">
            <a:avLst/>
          </a:prstGeom>
        </p:spPr>
        <p:txBody>
          <a:bodyPr wrap="square">
            <a:spAutoFit/>
          </a:bodyPr>
          <a:lstStyle/>
          <a:p>
            <a:r>
              <a:rPr lang="es-BO" sz="2000" b="1" dirty="0">
                <a:effectLst>
                  <a:outerShdw blurRad="38100" dist="38100" dir="2700000" algn="tl">
                    <a:srgbClr val="000000">
                      <a:alpha val="43137"/>
                    </a:srgbClr>
                  </a:outerShdw>
                </a:effectLst>
              </a:rPr>
              <a:t>20 INFORMES - SEGUIMIENTO A AUDITORÍAS</a:t>
            </a:r>
          </a:p>
        </p:txBody>
      </p:sp>
      <p:sp>
        <p:nvSpPr>
          <p:cNvPr id="11" name="10 CuadroTexto"/>
          <p:cNvSpPr txBox="1"/>
          <p:nvPr/>
        </p:nvSpPr>
        <p:spPr>
          <a:xfrm>
            <a:off x="6816080" y="619252"/>
            <a:ext cx="3594068" cy="25391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defPPr>
              <a:defRPr lang="es-BO"/>
            </a:defPPr>
            <a:lvl1pPr algn="ctr" fontAlgn="auto">
              <a:spcBef>
                <a:spcPts val="0"/>
              </a:spcBef>
              <a:spcAft>
                <a:spcPts val="0"/>
              </a:spcAft>
              <a:defRPr sz="900" b="1">
                <a:solidFill>
                  <a:srgbClr val="FFFF00"/>
                </a:solidFill>
                <a:effectLst>
                  <a:outerShdw blurRad="38100" dist="38100" dir="2700000" algn="tl">
                    <a:srgbClr val="000000">
                      <a:alpha val="43137"/>
                    </a:srgbClr>
                  </a:outerShdw>
                </a:effectLst>
              </a:defRPr>
            </a:lvl1pPr>
          </a:lstStyle>
          <a:p>
            <a:r>
              <a:rPr lang="es-BO" sz="1050" dirty="0">
                <a:solidFill>
                  <a:schemeClr val="bg1"/>
                </a:solidFill>
              </a:rPr>
              <a:t>AREA  FISCALIZACIÓN ADMNISTRATIVA Y FINANCIERA</a:t>
            </a:r>
            <a:endParaRPr lang="es-ES" sz="1050" dirty="0">
              <a:solidFill>
                <a:schemeClr val="bg1"/>
              </a:solidFill>
            </a:endParaRPr>
          </a:p>
        </p:txBody>
      </p:sp>
      <p:sp>
        <p:nvSpPr>
          <p:cNvPr id="8" name="5 CuadroTexto"/>
          <p:cNvSpPr txBox="1"/>
          <p:nvPr/>
        </p:nvSpPr>
        <p:spPr>
          <a:xfrm>
            <a:off x="6384033" y="81776"/>
            <a:ext cx="4032449" cy="41549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s-BO" sz="1050" b="1" dirty="0">
                <a:solidFill>
                  <a:schemeClr val="bg1"/>
                </a:solidFill>
                <a:effectLst>
                  <a:outerShdw blurRad="38100" dist="38100" dir="2700000" algn="tl">
                    <a:srgbClr val="000000">
                      <a:alpha val="43137"/>
                    </a:srgbClr>
                  </a:outerShdw>
                </a:effectLst>
              </a:rPr>
              <a:t>DEPARTAMENTO TÉCNICO DE FISCALIZACIÓN</a:t>
            </a:r>
          </a:p>
          <a:p>
            <a:pPr algn="ctr">
              <a:defRPr/>
            </a:pPr>
            <a:r>
              <a:rPr lang="es-BO" sz="1050" b="1" dirty="0">
                <a:solidFill>
                  <a:schemeClr val="bg1"/>
                </a:solidFill>
                <a:effectLst>
                  <a:outerShdw blurRad="38100" dist="38100" dir="2700000" algn="tl">
                    <a:srgbClr val="000000">
                      <a:alpha val="43137"/>
                    </a:srgbClr>
                  </a:outerShdw>
                </a:effectLst>
              </a:rPr>
              <a:t>ADMINISTRATIVA Y FINANCIERA</a:t>
            </a:r>
            <a:endParaRPr lang="es-ES" sz="1050" b="1" dirty="0">
              <a:solidFill>
                <a:schemeClr val="bg1"/>
              </a:solidFill>
              <a:effectLst>
                <a:outerShdw blurRad="38100" dist="38100" dir="2700000" algn="tl">
                  <a:srgbClr val="000000">
                    <a:alpha val="43137"/>
                  </a:srgbClr>
                </a:outerShdw>
              </a:effectLst>
            </a:endParaRPr>
          </a:p>
        </p:txBody>
      </p:sp>
      <p:pic>
        <p:nvPicPr>
          <p:cNvPr id="9"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5628164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9 Tabla"/>
          <p:cNvGraphicFramePr>
            <a:graphicFrameLocks noGrp="1"/>
          </p:cNvGraphicFramePr>
          <p:nvPr>
            <p:extLst/>
          </p:nvPr>
        </p:nvGraphicFramePr>
        <p:xfrm>
          <a:off x="1847530" y="1196753"/>
          <a:ext cx="8568953" cy="418003"/>
        </p:xfrm>
        <a:graphic>
          <a:graphicData uri="http://schemas.openxmlformats.org/drawingml/2006/table">
            <a:tbl>
              <a:tblPr>
                <a:tableStyleId>{8A107856-5554-42FB-B03E-39F5DBC370BA}</a:tableStyleId>
              </a:tblPr>
              <a:tblGrid>
                <a:gridCol w="57606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gridCol w="1296144">
                  <a:extLst>
                    <a:ext uri="{9D8B030D-6E8A-4147-A177-3AD203B41FA5}">
                      <a16:colId xmlns:a16="http://schemas.microsoft.com/office/drawing/2014/main" val="20003"/>
                    </a:ext>
                  </a:extLst>
                </a:gridCol>
                <a:gridCol w="4464497">
                  <a:extLst>
                    <a:ext uri="{9D8B030D-6E8A-4147-A177-3AD203B41FA5}">
                      <a16:colId xmlns:a16="http://schemas.microsoft.com/office/drawing/2014/main" val="20004"/>
                    </a:ext>
                  </a:extLst>
                </a:gridCol>
              </a:tblGrid>
              <a:tr h="418003">
                <a:tc>
                  <a:txBody>
                    <a:bodyPr/>
                    <a:lstStyle/>
                    <a:p>
                      <a:pPr algn="ctr" fontAlgn="ctr"/>
                      <a:r>
                        <a:rPr lang="es-BO" sz="1300" u="none" strike="noStrike" dirty="0">
                          <a:effectLst/>
                        </a:rPr>
                        <a:t>N°</a:t>
                      </a:r>
                      <a:endParaRPr lang="es-BO" sz="1300" b="0" i="0" u="none" strike="noStrike" dirty="0">
                        <a:effectLst/>
                        <a:latin typeface="Bodoni MT Condensed"/>
                      </a:endParaRPr>
                    </a:p>
                  </a:txBody>
                  <a:tcPr marL="8008" marR="8008" marT="8008" marB="0" anchor="ctr"/>
                </a:tc>
                <a:tc>
                  <a:txBody>
                    <a:bodyPr/>
                    <a:lstStyle/>
                    <a:p>
                      <a:pPr algn="ctr" fontAlgn="ctr"/>
                      <a:r>
                        <a:rPr lang="es-BO" sz="1300" u="none" strike="noStrike" dirty="0">
                          <a:effectLst/>
                        </a:rPr>
                        <a:t>ENTE GESTOR</a:t>
                      </a:r>
                      <a:endParaRPr lang="es-BO" sz="1300" b="0" i="0" u="none" strike="noStrike" dirty="0">
                        <a:effectLst/>
                        <a:latin typeface="Bodoni MT Condensed"/>
                      </a:endParaRPr>
                    </a:p>
                  </a:txBody>
                  <a:tcPr marL="8008" marR="8008" marT="8008" marB="0" anchor="ctr"/>
                </a:tc>
                <a:tc>
                  <a:txBody>
                    <a:bodyPr/>
                    <a:lstStyle/>
                    <a:p>
                      <a:pPr algn="ctr" fontAlgn="ctr"/>
                      <a:r>
                        <a:rPr lang="es-BO" sz="1300" u="none" strike="noStrike" dirty="0">
                          <a:effectLst/>
                        </a:rPr>
                        <a:t>DEPARTAMENTO</a:t>
                      </a:r>
                      <a:endParaRPr lang="es-BO" sz="1300" b="0" i="0" u="none" strike="noStrike" dirty="0">
                        <a:effectLst/>
                        <a:latin typeface="Bodoni MT Condensed"/>
                      </a:endParaRPr>
                    </a:p>
                  </a:txBody>
                  <a:tcPr marL="8008" marR="8008" marT="8008" marB="0" anchor="ctr"/>
                </a:tc>
                <a:tc>
                  <a:txBody>
                    <a:bodyPr/>
                    <a:lstStyle/>
                    <a:p>
                      <a:pPr algn="ctr" fontAlgn="ctr"/>
                      <a:r>
                        <a:rPr lang="es-BO" sz="1300" u="none" strike="noStrike" dirty="0">
                          <a:effectLst/>
                        </a:rPr>
                        <a:t>N° DE INFORME</a:t>
                      </a:r>
                      <a:endParaRPr lang="es-BO" sz="1300" b="0" i="0" u="none" strike="noStrike" dirty="0">
                        <a:effectLst/>
                        <a:latin typeface="Bodoni MT Condensed"/>
                      </a:endParaRPr>
                    </a:p>
                  </a:txBody>
                  <a:tcPr marL="8008" marR="8008" marT="8008" marB="0" anchor="ctr"/>
                </a:tc>
                <a:tc>
                  <a:txBody>
                    <a:bodyPr/>
                    <a:lstStyle/>
                    <a:p>
                      <a:pPr algn="ctr" fontAlgn="ctr"/>
                      <a:r>
                        <a:rPr lang="es-BO" sz="1300" u="none" strike="noStrike" dirty="0">
                          <a:effectLst/>
                        </a:rPr>
                        <a:t>DETALLE</a:t>
                      </a:r>
                      <a:endParaRPr lang="es-BO" sz="1300" b="0" i="0" u="none" strike="noStrike" dirty="0">
                        <a:effectLst/>
                        <a:latin typeface="Bodoni MT Condensed"/>
                      </a:endParaRPr>
                    </a:p>
                  </a:txBody>
                  <a:tcPr marL="8008" marR="8008" marT="8008" marB="0" anchor="ctr"/>
                </a:tc>
                <a:extLst>
                  <a:ext uri="{0D108BD9-81ED-4DB2-BD59-A6C34878D82A}">
                    <a16:rowId xmlns:a16="http://schemas.microsoft.com/office/drawing/2014/main" val="10000"/>
                  </a:ext>
                </a:extLst>
              </a:tr>
            </a:tbl>
          </a:graphicData>
        </a:graphic>
      </p:graphicFrame>
      <p:sp>
        <p:nvSpPr>
          <p:cNvPr id="11" name="10 Rectángulo"/>
          <p:cNvSpPr/>
          <p:nvPr/>
        </p:nvSpPr>
        <p:spPr>
          <a:xfrm>
            <a:off x="1884040" y="858198"/>
            <a:ext cx="5292080" cy="338554"/>
          </a:xfrm>
          <a:prstGeom prst="rect">
            <a:avLst/>
          </a:prstGeom>
        </p:spPr>
        <p:txBody>
          <a:bodyPr wrap="square">
            <a:spAutoFit/>
          </a:bodyPr>
          <a:lstStyle/>
          <a:p>
            <a:r>
              <a:rPr lang="es-BO" sz="1600" b="1" dirty="0">
                <a:effectLst>
                  <a:outerShdw blurRad="38100" dist="38100" dir="2700000" algn="tl">
                    <a:srgbClr val="000000">
                      <a:alpha val="43137"/>
                    </a:srgbClr>
                  </a:outerShdw>
                </a:effectLst>
              </a:rPr>
              <a:t>20 INFORMES – AUDITORÍAS  PRELIMINARES</a:t>
            </a:r>
          </a:p>
        </p:txBody>
      </p:sp>
      <p:graphicFrame>
        <p:nvGraphicFramePr>
          <p:cNvPr id="2" name="1 Tabla"/>
          <p:cNvGraphicFramePr>
            <a:graphicFrameLocks noGrp="1"/>
          </p:cNvGraphicFramePr>
          <p:nvPr>
            <p:extLst/>
          </p:nvPr>
        </p:nvGraphicFramePr>
        <p:xfrm>
          <a:off x="1847528" y="1622278"/>
          <a:ext cx="8568952" cy="5160229"/>
        </p:xfrm>
        <a:graphic>
          <a:graphicData uri="http://schemas.openxmlformats.org/drawingml/2006/table">
            <a:tbl>
              <a:tblPr>
                <a:tableStyleId>{8A107856-5554-42FB-B03E-39F5DBC370BA}</a:tableStyleId>
              </a:tblPr>
              <a:tblGrid>
                <a:gridCol w="578980">
                  <a:extLst>
                    <a:ext uri="{9D8B030D-6E8A-4147-A177-3AD203B41FA5}">
                      <a16:colId xmlns:a16="http://schemas.microsoft.com/office/drawing/2014/main" val="20000"/>
                    </a:ext>
                  </a:extLst>
                </a:gridCol>
                <a:gridCol w="798172">
                  <a:extLst>
                    <a:ext uri="{9D8B030D-6E8A-4147-A177-3AD203B41FA5}">
                      <a16:colId xmlns:a16="http://schemas.microsoft.com/office/drawing/2014/main" val="20001"/>
                    </a:ext>
                  </a:extLst>
                </a:gridCol>
                <a:gridCol w="1427976">
                  <a:extLst>
                    <a:ext uri="{9D8B030D-6E8A-4147-A177-3AD203B41FA5}">
                      <a16:colId xmlns:a16="http://schemas.microsoft.com/office/drawing/2014/main" val="20002"/>
                    </a:ext>
                  </a:extLst>
                </a:gridCol>
                <a:gridCol w="1326329">
                  <a:extLst>
                    <a:ext uri="{9D8B030D-6E8A-4147-A177-3AD203B41FA5}">
                      <a16:colId xmlns:a16="http://schemas.microsoft.com/office/drawing/2014/main" val="20003"/>
                    </a:ext>
                  </a:extLst>
                </a:gridCol>
                <a:gridCol w="4437495">
                  <a:extLst>
                    <a:ext uri="{9D8B030D-6E8A-4147-A177-3AD203B41FA5}">
                      <a16:colId xmlns:a16="http://schemas.microsoft.com/office/drawing/2014/main" val="20004"/>
                    </a:ext>
                  </a:extLst>
                </a:gridCol>
              </a:tblGrid>
              <a:tr h="982876">
                <a:tc>
                  <a:txBody>
                    <a:bodyPr/>
                    <a:lstStyle/>
                    <a:p>
                      <a:pPr algn="ctr" fontAlgn="ctr"/>
                      <a:r>
                        <a:rPr lang="es-BO" sz="1600" u="none" strike="noStrike" dirty="0">
                          <a:effectLst/>
                        </a:rPr>
                        <a:t>1</a:t>
                      </a:r>
                      <a:endParaRPr lang="es-BO" sz="1600" b="0" i="0" u="none" strike="noStrike" dirty="0">
                        <a:effectLst/>
                        <a:latin typeface="Bodoni MT Condensed"/>
                      </a:endParaRPr>
                    </a:p>
                  </a:txBody>
                  <a:tcPr marL="9525" marR="9525" marT="9525" marB="0" anchor="ctr"/>
                </a:tc>
                <a:tc>
                  <a:txBody>
                    <a:bodyPr/>
                    <a:lstStyle/>
                    <a:p>
                      <a:pPr algn="ctr" fontAlgn="ctr"/>
                      <a:r>
                        <a:rPr lang="es-BO" sz="1600" u="none" strike="noStrike" dirty="0">
                          <a:effectLst/>
                        </a:rPr>
                        <a:t>CPS</a:t>
                      </a:r>
                      <a:endParaRPr lang="es-BO" sz="1600" b="0" i="0" u="none" strike="noStrike" dirty="0">
                        <a:effectLst/>
                        <a:latin typeface="Bodoni MT Condensed"/>
                      </a:endParaRPr>
                    </a:p>
                  </a:txBody>
                  <a:tcPr marL="9525" marR="9525" marT="9525" marB="0" anchor="ctr"/>
                </a:tc>
                <a:tc>
                  <a:txBody>
                    <a:bodyPr/>
                    <a:lstStyle/>
                    <a:p>
                      <a:pPr algn="ctr" fontAlgn="ctr"/>
                      <a:r>
                        <a:rPr lang="es-BO" sz="1600" u="none" strike="noStrike" dirty="0">
                          <a:effectLst/>
                        </a:rPr>
                        <a:t>POTOSI</a:t>
                      </a:r>
                      <a:endParaRPr lang="es-BO" sz="1600" b="0" i="0" u="none" strike="noStrike" dirty="0">
                        <a:effectLst/>
                        <a:latin typeface="Bodoni MT Condensed"/>
                      </a:endParaRPr>
                    </a:p>
                  </a:txBody>
                  <a:tcPr marL="9525" marR="9525" marT="9525" marB="0" anchor="ctr"/>
                </a:tc>
                <a:tc>
                  <a:txBody>
                    <a:bodyPr/>
                    <a:lstStyle/>
                    <a:p>
                      <a:pPr algn="ctr" fontAlgn="ctr"/>
                      <a:r>
                        <a:rPr lang="es-BO" sz="1000" u="none" strike="noStrike" dirty="0">
                          <a:effectLst/>
                        </a:rPr>
                        <a:t>AFIS-60-02-014/2015</a:t>
                      </a:r>
                      <a:endParaRPr lang="es-BO" sz="1000" b="0" i="0" u="none" strike="noStrike" dirty="0">
                        <a:effectLst/>
                        <a:latin typeface="Bodoni MT Condensed"/>
                      </a:endParaRPr>
                    </a:p>
                  </a:txBody>
                  <a:tcPr marL="9525" marR="9525" marT="9525" marB="0" anchor="ctr"/>
                </a:tc>
                <a:tc>
                  <a:txBody>
                    <a:bodyPr/>
                    <a:lstStyle/>
                    <a:p>
                      <a:pPr algn="just" fontAlgn="ctr"/>
                      <a:r>
                        <a:rPr lang="es-BO" sz="1600" u="none" strike="noStrike" dirty="0">
                          <a:effectLst/>
                        </a:rPr>
                        <a:t>AUDITORÍA ESPECÍFICA DE COTIZACIONES (APORTES PATRONALES) EN LA CAJA PETROLERA DE SALUD AGENCIA SUB ZONAL POTOSÍ</a:t>
                      </a:r>
                      <a:endParaRPr lang="es-BO" sz="1600" b="0" i="0" u="none" strike="noStrike" dirty="0">
                        <a:effectLst/>
                        <a:latin typeface="Bodoni MT Condensed"/>
                      </a:endParaRPr>
                    </a:p>
                  </a:txBody>
                  <a:tcPr marL="9525" marR="9525" marT="9525" marB="0" anchor="ctr"/>
                </a:tc>
                <a:extLst>
                  <a:ext uri="{0D108BD9-81ED-4DB2-BD59-A6C34878D82A}">
                    <a16:rowId xmlns:a16="http://schemas.microsoft.com/office/drawing/2014/main" val="10000"/>
                  </a:ext>
                </a:extLst>
              </a:tr>
              <a:tr h="982876">
                <a:tc>
                  <a:txBody>
                    <a:bodyPr/>
                    <a:lstStyle/>
                    <a:p>
                      <a:pPr algn="ctr" fontAlgn="ctr"/>
                      <a:r>
                        <a:rPr lang="es-BO" sz="1600" u="none" strike="noStrike">
                          <a:effectLst/>
                        </a:rPr>
                        <a:t>2</a:t>
                      </a:r>
                      <a:endParaRPr lang="es-BO" sz="1600" b="0" i="0" u="none" strike="noStrike">
                        <a:effectLst/>
                        <a:latin typeface="Bodoni MT Condensed"/>
                      </a:endParaRPr>
                    </a:p>
                  </a:txBody>
                  <a:tcPr marL="9525" marR="9525" marT="9525" marB="0" anchor="ctr"/>
                </a:tc>
                <a:tc>
                  <a:txBody>
                    <a:bodyPr/>
                    <a:lstStyle/>
                    <a:p>
                      <a:pPr algn="ctr" fontAlgn="ctr"/>
                      <a:r>
                        <a:rPr lang="es-BO" sz="1600" u="none" strike="noStrike">
                          <a:effectLst/>
                        </a:rPr>
                        <a:t>CORDES</a:t>
                      </a:r>
                      <a:endParaRPr lang="es-BO" sz="1600" b="0" i="0" u="none" strike="noStrike">
                        <a:effectLst/>
                        <a:latin typeface="Bodoni MT Condensed"/>
                      </a:endParaRPr>
                    </a:p>
                  </a:txBody>
                  <a:tcPr marL="9525" marR="9525" marT="9525" marB="0" anchor="ctr"/>
                </a:tc>
                <a:tc>
                  <a:txBody>
                    <a:bodyPr/>
                    <a:lstStyle/>
                    <a:p>
                      <a:pPr algn="ctr" fontAlgn="ctr"/>
                      <a:r>
                        <a:rPr lang="es-BO" sz="1600" u="none" strike="noStrike" dirty="0">
                          <a:effectLst/>
                        </a:rPr>
                        <a:t>TARIJA</a:t>
                      </a:r>
                      <a:endParaRPr lang="es-BO" sz="1600" b="0" i="0" u="none" strike="noStrike" dirty="0">
                        <a:effectLst/>
                        <a:latin typeface="Bodoni MT Condensed"/>
                      </a:endParaRPr>
                    </a:p>
                  </a:txBody>
                  <a:tcPr marL="9525" marR="9525" marT="9525" marB="0" anchor="ctr"/>
                </a:tc>
                <a:tc>
                  <a:txBody>
                    <a:bodyPr/>
                    <a:lstStyle/>
                    <a:p>
                      <a:pPr algn="ctr" fontAlgn="ctr"/>
                      <a:r>
                        <a:rPr lang="es-BO" sz="1000" u="none" strike="noStrike" dirty="0">
                          <a:effectLst/>
                        </a:rPr>
                        <a:t>AFIS-60-02-015/2015</a:t>
                      </a:r>
                      <a:endParaRPr lang="es-BO" sz="1000" b="0" i="0" u="none" strike="noStrike" dirty="0">
                        <a:effectLst/>
                        <a:latin typeface="Bodoni MT Condensed"/>
                      </a:endParaRPr>
                    </a:p>
                  </a:txBody>
                  <a:tcPr marL="9525" marR="9525" marT="9525" marB="0" anchor="ctr"/>
                </a:tc>
                <a:tc>
                  <a:txBody>
                    <a:bodyPr/>
                    <a:lstStyle/>
                    <a:p>
                      <a:pPr algn="just" fontAlgn="ctr"/>
                      <a:r>
                        <a:rPr lang="es-BO" sz="1600" u="none" strike="noStrike" dirty="0">
                          <a:effectLst/>
                        </a:rPr>
                        <a:t>AUDITORÍA ESPECÍFICA DE COTIZACIONES (APORTES PATRONALES) EN LA CAJA DE SALUD “CORDES” REGIONAL TARIJA.</a:t>
                      </a:r>
                      <a:endParaRPr lang="es-BO" sz="1600" b="0" i="0" u="none" strike="noStrike" dirty="0">
                        <a:effectLst/>
                        <a:latin typeface="Bodoni MT Condensed"/>
                      </a:endParaRPr>
                    </a:p>
                  </a:txBody>
                  <a:tcPr marL="9525" marR="9525" marT="9525" marB="0" anchor="ctr"/>
                </a:tc>
                <a:extLst>
                  <a:ext uri="{0D108BD9-81ED-4DB2-BD59-A6C34878D82A}">
                    <a16:rowId xmlns:a16="http://schemas.microsoft.com/office/drawing/2014/main" val="10001"/>
                  </a:ext>
                </a:extLst>
              </a:tr>
              <a:tr h="982876">
                <a:tc>
                  <a:txBody>
                    <a:bodyPr/>
                    <a:lstStyle/>
                    <a:p>
                      <a:pPr algn="ctr" fontAlgn="ctr"/>
                      <a:r>
                        <a:rPr lang="es-BO" sz="1600" u="none" strike="noStrike">
                          <a:effectLst/>
                        </a:rPr>
                        <a:t>3</a:t>
                      </a:r>
                      <a:endParaRPr lang="es-BO" sz="1600" b="0" i="0" u="none" strike="noStrike">
                        <a:effectLst/>
                        <a:latin typeface="Bodoni MT Condensed"/>
                      </a:endParaRPr>
                    </a:p>
                  </a:txBody>
                  <a:tcPr marL="9525" marR="9525" marT="9525" marB="0" anchor="ctr"/>
                </a:tc>
                <a:tc>
                  <a:txBody>
                    <a:bodyPr/>
                    <a:lstStyle/>
                    <a:p>
                      <a:pPr algn="ctr" fontAlgn="ctr"/>
                      <a:r>
                        <a:rPr lang="es-BO" sz="1600" u="none" strike="noStrike" dirty="0">
                          <a:effectLst/>
                        </a:rPr>
                        <a:t>CNS</a:t>
                      </a:r>
                      <a:endParaRPr lang="es-BO" sz="1600" b="0" i="0" u="none" strike="noStrike" dirty="0">
                        <a:effectLst/>
                        <a:latin typeface="Bodoni MT Condensed"/>
                      </a:endParaRPr>
                    </a:p>
                  </a:txBody>
                  <a:tcPr marL="9525" marR="9525" marT="9525" marB="0" anchor="ctr"/>
                </a:tc>
                <a:tc>
                  <a:txBody>
                    <a:bodyPr/>
                    <a:lstStyle/>
                    <a:p>
                      <a:pPr algn="ctr" fontAlgn="ctr"/>
                      <a:r>
                        <a:rPr lang="es-BO" sz="1600" u="none" strike="noStrike">
                          <a:effectLst/>
                        </a:rPr>
                        <a:t>TRINIDAD</a:t>
                      </a:r>
                      <a:endParaRPr lang="es-BO" sz="1600" b="0" i="0" u="none" strike="noStrike">
                        <a:effectLst/>
                        <a:latin typeface="Bodoni MT Condensed"/>
                      </a:endParaRPr>
                    </a:p>
                  </a:txBody>
                  <a:tcPr marL="9525" marR="9525" marT="9525" marB="0" anchor="ctr"/>
                </a:tc>
                <a:tc>
                  <a:txBody>
                    <a:bodyPr/>
                    <a:lstStyle/>
                    <a:p>
                      <a:pPr algn="ctr" fontAlgn="ctr"/>
                      <a:r>
                        <a:rPr lang="es-BO" sz="1000" u="none" strike="noStrike" dirty="0">
                          <a:effectLst/>
                        </a:rPr>
                        <a:t>AFIS-60-02-017/2015</a:t>
                      </a:r>
                      <a:endParaRPr lang="es-BO" sz="1000" b="0" i="0" u="none" strike="noStrike" dirty="0">
                        <a:effectLst/>
                        <a:latin typeface="Bodoni MT Condensed"/>
                      </a:endParaRPr>
                    </a:p>
                  </a:txBody>
                  <a:tcPr marL="9525" marR="9525" marT="9525" marB="0" anchor="ctr"/>
                </a:tc>
                <a:tc>
                  <a:txBody>
                    <a:bodyPr/>
                    <a:lstStyle/>
                    <a:p>
                      <a:pPr algn="just" fontAlgn="ctr"/>
                      <a:r>
                        <a:rPr lang="es-BO" sz="1600" u="none" strike="noStrike" dirty="0">
                          <a:effectLst/>
                        </a:rPr>
                        <a:t>AUDITORÍA ESPECÍFICA DE COTIZACIONES (APORTES PATRONALES) EN LA CAJA NACIONAL DE SALUD REGIONAL TRINIDAD .</a:t>
                      </a:r>
                      <a:endParaRPr lang="es-BO" sz="1600" b="0" i="0" u="none" strike="noStrike" dirty="0">
                        <a:effectLst/>
                        <a:latin typeface="Bodoni MT Condensed"/>
                      </a:endParaRPr>
                    </a:p>
                  </a:txBody>
                  <a:tcPr marL="9525" marR="9525" marT="9525" marB="0" anchor="ctr"/>
                </a:tc>
                <a:extLst>
                  <a:ext uri="{0D108BD9-81ED-4DB2-BD59-A6C34878D82A}">
                    <a16:rowId xmlns:a16="http://schemas.microsoft.com/office/drawing/2014/main" val="10002"/>
                  </a:ext>
                </a:extLst>
              </a:tr>
              <a:tr h="982876">
                <a:tc>
                  <a:txBody>
                    <a:bodyPr/>
                    <a:lstStyle/>
                    <a:p>
                      <a:pPr algn="ctr" fontAlgn="ctr"/>
                      <a:r>
                        <a:rPr lang="es-BO" sz="1600" u="none" strike="noStrike">
                          <a:effectLst/>
                        </a:rPr>
                        <a:t>4</a:t>
                      </a:r>
                      <a:endParaRPr lang="es-BO" sz="1600" b="0" i="0" u="none" strike="noStrike">
                        <a:effectLst/>
                        <a:latin typeface="Bodoni MT Condensed"/>
                      </a:endParaRPr>
                    </a:p>
                  </a:txBody>
                  <a:tcPr marL="9525" marR="9525" marT="9525" marB="0" anchor="ctr"/>
                </a:tc>
                <a:tc>
                  <a:txBody>
                    <a:bodyPr/>
                    <a:lstStyle/>
                    <a:p>
                      <a:pPr algn="ctr" fontAlgn="ctr"/>
                      <a:r>
                        <a:rPr lang="es-BO" sz="1600" u="none" strike="noStrike">
                          <a:effectLst/>
                        </a:rPr>
                        <a:t>CPS</a:t>
                      </a:r>
                      <a:endParaRPr lang="es-BO" sz="1600" b="0" i="0" u="none" strike="noStrike">
                        <a:effectLst/>
                        <a:latin typeface="Bodoni MT Condensed"/>
                      </a:endParaRPr>
                    </a:p>
                  </a:txBody>
                  <a:tcPr marL="9525" marR="9525" marT="9525" marB="0" anchor="ctr"/>
                </a:tc>
                <a:tc>
                  <a:txBody>
                    <a:bodyPr/>
                    <a:lstStyle/>
                    <a:p>
                      <a:pPr algn="ctr" fontAlgn="ctr"/>
                      <a:r>
                        <a:rPr lang="es-BO" sz="1600" u="none" strike="noStrike">
                          <a:effectLst/>
                        </a:rPr>
                        <a:t>TARIJA</a:t>
                      </a:r>
                      <a:endParaRPr lang="es-BO" sz="1600" b="0" i="0" u="none" strike="noStrike">
                        <a:effectLst/>
                        <a:latin typeface="Bodoni MT Condensed"/>
                      </a:endParaRPr>
                    </a:p>
                  </a:txBody>
                  <a:tcPr marL="9525" marR="9525" marT="9525" marB="0" anchor="ctr"/>
                </a:tc>
                <a:tc>
                  <a:txBody>
                    <a:bodyPr/>
                    <a:lstStyle/>
                    <a:p>
                      <a:pPr algn="ctr" fontAlgn="ctr"/>
                      <a:r>
                        <a:rPr lang="es-BO" sz="1000" u="none" strike="noStrike" dirty="0">
                          <a:effectLst/>
                        </a:rPr>
                        <a:t>AFIS-60-02-018/2015</a:t>
                      </a:r>
                      <a:endParaRPr lang="es-BO" sz="1000" b="0" i="0" u="none" strike="noStrike" dirty="0">
                        <a:effectLst/>
                        <a:latin typeface="Bodoni MT Condensed"/>
                      </a:endParaRPr>
                    </a:p>
                  </a:txBody>
                  <a:tcPr marL="9525" marR="9525" marT="9525" marB="0" anchor="ctr"/>
                </a:tc>
                <a:tc>
                  <a:txBody>
                    <a:bodyPr/>
                    <a:lstStyle/>
                    <a:p>
                      <a:pPr algn="just" fontAlgn="ctr"/>
                      <a:r>
                        <a:rPr lang="es-BO" sz="1600" u="none" strike="noStrike" dirty="0">
                          <a:effectLst/>
                        </a:rPr>
                        <a:t>AUDITORÍA ESPECÍFICA DE INGRESOS Y EGRESOS EN LA CAJA PETROLERA DE SALUD REGIONAL - TARIJA - GESTION 2012 - ACTUALIZADA  AL 2014.</a:t>
                      </a:r>
                      <a:endParaRPr lang="es-BO" sz="1600" b="0" i="0" u="none" strike="noStrike" dirty="0">
                        <a:effectLst/>
                        <a:latin typeface="Bodoni MT Condensed"/>
                      </a:endParaRPr>
                    </a:p>
                  </a:txBody>
                  <a:tcPr marL="9525" marR="9525" marT="9525" marB="0" anchor="ctr"/>
                </a:tc>
                <a:extLst>
                  <a:ext uri="{0D108BD9-81ED-4DB2-BD59-A6C34878D82A}">
                    <a16:rowId xmlns:a16="http://schemas.microsoft.com/office/drawing/2014/main" val="10003"/>
                  </a:ext>
                </a:extLst>
              </a:tr>
              <a:tr h="1226219">
                <a:tc>
                  <a:txBody>
                    <a:bodyPr/>
                    <a:lstStyle/>
                    <a:p>
                      <a:pPr algn="ctr" fontAlgn="ctr"/>
                      <a:r>
                        <a:rPr lang="es-BO" sz="1600" u="none" strike="noStrike">
                          <a:effectLst/>
                        </a:rPr>
                        <a:t>5</a:t>
                      </a:r>
                      <a:endParaRPr lang="es-BO" sz="1600" b="0" i="0" u="none" strike="noStrike">
                        <a:effectLst/>
                        <a:latin typeface="Bodoni MT Condensed"/>
                      </a:endParaRPr>
                    </a:p>
                  </a:txBody>
                  <a:tcPr marL="9525" marR="9525" marT="9525" marB="0" anchor="ctr"/>
                </a:tc>
                <a:tc>
                  <a:txBody>
                    <a:bodyPr/>
                    <a:lstStyle/>
                    <a:p>
                      <a:pPr algn="ctr" fontAlgn="ctr"/>
                      <a:r>
                        <a:rPr lang="es-BO" sz="1600" u="none" strike="noStrike">
                          <a:effectLst/>
                        </a:rPr>
                        <a:t>SSU</a:t>
                      </a:r>
                      <a:endParaRPr lang="es-BO" sz="1600" b="0" i="0" u="none" strike="noStrike">
                        <a:effectLst/>
                        <a:latin typeface="Bodoni MT Condensed"/>
                      </a:endParaRPr>
                    </a:p>
                  </a:txBody>
                  <a:tcPr marL="9525" marR="9525" marT="9525" marB="0" anchor="ctr"/>
                </a:tc>
                <a:tc>
                  <a:txBody>
                    <a:bodyPr/>
                    <a:lstStyle/>
                    <a:p>
                      <a:pPr algn="ctr" fontAlgn="ctr"/>
                      <a:r>
                        <a:rPr lang="es-BO" sz="1600" u="none" strike="noStrike" dirty="0">
                          <a:effectLst/>
                        </a:rPr>
                        <a:t>TJA</a:t>
                      </a:r>
                      <a:endParaRPr lang="es-BO" sz="1600" b="0" i="0" u="none" strike="noStrike" dirty="0">
                        <a:effectLst/>
                        <a:latin typeface="Bodoni MT Condensed"/>
                      </a:endParaRPr>
                    </a:p>
                  </a:txBody>
                  <a:tcPr marL="9525" marR="9525" marT="9525" marB="0" anchor="ctr"/>
                </a:tc>
                <a:tc>
                  <a:txBody>
                    <a:bodyPr/>
                    <a:lstStyle/>
                    <a:p>
                      <a:pPr algn="ctr" fontAlgn="ctr"/>
                      <a:r>
                        <a:rPr lang="es-BO" sz="1000" u="none" strike="noStrike" dirty="0">
                          <a:effectLst/>
                        </a:rPr>
                        <a:t>AFIS-60-02-024/2015</a:t>
                      </a:r>
                      <a:endParaRPr lang="es-BO" sz="1000" b="0" i="0" u="none" strike="noStrike" dirty="0">
                        <a:effectLst/>
                        <a:latin typeface="Bodoni MT Condensed"/>
                      </a:endParaRPr>
                    </a:p>
                  </a:txBody>
                  <a:tcPr marL="9525" marR="9525" marT="9525" marB="0" anchor="ctr"/>
                </a:tc>
                <a:tc>
                  <a:txBody>
                    <a:bodyPr/>
                    <a:lstStyle/>
                    <a:p>
                      <a:pPr algn="just" fontAlgn="ctr"/>
                      <a:r>
                        <a:rPr lang="es-BO" sz="1600" u="none" strike="noStrike" dirty="0">
                          <a:effectLst/>
                        </a:rPr>
                        <a:t>AUDITORIA ESPECIFICA DE INCOMPATIBILIDAD FUNCIONARIA POR CARGA HORARIA EN EL SEGURO SOCIAL UNIVERSITARIO TARIJA, CON RELACION A OTROS ENTES GESTORES E INSTITUCIONES.</a:t>
                      </a:r>
                      <a:endParaRPr lang="es-BO" sz="1600" b="0" i="0" u="none" strike="noStrike" dirty="0">
                        <a:effectLst/>
                        <a:latin typeface="Bodoni MT Condensed"/>
                      </a:endParaRPr>
                    </a:p>
                  </a:txBody>
                  <a:tcPr marL="9525" marR="9525" marT="9525" marB="0" anchor="ctr"/>
                </a:tc>
                <a:extLst>
                  <a:ext uri="{0D108BD9-81ED-4DB2-BD59-A6C34878D82A}">
                    <a16:rowId xmlns:a16="http://schemas.microsoft.com/office/drawing/2014/main" val="10004"/>
                  </a:ext>
                </a:extLst>
              </a:tr>
            </a:tbl>
          </a:graphicData>
        </a:graphic>
      </p:graphicFrame>
      <p:sp>
        <p:nvSpPr>
          <p:cNvPr id="9" name="8 CuadroTexto"/>
          <p:cNvSpPr txBox="1"/>
          <p:nvPr/>
        </p:nvSpPr>
        <p:spPr>
          <a:xfrm>
            <a:off x="6816080" y="619252"/>
            <a:ext cx="3594068" cy="25391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defPPr>
              <a:defRPr lang="es-BO"/>
            </a:defPPr>
            <a:lvl1pPr algn="ctr" fontAlgn="auto">
              <a:spcBef>
                <a:spcPts val="0"/>
              </a:spcBef>
              <a:spcAft>
                <a:spcPts val="0"/>
              </a:spcAft>
              <a:defRPr sz="900" b="1">
                <a:solidFill>
                  <a:srgbClr val="FFFF00"/>
                </a:solidFill>
                <a:effectLst>
                  <a:outerShdw blurRad="38100" dist="38100" dir="2700000" algn="tl">
                    <a:srgbClr val="000000">
                      <a:alpha val="43137"/>
                    </a:srgbClr>
                  </a:outerShdw>
                </a:effectLst>
              </a:defRPr>
            </a:lvl1pPr>
          </a:lstStyle>
          <a:p>
            <a:r>
              <a:rPr lang="es-BO" sz="1050" dirty="0">
                <a:solidFill>
                  <a:schemeClr val="bg1"/>
                </a:solidFill>
              </a:rPr>
              <a:t>AREA  FISCALIZACIÓN ADMNISTRATIVA Y FINANCIERA</a:t>
            </a:r>
            <a:endParaRPr lang="es-ES" sz="1050" dirty="0">
              <a:solidFill>
                <a:schemeClr val="bg1"/>
              </a:solidFill>
            </a:endParaRPr>
          </a:p>
        </p:txBody>
      </p:sp>
      <p:sp>
        <p:nvSpPr>
          <p:cNvPr id="7" name="5 CuadroTexto"/>
          <p:cNvSpPr txBox="1"/>
          <p:nvPr/>
        </p:nvSpPr>
        <p:spPr>
          <a:xfrm>
            <a:off x="6384033" y="81776"/>
            <a:ext cx="4032449" cy="41549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s-BO" sz="1050" b="1" dirty="0">
                <a:solidFill>
                  <a:schemeClr val="bg1"/>
                </a:solidFill>
                <a:effectLst>
                  <a:outerShdw blurRad="38100" dist="38100" dir="2700000" algn="tl">
                    <a:srgbClr val="000000">
                      <a:alpha val="43137"/>
                    </a:srgbClr>
                  </a:outerShdw>
                </a:effectLst>
              </a:rPr>
              <a:t>DEPARTAMENTO TÉCNICO DE FISCALIZACIÓN</a:t>
            </a:r>
          </a:p>
          <a:p>
            <a:pPr algn="ctr">
              <a:defRPr/>
            </a:pPr>
            <a:r>
              <a:rPr lang="es-BO" sz="1050" b="1" dirty="0">
                <a:solidFill>
                  <a:schemeClr val="bg1"/>
                </a:solidFill>
                <a:effectLst>
                  <a:outerShdw blurRad="38100" dist="38100" dir="2700000" algn="tl">
                    <a:srgbClr val="000000">
                      <a:alpha val="43137"/>
                    </a:srgbClr>
                  </a:outerShdw>
                </a:effectLst>
              </a:rPr>
              <a:t>ADMINISTRATIVA Y FINANCIERA</a:t>
            </a:r>
            <a:endParaRPr lang="es-ES" sz="1050" b="1" dirty="0">
              <a:solidFill>
                <a:schemeClr val="bg1"/>
              </a:solidFill>
              <a:effectLst>
                <a:outerShdw blurRad="38100" dist="38100" dir="2700000" algn="tl">
                  <a:srgbClr val="000000">
                    <a:alpha val="43137"/>
                  </a:srgbClr>
                </a:outerShdw>
              </a:effectLst>
            </a:endParaRPr>
          </a:p>
        </p:txBody>
      </p:sp>
      <p:pic>
        <p:nvPicPr>
          <p:cNvPr id="12"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26390185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nvPr>
        </p:nvGraphicFramePr>
        <p:xfrm>
          <a:off x="1919537" y="1760326"/>
          <a:ext cx="8352929" cy="4909035"/>
        </p:xfrm>
        <a:graphic>
          <a:graphicData uri="http://schemas.openxmlformats.org/drawingml/2006/table">
            <a:tbl>
              <a:tblPr>
                <a:tableStyleId>{8A107856-5554-42FB-B03E-39F5DBC370BA}</a:tableStyleId>
              </a:tblPr>
              <a:tblGrid>
                <a:gridCol w="350018">
                  <a:extLst>
                    <a:ext uri="{9D8B030D-6E8A-4147-A177-3AD203B41FA5}">
                      <a16:colId xmlns:a16="http://schemas.microsoft.com/office/drawing/2014/main" val="20000"/>
                    </a:ext>
                  </a:extLst>
                </a:gridCol>
                <a:gridCol w="569570">
                  <a:extLst>
                    <a:ext uri="{9D8B030D-6E8A-4147-A177-3AD203B41FA5}">
                      <a16:colId xmlns:a16="http://schemas.microsoft.com/office/drawing/2014/main" val="20001"/>
                    </a:ext>
                  </a:extLst>
                </a:gridCol>
                <a:gridCol w="536427">
                  <a:extLst>
                    <a:ext uri="{9D8B030D-6E8A-4147-A177-3AD203B41FA5}">
                      <a16:colId xmlns:a16="http://schemas.microsoft.com/office/drawing/2014/main" val="20002"/>
                    </a:ext>
                  </a:extLst>
                </a:gridCol>
                <a:gridCol w="2069074">
                  <a:extLst>
                    <a:ext uri="{9D8B030D-6E8A-4147-A177-3AD203B41FA5}">
                      <a16:colId xmlns:a16="http://schemas.microsoft.com/office/drawing/2014/main" val="20003"/>
                    </a:ext>
                  </a:extLst>
                </a:gridCol>
                <a:gridCol w="4827840">
                  <a:extLst>
                    <a:ext uri="{9D8B030D-6E8A-4147-A177-3AD203B41FA5}">
                      <a16:colId xmlns:a16="http://schemas.microsoft.com/office/drawing/2014/main" val="20004"/>
                    </a:ext>
                  </a:extLst>
                </a:gridCol>
              </a:tblGrid>
              <a:tr h="879034">
                <a:tc>
                  <a:txBody>
                    <a:bodyPr/>
                    <a:lstStyle/>
                    <a:p>
                      <a:pPr marL="0" algn="just" defTabSz="914400" rtl="0" eaLnBrk="1" fontAlgn="ctr" latinLnBrk="0" hangingPunct="1"/>
                      <a:r>
                        <a:rPr lang="es-BO" sz="1600" u="none" strike="noStrike" kern="1200" dirty="0">
                          <a:effectLst/>
                        </a:rPr>
                        <a:t>6</a:t>
                      </a:r>
                      <a:endParaRPr lang="es-BO" sz="1600" u="none" strike="noStrike" kern="1200" dirty="0">
                        <a:solidFill>
                          <a:schemeClr val="dk1"/>
                        </a:solidFill>
                        <a:effectLst/>
                        <a:latin typeface="+mn-lt"/>
                        <a:ea typeface="+mn-ea"/>
                        <a:cs typeface="+mn-cs"/>
                      </a:endParaRPr>
                    </a:p>
                  </a:txBody>
                  <a:tcPr marL="6447" marR="6447" marT="6447" marB="0" anchor="ctr"/>
                </a:tc>
                <a:tc>
                  <a:txBody>
                    <a:bodyPr/>
                    <a:lstStyle/>
                    <a:p>
                      <a:pPr marL="0" algn="just" defTabSz="914400" rtl="0" eaLnBrk="1" fontAlgn="ctr" latinLnBrk="0" hangingPunct="1"/>
                      <a:r>
                        <a:rPr lang="es-BO" sz="1600" u="none" strike="noStrike" kern="1200" dirty="0">
                          <a:effectLst/>
                        </a:rPr>
                        <a:t>SSU</a:t>
                      </a:r>
                      <a:endParaRPr lang="es-BO" sz="1600" u="none" strike="noStrike" kern="1200" dirty="0">
                        <a:solidFill>
                          <a:schemeClr val="dk1"/>
                        </a:solidFill>
                        <a:effectLst/>
                        <a:latin typeface="+mn-lt"/>
                        <a:ea typeface="+mn-ea"/>
                        <a:cs typeface="+mn-cs"/>
                      </a:endParaRPr>
                    </a:p>
                  </a:txBody>
                  <a:tcPr marL="6447" marR="6447" marT="6447" marB="0" anchor="ctr"/>
                </a:tc>
                <a:tc>
                  <a:txBody>
                    <a:bodyPr/>
                    <a:lstStyle/>
                    <a:p>
                      <a:pPr marL="0" algn="just" defTabSz="914400" rtl="0" eaLnBrk="1" fontAlgn="ctr" latinLnBrk="0" hangingPunct="1"/>
                      <a:r>
                        <a:rPr lang="es-BO" sz="1600" u="none" strike="noStrike" kern="1200" dirty="0">
                          <a:effectLst/>
                        </a:rPr>
                        <a:t>TJA</a:t>
                      </a:r>
                      <a:endParaRPr lang="es-BO" sz="1600" u="none" strike="noStrike" kern="1200" dirty="0">
                        <a:solidFill>
                          <a:schemeClr val="dk1"/>
                        </a:solidFill>
                        <a:effectLst/>
                        <a:latin typeface="+mn-lt"/>
                        <a:ea typeface="+mn-ea"/>
                        <a:cs typeface="+mn-cs"/>
                      </a:endParaRPr>
                    </a:p>
                  </a:txBody>
                  <a:tcPr marL="6447" marR="6447" marT="6447" marB="0" anchor="ctr"/>
                </a:tc>
                <a:tc>
                  <a:txBody>
                    <a:bodyPr/>
                    <a:lstStyle/>
                    <a:p>
                      <a:pPr marL="0" algn="just" defTabSz="914400" rtl="0" eaLnBrk="1" fontAlgn="ctr" latinLnBrk="0" hangingPunct="1"/>
                      <a:r>
                        <a:rPr lang="es-BO" sz="1600" u="none" strike="noStrike" kern="1200" dirty="0">
                          <a:effectLst/>
                        </a:rPr>
                        <a:t>AFIS-60-02-025/2015</a:t>
                      </a:r>
                      <a:endParaRPr lang="es-BO" sz="1600" u="none" strike="noStrike" kern="1200" dirty="0">
                        <a:solidFill>
                          <a:schemeClr val="dk1"/>
                        </a:solidFill>
                        <a:effectLst/>
                        <a:latin typeface="+mn-lt"/>
                        <a:ea typeface="+mn-ea"/>
                        <a:cs typeface="+mn-cs"/>
                      </a:endParaRPr>
                    </a:p>
                  </a:txBody>
                  <a:tcPr marL="6447" marR="6447" marT="6447" marB="0" anchor="ctr"/>
                </a:tc>
                <a:tc>
                  <a:txBody>
                    <a:bodyPr/>
                    <a:lstStyle/>
                    <a:p>
                      <a:pPr marL="0" algn="just" defTabSz="914400" rtl="0" eaLnBrk="1" fontAlgn="ctr" latinLnBrk="0" hangingPunct="1"/>
                      <a:r>
                        <a:rPr lang="es-BO" sz="1600" u="none" strike="noStrike" kern="1200" dirty="0">
                          <a:effectLst/>
                        </a:rPr>
                        <a:t>AUDITORIA ESPECIFICA DE INCOMPATIBILIDAD FUNCIONARIA POR CARGA HORARIA EN EL SEGURO SOCIAL UNIVERSITARIO TARIJA, CON RELACION A OTROS ENTES GESTORES E INSTITUCIONES.</a:t>
                      </a:r>
                      <a:endParaRPr lang="es-BO" sz="1600" u="none" strike="noStrike" kern="1200" dirty="0">
                        <a:solidFill>
                          <a:schemeClr val="dk1"/>
                        </a:solidFill>
                        <a:effectLst/>
                        <a:latin typeface="+mn-lt"/>
                        <a:ea typeface="+mn-ea"/>
                        <a:cs typeface="+mn-cs"/>
                      </a:endParaRPr>
                    </a:p>
                  </a:txBody>
                  <a:tcPr marL="6447" marR="6447" marT="6447" marB="0" anchor="ctr"/>
                </a:tc>
                <a:extLst>
                  <a:ext uri="{0D108BD9-81ED-4DB2-BD59-A6C34878D82A}">
                    <a16:rowId xmlns:a16="http://schemas.microsoft.com/office/drawing/2014/main" val="10000"/>
                  </a:ext>
                </a:extLst>
              </a:tr>
              <a:tr h="879034">
                <a:tc>
                  <a:txBody>
                    <a:bodyPr/>
                    <a:lstStyle/>
                    <a:p>
                      <a:pPr marL="0" algn="just" defTabSz="914400" rtl="0" eaLnBrk="1" fontAlgn="ctr" latinLnBrk="0" hangingPunct="1"/>
                      <a:r>
                        <a:rPr lang="es-BO" sz="1600" u="none" strike="noStrike" kern="1200">
                          <a:effectLst/>
                        </a:rPr>
                        <a:t>7</a:t>
                      </a:r>
                      <a:endParaRPr lang="es-BO" sz="1600" u="none" strike="noStrike" kern="1200">
                        <a:solidFill>
                          <a:schemeClr val="dk1"/>
                        </a:solidFill>
                        <a:effectLst/>
                        <a:latin typeface="+mn-lt"/>
                        <a:ea typeface="+mn-ea"/>
                        <a:cs typeface="+mn-cs"/>
                      </a:endParaRPr>
                    </a:p>
                  </a:txBody>
                  <a:tcPr marL="6447" marR="6447" marT="6447" marB="0" anchor="ctr"/>
                </a:tc>
                <a:tc>
                  <a:txBody>
                    <a:bodyPr/>
                    <a:lstStyle/>
                    <a:p>
                      <a:pPr marL="0" algn="just" defTabSz="914400" rtl="0" eaLnBrk="1" fontAlgn="ctr" latinLnBrk="0" hangingPunct="1"/>
                      <a:r>
                        <a:rPr lang="es-BO" sz="1600" u="none" strike="noStrike" kern="1200">
                          <a:effectLst/>
                        </a:rPr>
                        <a:t>SSU</a:t>
                      </a:r>
                      <a:endParaRPr lang="es-BO" sz="1600" u="none" strike="noStrike" kern="1200">
                        <a:solidFill>
                          <a:schemeClr val="dk1"/>
                        </a:solidFill>
                        <a:effectLst/>
                        <a:latin typeface="+mn-lt"/>
                        <a:ea typeface="+mn-ea"/>
                        <a:cs typeface="+mn-cs"/>
                      </a:endParaRPr>
                    </a:p>
                  </a:txBody>
                  <a:tcPr marL="6447" marR="6447" marT="6447" marB="0" anchor="ctr"/>
                </a:tc>
                <a:tc>
                  <a:txBody>
                    <a:bodyPr/>
                    <a:lstStyle/>
                    <a:p>
                      <a:pPr marL="0" algn="just" defTabSz="914400" rtl="0" eaLnBrk="1" fontAlgn="ctr" latinLnBrk="0" hangingPunct="1"/>
                      <a:r>
                        <a:rPr lang="es-BO" sz="1600" u="none" strike="noStrike" kern="1200" dirty="0">
                          <a:effectLst/>
                        </a:rPr>
                        <a:t>TJA</a:t>
                      </a:r>
                      <a:endParaRPr lang="es-BO" sz="1600" u="none" strike="noStrike" kern="1200" dirty="0">
                        <a:solidFill>
                          <a:schemeClr val="dk1"/>
                        </a:solidFill>
                        <a:effectLst/>
                        <a:latin typeface="+mn-lt"/>
                        <a:ea typeface="+mn-ea"/>
                        <a:cs typeface="+mn-cs"/>
                      </a:endParaRPr>
                    </a:p>
                  </a:txBody>
                  <a:tcPr marL="6447" marR="6447" marT="6447" marB="0" anchor="ctr"/>
                </a:tc>
                <a:tc>
                  <a:txBody>
                    <a:bodyPr/>
                    <a:lstStyle/>
                    <a:p>
                      <a:pPr marL="0" algn="just" defTabSz="914400" rtl="0" eaLnBrk="1" fontAlgn="ctr" latinLnBrk="0" hangingPunct="1"/>
                      <a:r>
                        <a:rPr lang="es-BO" sz="1600" u="none" strike="noStrike" kern="1200" dirty="0">
                          <a:effectLst/>
                        </a:rPr>
                        <a:t>AFIS-60-02-026/2015</a:t>
                      </a:r>
                      <a:endParaRPr lang="es-BO" sz="1600" u="none" strike="noStrike" kern="1200" dirty="0">
                        <a:solidFill>
                          <a:schemeClr val="dk1"/>
                        </a:solidFill>
                        <a:effectLst/>
                        <a:latin typeface="+mn-lt"/>
                        <a:ea typeface="+mn-ea"/>
                        <a:cs typeface="+mn-cs"/>
                      </a:endParaRPr>
                    </a:p>
                  </a:txBody>
                  <a:tcPr marL="6447" marR="6447" marT="6447" marB="0" anchor="ctr"/>
                </a:tc>
                <a:tc>
                  <a:txBody>
                    <a:bodyPr/>
                    <a:lstStyle/>
                    <a:p>
                      <a:pPr marL="0" algn="just" defTabSz="914400" rtl="0" eaLnBrk="1" fontAlgn="ctr" latinLnBrk="0" hangingPunct="1"/>
                      <a:r>
                        <a:rPr lang="es-BO" sz="1600" u="none" strike="noStrike" kern="1200" dirty="0">
                          <a:effectLst/>
                        </a:rPr>
                        <a:t>AUDITORIA ESPECIFICA DE INCOMPATIBILIDAD FUNCIONARIA POR CARGA HORARIA EN EL SEGURO SOCIAL UNIVERSITARIO TARIJA, CON RELACION A OTROS ENTES GESTORES E INSTITUCIONES. </a:t>
                      </a:r>
                      <a:endParaRPr lang="es-BO" sz="1600" u="none" strike="noStrike" kern="1200" dirty="0">
                        <a:solidFill>
                          <a:schemeClr val="dk1"/>
                        </a:solidFill>
                        <a:effectLst/>
                        <a:latin typeface="+mn-lt"/>
                        <a:ea typeface="+mn-ea"/>
                        <a:cs typeface="+mn-cs"/>
                      </a:endParaRPr>
                    </a:p>
                  </a:txBody>
                  <a:tcPr marL="6447" marR="6447" marT="6447" marB="0" anchor="ctr"/>
                </a:tc>
                <a:extLst>
                  <a:ext uri="{0D108BD9-81ED-4DB2-BD59-A6C34878D82A}">
                    <a16:rowId xmlns:a16="http://schemas.microsoft.com/office/drawing/2014/main" val="10001"/>
                  </a:ext>
                </a:extLst>
              </a:tr>
              <a:tr h="769680">
                <a:tc>
                  <a:txBody>
                    <a:bodyPr/>
                    <a:lstStyle/>
                    <a:p>
                      <a:pPr marL="0" algn="just" defTabSz="914400" rtl="0" eaLnBrk="1" fontAlgn="ctr" latinLnBrk="0" hangingPunct="1"/>
                      <a:r>
                        <a:rPr lang="es-BO" sz="1600" u="none" strike="noStrike" kern="1200">
                          <a:effectLst/>
                        </a:rPr>
                        <a:t>8</a:t>
                      </a:r>
                      <a:endParaRPr lang="es-BO" sz="1600" u="none" strike="noStrike" kern="1200">
                        <a:solidFill>
                          <a:schemeClr val="dk1"/>
                        </a:solidFill>
                        <a:effectLst/>
                        <a:latin typeface="+mn-lt"/>
                        <a:ea typeface="+mn-ea"/>
                        <a:cs typeface="+mn-cs"/>
                      </a:endParaRPr>
                    </a:p>
                  </a:txBody>
                  <a:tcPr marL="6447" marR="6447" marT="6447" marB="0" anchor="ctr"/>
                </a:tc>
                <a:tc>
                  <a:txBody>
                    <a:bodyPr/>
                    <a:lstStyle/>
                    <a:p>
                      <a:pPr marL="0" algn="just" defTabSz="914400" rtl="0" eaLnBrk="1" fontAlgn="ctr" latinLnBrk="0" hangingPunct="1"/>
                      <a:r>
                        <a:rPr lang="es-BO" sz="1600" u="none" strike="noStrike" kern="1200">
                          <a:effectLst/>
                        </a:rPr>
                        <a:t>SSU</a:t>
                      </a:r>
                      <a:endParaRPr lang="es-BO" sz="1600" u="none" strike="noStrike" kern="1200">
                        <a:solidFill>
                          <a:schemeClr val="dk1"/>
                        </a:solidFill>
                        <a:effectLst/>
                        <a:latin typeface="+mn-lt"/>
                        <a:ea typeface="+mn-ea"/>
                        <a:cs typeface="+mn-cs"/>
                      </a:endParaRPr>
                    </a:p>
                  </a:txBody>
                  <a:tcPr marL="6447" marR="6447" marT="6447" marB="0" anchor="ctr"/>
                </a:tc>
                <a:tc>
                  <a:txBody>
                    <a:bodyPr/>
                    <a:lstStyle/>
                    <a:p>
                      <a:pPr marL="0" algn="just" defTabSz="914400" rtl="0" eaLnBrk="1" fontAlgn="ctr" latinLnBrk="0" hangingPunct="1"/>
                      <a:r>
                        <a:rPr lang="es-BO" sz="1600" u="none" strike="noStrike" kern="1200">
                          <a:effectLst/>
                        </a:rPr>
                        <a:t>TJA</a:t>
                      </a:r>
                      <a:endParaRPr lang="es-BO" sz="1600" u="none" strike="noStrike" kern="1200">
                        <a:solidFill>
                          <a:schemeClr val="dk1"/>
                        </a:solidFill>
                        <a:effectLst/>
                        <a:latin typeface="+mn-lt"/>
                        <a:ea typeface="+mn-ea"/>
                        <a:cs typeface="+mn-cs"/>
                      </a:endParaRPr>
                    </a:p>
                  </a:txBody>
                  <a:tcPr marL="6447" marR="6447" marT="6447" marB="0" anchor="ctr"/>
                </a:tc>
                <a:tc>
                  <a:txBody>
                    <a:bodyPr/>
                    <a:lstStyle/>
                    <a:p>
                      <a:pPr marL="0" algn="just" defTabSz="914400" rtl="0" eaLnBrk="1" fontAlgn="ctr" latinLnBrk="0" hangingPunct="1"/>
                      <a:r>
                        <a:rPr lang="es-BO" sz="1600" u="none" strike="noStrike" kern="1200" dirty="0">
                          <a:effectLst/>
                        </a:rPr>
                        <a:t>AFIS-60-02-027/2015</a:t>
                      </a:r>
                      <a:endParaRPr lang="es-BO" sz="1600" u="none" strike="noStrike" kern="1200" dirty="0">
                        <a:solidFill>
                          <a:schemeClr val="dk1"/>
                        </a:solidFill>
                        <a:effectLst/>
                        <a:latin typeface="+mn-lt"/>
                        <a:ea typeface="+mn-ea"/>
                        <a:cs typeface="+mn-cs"/>
                      </a:endParaRPr>
                    </a:p>
                  </a:txBody>
                  <a:tcPr marL="6447" marR="6447" marT="6447" marB="0" anchor="ctr"/>
                </a:tc>
                <a:tc>
                  <a:txBody>
                    <a:bodyPr/>
                    <a:lstStyle/>
                    <a:p>
                      <a:pPr marL="0" algn="just" defTabSz="914400" rtl="0" eaLnBrk="1" fontAlgn="ctr" latinLnBrk="0" hangingPunct="1"/>
                      <a:r>
                        <a:rPr lang="es-BO" sz="1600" u="none" strike="noStrike" kern="1200" dirty="0">
                          <a:effectLst/>
                        </a:rPr>
                        <a:t>AUDITORIA ESPECIFICA DE INCOMPATIBILIDAD FUNCIONARIA POR CARGA HORARIA EN EL SEGURO SOCIAL UNIVERSITARIO TARIJA, CON RELACION A OTROS ENTES GESTORES E INSTITUCIONES.</a:t>
                      </a:r>
                      <a:endParaRPr lang="es-BO" sz="1600" u="none" strike="noStrike" kern="1200" dirty="0">
                        <a:solidFill>
                          <a:schemeClr val="dk1"/>
                        </a:solidFill>
                        <a:effectLst/>
                        <a:latin typeface="+mn-lt"/>
                        <a:ea typeface="+mn-ea"/>
                        <a:cs typeface="+mn-cs"/>
                      </a:endParaRPr>
                    </a:p>
                  </a:txBody>
                  <a:tcPr marL="6447" marR="6447" marT="6447" marB="0" anchor="ctr"/>
                </a:tc>
                <a:extLst>
                  <a:ext uri="{0D108BD9-81ED-4DB2-BD59-A6C34878D82A}">
                    <a16:rowId xmlns:a16="http://schemas.microsoft.com/office/drawing/2014/main" val="10002"/>
                  </a:ext>
                </a:extLst>
              </a:tr>
              <a:tr h="769680">
                <a:tc>
                  <a:txBody>
                    <a:bodyPr/>
                    <a:lstStyle/>
                    <a:p>
                      <a:pPr marL="0" algn="just" defTabSz="914400" rtl="0" eaLnBrk="1" fontAlgn="ctr" latinLnBrk="0" hangingPunct="1"/>
                      <a:r>
                        <a:rPr lang="es-BO" sz="1600" u="none" strike="noStrike" kern="1200">
                          <a:effectLst/>
                        </a:rPr>
                        <a:t>9</a:t>
                      </a:r>
                      <a:endParaRPr lang="es-BO" sz="1600" u="none" strike="noStrike" kern="1200">
                        <a:solidFill>
                          <a:schemeClr val="dk1"/>
                        </a:solidFill>
                        <a:effectLst/>
                        <a:latin typeface="+mn-lt"/>
                        <a:ea typeface="+mn-ea"/>
                        <a:cs typeface="+mn-cs"/>
                      </a:endParaRPr>
                    </a:p>
                  </a:txBody>
                  <a:tcPr marL="6447" marR="6447" marT="6447" marB="0" anchor="ctr"/>
                </a:tc>
                <a:tc>
                  <a:txBody>
                    <a:bodyPr/>
                    <a:lstStyle/>
                    <a:p>
                      <a:pPr marL="0" algn="just" defTabSz="914400" rtl="0" eaLnBrk="1" fontAlgn="ctr" latinLnBrk="0" hangingPunct="1"/>
                      <a:r>
                        <a:rPr lang="es-BO" sz="1600" u="none" strike="noStrike" kern="1200">
                          <a:effectLst/>
                        </a:rPr>
                        <a:t>SSU</a:t>
                      </a:r>
                      <a:endParaRPr lang="es-BO" sz="1600" u="none" strike="noStrike" kern="1200">
                        <a:solidFill>
                          <a:schemeClr val="dk1"/>
                        </a:solidFill>
                        <a:effectLst/>
                        <a:latin typeface="+mn-lt"/>
                        <a:ea typeface="+mn-ea"/>
                        <a:cs typeface="+mn-cs"/>
                      </a:endParaRPr>
                    </a:p>
                  </a:txBody>
                  <a:tcPr marL="6447" marR="6447" marT="6447" marB="0" anchor="ctr"/>
                </a:tc>
                <a:tc>
                  <a:txBody>
                    <a:bodyPr/>
                    <a:lstStyle/>
                    <a:p>
                      <a:pPr marL="0" algn="just" defTabSz="914400" rtl="0" eaLnBrk="1" fontAlgn="ctr" latinLnBrk="0" hangingPunct="1"/>
                      <a:r>
                        <a:rPr lang="es-BO" sz="1600" u="none" strike="noStrike" kern="1200">
                          <a:effectLst/>
                        </a:rPr>
                        <a:t>TJA</a:t>
                      </a:r>
                      <a:endParaRPr lang="es-BO" sz="1600" u="none" strike="noStrike" kern="1200">
                        <a:solidFill>
                          <a:schemeClr val="dk1"/>
                        </a:solidFill>
                        <a:effectLst/>
                        <a:latin typeface="+mn-lt"/>
                        <a:ea typeface="+mn-ea"/>
                        <a:cs typeface="+mn-cs"/>
                      </a:endParaRPr>
                    </a:p>
                  </a:txBody>
                  <a:tcPr marL="6447" marR="6447" marT="6447" marB="0" anchor="ctr"/>
                </a:tc>
                <a:tc>
                  <a:txBody>
                    <a:bodyPr/>
                    <a:lstStyle/>
                    <a:p>
                      <a:pPr marL="0" algn="just" defTabSz="914400" rtl="0" eaLnBrk="1" fontAlgn="ctr" latinLnBrk="0" hangingPunct="1"/>
                      <a:r>
                        <a:rPr lang="es-BO" sz="1600" u="none" strike="noStrike" kern="1200" dirty="0">
                          <a:effectLst/>
                        </a:rPr>
                        <a:t>AFIS-60-02-028/2015</a:t>
                      </a:r>
                      <a:endParaRPr lang="es-BO" sz="1600" u="none" strike="noStrike" kern="1200" dirty="0">
                        <a:solidFill>
                          <a:schemeClr val="dk1"/>
                        </a:solidFill>
                        <a:effectLst/>
                        <a:latin typeface="+mn-lt"/>
                        <a:ea typeface="+mn-ea"/>
                        <a:cs typeface="+mn-cs"/>
                      </a:endParaRPr>
                    </a:p>
                  </a:txBody>
                  <a:tcPr marL="6447" marR="6447" marT="6447" marB="0" anchor="ctr"/>
                </a:tc>
                <a:tc>
                  <a:txBody>
                    <a:bodyPr/>
                    <a:lstStyle/>
                    <a:p>
                      <a:pPr marL="0" algn="just" defTabSz="914400" rtl="0" eaLnBrk="1" fontAlgn="ctr" latinLnBrk="0" hangingPunct="1"/>
                      <a:r>
                        <a:rPr lang="es-BO" sz="1600" u="none" strike="noStrike" kern="1200" dirty="0">
                          <a:effectLst/>
                        </a:rPr>
                        <a:t>AUDITORIA ESPECIFICA DE INCOMPATIBILIDAD FUNCIONARIA POR CARGA HORARIA EN EL SEGURO SOCIAL UNIVERSITARIO TARIJA, CON RELACION A OTROS ENTES GESTORES E INSTITUCIONES.</a:t>
                      </a:r>
                      <a:endParaRPr lang="es-BO" sz="1600" u="none" strike="noStrike" kern="1200" dirty="0">
                        <a:solidFill>
                          <a:schemeClr val="dk1"/>
                        </a:solidFill>
                        <a:effectLst/>
                        <a:latin typeface="+mn-lt"/>
                        <a:ea typeface="+mn-ea"/>
                        <a:cs typeface="+mn-cs"/>
                      </a:endParaRPr>
                    </a:p>
                  </a:txBody>
                  <a:tcPr marL="6447" marR="6447" marT="6447" marB="0" anchor="ctr"/>
                </a:tc>
                <a:extLst>
                  <a:ext uri="{0D108BD9-81ED-4DB2-BD59-A6C34878D82A}">
                    <a16:rowId xmlns:a16="http://schemas.microsoft.com/office/drawing/2014/main" val="10003"/>
                  </a:ext>
                </a:extLst>
              </a:tr>
              <a:tr h="879034">
                <a:tc>
                  <a:txBody>
                    <a:bodyPr/>
                    <a:lstStyle/>
                    <a:p>
                      <a:pPr marL="0" algn="just" defTabSz="914400" rtl="0" eaLnBrk="1" fontAlgn="ctr" latinLnBrk="0" hangingPunct="1"/>
                      <a:r>
                        <a:rPr lang="es-BO" sz="1600" u="none" strike="noStrike" kern="1200" dirty="0">
                          <a:effectLst/>
                        </a:rPr>
                        <a:t>10</a:t>
                      </a:r>
                      <a:endParaRPr lang="es-BO" sz="1600" u="none" strike="noStrike" kern="1200" dirty="0">
                        <a:solidFill>
                          <a:schemeClr val="dk1"/>
                        </a:solidFill>
                        <a:effectLst/>
                        <a:latin typeface="+mn-lt"/>
                        <a:ea typeface="+mn-ea"/>
                        <a:cs typeface="+mn-cs"/>
                      </a:endParaRPr>
                    </a:p>
                  </a:txBody>
                  <a:tcPr marL="6447" marR="6447" marT="6447" marB="0" anchor="ctr"/>
                </a:tc>
                <a:tc>
                  <a:txBody>
                    <a:bodyPr/>
                    <a:lstStyle/>
                    <a:p>
                      <a:pPr marL="0" algn="just" defTabSz="914400" rtl="0" eaLnBrk="1" fontAlgn="ctr" latinLnBrk="0" hangingPunct="1"/>
                      <a:r>
                        <a:rPr lang="es-BO" sz="1600" u="none" strike="noStrike" kern="1200">
                          <a:effectLst/>
                        </a:rPr>
                        <a:t>SSU</a:t>
                      </a:r>
                      <a:endParaRPr lang="es-BO" sz="1600" u="none" strike="noStrike" kern="1200">
                        <a:solidFill>
                          <a:schemeClr val="dk1"/>
                        </a:solidFill>
                        <a:effectLst/>
                        <a:latin typeface="+mn-lt"/>
                        <a:ea typeface="+mn-ea"/>
                        <a:cs typeface="+mn-cs"/>
                      </a:endParaRPr>
                    </a:p>
                  </a:txBody>
                  <a:tcPr marL="6447" marR="6447" marT="6447" marB="0" anchor="ctr"/>
                </a:tc>
                <a:tc>
                  <a:txBody>
                    <a:bodyPr/>
                    <a:lstStyle/>
                    <a:p>
                      <a:pPr marL="0" algn="just" defTabSz="914400" rtl="0" eaLnBrk="1" fontAlgn="ctr" latinLnBrk="0" hangingPunct="1"/>
                      <a:r>
                        <a:rPr lang="es-BO" sz="1600" u="none" strike="noStrike" kern="1200">
                          <a:effectLst/>
                        </a:rPr>
                        <a:t>TJA</a:t>
                      </a:r>
                      <a:endParaRPr lang="es-BO" sz="1600" u="none" strike="noStrike" kern="1200">
                        <a:solidFill>
                          <a:schemeClr val="dk1"/>
                        </a:solidFill>
                        <a:effectLst/>
                        <a:latin typeface="+mn-lt"/>
                        <a:ea typeface="+mn-ea"/>
                        <a:cs typeface="+mn-cs"/>
                      </a:endParaRPr>
                    </a:p>
                  </a:txBody>
                  <a:tcPr marL="6447" marR="6447" marT="6447" marB="0" anchor="ctr"/>
                </a:tc>
                <a:tc>
                  <a:txBody>
                    <a:bodyPr/>
                    <a:lstStyle/>
                    <a:p>
                      <a:pPr marL="0" algn="just" defTabSz="914400" rtl="0" eaLnBrk="1" fontAlgn="ctr" latinLnBrk="0" hangingPunct="1"/>
                      <a:r>
                        <a:rPr lang="es-BO" sz="1600" u="none" strike="noStrike" kern="1200">
                          <a:effectLst/>
                        </a:rPr>
                        <a:t>AFIS-60-02-029/2015</a:t>
                      </a:r>
                      <a:endParaRPr lang="es-BO" sz="1600" u="none" strike="noStrike" kern="1200">
                        <a:solidFill>
                          <a:schemeClr val="dk1"/>
                        </a:solidFill>
                        <a:effectLst/>
                        <a:latin typeface="+mn-lt"/>
                        <a:ea typeface="+mn-ea"/>
                        <a:cs typeface="+mn-cs"/>
                      </a:endParaRPr>
                    </a:p>
                  </a:txBody>
                  <a:tcPr marL="6447" marR="6447" marT="6447" marB="0" anchor="ctr"/>
                </a:tc>
                <a:tc>
                  <a:txBody>
                    <a:bodyPr/>
                    <a:lstStyle/>
                    <a:p>
                      <a:pPr marL="0" algn="just" defTabSz="914400" rtl="0" eaLnBrk="1" fontAlgn="ctr" latinLnBrk="0" hangingPunct="1"/>
                      <a:r>
                        <a:rPr lang="es-BO" sz="1600" u="none" strike="noStrike" kern="1200" dirty="0">
                          <a:effectLst/>
                        </a:rPr>
                        <a:t>AUDITORIA ESPECIFICA DE INCOMPATIBILIDAD FUNCIONARIA POR CARGA HORARIA EN EL SEGURO SOCIAL UNIVERSITARIO TARIJA, CON RELACION A OTROS ENTES GESTORES E INSTITUCIONES.</a:t>
                      </a:r>
                      <a:endParaRPr lang="es-BO" sz="1600" u="none" strike="noStrike" kern="1200" dirty="0">
                        <a:solidFill>
                          <a:schemeClr val="dk1"/>
                        </a:solidFill>
                        <a:effectLst/>
                        <a:latin typeface="+mn-lt"/>
                        <a:ea typeface="+mn-ea"/>
                        <a:cs typeface="+mn-cs"/>
                      </a:endParaRPr>
                    </a:p>
                  </a:txBody>
                  <a:tcPr marL="6447" marR="6447" marT="6447" marB="0" anchor="ctr"/>
                </a:tc>
                <a:extLst>
                  <a:ext uri="{0D108BD9-81ED-4DB2-BD59-A6C34878D82A}">
                    <a16:rowId xmlns:a16="http://schemas.microsoft.com/office/drawing/2014/main" val="10004"/>
                  </a:ext>
                </a:extLst>
              </a:tr>
            </a:tbl>
          </a:graphicData>
        </a:graphic>
      </p:graphicFrame>
      <p:graphicFrame>
        <p:nvGraphicFramePr>
          <p:cNvPr id="5" name="4 Tabla"/>
          <p:cNvGraphicFramePr>
            <a:graphicFrameLocks noGrp="1"/>
          </p:cNvGraphicFramePr>
          <p:nvPr>
            <p:extLst/>
          </p:nvPr>
        </p:nvGraphicFramePr>
        <p:xfrm>
          <a:off x="1919536" y="1354813"/>
          <a:ext cx="8352930" cy="418003"/>
        </p:xfrm>
        <a:graphic>
          <a:graphicData uri="http://schemas.openxmlformats.org/drawingml/2006/table">
            <a:tbl>
              <a:tblPr>
                <a:tableStyleId>{8A107856-5554-42FB-B03E-39F5DBC370BA}</a:tableStyleId>
              </a:tblPr>
              <a:tblGrid>
                <a:gridCol w="360040">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2088232">
                  <a:extLst>
                    <a:ext uri="{9D8B030D-6E8A-4147-A177-3AD203B41FA5}">
                      <a16:colId xmlns:a16="http://schemas.microsoft.com/office/drawing/2014/main" val="20003"/>
                    </a:ext>
                  </a:extLst>
                </a:gridCol>
                <a:gridCol w="4824538">
                  <a:extLst>
                    <a:ext uri="{9D8B030D-6E8A-4147-A177-3AD203B41FA5}">
                      <a16:colId xmlns:a16="http://schemas.microsoft.com/office/drawing/2014/main" val="20004"/>
                    </a:ext>
                  </a:extLst>
                </a:gridCol>
              </a:tblGrid>
              <a:tr h="418003">
                <a:tc>
                  <a:txBody>
                    <a:bodyPr/>
                    <a:lstStyle/>
                    <a:p>
                      <a:pPr algn="ctr" fontAlgn="ctr"/>
                      <a:r>
                        <a:rPr lang="es-BO" sz="1300" u="none" strike="noStrike" dirty="0">
                          <a:effectLst/>
                        </a:rPr>
                        <a:t>N°</a:t>
                      </a:r>
                      <a:endParaRPr lang="es-BO" sz="1300" b="0" i="0" u="none" strike="noStrike" dirty="0">
                        <a:effectLst/>
                        <a:latin typeface="Bodoni MT Condensed"/>
                      </a:endParaRPr>
                    </a:p>
                  </a:txBody>
                  <a:tcPr marL="8008" marR="8008" marT="8008" marB="0" anchor="ctr"/>
                </a:tc>
                <a:tc>
                  <a:txBody>
                    <a:bodyPr/>
                    <a:lstStyle/>
                    <a:p>
                      <a:pPr algn="ctr" fontAlgn="ctr"/>
                      <a:r>
                        <a:rPr lang="es-BO" sz="1200" u="none" strike="noStrike" dirty="0">
                          <a:effectLst/>
                        </a:rPr>
                        <a:t>ENTE GESTOR</a:t>
                      </a:r>
                      <a:endParaRPr lang="es-BO" sz="1200" b="0" i="0" u="none" strike="noStrike" dirty="0">
                        <a:effectLst/>
                        <a:latin typeface="Bodoni MT Condensed"/>
                      </a:endParaRPr>
                    </a:p>
                  </a:txBody>
                  <a:tcPr marL="8008" marR="8008" marT="8008" marB="0" anchor="ctr"/>
                </a:tc>
                <a:tc>
                  <a:txBody>
                    <a:bodyPr/>
                    <a:lstStyle/>
                    <a:p>
                      <a:pPr algn="ctr" fontAlgn="ctr"/>
                      <a:r>
                        <a:rPr lang="es-BO" sz="1200" u="none" strike="noStrike" dirty="0">
                          <a:effectLst/>
                        </a:rPr>
                        <a:t>DEPTO</a:t>
                      </a:r>
                    </a:p>
                  </a:txBody>
                  <a:tcPr marL="8008" marR="8008" marT="8008" marB="0" anchor="ctr"/>
                </a:tc>
                <a:tc>
                  <a:txBody>
                    <a:bodyPr/>
                    <a:lstStyle/>
                    <a:p>
                      <a:pPr algn="ctr" fontAlgn="ctr"/>
                      <a:r>
                        <a:rPr lang="es-BO" sz="1300" u="none" strike="noStrike" dirty="0">
                          <a:effectLst/>
                        </a:rPr>
                        <a:t>N° DE INFORME</a:t>
                      </a:r>
                      <a:endParaRPr lang="es-BO" sz="1300" b="0" i="0" u="none" strike="noStrike" dirty="0">
                        <a:effectLst/>
                        <a:latin typeface="Bodoni MT Condensed"/>
                      </a:endParaRPr>
                    </a:p>
                  </a:txBody>
                  <a:tcPr marL="8008" marR="8008" marT="8008" marB="0" anchor="ctr"/>
                </a:tc>
                <a:tc>
                  <a:txBody>
                    <a:bodyPr/>
                    <a:lstStyle/>
                    <a:p>
                      <a:pPr algn="ctr" fontAlgn="ctr"/>
                      <a:r>
                        <a:rPr lang="es-BO" sz="1300" u="none" strike="noStrike" dirty="0">
                          <a:effectLst/>
                        </a:rPr>
                        <a:t>DETALLE</a:t>
                      </a:r>
                      <a:endParaRPr lang="es-BO" sz="1300" b="0" i="0" u="none" strike="noStrike" dirty="0">
                        <a:effectLst/>
                        <a:latin typeface="Bodoni MT Condensed"/>
                      </a:endParaRPr>
                    </a:p>
                  </a:txBody>
                  <a:tcPr marL="8008" marR="8008" marT="8008" marB="0" anchor="ctr"/>
                </a:tc>
                <a:extLst>
                  <a:ext uri="{0D108BD9-81ED-4DB2-BD59-A6C34878D82A}">
                    <a16:rowId xmlns:a16="http://schemas.microsoft.com/office/drawing/2014/main" val="10000"/>
                  </a:ext>
                </a:extLst>
              </a:tr>
            </a:tbl>
          </a:graphicData>
        </a:graphic>
      </p:graphicFrame>
      <p:sp>
        <p:nvSpPr>
          <p:cNvPr id="7" name="6 CuadroTexto"/>
          <p:cNvSpPr txBox="1"/>
          <p:nvPr/>
        </p:nvSpPr>
        <p:spPr>
          <a:xfrm>
            <a:off x="6816080" y="619252"/>
            <a:ext cx="3594068" cy="25391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defPPr>
              <a:defRPr lang="es-BO"/>
            </a:defPPr>
            <a:lvl1pPr algn="ctr" fontAlgn="auto">
              <a:spcBef>
                <a:spcPts val="0"/>
              </a:spcBef>
              <a:spcAft>
                <a:spcPts val="0"/>
              </a:spcAft>
              <a:defRPr sz="900" b="1">
                <a:solidFill>
                  <a:srgbClr val="FFFF00"/>
                </a:solidFill>
                <a:effectLst>
                  <a:outerShdw blurRad="38100" dist="38100" dir="2700000" algn="tl">
                    <a:srgbClr val="000000">
                      <a:alpha val="43137"/>
                    </a:srgbClr>
                  </a:outerShdw>
                </a:effectLst>
              </a:defRPr>
            </a:lvl1pPr>
          </a:lstStyle>
          <a:p>
            <a:r>
              <a:rPr lang="es-BO" sz="1050" dirty="0">
                <a:solidFill>
                  <a:schemeClr val="bg1"/>
                </a:solidFill>
              </a:rPr>
              <a:t>AREA  FISCALIZACIÓN ADMNISTRATIVA Y FINANCIERA</a:t>
            </a:r>
            <a:endParaRPr lang="es-ES" sz="1050" dirty="0">
              <a:solidFill>
                <a:schemeClr val="bg1"/>
              </a:solidFill>
            </a:endParaRPr>
          </a:p>
        </p:txBody>
      </p:sp>
      <p:sp>
        <p:nvSpPr>
          <p:cNvPr id="8" name="5 CuadroTexto"/>
          <p:cNvSpPr txBox="1"/>
          <p:nvPr/>
        </p:nvSpPr>
        <p:spPr>
          <a:xfrm>
            <a:off x="6384033" y="81776"/>
            <a:ext cx="4032449" cy="41549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s-BO" sz="1050" b="1" dirty="0">
                <a:solidFill>
                  <a:schemeClr val="bg1"/>
                </a:solidFill>
                <a:effectLst>
                  <a:outerShdw blurRad="38100" dist="38100" dir="2700000" algn="tl">
                    <a:srgbClr val="000000">
                      <a:alpha val="43137"/>
                    </a:srgbClr>
                  </a:outerShdw>
                </a:effectLst>
              </a:rPr>
              <a:t>DEPARTAMENTO TÉCNICO DE FISCALIZACIÓN</a:t>
            </a:r>
          </a:p>
          <a:p>
            <a:pPr algn="ctr">
              <a:defRPr/>
            </a:pPr>
            <a:r>
              <a:rPr lang="es-BO" sz="1050" b="1" dirty="0">
                <a:solidFill>
                  <a:schemeClr val="bg1"/>
                </a:solidFill>
                <a:effectLst>
                  <a:outerShdw blurRad="38100" dist="38100" dir="2700000" algn="tl">
                    <a:srgbClr val="000000">
                      <a:alpha val="43137"/>
                    </a:srgbClr>
                  </a:outerShdw>
                </a:effectLst>
              </a:rPr>
              <a:t>ADMINISTRATIVA Y FINANCIERA</a:t>
            </a:r>
            <a:endParaRPr lang="es-ES" sz="1050" b="1" dirty="0">
              <a:solidFill>
                <a:schemeClr val="bg1"/>
              </a:solidFill>
              <a:effectLst>
                <a:outerShdw blurRad="38100" dist="38100" dir="2700000" algn="tl">
                  <a:srgbClr val="000000">
                    <a:alpha val="43137"/>
                  </a:srgbClr>
                </a:outerShdw>
              </a:effectLst>
            </a:endParaRPr>
          </a:p>
        </p:txBody>
      </p:sp>
      <p:pic>
        <p:nvPicPr>
          <p:cNvPr id="9"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14292528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Tabla"/>
          <p:cNvGraphicFramePr>
            <a:graphicFrameLocks noGrp="1"/>
          </p:cNvGraphicFramePr>
          <p:nvPr>
            <p:extLst/>
          </p:nvPr>
        </p:nvGraphicFramePr>
        <p:xfrm>
          <a:off x="1991544" y="1354813"/>
          <a:ext cx="8280922" cy="556648"/>
        </p:xfrm>
        <a:graphic>
          <a:graphicData uri="http://schemas.openxmlformats.org/drawingml/2006/table">
            <a:tbl>
              <a:tblPr>
                <a:tableStyleId>{8A107856-5554-42FB-B03E-39F5DBC370BA}</a:tableStyleId>
              </a:tblPr>
              <a:tblGrid>
                <a:gridCol w="347003">
                  <a:extLst>
                    <a:ext uri="{9D8B030D-6E8A-4147-A177-3AD203B41FA5}">
                      <a16:colId xmlns:a16="http://schemas.microsoft.com/office/drawing/2014/main" val="20000"/>
                    </a:ext>
                  </a:extLst>
                </a:gridCol>
                <a:gridCol w="564656">
                  <a:extLst>
                    <a:ext uri="{9D8B030D-6E8A-4147-A177-3AD203B41FA5}">
                      <a16:colId xmlns:a16="http://schemas.microsoft.com/office/drawing/2014/main" val="20001"/>
                    </a:ext>
                  </a:extLst>
                </a:gridCol>
                <a:gridCol w="531802">
                  <a:extLst>
                    <a:ext uri="{9D8B030D-6E8A-4147-A177-3AD203B41FA5}">
                      <a16:colId xmlns:a16="http://schemas.microsoft.com/office/drawing/2014/main" val="20002"/>
                    </a:ext>
                  </a:extLst>
                </a:gridCol>
                <a:gridCol w="1796899">
                  <a:extLst>
                    <a:ext uri="{9D8B030D-6E8A-4147-A177-3AD203B41FA5}">
                      <a16:colId xmlns:a16="http://schemas.microsoft.com/office/drawing/2014/main" val="20003"/>
                    </a:ext>
                  </a:extLst>
                </a:gridCol>
                <a:gridCol w="5040562">
                  <a:extLst>
                    <a:ext uri="{9D8B030D-6E8A-4147-A177-3AD203B41FA5}">
                      <a16:colId xmlns:a16="http://schemas.microsoft.com/office/drawing/2014/main" val="20004"/>
                    </a:ext>
                  </a:extLst>
                </a:gridCol>
              </a:tblGrid>
              <a:tr h="418003">
                <a:tc>
                  <a:txBody>
                    <a:bodyPr/>
                    <a:lstStyle/>
                    <a:p>
                      <a:pPr algn="ctr" fontAlgn="ctr"/>
                      <a:r>
                        <a:rPr lang="es-BO" sz="1300" u="none" strike="noStrike" dirty="0">
                          <a:effectLst/>
                        </a:rPr>
                        <a:t>N°</a:t>
                      </a:r>
                      <a:endParaRPr lang="es-BO" sz="1300" b="0" i="0" u="none" strike="noStrike" dirty="0">
                        <a:effectLst/>
                        <a:latin typeface="Bodoni MT Condensed"/>
                      </a:endParaRPr>
                    </a:p>
                  </a:txBody>
                  <a:tcPr marL="8008" marR="8008" marT="8008" marB="0" anchor="ctr"/>
                </a:tc>
                <a:tc>
                  <a:txBody>
                    <a:bodyPr/>
                    <a:lstStyle/>
                    <a:p>
                      <a:pPr algn="ctr" fontAlgn="ctr"/>
                      <a:r>
                        <a:rPr lang="es-BO" sz="1200" u="none" strike="noStrike" dirty="0">
                          <a:effectLst/>
                        </a:rPr>
                        <a:t>ENTE GESTOR</a:t>
                      </a:r>
                      <a:endParaRPr lang="es-BO" sz="1200" b="0" i="0" u="none" strike="noStrike" dirty="0">
                        <a:effectLst/>
                        <a:latin typeface="Bodoni MT Condensed"/>
                      </a:endParaRPr>
                    </a:p>
                  </a:txBody>
                  <a:tcPr marL="8008" marR="8008" marT="8008" marB="0" anchor="ctr"/>
                </a:tc>
                <a:tc>
                  <a:txBody>
                    <a:bodyPr/>
                    <a:lstStyle/>
                    <a:p>
                      <a:pPr algn="ctr" fontAlgn="ctr"/>
                      <a:r>
                        <a:rPr lang="es-BO" sz="1200" u="none" strike="noStrike" dirty="0">
                          <a:effectLst/>
                        </a:rPr>
                        <a:t>DEPTO</a:t>
                      </a:r>
                    </a:p>
                  </a:txBody>
                  <a:tcPr marL="8008" marR="8008" marT="8008" marB="0" anchor="ctr"/>
                </a:tc>
                <a:tc>
                  <a:txBody>
                    <a:bodyPr/>
                    <a:lstStyle/>
                    <a:p>
                      <a:pPr algn="ctr" fontAlgn="ctr"/>
                      <a:r>
                        <a:rPr lang="es-BO" sz="1300" u="none" strike="noStrike" dirty="0">
                          <a:effectLst/>
                        </a:rPr>
                        <a:t>N° DE INFORME</a:t>
                      </a:r>
                      <a:endParaRPr lang="es-BO" sz="1300" b="0" i="0" u="none" strike="noStrike" dirty="0">
                        <a:effectLst/>
                        <a:latin typeface="Bodoni MT Condensed"/>
                      </a:endParaRPr>
                    </a:p>
                  </a:txBody>
                  <a:tcPr marL="8008" marR="8008" marT="8008" marB="0" anchor="ctr"/>
                </a:tc>
                <a:tc>
                  <a:txBody>
                    <a:bodyPr/>
                    <a:lstStyle/>
                    <a:p>
                      <a:pPr algn="ctr" fontAlgn="ctr"/>
                      <a:r>
                        <a:rPr lang="es-BO" sz="1300" u="none" strike="noStrike" dirty="0">
                          <a:effectLst/>
                        </a:rPr>
                        <a:t>DETALLE</a:t>
                      </a:r>
                      <a:endParaRPr lang="es-BO" sz="1300" b="0" i="0" u="none" strike="noStrike" dirty="0">
                        <a:effectLst/>
                        <a:latin typeface="Bodoni MT Condensed"/>
                      </a:endParaRPr>
                    </a:p>
                  </a:txBody>
                  <a:tcPr marL="8008" marR="8008" marT="8008" marB="0" anchor="ctr"/>
                </a:tc>
                <a:extLst>
                  <a:ext uri="{0D108BD9-81ED-4DB2-BD59-A6C34878D82A}">
                    <a16:rowId xmlns:a16="http://schemas.microsoft.com/office/drawing/2014/main" val="10000"/>
                  </a:ext>
                </a:extLst>
              </a:tr>
            </a:tbl>
          </a:graphicData>
        </a:graphic>
      </p:graphicFrame>
      <p:graphicFrame>
        <p:nvGraphicFramePr>
          <p:cNvPr id="3" name="2 Tabla"/>
          <p:cNvGraphicFramePr>
            <a:graphicFrameLocks noGrp="1"/>
          </p:cNvGraphicFramePr>
          <p:nvPr>
            <p:extLst/>
          </p:nvPr>
        </p:nvGraphicFramePr>
        <p:xfrm>
          <a:off x="1991545" y="1772817"/>
          <a:ext cx="8280920" cy="4640095"/>
        </p:xfrm>
        <a:graphic>
          <a:graphicData uri="http://schemas.openxmlformats.org/drawingml/2006/table">
            <a:tbl>
              <a:tblPr>
                <a:tableStyleId>{8A107856-5554-42FB-B03E-39F5DBC370BA}</a:tableStyleId>
              </a:tblPr>
              <a:tblGrid>
                <a:gridCol w="347001">
                  <a:extLst>
                    <a:ext uri="{9D8B030D-6E8A-4147-A177-3AD203B41FA5}">
                      <a16:colId xmlns:a16="http://schemas.microsoft.com/office/drawing/2014/main" val="20000"/>
                    </a:ext>
                  </a:extLst>
                </a:gridCol>
                <a:gridCol w="564659">
                  <a:extLst>
                    <a:ext uri="{9D8B030D-6E8A-4147-A177-3AD203B41FA5}">
                      <a16:colId xmlns:a16="http://schemas.microsoft.com/office/drawing/2014/main" val="20001"/>
                    </a:ext>
                  </a:extLst>
                </a:gridCol>
                <a:gridCol w="531802">
                  <a:extLst>
                    <a:ext uri="{9D8B030D-6E8A-4147-A177-3AD203B41FA5}">
                      <a16:colId xmlns:a16="http://schemas.microsoft.com/office/drawing/2014/main" val="20002"/>
                    </a:ext>
                  </a:extLst>
                </a:gridCol>
                <a:gridCol w="1796897">
                  <a:extLst>
                    <a:ext uri="{9D8B030D-6E8A-4147-A177-3AD203B41FA5}">
                      <a16:colId xmlns:a16="http://schemas.microsoft.com/office/drawing/2014/main" val="20003"/>
                    </a:ext>
                  </a:extLst>
                </a:gridCol>
                <a:gridCol w="5040561">
                  <a:extLst>
                    <a:ext uri="{9D8B030D-6E8A-4147-A177-3AD203B41FA5}">
                      <a16:colId xmlns:a16="http://schemas.microsoft.com/office/drawing/2014/main" val="20004"/>
                    </a:ext>
                  </a:extLst>
                </a:gridCol>
              </a:tblGrid>
              <a:tr h="1191043">
                <a:tc>
                  <a:txBody>
                    <a:bodyPr/>
                    <a:lstStyle/>
                    <a:p>
                      <a:pPr marL="0" algn="just" defTabSz="914400" rtl="0" eaLnBrk="1" fontAlgn="ctr" latinLnBrk="0" hangingPunct="1"/>
                      <a:r>
                        <a:rPr lang="es-BO" sz="1600" u="none" strike="noStrike" kern="1200" dirty="0">
                          <a:effectLst/>
                        </a:rPr>
                        <a:t>11</a:t>
                      </a:r>
                      <a:endParaRPr lang="es-BO" sz="1600" u="none" strike="noStrike" kern="1200" dirty="0">
                        <a:solidFill>
                          <a:schemeClr val="dk1"/>
                        </a:solidFill>
                        <a:effectLst/>
                        <a:latin typeface="+mn-lt"/>
                        <a:ea typeface="+mn-ea"/>
                        <a:cs typeface="+mn-cs"/>
                      </a:endParaRPr>
                    </a:p>
                  </a:txBody>
                  <a:tcPr marL="8823" marR="8823" marT="8823" marB="0" anchor="ctr"/>
                </a:tc>
                <a:tc>
                  <a:txBody>
                    <a:bodyPr/>
                    <a:lstStyle/>
                    <a:p>
                      <a:pPr marL="0" algn="just" defTabSz="914400" rtl="0" eaLnBrk="1" fontAlgn="ctr" latinLnBrk="0" hangingPunct="1"/>
                      <a:r>
                        <a:rPr lang="es-BO" sz="1600" u="none" strike="noStrike" kern="1200" dirty="0">
                          <a:effectLst/>
                        </a:rPr>
                        <a:t>SSU</a:t>
                      </a:r>
                      <a:endParaRPr lang="es-BO" sz="1600" u="none" strike="noStrike" kern="1200" dirty="0">
                        <a:solidFill>
                          <a:schemeClr val="dk1"/>
                        </a:solidFill>
                        <a:effectLst/>
                        <a:latin typeface="+mn-lt"/>
                        <a:ea typeface="+mn-ea"/>
                        <a:cs typeface="+mn-cs"/>
                      </a:endParaRPr>
                    </a:p>
                  </a:txBody>
                  <a:tcPr marL="8823" marR="8823" marT="8823" marB="0" anchor="ctr"/>
                </a:tc>
                <a:tc>
                  <a:txBody>
                    <a:bodyPr/>
                    <a:lstStyle/>
                    <a:p>
                      <a:pPr marL="0" algn="just" defTabSz="914400" rtl="0" eaLnBrk="1" fontAlgn="ctr" latinLnBrk="0" hangingPunct="1"/>
                      <a:r>
                        <a:rPr lang="es-BO" sz="1600" u="none" strike="noStrike" kern="1200" dirty="0">
                          <a:effectLst/>
                        </a:rPr>
                        <a:t>TJA</a:t>
                      </a:r>
                      <a:endParaRPr lang="es-BO" sz="1600" u="none" strike="noStrike" kern="1200" dirty="0">
                        <a:solidFill>
                          <a:schemeClr val="dk1"/>
                        </a:solidFill>
                        <a:effectLst/>
                        <a:latin typeface="+mn-lt"/>
                        <a:ea typeface="+mn-ea"/>
                        <a:cs typeface="+mn-cs"/>
                      </a:endParaRPr>
                    </a:p>
                  </a:txBody>
                  <a:tcPr marL="8823" marR="8823" marT="8823" marB="0" anchor="ctr"/>
                </a:tc>
                <a:tc>
                  <a:txBody>
                    <a:bodyPr/>
                    <a:lstStyle/>
                    <a:p>
                      <a:pPr marL="0" algn="just" defTabSz="914400" rtl="0" eaLnBrk="1" fontAlgn="ctr" latinLnBrk="0" hangingPunct="1"/>
                      <a:r>
                        <a:rPr lang="es-BO" sz="1400" u="none" strike="noStrike" kern="1200" dirty="0">
                          <a:effectLst/>
                        </a:rPr>
                        <a:t>AFIS-60-02-030/2015</a:t>
                      </a:r>
                      <a:endParaRPr lang="es-BO" sz="1400" u="none" strike="noStrike" kern="1200" dirty="0">
                        <a:solidFill>
                          <a:schemeClr val="dk1"/>
                        </a:solidFill>
                        <a:effectLst/>
                        <a:latin typeface="+mn-lt"/>
                        <a:ea typeface="+mn-ea"/>
                        <a:cs typeface="+mn-cs"/>
                      </a:endParaRPr>
                    </a:p>
                  </a:txBody>
                  <a:tcPr marL="8823" marR="8823" marT="8823" marB="0" anchor="ctr"/>
                </a:tc>
                <a:tc>
                  <a:txBody>
                    <a:bodyPr/>
                    <a:lstStyle/>
                    <a:p>
                      <a:pPr marL="0" algn="just" defTabSz="914400" rtl="0" eaLnBrk="1" fontAlgn="ctr" latinLnBrk="0" hangingPunct="1"/>
                      <a:r>
                        <a:rPr lang="es-BO" sz="1600" u="none" strike="noStrike" kern="1200" dirty="0">
                          <a:effectLst/>
                        </a:rPr>
                        <a:t>AUDITORIA ESPECIFICA DE INCOMPATIBILIDAD FUNCIONARIA POR CARGA HORARIA EN EL SEGURO SOCIAL UNIVERSITARIO TARIJA, CON RELACION A OTROS ENTES GESTORES E INSTITUCIONES.</a:t>
                      </a:r>
                      <a:endParaRPr lang="es-BO" sz="1600" u="none" strike="noStrike" kern="1200" dirty="0">
                        <a:solidFill>
                          <a:schemeClr val="dk1"/>
                        </a:solidFill>
                        <a:effectLst/>
                        <a:latin typeface="+mn-lt"/>
                        <a:ea typeface="+mn-ea"/>
                        <a:cs typeface="+mn-cs"/>
                      </a:endParaRPr>
                    </a:p>
                  </a:txBody>
                  <a:tcPr marL="8823" marR="8823" marT="8823" marB="0" anchor="ctr"/>
                </a:tc>
                <a:extLst>
                  <a:ext uri="{0D108BD9-81ED-4DB2-BD59-A6C34878D82A}">
                    <a16:rowId xmlns:a16="http://schemas.microsoft.com/office/drawing/2014/main" val="10000"/>
                  </a:ext>
                </a:extLst>
              </a:tr>
              <a:tr h="714626">
                <a:tc>
                  <a:txBody>
                    <a:bodyPr/>
                    <a:lstStyle/>
                    <a:p>
                      <a:pPr marL="0" algn="just" defTabSz="914400" rtl="0" eaLnBrk="1" fontAlgn="ctr" latinLnBrk="0" hangingPunct="1"/>
                      <a:r>
                        <a:rPr lang="es-BO" sz="1600" u="none" strike="noStrike" kern="1200">
                          <a:effectLst/>
                        </a:rPr>
                        <a:t>12</a:t>
                      </a:r>
                      <a:endParaRPr lang="es-BO" sz="1600" u="none" strike="noStrike" kern="1200">
                        <a:solidFill>
                          <a:schemeClr val="dk1"/>
                        </a:solidFill>
                        <a:effectLst/>
                        <a:latin typeface="+mn-lt"/>
                        <a:ea typeface="+mn-ea"/>
                        <a:cs typeface="+mn-cs"/>
                      </a:endParaRPr>
                    </a:p>
                  </a:txBody>
                  <a:tcPr marL="8823" marR="8823" marT="8823" marB="0" anchor="ctr"/>
                </a:tc>
                <a:tc>
                  <a:txBody>
                    <a:bodyPr/>
                    <a:lstStyle/>
                    <a:p>
                      <a:pPr marL="0" algn="just" defTabSz="914400" rtl="0" eaLnBrk="1" fontAlgn="ctr" latinLnBrk="0" hangingPunct="1"/>
                      <a:r>
                        <a:rPr lang="es-BO" sz="1600" u="none" strike="noStrike" kern="1200" dirty="0">
                          <a:effectLst/>
                        </a:rPr>
                        <a:t>CPS</a:t>
                      </a:r>
                      <a:endParaRPr lang="es-BO" sz="1600" u="none" strike="noStrike" kern="1200" dirty="0">
                        <a:solidFill>
                          <a:schemeClr val="dk1"/>
                        </a:solidFill>
                        <a:effectLst/>
                        <a:latin typeface="+mn-lt"/>
                        <a:ea typeface="+mn-ea"/>
                        <a:cs typeface="+mn-cs"/>
                      </a:endParaRPr>
                    </a:p>
                  </a:txBody>
                  <a:tcPr marL="8823" marR="8823" marT="8823" marB="0" anchor="ctr"/>
                </a:tc>
                <a:tc>
                  <a:txBody>
                    <a:bodyPr/>
                    <a:lstStyle/>
                    <a:p>
                      <a:pPr marL="0" algn="just" defTabSz="914400" rtl="0" eaLnBrk="1" fontAlgn="ctr" latinLnBrk="0" hangingPunct="1"/>
                      <a:r>
                        <a:rPr lang="es-BO" sz="1600" u="none" strike="noStrike" kern="1200" dirty="0">
                          <a:effectLst/>
                        </a:rPr>
                        <a:t>SRZ</a:t>
                      </a:r>
                      <a:endParaRPr lang="es-BO" sz="1600" u="none" strike="noStrike" kern="1200" dirty="0">
                        <a:solidFill>
                          <a:schemeClr val="dk1"/>
                        </a:solidFill>
                        <a:effectLst/>
                        <a:latin typeface="+mn-lt"/>
                        <a:ea typeface="+mn-ea"/>
                        <a:cs typeface="+mn-cs"/>
                      </a:endParaRPr>
                    </a:p>
                  </a:txBody>
                  <a:tcPr marL="8823" marR="8823" marT="8823" marB="0" anchor="ctr"/>
                </a:tc>
                <a:tc>
                  <a:txBody>
                    <a:bodyPr/>
                    <a:lstStyle/>
                    <a:p>
                      <a:pPr marL="0" algn="just" defTabSz="914400" rtl="0" eaLnBrk="1" fontAlgn="ctr" latinLnBrk="0" hangingPunct="1"/>
                      <a:r>
                        <a:rPr lang="es-BO" sz="1400" u="none" strike="noStrike" kern="1200" dirty="0">
                          <a:effectLst/>
                        </a:rPr>
                        <a:t>AFIS-60-02-031/2015</a:t>
                      </a:r>
                      <a:endParaRPr lang="es-BO" sz="1400" u="none" strike="noStrike" kern="1200" dirty="0">
                        <a:solidFill>
                          <a:schemeClr val="dk1"/>
                        </a:solidFill>
                        <a:effectLst/>
                        <a:latin typeface="+mn-lt"/>
                        <a:ea typeface="+mn-ea"/>
                        <a:cs typeface="+mn-cs"/>
                      </a:endParaRPr>
                    </a:p>
                  </a:txBody>
                  <a:tcPr marL="8823" marR="8823" marT="8823" marB="0" anchor="ctr"/>
                </a:tc>
                <a:tc>
                  <a:txBody>
                    <a:bodyPr/>
                    <a:lstStyle/>
                    <a:p>
                      <a:pPr marL="0" algn="just" defTabSz="914400" rtl="0" eaLnBrk="1" fontAlgn="ctr" latinLnBrk="0" hangingPunct="1"/>
                      <a:r>
                        <a:rPr lang="es-BO" sz="1600" u="none" strike="noStrike" kern="1200" dirty="0">
                          <a:effectLst/>
                        </a:rPr>
                        <a:t>AUDITORIA ESPECIFICA DE COTIZACIONES (APORTES PATRONALES) GESTIÓN 2014 EN LA CAJA PETROLERA DE SALUD DEPARTAMENTAL SANTA CRUZ</a:t>
                      </a:r>
                      <a:endParaRPr lang="es-BO" sz="1600" u="none" strike="noStrike" kern="1200" dirty="0">
                        <a:solidFill>
                          <a:schemeClr val="dk1"/>
                        </a:solidFill>
                        <a:effectLst/>
                        <a:latin typeface="+mn-lt"/>
                        <a:ea typeface="+mn-ea"/>
                        <a:cs typeface="+mn-cs"/>
                      </a:endParaRPr>
                    </a:p>
                  </a:txBody>
                  <a:tcPr marL="8823" marR="8823" marT="8823" marB="0" anchor="ctr"/>
                </a:tc>
                <a:extLst>
                  <a:ext uri="{0D108BD9-81ED-4DB2-BD59-A6C34878D82A}">
                    <a16:rowId xmlns:a16="http://schemas.microsoft.com/office/drawing/2014/main" val="10001"/>
                  </a:ext>
                </a:extLst>
              </a:tr>
              <a:tr h="714626">
                <a:tc>
                  <a:txBody>
                    <a:bodyPr/>
                    <a:lstStyle/>
                    <a:p>
                      <a:pPr marL="0" algn="just" defTabSz="914400" rtl="0" eaLnBrk="1" fontAlgn="ctr" latinLnBrk="0" hangingPunct="1"/>
                      <a:r>
                        <a:rPr lang="es-BO" sz="1600" u="none" strike="noStrike" kern="1200">
                          <a:effectLst/>
                        </a:rPr>
                        <a:t>13</a:t>
                      </a:r>
                      <a:endParaRPr lang="es-BO" sz="1600" u="none" strike="noStrike" kern="1200">
                        <a:solidFill>
                          <a:schemeClr val="dk1"/>
                        </a:solidFill>
                        <a:effectLst/>
                        <a:latin typeface="+mn-lt"/>
                        <a:ea typeface="+mn-ea"/>
                        <a:cs typeface="+mn-cs"/>
                      </a:endParaRPr>
                    </a:p>
                  </a:txBody>
                  <a:tcPr marL="8823" marR="8823" marT="8823" marB="0" anchor="ctr"/>
                </a:tc>
                <a:tc>
                  <a:txBody>
                    <a:bodyPr/>
                    <a:lstStyle/>
                    <a:p>
                      <a:pPr marL="0" algn="just" defTabSz="914400" rtl="0" eaLnBrk="1" fontAlgn="ctr" latinLnBrk="0" hangingPunct="1"/>
                      <a:r>
                        <a:rPr lang="es-BO" sz="1600" u="none" strike="noStrike" kern="1200">
                          <a:effectLst/>
                        </a:rPr>
                        <a:t>CPS</a:t>
                      </a:r>
                      <a:endParaRPr lang="es-BO" sz="1600" u="none" strike="noStrike" kern="1200">
                        <a:solidFill>
                          <a:schemeClr val="dk1"/>
                        </a:solidFill>
                        <a:effectLst/>
                        <a:latin typeface="+mn-lt"/>
                        <a:ea typeface="+mn-ea"/>
                        <a:cs typeface="+mn-cs"/>
                      </a:endParaRPr>
                    </a:p>
                  </a:txBody>
                  <a:tcPr marL="8823" marR="8823" marT="8823" marB="0" anchor="ctr"/>
                </a:tc>
                <a:tc>
                  <a:txBody>
                    <a:bodyPr/>
                    <a:lstStyle/>
                    <a:p>
                      <a:pPr marL="0" algn="just" defTabSz="914400" rtl="0" eaLnBrk="1" fontAlgn="ctr" latinLnBrk="0" hangingPunct="1"/>
                      <a:r>
                        <a:rPr lang="es-BO" sz="1600" u="none" strike="noStrike" kern="1200">
                          <a:effectLst/>
                        </a:rPr>
                        <a:t>CBB</a:t>
                      </a:r>
                      <a:endParaRPr lang="es-BO" sz="1600" u="none" strike="noStrike" kern="1200">
                        <a:solidFill>
                          <a:schemeClr val="dk1"/>
                        </a:solidFill>
                        <a:effectLst/>
                        <a:latin typeface="+mn-lt"/>
                        <a:ea typeface="+mn-ea"/>
                        <a:cs typeface="+mn-cs"/>
                      </a:endParaRPr>
                    </a:p>
                  </a:txBody>
                  <a:tcPr marL="8823" marR="8823" marT="8823" marB="0" anchor="ctr"/>
                </a:tc>
                <a:tc>
                  <a:txBody>
                    <a:bodyPr/>
                    <a:lstStyle/>
                    <a:p>
                      <a:pPr marL="0" algn="just" defTabSz="914400" rtl="0" eaLnBrk="1" fontAlgn="ctr" latinLnBrk="0" hangingPunct="1"/>
                      <a:r>
                        <a:rPr lang="es-BO" sz="1400" u="none" strike="noStrike" kern="1200" dirty="0">
                          <a:effectLst/>
                        </a:rPr>
                        <a:t>AFIS-60-02-032/2015</a:t>
                      </a:r>
                      <a:endParaRPr lang="es-BO" sz="1400" u="none" strike="noStrike" kern="1200" dirty="0">
                        <a:solidFill>
                          <a:schemeClr val="dk1"/>
                        </a:solidFill>
                        <a:effectLst/>
                        <a:latin typeface="+mn-lt"/>
                        <a:ea typeface="+mn-ea"/>
                        <a:cs typeface="+mn-cs"/>
                      </a:endParaRPr>
                    </a:p>
                  </a:txBody>
                  <a:tcPr marL="8823" marR="8823" marT="8823" marB="0" anchor="ctr"/>
                </a:tc>
                <a:tc>
                  <a:txBody>
                    <a:bodyPr/>
                    <a:lstStyle/>
                    <a:p>
                      <a:pPr marL="0" algn="just" defTabSz="914400" rtl="0" eaLnBrk="1" fontAlgn="ctr" latinLnBrk="0" hangingPunct="1"/>
                      <a:r>
                        <a:rPr lang="es-BO" sz="1600" u="none" strike="noStrike" kern="1200" dirty="0">
                          <a:effectLst/>
                        </a:rPr>
                        <a:t>AUDITORIA ESPECIFICA DE COTIZACIONES (APORTES PATRONALES) GESTIÓN 2013 EN LA CAJA PETROLERA DE SALUD DEPARTAMENTAL COCHABAMBA</a:t>
                      </a:r>
                      <a:endParaRPr lang="es-BO" sz="1600" u="none" strike="noStrike" kern="1200" dirty="0">
                        <a:solidFill>
                          <a:schemeClr val="dk1"/>
                        </a:solidFill>
                        <a:effectLst/>
                        <a:latin typeface="+mn-lt"/>
                        <a:ea typeface="+mn-ea"/>
                        <a:cs typeface="+mn-cs"/>
                      </a:endParaRPr>
                    </a:p>
                  </a:txBody>
                  <a:tcPr marL="8823" marR="8823" marT="8823" marB="0" anchor="ctr"/>
                </a:tc>
                <a:extLst>
                  <a:ext uri="{0D108BD9-81ED-4DB2-BD59-A6C34878D82A}">
                    <a16:rowId xmlns:a16="http://schemas.microsoft.com/office/drawing/2014/main" val="10002"/>
                  </a:ext>
                </a:extLst>
              </a:tr>
              <a:tr h="1191043">
                <a:tc>
                  <a:txBody>
                    <a:bodyPr/>
                    <a:lstStyle/>
                    <a:p>
                      <a:pPr marL="0" algn="just" defTabSz="914400" rtl="0" eaLnBrk="1" fontAlgn="ctr" latinLnBrk="0" hangingPunct="1"/>
                      <a:r>
                        <a:rPr lang="es-BO" sz="1600" u="none" strike="noStrike" kern="1200">
                          <a:effectLst/>
                        </a:rPr>
                        <a:t>14</a:t>
                      </a:r>
                      <a:endParaRPr lang="es-BO" sz="1600" u="none" strike="noStrike" kern="1200">
                        <a:solidFill>
                          <a:schemeClr val="dk1"/>
                        </a:solidFill>
                        <a:effectLst/>
                        <a:latin typeface="+mn-lt"/>
                        <a:ea typeface="+mn-ea"/>
                        <a:cs typeface="+mn-cs"/>
                      </a:endParaRPr>
                    </a:p>
                  </a:txBody>
                  <a:tcPr marL="8823" marR="8823" marT="8823" marB="0" anchor="ctr"/>
                </a:tc>
                <a:tc>
                  <a:txBody>
                    <a:bodyPr/>
                    <a:lstStyle/>
                    <a:p>
                      <a:pPr marL="0" algn="just" defTabSz="914400" rtl="0" eaLnBrk="1" fontAlgn="ctr" latinLnBrk="0" hangingPunct="1"/>
                      <a:r>
                        <a:rPr lang="es-BO" sz="1600" u="none" strike="noStrike" kern="1200">
                          <a:effectLst/>
                        </a:rPr>
                        <a:t>CPS</a:t>
                      </a:r>
                      <a:endParaRPr lang="es-BO" sz="1600" u="none" strike="noStrike" kern="1200">
                        <a:solidFill>
                          <a:schemeClr val="dk1"/>
                        </a:solidFill>
                        <a:effectLst/>
                        <a:latin typeface="+mn-lt"/>
                        <a:ea typeface="+mn-ea"/>
                        <a:cs typeface="+mn-cs"/>
                      </a:endParaRPr>
                    </a:p>
                  </a:txBody>
                  <a:tcPr marL="8823" marR="8823" marT="8823" marB="0" anchor="ctr"/>
                </a:tc>
                <a:tc>
                  <a:txBody>
                    <a:bodyPr/>
                    <a:lstStyle/>
                    <a:p>
                      <a:pPr marL="0" algn="just" defTabSz="914400" rtl="0" eaLnBrk="1" fontAlgn="ctr" latinLnBrk="0" hangingPunct="1"/>
                      <a:r>
                        <a:rPr lang="es-BO" sz="1200" u="none" strike="noStrike" kern="1200" dirty="0">
                          <a:effectLst/>
                        </a:rPr>
                        <a:t>LA PAZ</a:t>
                      </a:r>
                      <a:endParaRPr lang="es-BO" sz="1200" u="none" strike="noStrike" kern="1200" dirty="0">
                        <a:solidFill>
                          <a:schemeClr val="dk1"/>
                        </a:solidFill>
                        <a:effectLst/>
                        <a:latin typeface="+mn-lt"/>
                        <a:ea typeface="+mn-ea"/>
                        <a:cs typeface="+mn-cs"/>
                      </a:endParaRPr>
                    </a:p>
                  </a:txBody>
                  <a:tcPr marL="8823" marR="8823" marT="8823" marB="0" anchor="ctr"/>
                </a:tc>
                <a:tc>
                  <a:txBody>
                    <a:bodyPr/>
                    <a:lstStyle/>
                    <a:p>
                      <a:pPr marL="0" algn="just" defTabSz="914400" rtl="0" eaLnBrk="1" fontAlgn="ctr" latinLnBrk="0" hangingPunct="1"/>
                      <a:r>
                        <a:rPr lang="es-BO" sz="1400" u="none" strike="noStrike" kern="1200" dirty="0">
                          <a:effectLst/>
                        </a:rPr>
                        <a:t>AFIS-60-02-040/2015</a:t>
                      </a:r>
                      <a:endParaRPr lang="es-BO" sz="1400" u="none" strike="noStrike" kern="1200" dirty="0">
                        <a:solidFill>
                          <a:schemeClr val="dk1"/>
                        </a:solidFill>
                        <a:effectLst/>
                        <a:latin typeface="+mn-lt"/>
                        <a:ea typeface="+mn-ea"/>
                        <a:cs typeface="+mn-cs"/>
                      </a:endParaRPr>
                    </a:p>
                  </a:txBody>
                  <a:tcPr marL="8823" marR="8823" marT="8823" marB="0" anchor="ctr"/>
                </a:tc>
                <a:tc>
                  <a:txBody>
                    <a:bodyPr/>
                    <a:lstStyle/>
                    <a:p>
                      <a:pPr marL="0" algn="just" defTabSz="914400" rtl="0" eaLnBrk="1" fontAlgn="ctr" latinLnBrk="0" hangingPunct="1"/>
                      <a:r>
                        <a:rPr lang="es-BO" sz="1600" u="none" strike="noStrike" kern="1200" dirty="0">
                          <a:effectLst/>
                        </a:rPr>
                        <a:t>LICITACIÓN PÚBLICA NACIONAL N° CPS-LP-002/2014, CUCE-14-0418-00475288-2-2  “ADQUISICIÓN CONTENEDORES DE ACERO PARA EL CENTRO DE ESTERILIZACIÓN Y TÓPICOS DE ENFERMERÍA PARA EL HOSPITAL PETROLERO OBRAJES LA PAZ”</a:t>
                      </a:r>
                      <a:endParaRPr lang="es-BO" sz="1600" u="none" strike="noStrike" kern="1200" dirty="0">
                        <a:solidFill>
                          <a:schemeClr val="dk1"/>
                        </a:solidFill>
                        <a:effectLst/>
                        <a:latin typeface="+mn-lt"/>
                        <a:ea typeface="+mn-ea"/>
                        <a:cs typeface="+mn-cs"/>
                      </a:endParaRPr>
                    </a:p>
                  </a:txBody>
                  <a:tcPr marL="8823" marR="8823" marT="8823" marB="0" anchor="ctr"/>
                </a:tc>
                <a:extLst>
                  <a:ext uri="{0D108BD9-81ED-4DB2-BD59-A6C34878D82A}">
                    <a16:rowId xmlns:a16="http://schemas.microsoft.com/office/drawing/2014/main" val="10003"/>
                  </a:ext>
                </a:extLst>
              </a:tr>
              <a:tr h="714626">
                <a:tc>
                  <a:txBody>
                    <a:bodyPr/>
                    <a:lstStyle/>
                    <a:p>
                      <a:pPr marL="0" algn="just" defTabSz="914400" rtl="0" eaLnBrk="1" fontAlgn="ctr" latinLnBrk="0" hangingPunct="1"/>
                      <a:r>
                        <a:rPr lang="es-BO" sz="1600" u="none" strike="noStrike" kern="1200">
                          <a:effectLst/>
                        </a:rPr>
                        <a:t>15</a:t>
                      </a:r>
                      <a:endParaRPr lang="es-BO" sz="1600" u="none" strike="noStrike" kern="1200">
                        <a:solidFill>
                          <a:schemeClr val="dk1"/>
                        </a:solidFill>
                        <a:effectLst/>
                        <a:latin typeface="+mn-lt"/>
                        <a:ea typeface="+mn-ea"/>
                        <a:cs typeface="+mn-cs"/>
                      </a:endParaRPr>
                    </a:p>
                  </a:txBody>
                  <a:tcPr marL="8823" marR="8823" marT="8823" marB="0" anchor="ctr"/>
                </a:tc>
                <a:tc>
                  <a:txBody>
                    <a:bodyPr/>
                    <a:lstStyle/>
                    <a:p>
                      <a:pPr marL="0" algn="just" defTabSz="914400" rtl="0" eaLnBrk="1" fontAlgn="ctr" latinLnBrk="0" hangingPunct="1"/>
                      <a:r>
                        <a:rPr lang="es-BO" sz="1600" u="none" strike="noStrike" kern="1200">
                          <a:effectLst/>
                        </a:rPr>
                        <a:t>CPS</a:t>
                      </a:r>
                      <a:endParaRPr lang="es-BO" sz="1600" u="none" strike="noStrike" kern="1200">
                        <a:solidFill>
                          <a:schemeClr val="dk1"/>
                        </a:solidFill>
                        <a:effectLst/>
                        <a:latin typeface="+mn-lt"/>
                        <a:ea typeface="+mn-ea"/>
                        <a:cs typeface="+mn-cs"/>
                      </a:endParaRPr>
                    </a:p>
                  </a:txBody>
                  <a:tcPr marL="8823" marR="8823" marT="8823" marB="0" anchor="ctr"/>
                </a:tc>
                <a:tc>
                  <a:txBody>
                    <a:bodyPr/>
                    <a:lstStyle/>
                    <a:p>
                      <a:pPr marL="0" algn="just" defTabSz="914400" rtl="0" eaLnBrk="1" fontAlgn="ctr" latinLnBrk="0" hangingPunct="1"/>
                      <a:r>
                        <a:rPr lang="es-BO" sz="1200" u="none" strike="noStrike" kern="1200" dirty="0">
                          <a:effectLst/>
                        </a:rPr>
                        <a:t>ORURO</a:t>
                      </a:r>
                      <a:endParaRPr lang="es-BO" sz="1600" u="none" strike="noStrike" kern="1200" dirty="0">
                        <a:solidFill>
                          <a:schemeClr val="dk1"/>
                        </a:solidFill>
                        <a:effectLst/>
                        <a:latin typeface="+mn-lt"/>
                        <a:ea typeface="+mn-ea"/>
                        <a:cs typeface="+mn-cs"/>
                      </a:endParaRPr>
                    </a:p>
                  </a:txBody>
                  <a:tcPr marL="8823" marR="8823" marT="8823" marB="0" anchor="ctr"/>
                </a:tc>
                <a:tc>
                  <a:txBody>
                    <a:bodyPr/>
                    <a:lstStyle/>
                    <a:p>
                      <a:pPr marL="0" algn="just" defTabSz="914400" rtl="0" eaLnBrk="1" fontAlgn="ctr" latinLnBrk="0" hangingPunct="1"/>
                      <a:r>
                        <a:rPr lang="es-BO" sz="1400" u="none" strike="noStrike" kern="1200" dirty="0">
                          <a:effectLst/>
                        </a:rPr>
                        <a:t>AFIS-60-02-044/2015</a:t>
                      </a:r>
                      <a:endParaRPr lang="es-BO" sz="1400" u="none" strike="noStrike" kern="1200" dirty="0">
                        <a:solidFill>
                          <a:schemeClr val="dk1"/>
                        </a:solidFill>
                        <a:effectLst/>
                        <a:latin typeface="+mn-lt"/>
                        <a:ea typeface="+mn-ea"/>
                        <a:cs typeface="+mn-cs"/>
                      </a:endParaRPr>
                    </a:p>
                  </a:txBody>
                  <a:tcPr marL="8823" marR="8823" marT="8823" marB="0" anchor="ctr"/>
                </a:tc>
                <a:tc>
                  <a:txBody>
                    <a:bodyPr/>
                    <a:lstStyle/>
                    <a:p>
                      <a:pPr marL="0" algn="just" defTabSz="914400" rtl="0" eaLnBrk="1" fontAlgn="ctr" latinLnBrk="0" hangingPunct="1"/>
                      <a:r>
                        <a:rPr lang="es-BO" sz="1600" u="none" strike="noStrike" kern="1200" dirty="0">
                          <a:effectLst/>
                        </a:rPr>
                        <a:t>AUDITORIA ESPECÍFICA DE COTIZACIONES (APORTES PATRONALES  EN LA CAJA PETROLERA DE SALUD SUB ZONAL ORURO - GESTIÓN 2014.</a:t>
                      </a:r>
                      <a:endParaRPr lang="es-BO" sz="1600" u="none" strike="noStrike" kern="1200" dirty="0">
                        <a:solidFill>
                          <a:schemeClr val="dk1"/>
                        </a:solidFill>
                        <a:effectLst/>
                        <a:latin typeface="+mn-lt"/>
                        <a:ea typeface="+mn-ea"/>
                        <a:cs typeface="+mn-cs"/>
                      </a:endParaRPr>
                    </a:p>
                  </a:txBody>
                  <a:tcPr marL="8823" marR="8823" marT="8823" marB="0" anchor="ctr"/>
                </a:tc>
                <a:extLst>
                  <a:ext uri="{0D108BD9-81ED-4DB2-BD59-A6C34878D82A}">
                    <a16:rowId xmlns:a16="http://schemas.microsoft.com/office/drawing/2014/main" val="10004"/>
                  </a:ext>
                </a:extLst>
              </a:tr>
            </a:tbl>
          </a:graphicData>
        </a:graphic>
      </p:graphicFrame>
      <p:sp>
        <p:nvSpPr>
          <p:cNvPr id="7" name="6 CuadroTexto"/>
          <p:cNvSpPr txBox="1"/>
          <p:nvPr/>
        </p:nvSpPr>
        <p:spPr>
          <a:xfrm>
            <a:off x="6816080" y="619252"/>
            <a:ext cx="3594068" cy="25391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defPPr>
              <a:defRPr lang="es-BO"/>
            </a:defPPr>
            <a:lvl1pPr algn="ctr" fontAlgn="auto">
              <a:spcBef>
                <a:spcPts val="0"/>
              </a:spcBef>
              <a:spcAft>
                <a:spcPts val="0"/>
              </a:spcAft>
              <a:defRPr sz="900" b="1">
                <a:solidFill>
                  <a:srgbClr val="FFFF00"/>
                </a:solidFill>
                <a:effectLst>
                  <a:outerShdw blurRad="38100" dist="38100" dir="2700000" algn="tl">
                    <a:srgbClr val="000000">
                      <a:alpha val="43137"/>
                    </a:srgbClr>
                  </a:outerShdw>
                </a:effectLst>
              </a:defRPr>
            </a:lvl1pPr>
          </a:lstStyle>
          <a:p>
            <a:r>
              <a:rPr lang="es-BO" sz="1050" dirty="0">
                <a:solidFill>
                  <a:schemeClr val="bg1"/>
                </a:solidFill>
              </a:rPr>
              <a:t>AREA  FISCALIZACIÓN ADMNISTRATIVA Y FINANCIERA</a:t>
            </a:r>
            <a:endParaRPr lang="es-ES" sz="1050" dirty="0">
              <a:solidFill>
                <a:schemeClr val="bg1"/>
              </a:solidFill>
            </a:endParaRPr>
          </a:p>
        </p:txBody>
      </p:sp>
      <p:sp>
        <p:nvSpPr>
          <p:cNvPr id="8" name="5 CuadroTexto"/>
          <p:cNvSpPr txBox="1"/>
          <p:nvPr/>
        </p:nvSpPr>
        <p:spPr>
          <a:xfrm>
            <a:off x="6384033" y="81776"/>
            <a:ext cx="4032449" cy="41549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s-BO" sz="1050" b="1" dirty="0">
                <a:solidFill>
                  <a:schemeClr val="bg1"/>
                </a:solidFill>
                <a:effectLst>
                  <a:outerShdw blurRad="38100" dist="38100" dir="2700000" algn="tl">
                    <a:srgbClr val="000000">
                      <a:alpha val="43137"/>
                    </a:srgbClr>
                  </a:outerShdw>
                </a:effectLst>
              </a:rPr>
              <a:t>DEPARTAMENTO TÉCNICO DE FISCALIZACIÓN</a:t>
            </a:r>
          </a:p>
          <a:p>
            <a:pPr algn="ctr">
              <a:defRPr/>
            </a:pPr>
            <a:r>
              <a:rPr lang="es-BO" sz="1050" b="1" dirty="0">
                <a:solidFill>
                  <a:schemeClr val="bg1"/>
                </a:solidFill>
                <a:effectLst>
                  <a:outerShdw blurRad="38100" dist="38100" dir="2700000" algn="tl">
                    <a:srgbClr val="000000">
                      <a:alpha val="43137"/>
                    </a:srgbClr>
                  </a:outerShdw>
                </a:effectLst>
              </a:rPr>
              <a:t>ADMINISTRATIVA Y FINANCIERA</a:t>
            </a:r>
            <a:endParaRPr lang="es-ES" sz="1050" b="1" dirty="0">
              <a:solidFill>
                <a:schemeClr val="bg1"/>
              </a:solidFill>
              <a:effectLst>
                <a:outerShdw blurRad="38100" dist="38100" dir="2700000" algn="tl">
                  <a:srgbClr val="000000">
                    <a:alpha val="43137"/>
                  </a:srgbClr>
                </a:outerShdw>
              </a:effectLst>
            </a:endParaRPr>
          </a:p>
        </p:txBody>
      </p:sp>
      <p:pic>
        <p:nvPicPr>
          <p:cNvPr id="9"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803183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Tabla"/>
          <p:cNvGraphicFramePr>
            <a:graphicFrameLocks noGrp="1"/>
          </p:cNvGraphicFramePr>
          <p:nvPr>
            <p:extLst/>
          </p:nvPr>
        </p:nvGraphicFramePr>
        <p:xfrm>
          <a:off x="2063552" y="1889676"/>
          <a:ext cx="8208914" cy="556648"/>
        </p:xfrm>
        <a:graphic>
          <a:graphicData uri="http://schemas.openxmlformats.org/drawingml/2006/table">
            <a:tbl>
              <a:tblPr>
                <a:tableStyleId>{8A107856-5554-42FB-B03E-39F5DBC370BA}</a:tableStyleId>
              </a:tblPr>
              <a:tblGrid>
                <a:gridCol w="343985">
                  <a:extLst>
                    <a:ext uri="{9D8B030D-6E8A-4147-A177-3AD203B41FA5}">
                      <a16:colId xmlns:a16="http://schemas.microsoft.com/office/drawing/2014/main" val="20000"/>
                    </a:ext>
                  </a:extLst>
                </a:gridCol>
                <a:gridCol w="559746">
                  <a:extLst>
                    <a:ext uri="{9D8B030D-6E8A-4147-A177-3AD203B41FA5}">
                      <a16:colId xmlns:a16="http://schemas.microsoft.com/office/drawing/2014/main" val="20001"/>
                    </a:ext>
                  </a:extLst>
                </a:gridCol>
                <a:gridCol w="527178">
                  <a:extLst>
                    <a:ext uri="{9D8B030D-6E8A-4147-A177-3AD203B41FA5}">
                      <a16:colId xmlns:a16="http://schemas.microsoft.com/office/drawing/2014/main" val="20002"/>
                    </a:ext>
                  </a:extLst>
                </a:gridCol>
                <a:gridCol w="2033401">
                  <a:extLst>
                    <a:ext uri="{9D8B030D-6E8A-4147-A177-3AD203B41FA5}">
                      <a16:colId xmlns:a16="http://schemas.microsoft.com/office/drawing/2014/main" val="20003"/>
                    </a:ext>
                  </a:extLst>
                </a:gridCol>
                <a:gridCol w="4744604">
                  <a:extLst>
                    <a:ext uri="{9D8B030D-6E8A-4147-A177-3AD203B41FA5}">
                      <a16:colId xmlns:a16="http://schemas.microsoft.com/office/drawing/2014/main" val="20004"/>
                    </a:ext>
                  </a:extLst>
                </a:gridCol>
              </a:tblGrid>
              <a:tr h="418003">
                <a:tc>
                  <a:txBody>
                    <a:bodyPr/>
                    <a:lstStyle/>
                    <a:p>
                      <a:pPr algn="ctr" fontAlgn="ctr"/>
                      <a:r>
                        <a:rPr lang="es-BO" sz="1300" u="none" strike="noStrike" dirty="0">
                          <a:effectLst/>
                        </a:rPr>
                        <a:t>N°</a:t>
                      </a:r>
                      <a:endParaRPr lang="es-BO" sz="1300" b="0" i="0" u="none" strike="noStrike" dirty="0">
                        <a:effectLst/>
                        <a:latin typeface="Bodoni MT Condensed"/>
                      </a:endParaRPr>
                    </a:p>
                  </a:txBody>
                  <a:tcPr marL="8008" marR="8008" marT="8008" marB="0" anchor="ctr"/>
                </a:tc>
                <a:tc>
                  <a:txBody>
                    <a:bodyPr/>
                    <a:lstStyle/>
                    <a:p>
                      <a:pPr algn="ctr" fontAlgn="ctr"/>
                      <a:r>
                        <a:rPr lang="es-BO" sz="1200" u="none" strike="noStrike" dirty="0">
                          <a:effectLst/>
                        </a:rPr>
                        <a:t>ENTE GESTOR</a:t>
                      </a:r>
                      <a:endParaRPr lang="es-BO" sz="1200" b="0" i="0" u="none" strike="noStrike" dirty="0">
                        <a:effectLst/>
                        <a:latin typeface="Bodoni MT Condensed"/>
                      </a:endParaRPr>
                    </a:p>
                  </a:txBody>
                  <a:tcPr marL="8008" marR="8008" marT="8008" marB="0" anchor="ctr"/>
                </a:tc>
                <a:tc>
                  <a:txBody>
                    <a:bodyPr/>
                    <a:lstStyle/>
                    <a:p>
                      <a:pPr algn="ctr" fontAlgn="ctr"/>
                      <a:r>
                        <a:rPr lang="es-BO" sz="1200" u="none" strike="noStrike" dirty="0">
                          <a:effectLst/>
                        </a:rPr>
                        <a:t>DEPTO</a:t>
                      </a:r>
                    </a:p>
                  </a:txBody>
                  <a:tcPr marL="8008" marR="8008" marT="8008" marB="0" anchor="ctr"/>
                </a:tc>
                <a:tc>
                  <a:txBody>
                    <a:bodyPr/>
                    <a:lstStyle/>
                    <a:p>
                      <a:pPr algn="ctr" fontAlgn="ctr"/>
                      <a:r>
                        <a:rPr lang="es-BO" sz="1300" u="none" strike="noStrike" dirty="0">
                          <a:effectLst/>
                        </a:rPr>
                        <a:t>N° DE INFORME</a:t>
                      </a:r>
                      <a:endParaRPr lang="es-BO" sz="1300" b="0" i="0" u="none" strike="noStrike" dirty="0">
                        <a:effectLst/>
                        <a:latin typeface="Bodoni MT Condensed"/>
                      </a:endParaRPr>
                    </a:p>
                  </a:txBody>
                  <a:tcPr marL="8008" marR="8008" marT="8008" marB="0" anchor="ctr"/>
                </a:tc>
                <a:tc>
                  <a:txBody>
                    <a:bodyPr/>
                    <a:lstStyle/>
                    <a:p>
                      <a:pPr algn="ctr" fontAlgn="ctr"/>
                      <a:r>
                        <a:rPr lang="es-BO" sz="1300" u="none" strike="noStrike" dirty="0">
                          <a:effectLst/>
                        </a:rPr>
                        <a:t>DETALLE</a:t>
                      </a:r>
                      <a:endParaRPr lang="es-BO" sz="1300" b="0" i="0" u="none" strike="noStrike" dirty="0">
                        <a:effectLst/>
                        <a:latin typeface="Bodoni MT Condensed"/>
                      </a:endParaRPr>
                    </a:p>
                  </a:txBody>
                  <a:tcPr marL="8008" marR="8008" marT="8008" marB="0" anchor="ctr"/>
                </a:tc>
                <a:extLst>
                  <a:ext uri="{0D108BD9-81ED-4DB2-BD59-A6C34878D82A}">
                    <a16:rowId xmlns:a16="http://schemas.microsoft.com/office/drawing/2014/main" val="10000"/>
                  </a:ext>
                </a:extLst>
              </a:tr>
            </a:tbl>
          </a:graphicData>
        </a:graphic>
      </p:graphicFrame>
      <p:graphicFrame>
        <p:nvGraphicFramePr>
          <p:cNvPr id="2" name="1 Tabla"/>
          <p:cNvGraphicFramePr>
            <a:graphicFrameLocks noGrp="1"/>
          </p:cNvGraphicFramePr>
          <p:nvPr>
            <p:extLst/>
          </p:nvPr>
        </p:nvGraphicFramePr>
        <p:xfrm>
          <a:off x="2063553" y="2348881"/>
          <a:ext cx="8208912" cy="3857625"/>
        </p:xfrm>
        <a:graphic>
          <a:graphicData uri="http://schemas.openxmlformats.org/drawingml/2006/table">
            <a:tbl>
              <a:tblPr>
                <a:tableStyleId>{8A107856-5554-42FB-B03E-39F5DBC370BA}</a:tableStyleId>
              </a:tblPr>
              <a:tblGrid>
                <a:gridCol w="343985">
                  <a:extLst>
                    <a:ext uri="{9D8B030D-6E8A-4147-A177-3AD203B41FA5}">
                      <a16:colId xmlns:a16="http://schemas.microsoft.com/office/drawing/2014/main" val="20000"/>
                    </a:ext>
                  </a:extLst>
                </a:gridCol>
                <a:gridCol w="559747">
                  <a:extLst>
                    <a:ext uri="{9D8B030D-6E8A-4147-A177-3AD203B41FA5}">
                      <a16:colId xmlns:a16="http://schemas.microsoft.com/office/drawing/2014/main" val="20001"/>
                    </a:ext>
                  </a:extLst>
                </a:gridCol>
                <a:gridCol w="527178">
                  <a:extLst>
                    <a:ext uri="{9D8B030D-6E8A-4147-A177-3AD203B41FA5}">
                      <a16:colId xmlns:a16="http://schemas.microsoft.com/office/drawing/2014/main" val="20002"/>
                    </a:ext>
                  </a:extLst>
                </a:gridCol>
                <a:gridCol w="2033400">
                  <a:extLst>
                    <a:ext uri="{9D8B030D-6E8A-4147-A177-3AD203B41FA5}">
                      <a16:colId xmlns:a16="http://schemas.microsoft.com/office/drawing/2014/main" val="20003"/>
                    </a:ext>
                  </a:extLst>
                </a:gridCol>
                <a:gridCol w="4744602">
                  <a:extLst>
                    <a:ext uri="{9D8B030D-6E8A-4147-A177-3AD203B41FA5}">
                      <a16:colId xmlns:a16="http://schemas.microsoft.com/office/drawing/2014/main" val="20004"/>
                    </a:ext>
                  </a:extLst>
                </a:gridCol>
              </a:tblGrid>
              <a:tr h="771525">
                <a:tc>
                  <a:txBody>
                    <a:bodyPr/>
                    <a:lstStyle/>
                    <a:p>
                      <a:pPr algn="ctr" fontAlgn="ctr"/>
                      <a:r>
                        <a:rPr lang="es-BO" sz="1600" u="none" strike="noStrike" dirty="0">
                          <a:effectLst/>
                        </a:rPr>
                        <a:t>16</a:t>
                      </a:r>
                      <a:endParaRPr lang="es-BO" sz="1600" b="0" i="0" u="none" strike="noStrike" dirty="0">
                        <a:effectLst/>
                        <a:latin typeface="Bodoni MT Condensed"/>
                      </a:endParaRPr>
                    </a:p>
                  </a:txBody>
                  <a:tcPr marL="9525" marR="9525" marT="9525" marB="0" anchor="ctr"/>
                </a:tc>
                <a:tc>
                  <a:txBody>
                    <a:bodyPr/>
                    <a:lstStyle/>
                    <a:p>
                      <a:pPr algn="ctr" fontAlgn="ctr"/>
                      <a:r>
                        <a:rPr lang="es-BO" sz="1600" u="none" strike="noStrike" dirty="0">
                          <a:effectLst/>
                        </a:rPr>
                        <a:t>CNS</a:t>
                      </a:r>
                      <a:endParaRPr lang="es-BO" sz="1600" b="0" i="0" u="none" strike="noStrike" dirty="0">
                        <a:effectLst/>
                        <a:latin typeface="Bodoni MT Condensed"/>
                      </a:endParaRPr>
                    </a:p>
                  </a:txBody>
                  <a:tcPr marL="9525" marR="9525" marT="9525" marB="0" anchor="ctr"/>
                </a:tc>
                <a:tc>
                  <a:txBody>
                    <a:bodyPr/>
                    <a:lstStyle/>
                    <a:p>
                      <a:pPr algn="ctr" fontAlgn="ctr"/>
                      <a:r>
                        <a:rPr lang="es-BO" sz="1200" u="none" strike="noStrike" dirty="0">
                          <a:effectLst/>
                        </a:rPr>
                        <a:t>ORURO</a:t>
                      </a:r>
                      <a:endParaRPr lang="es-BO" sz="1200" b="0" i="0" u="none" strike="noStrike" dirty="0">
                        <a:effectLst/>
                        <a:latin typeface="Bodoni MT Condensed"/>
                      </a:endParaRPr>
                    </a:p>
                  </a:txBody>
                  <a:tcPr marL="9525" marR="9525" marT="9525" marB="0" anchor="ctr"/>
                </a:tc>
                <a:tc>
                  <a:txBody>
                    <a:bodyPr/>
                    <a:lstStyle/>
                    <a:p>
                      <a:pPr algn="ctr" fontAlgn="ctr"/>
                      <a:r>
                        <a:rPr lang="es-BO" sz="1600" u="none" strike="noStrike" dirty="0">
                          <a:effectLst/>
                        </a:rPr>
                        <a:t>AFIS-60-02-045/2015</a:t>
                      </a:r>
                      <a:endParaRPr lang="es-BO" sz="1600" b="0" i="0" u="none" strike="noStrike" dirty="0">
                        <a:effectLst/>
                        <a:latin typeface="Bodoni MT Condensed"/>
                      </a:endParaRPr>
                    </a:p>
                  </a:txBody>
                  <a:tcPr marL="9525" marR="9525" marT="9525" marB="0" anchor="ctr"/>
                </a:tc>
                <a:tc>
                  <a:txBody>
                    <a:bodyPr/>
                    <a:lstStyle/>
                    <a:p>
                      <a:pPr algn="just" fontAlgn="ctr"/>
                      <a:r>
                        <a:rPr lang="es-BO" sz="1600" u="none" strike="noStrike" dirty="0">
                          <a:effectLst/>
                        </a:rPr>
                        <a:t>AUDITORIA ESPECÍFICA DE COTIZACIONES (APORTES PATRONALES  EN LA CAJA NACIONAL DE SALUD REGIONAL ORURO - GESTIÓN 2014.</a:t>
                      </a:r>
                      <a:endParaRPr lang="es-BO" sz="1600" b="0" i="0" u="none" strike="noStrike" dirty="0">
                        <a:effectLst/>
                        <a:latin typeface="Bodoni MT Condensed"/>
                      </a:endParaRPr>
                    </a:p>
                  </a:txBody>
                  <a:tcPr marL="9525" marR="9525" marT="9525" marB="0" anchor="ctr"/>
                </a:tc>
                <a:extLst>
                  <a:ext uri="{0D108BD9-81ED-4DB2-BD59-A6C34878D82A}">
                    <a16:rowId xmlns:a16="http://schemas.microsoft.com/office/drawing/2014/main" val="10000"/>
                  </a:ext>
                </a:extLst>
              </a:tr>
              <a:tr h="771525">
                <a:tc>
                  <a:txBody>
                    <a:bodyPr/>
                    <a:lstStyle/>
                    <a:p>
                      <a:pPr algn="ctr" fontAlgn="ctr"/>
                      <a:r>
                        <a:rPr lang="es-BO" sz="1600" u="none" strike="noStrike">
                          <a:effectLst/>
                        </a:rPr>
                        <a:t>17</a:t>
                      </a:r>
                      <a:endParaRPr lang="es-BO" sz="1600" b="0" i="0" u="none" strike="noStrike">
                        <a:effectLst/>
                        <a:latin typeface="Bodoni MT Condensed"/>
                      </a:endParaRPr>
                    </a:p>
                  </a:txBody>
                  <a:tcPr marL="9525" marR="9525" marT="9525" marB="0" anchor="ctr"/>
                </a:tc>
                <a:tc>
                  <a:txBody>
                    <a:bodyPr/>
                    <a:lstStyle/>
                    <a:p>
                      <a:pPr algn="ctr" fontAlgn="ctr"/>
                      <a:r>
                        <a:rPr lang="es-BO" sz="1600" u="none" strike="noStrike">
                          <a:effectLst/>
                        </a:rPr>
                        <a:t>CORDES</a:t>
                      </a:r>
                      <a:endParaRPr lang="es-BO" sz="1600" b="0" i="0" u="none" strike="noStrike">
                        <a:effectLst/>
                        <a:latin typeface="Bodoni MT Condensed"/>
                      </a:endParaRPr>
                    </a:p>
                  </a:txBody>
                  <a:tcPr marL="9525" marR="9525" marT="9525" marB="0" anchor="ctr"/>
                </a:tc>
                <a:tc>
                  <a:txBody>
                    <a:bodyPr/>
                    <a:lstStyle/>
                    <a:p>
                      <a:pPr algn="ctr" fontAlgn="ctr"/>
                      <a:r>
                        <a:rPr lang="es-BO" sz="1200" u="none" strike="noStrike" dirty="0">
                          <a:effectLst/>
                        </a:rPr>
                        <a:t>TRINI-DAD</a:t>
                      </a:r>
                      <a:endParaRPr lang="es-BO" sz="1200" b="0" i="0" u="none" strike="noStrike" dirty="0">
                        <a:effectLst/>
                        <a:latin typeface="Bodoni MT Condensed"/>
                      </a:endParaRPr>
                    </a:p>
                  </a:txBody>
                  <a:tcPr marL="9525" marR="9525" marT="9525" marB="0" anchor="ctr"/>
                </a:tc>
                <a:tc>
                  <a:txBody>
                    <a:bodyPr/>
                    <a:lstStyle/>
                    <a:p>
                      <a:pPr algn="ctr" fontAlgn="ctr"/>
                      <a:r>
                        <a:rPr lang="es-BO" sz="1600" u="none" strike="noStrike">
                          <a:effectLst/>
                        </a:rPr>
                        <a:t>AFIS-60-02-046/2015</a:t>
                      </a:r>
                      <a:endParaRPr lang="es-BO" sz="1600" b="0" i="0" u="none" strike="noStrike">
                        <a:effectLst/>
                        <a:latin typeface="Bodoni MT Condensed"/>
                      </a:endParaRPr>
                    </a:p>
                  </a:txBody>
                  <a:tcPr marL="9525" marR="9525" marT="9525" marB="0" anchor="ctr"/>
                </a:tc>
                <a:tc>
                  <a:txBody>
                    <a:bodyPr/>
                    <a:lstStyle/>
                    <a:p>
                      <a:pPr algn="just" fontAlgn="ctr"/>
                      <a:r>
                        <a:rPr lang="es-BO" sz="1600" u="none" strike="noStrike" dirty="0">
                          <a:effectLst/>
                        </a:rPr>
                        <a:t>AUDITORIA ESPECÍFICA DE COTIZACIONES (APORTES PATRONALES  EN LA CAJA DE SALUD CORDES REGIONAL TRINIDAD - GESTIÓN 2014.</a:t>
                      </a:r>
                      <a:endParaRPr lang="es-BO" sz="1600" b="0" i="0" u="none" strike="noStrike" dirty="0">
                        <a:effectLst/>
                        <a:latin typeface="Bodoni MT Condensed"/>
                      </a:endParaRPr>
                    </a:p>
                  </a:txBody>
                  <a:tcPr marL="9525" marR="9525" marT="9525" marB="0" anchor="ctr"/>
                </a:tc>
                <a:extLst>
                  <a:ext uri="{0D108BD9-81ED-4DB2-BD59-A6C34878D82A}">
                    <a16:rowId xmlns:a16="http://schemas.microsoft.com/office/drawing/2014/main" val="10001"/>
                  </a:ext>
                </a:extLst>
              </a:tr>
              <a:tr h="771525">
                <a:tc>
                  <a:txBody>
                    <a:bodyPr/>
                    <a:lstStyle/>
                    <a:p>
                      <a:pPr algn="ctr" fontAlgn="ctr"/>
                      <a:r>
                        <a:rPr lang="es-BO" sz="1600" u="none" strike="noStrike">
                          <a:effectLst/>
                        </a:rPr>
                        <a:t>18</a:t>
                      </a:r>
                      <a:endParaRPr lang="es-BO" sz="1600" b="0" i="0" u="none" strike="noStrike">
                        <a:effectLst/>
                        <a:latin typeface="Bodoni MT Condensed"/>
                      </a:endParaRPr>
                    </a:p>
                  </a:txBody>
                  <a:tcPr marL="9525" marR="9525" marT="9525" marB="0" anchor="ctr"/>
                </a:tc>
                <a:tc>
                  <a:txBody>
                    <a:bodyPr/>
                    <a:lstStyle/>
                    <a:p>
                      <a:pPr algn="ctr" fontAlgn="ctr"/>
                      <a:r>
                        <a:rPr lang="es-BO" sz="1600" u="none" strike="noStrike">
                          <a:effectLst/>
                        </a:rPr>
                        <a:t>SSU</a:t>
                      </a:r>
                      <a:endParaRPr lang="es-BO" sz="1600" b="0" i="0" u="none" strike="noStrike">
                        <a:effectLst/>
                        <a:latin typeface="Bodoni MT Condensed"/>
                      </a:endParaRPr>
                    </a:p>
                  </a:txBody>
                  <a:tcPr marL="9525" marR="9525" marT="9525" marB="0" anchor="ctr"/>
                </a:tc>
                <a:tc>
                  <a:txBody>
                    <a:bodyPr/>
                    <a:lstStyle/>
                    <a:p>
                      <a:pPr algn="ctr" fontAlgn="ctr"/>
                      <a:r>
                        <a:rPr lang="es-BO" sz="1200" u="none" strike="noStrike" dirty="0">
                          <a:effectLst/>
                        </a:rPr>
                        <a:t>TRINI-DAD</a:t>
                      </a:r>
                      <a:endParaRPr lang="es-BO" sz="1200" b="0" i="0" u="none" strike="noStrike" dirty="0">
                        <a:effectLst/>
                        <a:latin typeface="Bodoni MT Condensed"/>
                      </a:endParaRPr>
                    </a:p>
                  </a:txBody>
                  <a:tcPr marL="9525" marR="9525" marT="9525" marB="0" anchor="ctr"/>
                </a:tc>
                <a:tc>
                  <a:txBody>
                    <a:bodyPr/>
                    <a:lstStyle/>
                    <a:p>
                      <a:pPr algn="ctr" fontAlgn="ctr"/>
                      <a:r>
                        <a:rPr lang="es-BO" sz="1600" u="none" strike="noStrike">
                          <a:effectLst/>
                        </a:rPr>
                        <a:t>AFIS-60-02-047/2015</a:t>
                      </a:r>
                      <a:endParaRPr lang="es-BO" sz="1600" b="0" i="0" u="none" strike="noStrike">
                        <a:effectLst/>
                        <a:latin typeface="Bodoni MT Condensed"/>
                      </a:endParaRPr>
                    </a:p>
                  </a:txBody>
                  <a:tcPr marL="9525" marR="9525" marT="9525" marB="0" anchor="ctr"/>
                </a:tc>
                <a:tc>
                  <a:txBody>
                    <a:bodyPr/>
                    <a:lstStyle/>
                    <a:p>
                      <a:pPr algn="just" fontAlgn="ctr"/>
                      <a:r>
                        <a:rPr lang="es-BO" sz="1600" u="none" strike="noStrike">
                          <a:effectLst/>
                        </a:rPr>
                        <a:t>AUDITORIA ESPECÍFICA DE COTIZACIONES (APORTES PATRONALES  EN EL SEGURO SOCIAL UNIVERSITARIO BENI - GESTIÓN 2014.</a:t>
                      </a:r>
                      <a:endParaRPr lang="es-BO" sz="1600" b="0" i="0" u="none" strike="noStrike">
                        <a:effectLst/>
                        <a:latin typeface="Bodoni MT Condensed"/>
                      </a:endParaRPr>
                    </a:p>
                  </a:txBody>
                  <a:tcPr marL="9525" marR="9525" marT="9525" marB="0" anchor="ctr"/>
                </a:tc>
                <a:extLst>
                  <a:ext uri="{0D108BD9-81ED-4DB2-BD59-A6C34878D82A}">
                    <a16:rowId xmlns:a16="http://schemas.microsoft.com/office/drawing/2014/main" val="10002"/>
                  </a:ext>
                </a:extLst>
              </a:tr>
              <a:tr h="771525">
                <a:tc>
                  <a:txBody>
                    <a:bodyPr/>
                    <a:lstStyle/>
                    <a:p>
                      <a:pPr algn="ctr" fontAlgn="ctr"/>
                      <a:r>
                        <a:rPr lang="es-BO" sz="1600" u="none" strike="noStrike">
                          <a:effectLst/>
                        </a:rPr>
                        <a:t>19</a:t>
                      </a:r>
                      <a:endParaRPr lang="es-BO" sz="1600" b="0" i="0" u="none" strike="noStrike">
                        <a:effectLst/>
                        <a:latin typeface="Bodoni MT Condensed"/>
                      </a:endParaRPr>
                    </a:p>
                  </a:txBody>
                  <a:tcPr marL="9525" marR="9525" marT="9525" marB="0" anchor="ctr"/>
                </a:tc>
                <a:tc>
                  <a:txBody>
                    <a:bodyPr/>
                    <a:lstStyle/>
                    <a:p>
                      <a:pPr algn="ctr" fontAlgn="ctr"/>
                      <a:r>
                        <a:rPr lang="es-BO" sz="1600" u="none" strike="noStrike">
                          <a:effectLst/>
                        </a:rPr>
                        <a:t>CORDES</a:t>
                      </a:r>
                      <a:endParaRPr lang="es-BO" sz="1600" b="0" i="0" u="none" strike="noStrike">
                        <a:effectLst/>
                        <a:latin typeface="Bodoni MT Condensed"/>
                      </a:endParaRPr>
                    </a:p>
                  </a:txBody>
                  <a:tcPr marL="9525" marR="9525" marT="9525" marB="0" anchor="ctr"/>
                </a:tc>
                <a:tc>
                  <a:txBody>
                    <a:bodyPr/>
                    <a:lstStyle/>
                    <a:p>
                      <a:pPr algn="ctr" fontAlgn="ctr"/>
                      <a:r>
                        <a:rPr lang="es-BO" sz="1200" u="none" strike="noStrike" dirty="0">
                          <a:effectLst/>
                        </a:rPr>
                        <a:t>COBIJA</a:t>
                      </a:r>
                      <a:endParaRPr lang="es-BO" sz="1200" b="0" i="0" u="none" strike="noStrike" dirty="0">
                        <a:effectLst/>
                        <a:latin typeface="Bodoni MT Condensed"/>
                      </a:endParaRPr>
                    </a:p>
                  </a:txBody>
                  <a:tcPr marL="9525" marR="9525" marT="9525" marB="0" anchor="ctr"/>
                </a:tc>
                <a:tc>
                  <a:txBody>
                    <a:bodyPr/>
                    <a:lstStyle/>
                    <a:p>
                      <a:pPr algn="ctr" fontAlgn="ctr"/>
                      <a:r>
                        <a:rPr lang="es-BO" sz="1600" u="none" strike="noStrike">
                          <a:effectLst/>
                        </a:rPr>
                        <a:t>AFIS-60-02-048/2015</a:t>
                      </a:r>
                      <a:endParaRPr lang="es-BO" sz="1600" b="0" i="0" u="none" strike="noStrike">
                        <a:effectLst/>
                        <a:latin typeface="Bodoni MT Condensed"/>
                      </a:endParaRPr>
                    </a:p>
                  </a:txBody>
                  <a:tcPr marL="9525" marR="9525" marT="9525" marB="0" anchor="ctr"/>
                </a:tc>
                <a:tc>
                  <a:txBody>
                    <a:bodyPr/>
                    <a:lstStyle/>
                    <a:p>
                      <a:pPr algn="just" fontAlgn="ctr"/>
                      <a:r>
                        <a:rPr lang="es-BO" sz="1600" u="none" strike="noStrike">
                          <a:effectLst/>
                        </a:rPr>
                        <a:t>AUDITORIA ESPECIFICA DE COTIZACIONES (APORTES PATRONALES) EN LA CAJA DE SALUD CORDES - REGIONAL COBIJA</a:t>
                      </a:r>
                      <a:endParaRPr lang="es-BO" sz="1600" b="0" i="0" u="none" strike="noStrike">
                        <a:effectLst/>
                        <a:latin typeface="Bodoni MT Condensed"/>
                      </a:endParaRPr>
                    </a:p>
                  </a:txBody>
                  <a:tcPr marL="9525" marR="9525" marT="9525" marB="0" anchor="ctr"/>
                </a:tc>
                <a:extLst>
                  <a:ext uri="{0D108BD9-81ED-4DB2-BD59-A6C34878D82A}">
                    <a16:rowId xmlns:a16="http://schemas.microsoft.com/office/drawing/2014/main" val="10003"/>
                  </a:ext>
                </a:extLst>
              </a:tr>
              <a:tr h="771525">
                <a:tc>
                  <a:txBody>
                    <a:bodyPr/>
                    <a:lstStyle/>
                    <a:p>
                      <a:pPr algn="ctr" fontAlgn="ctr"/>
                      <a:r>
                        <a:rPr lang="es-BO" sz="1600" u="none" strike="noStrike">
                          <a:effectLst/>
                        </a:rPr>
                        <a:t>20</a:t>
                      </a:r>
                      <a:endParaRPr lang="es-BO" sz="1600" b="0" i="0" u="none" strike="noStrike">
                        <a:effectLst/>
                        <a:latin typeface="Bodoni MT Condensed"/>
                      </a:endParaRPr>
                    </a:p>
                  </a:txBody>
                  <a:tcPr marL="9525" marR="9525" marT="9525" marB="0" anchor="ctr"/>
                </a:tc>
                <a:tc>
                  <a:txBody>
                    <a:bodyPr/>
                    <a:lstStyle/>
                    <a:p>
                      <a:pPr algn="ctr" fontAlgn="ctr"/>
                      <a:r>
                        <a:rPr lang="es-BO" sz="1600" u="none" strike="noStrike">
                          <a:effectLst/>
                        </a:rPr>
                        <a:t>CORDES</a:t>
                      </a:r>
                      <a:endParaRPr lang="es-BO" sz="1600" b="0" i="0" u="none" strike="noStrike">
                        <a:effectLst/>
                        <a:latin typeface="Bodoni MT Condensed"/>
                      </a:endParaRPr>
                    </a:p>
                  </a:txBody>
                  <a:tcPr marL="9525" marR="9525" marT="9525" marB="0" anchor="ctr"/>
                </a:tc>
                <a:tc>
                  <a:txBody>
                    <a:bodyPr/>
                    <a:lstStyle/>
                    <a:p>
                      <a:pPr algn="ctr" fontAlgn="ctr"/>
                      <a:r>
                        <a:rPr lang="es-BO" sz="1200" u="none" strike="noStrike" dirty="0">
                          <a:effectLst/>
                        </a:rPr>
                        <a:t>CBB</a:t>
                      </a:r>
                      <a:endParaRPr lang="es-BO" sz="1200" b="0" i="0" u="none" strike="noStrike" dirty="0">
                        <a:effectLst/>
                        <a:latin typeface="Bodoni MT Condensed"/>
                      </a:endParaRPr>
                    </a:p>
                  </a:txBody>
                  <a:tcPr marL="9525" marR="9525" marT="9525" marB="0" anchor="ctr"/>
                </a:tc>
                <a:tc>
                  <a:txBody>
                    <a:bodyPr/>
                    <a:lstStyle/>
                    <a:p>
                      <a:pPr algn="ctr" fontAlgn="ctr"/>
                      <a:r>
                        <a:rPr lang="es-BO" sz="1600" u="none" strike="noStrike" dirty="0">
                          <a:effectLst/>
                        </a:rPr>
                        <a:t>AFIS-60-02-049/2015</a:t>
                      </a:r>
                      <a:endParaRPr lang="es-BO" sz="1600" b="0" i="0" u="none" strike="noStrike" dirty="0">
                        <a:effectLst/>
                        <a:latin typeface="Bodoni MT Condensed"/>
                      </a:endParaRPr>
                    </a:p>
                  </a:txBody>
                  <a:tcPr marL="9525" marR="9525" marT="9525" marB="0" anchor="ctr"/>
                </a:tc>
                <a:tc>
                  <a:txBody>
                    <a:bodyPr/>
                    <a:lstStyle/>
                    <a:p>
                      <a:pPr algn="just" fontAlgn="ctr"/>
                      <a:r>
                        <a:rPr lang="es-BO" sz="1600" u="none" strike="noStrike" dirty="0">
                          <a:effectLst/>
                        </a:rPr>
                        <a:t>AUDITORIA ESPECIFICA DE COTIZACIONES (APORTES PATRONALES) GESTIÓN 2013 EN LA CAJA DE SALUD CORDES.</a:t>
                      </a:r>
                      <a:endParaRPr lang="es-BO" sz="1600" b="0" i="0" u="none" strike="noStrike" dirty="0">
                        <a:effectLst/>
                        <a:latin typeface="Bodoni MT Condensed"/>
                      </a:endParaRPr>
                    </a:p>
                  </a:txBody>
                  <a:tcPr marL="9525" marR="9525" marT="9525" marB="0" anchor="ctr"/>
                </a:tc>
                <a:extLst>
                  <a:ext uri="{0D108BD9-81ED-4DB2-BD59-A6C34878D82A}">
                    <a16:rowId xmlns:a16="http://schemas.microsoft.com/office/drawing/2014/main" val="10004"/>
                  </a:ext>
                </a:extLst>
              </a:tr>
            </a:tbl>
          </a:graphicData>
        </a:graphic>
      </p:graphicFrame>
      <p:sp>
        <p:nvSpPr>
          <p:cNvPr id="7" name="6 CuadroTexto"/>
          <p:cNvSpPr txBox="1"/>
          <p:nvPr/>
        </p:nvSpPr>
        <p:spPr>
          <a:xfrm>
            <a:off x="6816080" y="619252"/>
            <a:ext cx="3594068" cy="25391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defPPr>
              <a:defRPr lang="es-BO"/>
            </a:defPPr>
            <a:lvl1pPr algn="ctr" fontAlgn="auto">
              <a:spcBef>
                <a:spcPts val="0"/>
              </a:spcBef>
              <a:spcAft>
                <a:spcPts val="0"/>
              </a:spcAft>
              <a:defRPr sz="900" b="1">
                <a:solidFill>
                  <a:srgbClr val="FFFF00"/>
                </a:solidFill>
                <a:effectLst>
                  <a:outerShdw blurRad="38100" dist="38100" dir="2700000" algn="tl">
                    <a:srgbClr val="000000">
                      <a:alpha val="43137"/>
                    </a:srgbClr>
                  </a:outerShdw>
                </a:effectLst>
              </a:defRPr>
            </a:lvl1pPr>
          </a:lstStyle>
          <a:p>
            <a:r>
              <a:rPr lang="es-BO" sz="1050" dirty="0">
                <a:solidFill>
                  <a:schemeClr val="bg1"/>
                </a:solidFill>
              </a:rPr>
              <a:t>AREA  FISCALIZACIÓN ADMNISTRATIVA Y FINANCIERA</a:t>
            </a:r>
            <a:endParaRPr lang="es-ES" sz="1050" dirty="0">
              <a:solidFill>
                <a:schemeClr val="bg1"/>
              </a:solidFill>
            </a:endParaRPr>
          </a:p>
        </p:txBody>
      </p:sp>
      <p:sp>
        <p:nvSpPr>
          <p:cNvPr id="8" name="5 CuadroTexto"/>
          <p:cNvSpPr txBox="1"/>
          <p:nvPr/>
        </p:nvSpPr>
        <p:spPr>
          <a:xfrm>
            <a:off x="6384033" y="81776"/>
            <a:ext cx="4032449" cy="41549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s-BO" sz="1050" b="1" dirty="0">
                <a:solidFill>
                  <a:schemeClr val="bg1"/>
                </a:solidFill>
                <a:effectLst>
                  <a:outerShdw blurRad="38100" dist="38100" dir="2700000" algn="tl">
                    <a:srgbClr val="000000">
                      <a:alpha val="43137"/>
                    </a:srgbClr>
                  </a:outerShdw>
                </a:effectLst>
              </a:rPr>
              <a:t>DEPARTAMENTO TÉCNICO DE FISCALIZACIÓN</a:t>
            </a:r>
          </a:p>
          <a:p>
            <a:pPr algn="ctr">
              <a:defRPr/>
            </a:pPr>
            <a:r>
              <a:rPr lang="es-BO" sz="1050" b="1" dirty="0">
                <a:solidFill>
                  <a:schemeClr val="bg1"/>
                </a:solidFill>
                <a:effectLst>
                  <a:outerShdw blurRad="38100" dist="38100" dir="2700000" algn="tl">
                    <a:srgbClr val="000000">
                      <a:alpha val="43137"/>
                    </a:srgbClr>
                  </a:outerShdw>
                </a:effectLst>
              </a:rPr>
              <a:t>ADMINISTRATIVA Y FINANCIERA</a:t>
            </a:r>
            <a:endParaRPr lang="es-ES" sz="1050" b="1" dirty="0">
              <a:solidFill>
                <a:schemeClr val="bg1"/>
              </a:solidFill>
              <a:effectLst>
                <a:outerShdw blurRad="38100" dist="38100" dir="2700000" algn="tl">
                  <a:srgbClr val="000000">
                    <a:alpha val="43137"/>
                  </a:srgbClr>
                </a:outerShdw>
              </a:effectLst>
            </a:endParaRPr>
          </a:p>
        </p:txBody>
      </p:sp>
      <p:pic>
        <p:nvPicPr>
          <p:cNvPr id="9"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20056875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Rectángulo"/>
          <p:cNvSpPr/>
          <p:nvPr/>
        </p:nvSpPr>
        <p:spPr>
          <a:xfrm>
            <a:off x="2423592" y="1124744"/>
            <a:ext cx="7848873" cy="400110"/>
          </a:xfrm>
          <a:prstGeom prst="rect">
            <a:avLst/>
          </a:prstGeom>
        </p:spPr>
        <p:txBody>
          <a:bodyPr wrap="square">
            <a:spAutoFit/>
          </a:bodyPr>
          <a:lstStyle/>
          <a:p>
            <a:r>
              <a:rPr lang="es-BO" sz="2000" b="1" dirty="0">
                <a:effectLst>
                  <a:outerShdw blurRad="38100" dist="38100" dir="2700000" algn="tl">
                    <a:srgbClr val="000000">
                      <a:alpha val="43137"/>
                    </a:srgbClr>
                  </a:outerShdw>
                </a:effectLst>
              </a:rPr>
              <a:t>12 INFORMES  COMPLEMENTARIOS</a:t>
            </a:r>
          </a:p>
        </p:txBody>
      </p:sp>
      <p:graphicFrame>
        <p:nvGraphicFramePr>
          <p:cNvPr id="5" name="4 Tabla"/>
          <p:cNvGraphicFramePr>
            <a:graphicFrameLocks noGrp="1"/>
          </p:cNvGraphicFramePr>
          <p:nvPr>
            <p:extLst/>
          </p:nvPr>
        </p:nvGraphicFramePr>
        <p:xfrm>
          <a:off x="2423594" y="1700808"/>
          <a:ext cx="7848872" cy="556648"/>
        </p:xfrm>
        <a:graphic>
          <a:graphicData uri="http://schemas.openxmlformats.org/drawingml/2006/table">
            <a:tbl>
              <a:tblPr>
                <a:tableStyleId>{8A107856-5554-42FB-B03E-39F5DBC370BA}</a:tableStyleId>
              </a:tblPr>
              <a:tblGrid>
                <a:gridCol w="328898">
                  <a:extLst>
                    <a:ext uri="{9D8B030D-6E8A-4147-A177-3AD203B41FA5}">
                      <a16:colId xmlns:a16="http://schemas.microsoft.com/office/drawing/2014/main" val="20000"/>
                    </a:ext>
                  </a:extLst>
                </a:gridCol>
                <a:gridCol w="53519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1944216">
                  <a:extLst>
                    <a:ext uri="{9D8B030D-6E8A-4147-A177-3AD203B41FA5}">
                      <a16:colId xmlns:a16="http://schemas.microsoft.com/office/drawing/2014/main" val="20003"/>
                    </a:ext>
                  </a:extLst>
                </a:gridCol>
                <a:gridCol w="4536506">
                  <a:extLst>
                    <a:ext uri="{9D8B030D-6E8A-4147-A177-3AD203B41FA5}">
                      <a16:colId xmlns:a16="http://schemas.microsoft.com/office/drawing/2014/main" val="20004"/>
                    </a:ext>
                  </a:extLst>
                </a:gridCol>
              </a:tblGrid>
              <a:tr h="432048">
                <a:tc>
                  <a:txBody>
                    <a:bodyPr/>
                    <a:lstStyle/>
                    <a:p>
                      <a:pPr algn="ctr" fontAlgn="ctr"/>
                      <a:r>
                        <a:rPr lang="es-BO" sz="1300" u="none" strike="noStrike" dirty="0">
                          <a:effectLst/>
                        </a:rPr>
                        <a:t>N°</a:t>
                      </a:r>
                      <a:endParaRPr lang="es-BO" sz="1300" b="0" i="0" u="none" strike="noStrike" dirty="0">
                        <a:effectLst/>
                        <a:latin typeface="Bodoni MT Condensed"/>
                      </a:endParaRPr>
                    </a:p>
                  </a:txBody>
                  <a:tcPr marL="8008" marR="8008" marT="8008" marB="0" anchor="ctr"/>
                </a:tc>
                <a:tc>
                  <a:txBody>
                    <a:bodyPr/>
                    <a:lstStyle/>
                    <a:p>
                      <a:pPr algn="ctr" fontAlgn="ctr"/>
                      <a:r>
                        <a:rPr lang="es-BO" sz="1200" u="none" strike="noStrike" dirty="0">
                          <a:effectLst/>
                        </a:rPr>
                        <a:t>ENTE GESTOR</a:t>
                      </a:r>
                      <a:endParaRPr lang="es-BO" sz="1200" b="0" i="0" u="none" strike="noStrike" dirty="0">
                        <a:effectLst/>
                        <a:latin typeface="Bodoni MT Condensed"/>
                      </a:endParaRPr>
                    </a:p>
                  </a:txBody>
                  <a:tcPr marL="8008" marR="8008" marT="8008" marB="0" anchor="ctr"/>
                </a:tc>
                <a:tc>
                  <a:txBody>
                    <a:bodyPr/>
                    <a:lstStyle/>
                    <a:p>
                      <a:pPr algn="ctr" fontAlgn="ctr"/>
                      <a:r>
                        <a:rPr lang="es-BO" sz="1200" u="none" strike="noStrike" dirty="0">
                          <a:effectLst/>
                        </a:rPr>
                        <a:t>DEPTO</a:t>
                      </a:r>
                    </a:p>
                  </a:txBody>
                  <a:tcPr marL="8008" marR="8008" marT="8008" marB="0" anchor="ctr"/>
                </a:tc>
                <a:tc>
                  <a:txBody>
                    <a:bodyPr/>
                    <a:lstStyle/>
                    <a:p>
                      <a:pPr algn="ctr" fontAlgn="ctr"/>
                      <a:r>
                        <a:rPr lang="es-BO" sz="1300" u="none" strike="noStrike" dirty="0">
                          <a:effectLst/>
                        </a:rPr>
                        <a:t>N° DE INFORME</a:t>
                      </a:r>
                      <a:endParaRPr lang="es-BO" sz="1300" b="0" i="0" u="none" strike="noStrike" dirty="0">
                        <a:effectLst/>
                        <a:latin typeface="Bodoni MT Condensed"/>
                      </a:endParaRPr>
                    </a:p>
                  </a:txBody>
                  <a:tcPr marL="8008" marR="8008" marT="8008" marB="0" anchor="ctr"/>
                </a:tc>
                <a:tc>
                  <a:txBody>
                    <a:bodyPr/>
                    <a:lstStyle/>
                    <a:p>
                      <a:pPr algn="ctr" fontAlgn="ctr"/>
                      <a:r>
                        <a:rPr lang="es-BO" sz="1300" u="none" strike="noStrike" dirty="0">
                          <a:effectLst/>
                        </a:rPr>
                        <a:t>DETALLE</a:t>
                      </a:r>
                      <a:endParaRPr lang="es-BO" sz="1300" b="0" i="0" u="none" strike="noStrike" dirty="0">
                        <a:effectLst/>
                        <a:latin typeface="Bodoni MT Condensed"/>
                      </a:endParaRPr>
                    </a:p>
                  </a:txBody>
                  <a:tcPr marL="8008" marR="8008" marT="8008" marB="0" anchor="ctr"/>
                </a:tc>
                <a:extLst>
                  <a:ext uri="{0D108BD9-81ED-4DB2-BD59-A6C34878D82A}">
                    <a16:rowId xmlns:a16="http://schemas.microsoft.com/office/drawing/2014/main" val="10000"/>
                  </a:ext>
                </a:extLst>
              </a:tr>
            </a:tbl>
          </a:graphicData>
        </a:graphic>
      </p:graphicFrame>
      <p:graphicFrame>
        <p:nvGraphicFramePr>
          <p:cNvPr id="2" name="1 Tabla"/>
          <p:cNvGraphicFramePr>
            <a:graphicFrameLocks noGrp="1"/>
          </p:cNvGraphicFramePr>
          <p:nvPr>
            <p:extLst/>
          </p:nvPr>
        </p:nvGraphicFramePr>
        <p:xfrm>
          <a:off x="2423595" y="2132857"/>
          <a:ext cx="7848869" cy="4417695"/>
        </p:xfrm>
        <a:graphic>
          <a:graphicData uri="http://schemas.openxmlformats.org/drawingml/2006/table">
            <a:tbl>
              <a:tblPr>
                <a:tableStyleId>{8A107856-5554-42FB-B03E-39F5DBC370BA}</a:tableStyleId>
              </a:tblPr>
              <a:tblGrid>
                <a:gridCol w="328897">
                  <a:extLst>
                    <a:ext uri="{9D8B030D-6E8A-4147-A177-3AD203B41FA5}">
                      <a16:colId xmlns:a16="http://schemas.microsoft.com/office/drawing/2014/main" val="20000"/>
                    </a:ext>
                  </a:extLst>
                </a:gridCol>
                <a:gridCol w="535197">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1944216">
                  <a:extLst>
                    <a:ext uri="{9D8B030D-6E8A-4147-A177-3AD203B41FA5}">
                      <a16:colId xmlns:a16="http://schemas.microsoft.com/office/drawing/2014/main" val="20003"/>
                    </a:ext>
                  </a:extLst>
                </a:gridCol>
                <a:gridCol w="4536503">
                  <a:extLst>
                    <a:ext uri="{9D8B030D-6E8A-4147-A177-3AD203B41FA5}">
                      <a16:colId xmlns:a16="http://schemas.microsoft.com/office/drawing/2014/main" val="20004"/>
                    </a:ext>
                  </a:extLst>
                </a:gridCol>
              </a:tblGrid>
              <a:tr h="971550">
                <a:tc>
                  <a:txBody>
                    <a:bodyPr/>
                    <a:lstStyle/>
                    <a:p>
                      <a:pPr marL="0" algn="just" defTabSz="914400" rtl="0" eaLnBrk="1" fontAlgn="ctr" latinLnBrk="0" hangingPunct="1"/>
                      <a:r>
                        <a:rPr lang="es-BO" sz="1600" u="none" strike="noStrike" kern="1200" dirty="0">
                          <a:effectLst/>
                        </a:rPr>
                        <a:t>1</a:t>
                      </a:r>
                      <a:endParaRPr lang="es-BO" sz="1600" u="none" strike="noStrike" kern="1200" dirty="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dirty="0">
                          <a:effectLst/>
                        </a:rPr>
                        <a:t>CNS</a:t>
                      </a:r>
                      <a:endParaRPr lang="es-BO" sz="1600" u="none" strike="noStrike" kern="1200" dirty="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dirty="0">
                          <a:effectLst/>
                        </a:rPr>
                        <a:t>TDD</a:t>
                      </a:r>
                      <a:endParaRPr lang="es-BO" sz="1600" u="none" strike="noStrike" kern="1200" dirty="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dirty="0">
                          <a:effectLst/>
                        </a:rPr>
                        <a:t>AFIS-60-02-019/2015</a:t>
                      </a:r>
                      <a:endParaRPr lang="es-BO" sz="1600" u="none" strike="noStrike" kern="1200" dirty="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dirty="0">
                          <a:effectLst/>
                        </a:rPr>
                        <a:t>INFORME COMPLEMENTARIO AL INFORME PRELIMINAR AFIS-60-02-016/2014 "AUDITORIA ESPECIAL DE INCOMPATIBILIDAD FUNCIONARIA POR CARGA HORARIA EN LA CAJA NACIONAL DE SALUD REGIONAL TRINIDAD, CON RELACION A OTROS ENTES GESTORES E INSTITUCIONES".</a:t>
                      </a:r>
                      <a:endParaRPr lang="es-BO" sz="16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10000"/>
                  </a:ext>
                </a:extLst>
              </a:tr>
              <a:tr h="971550">
                <a:tc>
                  <a:txBody>
                    <a:bodyPr/>
                    <a:lstStyle/>
                    <a:p>
                      <a:pPr marL="0" algn="just" defTabSz="914400" rtl="0" eaLnBrk="1" fontAlgn="ctr" latinLnBrk="0" hangingPunct="1"/>
                      <a:r>
                        <a:rPr lang="es-BO" sz="1600" u="none" strike="noStrike" kern="1200">
                          <a:effectLst/>
                        </a:rPr>
                        <a:t>2</a:t>
                      </a:r>
                      <a:endParaRPr lang="es-BO" sz="1600" u="none" strike="noStrike" kern="120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a:effectLst/>
                        </a:rPr>
                        <a:t>CNS</a:t>
                      </a:r>
                      <a:endParaRPr lang="es-BO" sz="1600" u="none" strike="noStrike" kern="120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a:effectLst/>
                        </a:rPr>
                        <a:t>TDD</a:t>
                      </a:r>
                      <a:endParaRPr lang="es-BO" sz="1600" u="none" strike="noStrike" kern="120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a:effectLst/>
                        </a:rPr>
                        <a:t>AFIS-60-02-020/2015</a:t>
                      </a:r>
                      <a:endParaRPr lang="es-BO" sz="1600" u="none" strike="noStrike" kern="120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dirty="0">
                          <a:effectLst/>
                        </a:rPr>
                        <a:t>INFORME COMPLEMENTARIO AL INFORME PRELIMINAR AFIS-60-02-017/2014 "AUDITORIA ESPECIAL DE INCOMPATIBILIDAD FUNCIONARIA POR CARGA HORARIA EN LA CAJA NACIONAL DE SALUD REGIONAL TRINIDAD, CON RELACION A OTROS ENTES GESTORES E INSTITUCIONES"</a:t>
                      </a:r>
                      <a:endParaRPr lang="es-BO" sz="16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10001"/>
                  </a:ext>
                </a:extLst>
              </a:tr>
              <a:tr h="971550">
                <a:tc>
                  <a:txBody>
                    <a:bodyPr/>
                    <a:lstStyle/>
                    <a:p>
                      <a:pPr marL="0" algn="just" defTabSz="914400" rtl="0" eaLnBrk="1" fontAlgn="ctr" latinLnBrk="0" hangingPunct="1"/>
                      <a:r>
                        <a:rPr lang="es-BO" sz="1600" u="none" strike="noStrike" kern="1200">
                          <a:effectLst/>
                        </a:rPr>
                        <a:t>3</a:t>
                      </a:r>
                      <a:endParaRPr lang="es-BO" sz="1600" u="none" strike="noStrike" kern="120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a:effectLst/>
                        </a:rPr>
                        <a:t>CNS</a:t>
                      </a:r>
                      <a:endParaRPr lang="es-BO" sz="1600" u="none" strike="noStrike" kern="120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a:effectLst/>
                        </a:rPr>
                        <a:t>TDD</a:t>
                      </a:r>
                      <a:endParaRPr lang="es-BO" sz="1600" u="none" strike="noStrike" kern="120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dirty="0">
                          <a:effectLst/>
                        </a:rPr>
                        <a:t>AFIS-60-02-021/2015</a:t>
                      </a:r>
                      <a:endParaRPr lang="es-BO" sz="1600" u="none" strike="noStrike" kern="1200" dirty="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dirty="0">
                          <a:effectLst/>
                        </a:rPr>
                        <a:t>INFORME COMPLEMENTARIO AL INFORME PRELIMINAR AFIS-60-02-015/2014 "AUDITORIA ESPECIAL DE INCOMPATIBILIDAD FUNCIONARIA POR CARGA HORARIA EN LA CAJA NACIONAL DE SALUD REGIONAL TRINIDAD, CON RELACION A OTROS ENTES GESTORES E INSTITUCIONES" </a:t>
                      </a:r>
                      <a:endParaRPr lang="es-BO" sz="16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10002"/>
                  </a:ext>
                </a:extLst>
              </a:tr>
            </a:tbl>
          </a:graphicData>
        </a:graphic>
      </p:graphicFrame>
      <p:sp>
        <p:nvSpPr>
          <p:cNvPr id="10" name="9 CuadroTexto"/>
          <p:cNvSpPr txBox="1"/>
          <p:nvPr/>
        </p:nvSpPr>
        <p:spPr>
          <a:xfrm>
            <a:off x="6816080" y="619252"/>
            <a:ext cx="3594068" cy="25391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defPPr>
              <a:defRPr lang="es-BO"/>
            </a:defPPr>
            <a:lvl1pPr algn="ctr" fontAlgn="auto">
              <a:spcBef>
                <a:spcPts val="0"/>
              </a:spcBef>
              <a:spcAft>
                <a:spcPts val="0"/>
              </a:spcAft>
              <a:defRPr sz="900" b="1">
                <a:solidFill>
                  <a:srgbClr val="FFFF00"/>
                </a:solidFill>
                <a:effectLst>
                  <a:outerShdw blurRad="38100" dist="38100" dir="2700000" algn="tl">
                    <a:srgbClr val="000000">
                      <a:alpha val="43137"/>
                    </a:srgbClr>
                  </a:outerShdw>
                </a:effectLst>
              </a:defRPr>
            </a:lvl1pPr>
          </a:lstStyle>
          <a:p>
            <a:r>
              <a:rPr lang="es-BO" sz="1050" dirty="0">
                <a:solidFill>
                  <a:schemeClr val="bg1"/>
                </a:solidFill>
              </a:rPr>
              <a:t>AREA  FISCALIZACIÓN ADMNISTRATIVA Y FINANCIERA</a:t>
            </a:r>
            <a:endParaRPr lang="es-ES" sz="1050" dirty="0">
              <a:solidFill>
                <a:schemeClr val="bg1"/>
              </a:solidFill>
            </a:endParaRPr>
          </a:p>
        </p:txBody>
      </p:sp>
      <p:sp>
        <p:nvSpPr>
          <p:cNvPr id="8" name="5 CuadroTexto"/>
          <p:cNvSpPr txBox="1"/>
          <p:nvPr/>
        </p:nvSpPr>
        <p:spPr>
          <a:xfrm>
            <a:off x="6384033" y="81776"/>
            <a:ext cx="4032449" cy="41549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s-BO" sz="1050" b="1" dirty="0">
                <a:solidFill>
                  <a:schemeClr val="bg1"/>
                </a:solidFill>
                <a:effectLst>
                  <a:outerShdw blurRad="38100" dist="38100" dir="2700000" algn="tl">
                    <a:srgbClr val="000000">
                      <a:alpha val="43137"/>
                    </a:srgbClr>
                  </a:outerShdw>
                </a:effectLst>
              </a:rPr>
              <a:t>DEPARTAMENTO TÉCNICO DE FISCALIZACIÓN</a:t>
            </a:r>
          </a:p>
          <a:p>
            <a:pPr algn="ctr">
              <a:defRPr/>
            </a:pPr>
            <a:r>
              <a:rPr lang="es-BO" sz="1050" b="1" dirty="0">
                <a:solidFill>
                  <a:schemeClr val="bg1"/>
                </a:solidFill>
                <a:effectLst>
                  <a:outerShdw blurRad="38100" dist="38100" dir="2700000" algn="tl">
                    <a:srgbClr val="000000">
                      <a:alpha val="43137"/>
                    </a:srgbClr>
                  </a:outerShdw>
                </a:effectLst>
              </a:rPr>
              <a:t>ADMINISTRATIVA Y FINANCIERA</a:t>
            </a:r>
            <a:endParaRPr lang="es-ES" sz="1050" b="1" dirty="0">
              <a:solidFill>
                <a:schemeClr val="bg1"/>
              </a:solidFill>
              <a:effectLst>
                <a:outerShdw blurRad="38100" dist="38100" dir="2700000" algn="tl">
                  <a:srgbClr val="000000">
                    <a:alpha val="43137"/>
                  </a:srgbClr>
                </a:outerShdw>
              </a:effectLst>
            </a:endParaRPr>
          </a:p>
        </p:txBody>
      </p:sp>
      <p:pic>
        <p:nvPicPr>
          <p:cNvPr id="9"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41449867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Rectángulo"/>
          <p:cNvSpPr/>
          <p:nvPr/>
        </p:nvSpPr>
        <p:spPr>
          <a:xfrm>
            <a:off x="2423592" y="1124744"/>
            <a:ext cx="7848873" cy="400110"/>
          </a:xfrm>
          <a:prstGeom prst="rect">
            <a:avLst/>
          </a:prstGeom>
        </p:spPr>
        <p:txBody>
          <a:bodyPr wrap="square">
            <a:spAutoFit/>
          </a:bodyPr>
          <a:lstStyle/>
          <a:p>
            <a:r>
              <a:rPr lang="es-BO" sz="2000" b="1" dirty="0">
                <a:effectLst>
                  <a:outerShdw blurRad="38100" dist="38100" dir="2700000" algn="tl">
                    <a:srgbClr val="000000">
                      <a:alpha val="43137"/>
                    </a:srgbClr>
                  </a:outerShdw>
                </a:effectLst>
              </a:rPr>
              <a:t>12 INFORMES  COMPLEMENTARIOS</a:t>
            </a:r>
          </a:p>
        </p:txBody>
      </p:sp>
      <p:graphicFrame>
        <p:nvGraphicFramePr>
          <p:cNvPr id="5" name="4 Tabla"/>
          <p:cNvGraphicFramePr>
            <a:graphicFrameLocks noGrp="1"/>
          </p:cNvGraphicFramePr>
          <p:nvPr>
            <p:extLst/>
          </p:nvPr>
        </p:nvGraphicFramePr>
        <p:xfrm>
          <a:off x="2423594" y="1700808"/>
          <a:ext cx="7848872" cy="556648"/>
        </p:xfrm>
        <a:graphic>
          <a:graphicData uri="http://schemas.openxmlformats.org/drawingml/2006/table">
            <a:tbl>
              <a:tblPr>
                <a:tableStyleId>{8A107856-5554-42FB-B03E-39F5DBC370BA}</a:tableStyleId>
              </a:tblPr>
              <a:tblGrid>
                <a:gridCol w="328898">
                  <a:extLst>
                    <a:ext uri="{9D8B030D-6E8A-4147-A177-3AD203B41FA5}">
                      <a16:colId xmlns:a16="http://schemas.microsoft.com/office/drawing/2014/main" val="20000"/>
                    </a:ext>
                  </a:extLst>
                </a:gridCol>
                <a:gridCol w="53519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1944216">
                  <a:extLst>
                    <a:ext uri="{9D8B030D-6E8A-4147-A177-3AD203B41FA5}">
                      <a16:colId xmlns:a16="http://schemas.microsoft.com/office/drawing/2014/main" val="20003"/>
                    </a:ext>
                  </a:extLst>
                </a:gridCol>
                <a:gridCol w="4536506">
                  <a:extLst>
                    <a:ext uri="{9D8B030D-6E8A-4147-A177-3AD203B41FA5}">
                      <a16:colId xmlns:a16="http://schemas.microsoft.com/office/drawing/2014/main" val="20004"/>
                    </a:ext>
                  </a:extLst>
                </a:gridCol>
              </a:tblGrid>
              <a:tr h="418003">
                <a:tc>
                  <a:txBody>
                    <a:bodyPr/>
                    <a:lstStyle/>
                    <a:p>
                      <a:pPr algn="ctr" fontAlgn="ctr"/>
                      <a:r>
                        <a:rPr lang="es-BO" sz="1300" u="none" strike="noStrike" dirty="0">
                          <a:effectLst/>
                        </a:rPr>
                        <a:t>N°</a:t>
                      </a:r>
                      <a:endParaRPr lang="es-BO" sz="1300" b="0" i="0" u="none" strike="noStrike" dirty="0">
                        <a:effectLst/>
                        <a:latin typeface="Bodoni MT Condensed"/>
                      </a:endParaRPr>
                    </a:p>
                  </a:txBody>
                  <a:tcPr marL="8008" marR="8008" marT="8008" marB="0" anchor="ctr"/>
                </a:tc>
                <a:tc>
                  <a:txBody>
                    <a:bodyPr/>
                    <a:lstStyle/>
                    <a:p>
                      <a:pPr algn="ctr" fontAlgn="ctr"/>
                      <a:r>
                        <a:rPr lang="es-BO" sz="1200" u="none" strike="noStrike" dirty="0">
                          <a:effectLst/>
                        </a:rPr>
                        <a:t>ENTE GESTOR</a:t>
                      </a:r>
                      <a:endParaRPr lang="es-BO" sz="1200" b="0" i="0" u="none" strike="noStrike" dirty="0">
                        <a:effectLst/>
                        <a:latin typeface="Bodoni MT Condensed"/>
                      </a:endParaRPr>
                    </a:p>
                  </a:txBody>
                  <a:tcPr marL="8008" marR="8008" marT="8008" marB="0" anchor="ctr"/>
                </a:tc>
                <a:tc>
                  <a:txBody>
                    <a:bodyPr/>
                    <a:lstStyle/>
                    <a:p>
                      <a:pPr algn="ctr" fontAlgn="ctr"/>
                      <a:r>
                        <a:rPr lang="es-BO" sz="1200" u="none" strike="noStrike" dirty="0">
                          <a:effectLst/>
                        </a:rPr>
                        <a:t>DEPTO</a:t>
                      </a:r>
                    </a:p>
                  </a:txBody>
                  <a:tcPr marL="8008" marR="8008" marT="8008" marB="0" anchor="ctr"/>
                </a:tc>
                <a:tc>
                  <a:txBody>
                    <a:bodyPr/>
                    <a:lstStyle/>
                    <a:p>
                      <a:pPr algn="ctr" fontAlgn="ctr"/>
                      <a:r>
                        <a:rPr lang="es-BO" sz="1300" u="none" strike="noStrike" dirty="0">
                          <a:effectLst/>
                        </a:rPr>
                        <a:t>N° DE INFORME</a:t>
                      </a:r>
                      <a:endParaRPr lang="es-BO" sz="1300" b="0" i="0" u="none" strike="noStrike" dirty="0">
                        <a:effectLst/>
                        <a:latin typeface="Bodoni MT Condensed"/>
                      </a:endParaRPr>
                    </a:p>
                  </a:txBody>
                  <a:tcPr marL="8008" marR="8008" marT="8008" marB="0" anchor="ctr"/>
                </a:tc>
                <a:tc>
                  <a:txBody>
                    <a:bodyPr/>
                    <a:lstStyle/>
                    <a:p>
                      <a:pPr algn="ctr" fontAlgn="ctr"/>
                      <a:r>
                        <a:rPr lang="es-BO" sz="1300" u="none" strike="noStrike" dirty="0">
                          <a:effectLst/>
                        </a:rPr>
                        <a:t>DETALLE</a:t>
                      </a:r>
                      <a:endParaRPr lang="es-BO" sz="1300" b="0" i="0" u="none" strike="noStrike" dirty="0">
                        <a:effectLst/>
                        <a:latin typeface="Bodoni MT Condensed"/>
                      </a:endParaRPr>
                    </a:p>
                  </a:txBody>
                  <a:tcPr marL="8008" marR="8008" marT="8008" marB="0" anchor="ctr"/>
                </a:tc>
                <a:extLst>
                  <a:ext uri="{0D108BD9-81ED-4DB2-BD59-A6C34878D82A}">
                    <a16:rowId xmlns:a16="http://schemas.microsoft.com/office/drawing/2014/main" val="10000"/>
                  </a:ext>
                </a:extLst>
              </a:tr>
            </a:tbl>
          </a:graphicData>
        </a:graphic>
      </p:graphicFrame>
      <p:graphicFrame>
        <p:nvGraphicFramePr>
          <p:cNvPr id="3" name="2 Tabla"/>
          <p:cNvGraphicFramePr>
            <a:graphicFrameLocks noGrp="1"/>
          </p:cNvGraphicFramePr>
          <p:nvPr>
            <p:extLst/>
          </p:nvPr>
        </p:nvGraphicFramePr>
        <p:xfrm>
          <a:off x="2423592" y="2124646"/>
          <a:ext cx="7848872" cy="4400699"/>
        </p:xfrm>
        <a:graphic>
          <a:graphicData uri="http://schemas.openxmlformats.org/drawingml/2006/table">
            <a:tbl>
              <a:tblPr>
                <a:tableStyleId>{8A107856-5554-42FB-B03E-39F5DBC370BA}</a:tableStyleId>
              </a:tblPr>
              <a:tblGrid>
                <a:gridCol w="328898">
                  <a:extLst>
                    <a:ext uri="{9D8B030D-6E8A-4147-A177-3AD203B41FA5}">
                      <a16:colId xmlns:a16="http://schemas.microsoft.com/office/drawing/2014/main" val="20000"/>
                    </a:ext>
                  </a:extLst>
                </a:gridCol>
                <a:gridCol w="535198">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1944216">
                  <a:extLst>
                    <a:ext uri="{9D8B030D-6E8A-4147-A177-3AD203B41FA5}">
                      <a16:colId xmlns:a16="http://schemas.microsoft.com/office/drawing/2014/main" val="20003"/>
                    </a:ext>
                  </a:extLst>
                </a:gridCol>
                <a:gridCol w="4536504">
                  <a:extLst>
                    <a:ext uri="{9D8B030D-6E8A-4147-A177-3AD203B41FA5}">
                      <a16:colId xmlns:a16="http://schemas.microsoft.com/office/drawing/2014/main" val="20004"/>
                    </a:ext>
                  </a:extLst>
                </a:gridCol>
              </a:tblGrid>
              <a:tr h="1553188">
                <a:tc>
                  <a:txBody>
                    <a:bodyPr/>
                    <a:lstStyle/>
                    <a:p>
                      <a:pPr marL="0" algn="just" defTabSz="914400" rtl="0" eaLnBrk="1" fontAlgn="ctr" latinLnBrk="0" hangingPunct="1"/>
                      <a:r>
                        <a:rPr lang="es-BO" sz="1600" u="none" strike="noStrike" kern="1200" dirty="0">
                          <a:effectLst/>
                        </a:rPr>
                        <a:t>4</a:t>
                      </a:r>
                      <a:endParaRPr lang="es-BO" sz="1600" u="none" strike="noStrike" kern="1200" dirty="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a:effectLst/>
                        </a:rPr>
                        <a:t>CNS</a:t>
                      </a:r>
                      <a:endParaRPr lang="es-BO" sz="1600" u="none" strike="noStrike" kern="120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a:effectLst/>
                        </a:rPr>
                        <a:t>TDD</a:t>
                      </a:r>
                      <a:endParaRPr lang="es-BO" sz="1600" u="none" strike="noStrike" kern="120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dirty="0">
                          <a:effectLst/>
                        </a:rPr>
                        <a:t>AFIS-60-02-022/2015</a:t>
                      </a:r>
                      <a:endParaRPr lang="es-BO" sz="1600" u="none" strike="noStrike" kern="1200" dirty="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dirty="0">
                          <a:effectLst/>
                        </a:rPr>
                        <a:t>INFORME COMPLEMENTARIO AL INFORME PRELIMINAR AFIS-60-02-013/2014 "AUDITORIA ESPECIAL DE INCOMPATIBILIDAD FUNCIONARIA POR CARGA HORARIA EN LA CAJA NACIONAL DE SALUD REGIONAL TRINIDAD, CON RELACION A OTROS ENTES GESTORES E INSTITUCIONES"</a:t>
                      </a:r>
                      <a:endParaRPr lang="es-BO" sz="16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10000"/>
                  </a:ext>
                </a:extLst>
              </a:tr>
              <a:tr h="1553188">
                <a:tc>
                  <a:txBody>
                    <a:bodyPr/>
                    <a:lstStyle/>
                    <a:p>
                      <a:pPr marL="0" algn="just" defTabSz="914400" rtl="0" eaLnBrk="1" fontAlgn="ctr" latinLnBrk="0" hangingPunct="1"/>
                      <a:r>
                        <a:rPr lang="es-BO" sz="1600" u="none" strike="noStrike" kern="1200">
                          <a:effectLst/>
                        </a:rPr>
                        <a:t>5</a:t>
                      </a:r>
                      <a:endParaRPr lang="es-BO" sz="1600" u="none" strike="noStrike" kern="120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a:effectLst/>
                        </a:rPr>
                        <a:t>CNS</a:t>
                      </a:r>
                      <a:endParaRPr lang="es-BO" sz="1600" u="none" strike="noStrike" kern="120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a:effectLst/>
                        </a:rPr>
                        <a:t>TDD</a:t>
                      </a:r>
                      <a:endParaRPr lang="es-BO" sz="1600" u="none" strike="noStrike" kern="120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a:effectLst/>
                        </a:rPr>
                        <a:t>AFIS-60-02-023/2015</a:t>
                      </a:r>
                      <a:endParaRPr lang="es-BO" sz="1600" u="none" strike="noStrike" kern="120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dirty="0">
                          <a:effectLst/>
                        </a:rPr>
                        <a:t>INFORME COMPLEMENTARIO AL INFORME PRELIMINAR AFIS-60-02-014/2014 "AUDITORIA ESPECIAL DE INCOMPATIBILIDAD FUNCIONARIA POR CARGA HORARIA EN LA CAJA NACIONAL DE SALUD REGIONAL TRINIDAD, CON RELACION A OTROS ENTES GESTORES E INSTITUCIONES"</a:t>
                      </a:r>
                      <a:endParaRPr lang="es-BO" sz="16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10001"/>
                  </a:ext>
                </a:extLst>
              </a:tr>
              <a:tr h="1294323">
                <a:tc>
                  <a:txBody>
                    <a:bodyPr/>
                    <a:lstStyle/>
                    <a:p>
                      <a:pPr marL="0" algn="just" defTabSz="914400" rtl="0" eaLnBrk="1" fontAlgn="ctr" latinLnBrk="0" hangingPunct="1"/>
                      <a:r>
                        <a:rPr lang="es-BO" sz="1600" u="none" strike="noStrike" kern="1200">
                          <a:effectLst/>
                        </a:rPr>
                        <a:t>6</a:t>
                      </a:r>
                      <a:endParaRPr lang="es-BO" sz="1600" u="none" strike="noStrike" kern="120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dirty="0">
                          <a:effectLst/>
                        </a:rPr>
                        <a:t>SSU</a:t>
                      </a:r>
                      <a:endParaRPr lang="es-BO" sz="1600" u="none" strike="noStrike" kern="1200" dirty="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dirty="0">
                          <a:effectLst/>
                        </a:rPr>
                        <a:t>TJA</a:t>
                      </a:r>
                      <a:endParaRPr lang="es-BO" sz="1600" u="none" strike="noStrike" kern="1200" dirty="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dirty="0">
                          <a:effectLst/>
                        </a:rPr>
                        <a:t>AFIS-60-02-033/2015</a:t>
                      </a:r>
                      <a:endParaRPr lang="es-BO" sz="1600" u="none" strike="noStrike" kern="1200" dirty="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dirty="0">
                          <a:effectLst/>
                        </a:rPr>
                        <a:t>INFORME COMPLEMENTARIO A LA «AUDITORIA ESPECIFICA DE INCOMPATIBILIDAD FUNCIONARIA POR CARGA HORARIA EN EL SEGURO SOCIAL UNIVERSITARIO TARIJA, CON RELACION A OTROS ENTES GESTORES E INSTITUCIONES».</a:t>
                      </a:r>
                      <a:endParaRPr lang="es-BO" sz="16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10002"/>
                  </a:ext>
                </a:extLst>
              </a:tr>
            </a:tbl>
          </a:graphicData>
        </a:graphic>
      </p:graphicFrame>
      <p:sp>
        <p:nvSpPr>
          <p:cNvPr id="10" name="9 CuadroTexto"/>
          <p:cNvSpPr txBox="1"/>
          <p:nvPr/>
        </p:nvSpPr>
        <p:spPr>
          <a:xfrm>
            <a:off x="6816080" y="619252"/>
            <a:ext cx="3594068" cy="25391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defPPr>
              <a:defRPr lang="es-BO"/>
            </a:defPPr>
            <a:lvl1pPr algn="ctr" fontAlgn="auto">
              <a:spcBef>
                <a:spcPts val="0"/>
              </a:spcBef>
              <a:spcAft>
                <a:spcPts val="0"/>
              </a:spcAft>
              <a:defRPr sz="900" b="1">
                <a:solidFill>
                  <a:srgbClr val="FFFF00"/>
                </a:solidFill>
                <a:effectLst>
                  <a:outerShdw blurRad="38100" dist="38100" dir="2700000" algn="tl">
                    <a:srgbClr val="000000">
                      <a:alpha val="43137"/>
                    </a:srgbClr>
                  </a:outerShdw>
                </a:effectLst>
              </a:defRPr>
            </a:lvl1pPr>
          </a:lstStyle>
          <a:p>
            <a:r>
              <a:rPr lang="es-BO" sz="1050" dirty="0">
                <a:solidFill>
                  <a:schemeClr val="bg1"/>
                </a:solidFill>
              </a:rPr>
              <a:t>AREA  FISCALIZACIÓN ADMNISTRATIVA Y FINANCIERA</a:t>
            </a:r>
            <a:endParaRPr lang="es-ES" sz="1050" dirty="0">
              <a:solidFill>
                <a:schemeClr val="bg1"/>
              </a:solidFill>
            </a:endParaRPr>
          </a:p>
        </p:txBody>
      </p:sp>
      <p:sp>
        <p:nvSpPr>
          <p:cNvPr id="8" name="5 CuadroTexto"/>
          <p:cNvSpPr txBox="1"/>
          <p:nvPr/>
        </p:nvSpPr>
        <p:spPr>
          <a:xfrm>
            <a:off x="6384033" y="81776"/>
            <a:ext cx="4032449" cy="41549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s-BO" sz="1050" b="1" dirty="0">
                <a:solidFill>
                  <a:schemeClr val="bg1"/>
                </a:solidFill>
                <a:effectLst>
                  <a:outerShdw blurRad="38100" dist="38100" dir="2700000" algn="tl">
                    <a:srgbClr val="000000">
                      <a:alpha val="43137"/>
                    </a:srgbClr>
                  </a:outerShdw>
                </a:effectLst>
              </a:rPr>
              <a:t>DEPARTAMENTO TÉCNICO DE FISCALIZACIÓN</a:t>
            </a:r>
          </a:p>
          <a:p>
            <a:pPr algn="ctr">
              <a:defRPr/>
            </a:pPr>
            <a:r>
              <a:rPr lang="es-BO" sz="1050" b="1" dirty="0">
                <a:solidFill>
                  <a:schemeClr val="bg1"/>
                </a:solidFill>
                <a:effectLst>
                  <a:outerShdw blurRad="38100" dist="38100" dir="2700000" algn="tl">
                    <a:srgbClr val="000000">
                      <a:alpha val="43137"/>
                    </a:srgbClr>
                  </a:outerShdw>
                </a:effectLst>
              </a:rPr>
              <a:t>ADMINISTRATIVA Y FINANCIERA</a:t>
            </a:r>
            <a:endParaRPr lang="es-ES" sz="1050" b="1" dirty="0">
              <a:solidFill>
                <a:schemeClr val="bg1"/>
              </a:solidFill>
              <a:effectLst>
                <a:outerShdw blurRad="38100" dist="38100" dir="2700000" algn="tl">
                  <a:srgbClr val="000000">
                    <a:alpha val="43137"/>
                  </a:srgbClr>
                </a:outerShdw>
              </a:effectLst>
            </a:endParaRPr>
          </a:p>
        </p:txBody>
      </p:sp>
      <p:pic>
        <p:nvPicPr>
          <p:cNvPr id="9"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26770713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Rectángulo"/>
          <p:cNvSpPr/>
          <p:nvPr/>
        </p:nvSpPr>
        <p:spPr>
          <a:xfrm>
            <a:off x="2423592" y="1124744"/>
            <a:ext cx="7848873" cy="400110"/>
          </a:xfrm>
          <a:prstGeom prst="rect">
            <a:avLst/>
          </a:prstGeom>
        </p:spPr>
        <p:txBody>
          <a:bodyPr wrap="square">
            <a:spAutoFit/>
          </a:bodyPr>
          <a:lstStyle/>
          <a:p>
            <a:r>
              <a:rPr lang="es-BO" sz="2000" b="1" dirty="0">
                <a:effectLst>
                  <a:outerShdw blurRad="38100" dist="38100" dir="2700000" algn="tl">
                    <a:srgbClr val="000000">
                      <a:alpha val="43137"/>
                    </a:srgbClr>
                  </a:outerShdw>
                </a:effectLst>
              </a:rPr>
              <a:t>12 INFORMES  COMPLEMENTARIOS</a:t>
            </a:r>
          </a:p>
        </p:txBody>
      </p:sp>
      <p:graphicFrame>
        <p:nvGraphicFramePr>
          <p:cNvPr id="5" name="4 Tabla"/>
          <p:cNvGraphicFramePr>
            <a:graphicFrameLocks noGrp="1"/>
          </p:cNvGraphicFramePr>
          <p:nvPr>
            <p:extLst/>
          </p:nvPr>
        </p:nvGraphicFramePr>
        <p:xfrm>
          <a:off x="2423594" y="1700808"/>
          <a:ext cx="7848872" cy="556648"/>
        </p:xfrm>
        <a:graphic>
          <a:graphicData uri="http://schemas.openxmlformats.org/drawingml/2006/table">
            <a:tbl>
              <a:tblPr>
                <a:tableStyleId>{8A107856-5554-42FB-B03E-39F5DBC370BA}</a:tableStyleId>
              </a:tblPr>
              <a:tblGrid>
                <a:gridCol w="328898">
                  <a:extLst>
                    <a:ext uri="{9D8B030D-6E8A-4147-A177-3AD203B41FA5}">
                      <a16:colId xmlns:a16="http://schemas.microsoft.com/office/drawing/2014/main" val="20000"/>
                    </a:ext>
                  </a:extLst>
                </a:gridCol>
                <a:gridCol w="53519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1944216">
                  <a:extLst>
                    <a:ext uri="{9D8B030D-6E8A-4147-A177-3AD203B41FA5}">
                      <a16:colId xmlns:a16="http://schemas.microsoft.com/office/drawing/2014/main" val="20003"/>
                    </a:ext>
                  </a:extLst>
                </a:gridCol>
                <a:gridCol w="4536506">
                  <a:extLst>
                    <a:ext uri="{9D8B030D-6E8A-4147-A177-3AD203B41FA5}">
                      <a16:colId xmlns:a16="http://schemas.microsoft.com/office/drawing/2014/main" val="20004"/>
                    </a:ext>
                  </a:extLst>
                </a:gridCol>
              </a:tblGrid>
              <a:tr h="418003">
                <a:tc>
                  <a:txBody>
                    <a:bodyPr/>
                    <a:lstStyle/>
                    <a:p>
                      <a:pPr algn="ctr" fontAlgn="ctr"/>
                      <a:r>
                        <a:rPr lang="es-BO" sz="1300" u="none" strike="noStrike" dirty="0">
                          <a:effectLst/>
                        </a:rPr>
                        <a:t>N°</a:t>
                      </a:r>
                      <a:endParaRPr lang="es-BO" sz="1300" b="0" i="0" u="none" strike="noStrike" dirty="0">
                        <a:effectLst/>
                        <a:latin typeface="Bodoni MT Condensed"/>
                      </a:endParaRPr>
                    </a:p>
                  </a:txBody>
                  <a:tcPr marL="8008" marR="8008" marT="8008" marB="0" anchor="ctr"/>
                </a:tc>
                <a:tc>
                  <a:txBody>
                    <a:bodyPr/>
                    <a:lstStyle/>
                    <a:p>
                      <a:pPr algn="ctr" fontAlgn="ctr"/>
                      <a:r>
                        <a:rPr lang="es-BO" sz="1200" u="none" strike="noStrike" dirty="0">
                          <a:effectLst/>
                        </a:rPr>
                        <a:t>ENTE GESTOR</a:t>
                      </a:r>
                      <a:endParaRPr lang="es-BO" sz="1200" b="0" i="0" u="none" strike="noStrike" dirty="0">
                        <a:effectLst/>
                        <a:latin typeface="Bodoni MT Condensed"/>
                      </a:endParaRPr>
                    </a:p>
                  </a:txBody>
                  <a:tcPr marL="8008" marR="8008" marT="8008" marB="0" anchor="ctr"/>
                </a:tc>
                <a:tc>
                  <a:txBody>
                    <a:bodyPr/>
                    <a:lstStyle/>
                    <a:p>
                      <a:pPr algn="ctr" fontAlgn="ctr"/>
                      <a:r>
                        <a:rPr lang="es-BO" sz="1200" u="none" strike="noStrike" dirty="0">
                          <a:effectLst/>
                        </a:rPr>
                        <a:t>DEPTO</a:t>
                      </a:r>
                    </a:p>
                  </a:txBody>
                  <a:tcPr marL="8008" marR="8008" marT="8008" marB="0" anchor="ctr"/>
                </a:tc>
                <a:tc>
                  <a:txBody>
                    <a:bodyPr/>
                    <a:lstStyle/>
                    <a:p>
                      <a:pPr algn="ctr" fontAlgn="ctr"/>
                      <a:r>
                        <a:rPr lang="es-BO" sz="1300" u="none" strike="noStrike" dirty="0">
                          <a:effectLst/>
                        </a:rPr>
                        <a:t>N° DE INFORME</a:t>
                      </a:r>
                      <a:endParaRPr lang="es-BO" sz="1300" b="0" i="0" u="none" strike="noStrike" dirty="0">
                        <a:effectLst/>
                        <a:latin typeface="Bodoni MT Condensed"/>
                      </a:endParaRPr>
                    </a:p>
                  </a:txBody>
                  <a:tcPr marL="8008" marR="8008" marT="8008" marB="0" anchor="ctr"/>
                </a:tc>
                <a:tc>
                  <a:txBody>
                    <a:bodyPr/>
                    <a:lstStyle/>
                    <a:p>
                      <a:pPr algn="ctr" fontAlgn="ctr"/>
                      <a:r>
                        <a:rPr lang="es-BO" sz="1300" u="none" strike="noStrike" dirty="0">
                          <a:effectLst/>
                        </a:rPr>
                        <a:t>DETALLE</a:t>
                      </a:r>
                      <a:endParaRPr lang="es-BO" sz="1300" b="0" i="0" u="none" strike="noStrike" dirty="0">
                        <a:effectLst/>
                        <a:latin typeface="Bodoni MT Condensed"/>
                      </a:endParaRPr>
                    </a:p>
                  </a:txBody>
                  <a:tcPr marL="8008" marR="8008" marT="8008" marB="0" anchor="ctr"/>
                </a:tc>
                <a:extLst>
                  <a:ext uri="{0D108BD9-81ED-4DB2-BD59-A6C34878D82A}">
                    <a16:rowId xmlns:a16="http://schemas.microsoft.com/office/drawing/2014/main" val="10000"/>
                  </a:ext>
                </a:extLst>
              </a:tr>
            </a:tbl>
          </a:graphicData>
        </a:graphic>
      </p:graphicFrame>
      <p:graphicFrame>
        <p:nvGraphicFramePr>
          <p:cNvPr id="2" name="1 Tabla"/>
          <p:cNvGraphicFramePr>
            <a:graphicFrameLocks noGrp="1"/>
          </p:cNvGraphicFramePr>
          <p:nvPr>
            <p:extLst/>
          </p:nvPr>
        </p:nvGraphicFramePr>
        <p:xfrm>
          <a:off x="2423593" y="2132857"/>
          <a:ext cx="7848871" cy="4392489"/>
        </p:xfrm>
        <a:graphic>
          <a:graphicData uri="http://schemas.openxmlformats.org/drawingml/2006/table">
            <a:tbl>
              <a:tblPr>
                <a:tableStyleId>{8A107856-5554-42FB-B03E-39F5DBC370BA}</a:tableStyleId>
              </a:tblPr>
              <a:tblGrid>
                <a:gridCol w="256481">
                  <a:extLst>
                    <a:ext uri="{9D8B030D-6E8A-4147-A177-3AD203B41FA5}">
                      <a16:colId xmlns:a16="http://schemas.microsoft.com/office/drawing/2014/main" val="20000"/>
                    </a:ext>
                  </a:extLst>
                </a:gridCol>
                <a:gridCol w="525894">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1944216">
                  <a:extLst>
                    <a:ext uri="{9D8B030D-6E8A-4147-A177-3AD203B41FA5}">
                      <a16:colId xmlns:a16="http://schemas.microsoft.com/office/drawing/2014/main" val="20003"/>
                    </a:ext>
                  </a:extLst>
                </a:gridCol>
                <a:gridCol w="4618224">
                  <a:extLst>
                    <a:ext uri="{9D8B030D-6E8A-4147-A177-3AD203B41FA5}">
                      <a16:colId xmlns:a16="http://schemas.microsoft.com/office/drawing/2014/main" val="20004"/>
                    </a:ext>
                  </a:extLst>
                </a:gridCol>
              </a:tblGrid>
              <a:tr h="1372653">
                <a:tc>
                  <a:txBody>
                    <a:bodyPr/>
                    <a:lstStyle/>
                    <a:p>
                      <a:pPr marL="0" algn="just" defTabSz="914400" rtl="0" eaLnBrk="1" fontAlgn="ctr" latinLnBrk="0" hangingPunct="1"/>
                      <a:r>
                        <a:rPr lang="es-BO" sz="1600" u="none" strike="noStrike" kern="1200" dirty="0">
                          <a:effectLst/>
                        </a:rPr>
                        <a:t>7</a:t>
                      </a:r>
                      <a:endParaRPr lang="es-BO" sz="1600" u="none" strike="noStrike" kern="1200" dirty="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dirty="0">
                          <a:effectLst/>
                        </a:rPr>
                        <a:t>CORDES</a:t>
                      </a:r>
                      <a:endParaRPr lang="es-BO" sz="1600" u="none" strike="noStrike" kern="1200" dirty="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a:effectLst/>
                        </a:rPr>
                        <a:t>TJA</a:t>
                      </a:r>
                      <a:endParaRPr lang="es-BO" sz="1600" u="none" strike="noStrike" kern="120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dirty="0">
                          <a:effectLst/>
                        </a:rPr>
                        <a:t>AFIS-60-02-034/2015</a:t>
                      </a:r>
                      <a:endParaRPr lang="es-BO" sz="1600" u="none" strike="noStrike" kern="1200" dirty="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dirty="0">
                          <a:effectLst/>
                        </a:rPr>
                        <a:t>INFORME COMPLEMENTARIO A LA AUDITORIA ESPECIFICA DE INCOMPATIBILIDAD FUNCIONARIA POR CARGA HORARIA EN EL SEGURO SOCIAL UNIVERSITARIO TARIJA, CON RELACION A OTROS ENTES GESTORES E INSTITUCIONES.</a:t>
                      </a:r>
                      <a:endParaRPr lang="es-BO" sz="16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10000"/>
                  </a:ext>
                </a:extLst>
              </a:tr>
              <a:tr h="1647183">
                <a:tc>
                  <a:txBody>
                    <a:bodyPr/>
                    <a:lstStyle/>
                    <a:p>
                      <a:pPr marL="0" algn="just" defTabSz="914400" rtl="0" eaLnBrk="1" fontAlgn="ctr" latinLnBrk="0" hangingPunct="1"/>
                      <a:r>
                        <a:rPr lang="es-BO" sz="1600" u="none" strike="noStrike" kern="1200">
                          <a:effectLst/>
                        </a:rPr>
                        <a:t>8</a:t>
                      </a:r>
                      <a:endParaRPr lang="es-BO" sz="1600" u="none" strike="noStrike" kern="120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a:effectLst/>
                        </a:rPr>
                        <a:t>CORDES</a:t>
                      </a:r>
                      <a:endParaRPr lang="es-BO" sz="1600" u="none" strike="noStrike" kern="120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a:effectLst/>
                        </a:rPr>
                        <a:t>TJA</a:t>
                      </a:r>
                      <a:endParaRPr lang="es-BO" sz="1600" u="none" strike="noStrike" kern="120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dirty="0">
                          <a:effectLst/>
                        </a:rPr>
                        <a:t>AFIS-60-02-035/2015</a:t>
                      </a:r>
                      <a:endParaRPr lang="es-BO" sz="1600" u="none" strike="noStrike" kern="1200" dirty="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dirty="0">
                          <a:effectLst/>
                        </a:rPr>
                        <a:t>INFORME COMPLEMENTARIO A LA AUDITORIA ESPECIFICA DE INCOMPATIBILIDAD FUNCIONARIA POR CARGA HORARIA EN EL SEGURO SOCIAL UNIVERSITARIO TARIJA, CON RELACION A OTROS ENTES GESTORES E INSTITUCIONES.</a:t>
                      </a:r>
                      <a:endParaRPr lang="es-BO" sz="16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10001"/>
                  </a:ext>
                </a:extLst>
              </a:tr>
              <a:tr h="1372653">
                <a:tc>
                  <a:txBody>
                    <a:bodyPr/>
                    <a:lstStyle/>
                    <a:p>
                      <a:pPr marL="0" algn="just" defTabSz="914400" rtl="0" eaLnBrk="1" fontAlgn="ctr" latinLnBrk="0" hangingPunct="1"/>
                      <a:r>
                        <a:rPr lang="es-BO" sz="1600" u="none" strike="noStrike" kern="1200">
                          <a:effectLst/>
                        </a:rPr>
                        <a:t>9</a:t>
                      </a:r>
                      <a:endParaRPr lang="es-BO" sz="1600" u="none" strike="noStrike" kern="120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a:effectLst/>
                        </a:rPr>
                        <a:t>CORDES</a:t>
                      </a:r>
                      <a:endParaRPr lang="es-BO" sz="1600" u="none" strike="noStrike" kern="120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a:effectLst/>
                        </a:rPr>
                        <a:t>TJA</a:t>
                      </a:r>
                      <a:endParaRPr lang="es-BO" sz="1600" u="none" strike="noStrike" kern="120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a:effectLst/>
                        </a:rPr>
                        <a:t>AFIS-60-02-036/2015</a:t>
                      </a:r>
                      <a:endParaRPr lang="es-BO" sz="1600" u="none" strike="noStrike" kern="120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dirty="0">
                          <a:effectLst/>
                        </a:rPr>
                        <a:t>INFORME COMPLEMENTARIO A LA AUDITORIA ESPECIFICA DE INCOMPATIBILIDAD FUNCIONARIA POR CARGA HORARIA EN EL SEGURO SOCIAL UNIVERSITARIO TARIJA, CON RELACION A OTROS ENTES GESTORES E INSTITUCIONES.</a:t>
                      </a:r>
                      <a:endParaRPr lang="es-BO" sz="16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10002"/>
                  </a:ext>
                </a:extLst>
              </a:tr>
            </a:tbl>
          </a:graphicData>
        </a:graphic>
      </p:graphicFrame>
      <p:sp>
        <p:nvSpPr>
          <p:cNvPr id="10" name="9 CuadroTexto"/>
          <p:cNvSpPr txBox="1"/>
          <p:nvPr/>
        </p:nvSpPr>
        <p:spPr>
          <a:xfrm>
            <a:off x="6816080" y="619252"/>
            <a:ext cx="3594068" cy="25391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defPPr>
              <a:defRPr lang="es-BO"/>
            </a:defPPr>
            <a:lvl1pPr algn="ctr" fontAlgn="auto">
              <a:spcBef>
                <a:spcPts val="0"/>
              </a:spcBef>
              <a:spcAft>
                <a:spcPts val="0"/>
              </a:spcAft>
              <a:defRPr sz="900" b="1">
                <a:solidFill>
                  <a:srgbClr val="FFFF00"/>
                </a:solidFill>
                <a:effectLst>
                  <a:outerShdw blurRad="38100" dist="38100" dir="2700000" algn="tl">
                    <a:srgbClr val="000000">
                      <a:alpha val="43137"/>
                    </a:srgbClr>
                  </a:outerShdw>
                </a:effectLst>
              </a:defRPr>
            </a:lvl1pPr>
          </a:lstStyle>
          <a:p>
            <a:r>
              <a:rPr lang="es-BO" sz="1050" dirty="0">
                <a:solidFill>
                  <a:schemeClr val="bg1"/>
                </a:solidFill>
              </a:rPr>
              <a:t>AREA  FISCALIZACIÓN ADMNISTRATIVA Y FINANCIERA</a:t>
            </a:r>
            <a:endParaRPr lang="es-ES" sz="1050" dirty="0">
              <a:solidFill>
                <a:schemeClr val="bg1"/>
              </a:solidFill>
            </a:endParaRPr>
          </a:p>
        </p:txBody>
      </p:sp>
      <p:sp>
        <p:nvSpPr>
          <p:cNvPr id="8" name="5 CuadroTexto"/>
          <p:cNvSpPr txBox="1"/>
          <p:nvPr/>
        </p:nvSpPr>
        <p:spPr>
          <a:xfrm>
            <a:off x="6384033" y="81776"/>
            <a:ext cx="4032449" cy="41549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s-BO" sz="1050" b="1" dirty="0">
                <a:solidFill>
                  <a:schemeClr val="bg1"/>
                </a:solidFill>
                <a:effectLst>
                  <a:outerShdw blurRad="38100" dist="38100" dir="2700000" algn="tl">
                    <a:srgbClr val="000000">
                      <a:alpha val="43137"/>
                    </a:srgbClr>
                  </a:outerShdw>
                </a:effectLst>
              </a:rPr>
              <a:t>DEPARTAMENTO TÉCNICO DE FISCALIZACIÓN</a:t>
            </a:r>
          </a:p>
          <a:p>
            <a:pPr algn="ctr">
              <a:defRPr/>
            </a:pPr>
            <a:r>
              <a:rPr lang="es-BO" sz="1050" b="1" dirty="0">
                <a:solidFill>
                  <a:schemeClr val="bg1"/>
                </a:solidFill>
                <a:effectLst>
                  <a:outerShdw blurRad="38100" dist="38100" dir="2700000" algn="tl">
                    <a:srgbClr val="000000">
                      <a:alpha val="43137"/>
                    </a:srgbClr>
                  </a:outerShdw>
                </a:effectLst>
              </a:rPr>
              <a:t>ADMINISTRATIVA Y FINANCIERA</a:t>
            </a:r>
            <a:endParaRPr lang="es-ES" sz="1050" b="1" dirty="0">
              <a:solidFill>
                <a:schemeClr val="bg1"/>
              </a:solidFill>
              <a:effectLst>
                <a:outerShdw blurRad="38100" dist="38100" dir="2700000" algn="tl">
                  <a:srgbClr val="000000">
                    <a:alpha val="43137"/>
                  </a:srgbClr>
                </a:outerShdw>
              </a:effectLst>
            </a:endParaRPr>
          </a:p>
        </p:txBody>
      </p:sp>
      <p:pic>
        <p:nvPicPr>
          <p:cNvPr id="9"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339895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AutoShape 4"/>
          <p:cNvSpPr>
            <a:spLocks noChangeArrowheads="1"/>
          </p:cNvSpPr>
          <p:nvPr/>
        </p:nvSpPr>
        <p:spPr bwMode="auto">
          <a:xfrm>
            <a:off x="6871157" y="3600227"/>
            <a:ext cx="3282002" cy="1917793"/>
          </a:xfrm>
          <a:prstGeom prst="leftArrowCallout">
            <a:avLst>
              <a:gd name="adj1" fmla="val 34012"/>
              <a:gd name="adj2" fmla="val 25000"/>
              <a:gd name="adj3" fmla="val 28292"/>
              <a:gd name="adj4" fmla="val 66667"/>
            </a:avLst>
          </a:prstGeom>
          <a:solidFill>
            <a:srgbClr val="99FFCC"/>
          </a:solidFill>
          <a:ln w="9525">
            <a:miter lim="800000"/>
            <a:headEnd/>
            <a:tailEnd/>
          </a:ln>
          <a:effectLst/>
          <a:scene3d>
            <a:camera prst="perspectiveContrastingLeftFacing"/>
            <a:lightRig rig="legacyFlat3" dir="b"/>
          </a:scene3d>
          <a:sp3d extrusionH="430200" prstMaterial="legacyMatte">
            <a:bevelT w="13500" h="13500" prst="angle"/>
            <a:bevelB w="13500" h="13500" prst="angle"/>
            <a:extrusionClr>
              <a:srgbClr val="FF0000"/>
            </a:extrusionClr>
          </a:sp3d>
        </p:spPr>
        <p:txBody>
          <a:bodyPr wrap="none" anchor="ctr">
            <a:flatTx/>
          </a:bodyPr>
          <a:lstStyle/>
          <a:p>
            <a:pPr algn="ctr">
              <a:defRPr/>
            </a:pPr>
            <a:endParaRPr lang="es-ES_tradnl" sz="2400" b="1" dirty="0">
              <a:solidFill>
                <a:srgbClr val="FFFF00"/>
              </a:solidFill>
            </a:endParaRPr>
          </a:p>
        </p:txBody>
      </p:sp>
      <p:sp>
        <p:nvSpPr>
          <p:cNvPr id="134151" name="Text Box 7"/>
          <p:cNvSpPr txBox="1">
            <a:spLocks noChangeArrowheads="1"/>
          </p:cNvSpPr>
          <p:nvPr/>
        </p:nvSpPr>
        <p:spPr bwMode="auto">
          <a:xfrm>
            <a:off x="2207568" y="1052736"/>
            <a:ext cx="5110476" cy="562630"/>
          </a:xfrm>
          <a:prstGeom prst="roundRect">
            <a:avLst>
              <a:gd name="adj" fmla="val 50000"/>
            </a:avLst>
          </a:prstGeom>
          <a:gradFill flip="none" rotWithShape="1">
            <a:gsLst>
              <a:gs pos="0">
                <a:schemeClr val="accent3">
                  <a:lumMod val="85000"/>
                  <a:shade val="30000"/>
                  <a:satMod val="115000"/>
                </a:schemeClr>
              </a:gs>
              <a:gs pos="50000">
                <a:schemeClr val="accent3">
                  <a:lumMod val="85000"/>
                  <a:shade val="67500"/>
                  <a:satMod val="115000"/>
                </a:schemeClr>
              </a:gs>
              <a:gs pos="100000">
                <a:schemeClr val="accent3">
                  <a:lumMod val="85000"/>
                  <a:shade val="100000"/>
                  <a:satMod val="115000"/>
                </a:schemeClr>
              </a:gs>
            </a:gsLst>
            <a:lin ang="2700000" scaled="1"/>
            <a:tileRect/>
          </a:gra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a:spAutoFit/>
            <a:flatTx/>
          </a:bodyPr>
          <a:lstStyle>
            <a:defPPr>
              <a:defRPr lang="es-BO"/>
            </a:defPPr>
            <a:lvl1pPr algn="ctr">
              <a:defRPr sz="2000">
                <a:latin typeface="Arial" pitchFamily="34" charset="0"/>
                <a:cs typeface="Arial" pitchFamily="34" charset="0"/>
              </a:defRPr>
            </a:lvl1pPr>
          </a:lstStyle>
          <a:p>
            <a:r>
              <a:rPr lang="es-ES" dirty="0"/>
              <a:t>Programadas para la  Gestión del 2015</a:t>
            </a:r>
          </a:p>
        </p:txBody>
      </p:sp>
      <p:sp>
        <p:nvSpPr>
          <p:cNvPr id="9" name="Text Box 6"/>
          <p:cNvSpPr txBox="1">
            <a:spLocks noChangeArrowheads="1"/>
          </p:cNvSpPr>
          <p:nvPr/>
        </p:nvSpPr>
        <p:spPr bwMode="auto">
          <a:xfrm>
            <a:off x="2279576" y="1628800"/>
            <a:ext cx="3231790" cy="442674"/>
          </a:xfrm>
          <a:prstGeom prst="roundRect">
            <a:avLst/>
          </a:prstGeom>
          <a:gradFill flip="none" rotWithShape="1">
            <a:gsLst>
              <a:gs pos="0">
                <a:schemeClr val="accent3">
                  <a:lumMod val="85000"/>
                  <a:shade val="30000"/>
                  <a:satMod val="115000"/>
                </a:schemeClr>
              </a:gs>
              <a:gs pos="50000">
                <a:schemeClr val="accent3">
                  <a:lumMod val="85000"/>
                  <a:shade val="67500"/>
                  <a:satMod val="115000"/>
                </a:schemeClr>
              </a:gs>
              <a:gs pos="100000">
                <a:schemeClr val="accent3">
                  <a:lumMod val="85000"/>
                  <a:shade val="100000"/>
                  <a:satMod val="115000"/>
                </a:schemeClr>
              </a:gs>
            </a:gsLst>
            <a:lin ang="2700000" scaled="1"/>
            <a:tileRect/>
          </a:gra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flatTx/>
          </a:bodyPr>
          <a:lstStyle>
            <a:defPPr>
              <a:defRPr lang="es-BO"/>
            </a:defPPr>
            <a:lvl1pPr algn="ctr">
              <a:defRPr sz="2000">
                <a:latin typeface="Arial" pitchFamily="34" charset="0"/>
                <a:cs typeface="Arial" pitchFamily="34" charset="0"/>
              </a:defRPr>
            </a:lvl1pPr>
          </a:lstStyle>
          <a:p>
            <a:r>
              <a:rPr lang="es-ES" dirty="0"/>
              <a:t>Realizadas 2015</a:t>
            </a:r>
          </a:p>
        </p:txBody>
      </p:sp>
      <p:sp>
        <p:nvSpPr>
          <p:cNvPr id="12" name="11 CuadroTexto"/>
          <p:cNvSpPr txBox="1"/>
          <p:nvPr/>
        </p:nvSpPr>
        <p:spPr>
          <a:xfrm>
            <a:off x="7899779" y="3948359"/>
            <a:ext cx="2253381" cy="1569660"/>
          </a:xfrm>
          <a:prstGeom prst="rect">
            <a:avLst/>
          </a:prstGeom>
          <a:noFill/>
          <a:scene3d>
            <a:camera prst="perspectiveContrastingLeftFacing"/>
            <a:lightRig rig="threePt" dir="t"/>
          </a:scene3d>
        </p:spPr>
        <p:txBody>
          <a:bodyPr>
            <a:spAutoFit/>
          </a:bodyPr>
          <a:lstStyle/>
          <a:p>
            <a:pPr algn="ctr">
              <a:defRPr/>
            </a:pPr>
            <a:r>
              <a:rPr lang="es-ES_tradnl" sz="2400" b="1" dirty="0"/>
              <a:t>Auditorias</a:t>
            </a:r>
          </a:p>
          <a:p>
            <a:pPr algn="ctr">
              <a:defRPr/>
            </a:pPr>
            <a:r>
              <a:rPr lang="es-ES_tradnl" sz="2400" b="1" dirty="0"/>
              <a:t>Medicas </a:t>
            </a:r>
          </a:p>
          <a:p>
            <a:pPr algn="ctr">
              <a:defRPr/>
            </a:pPr>
            <a:r>
              <a:rPr lang="es-ES_tradnl" sz="2400" b="1" dirty="0"/>
              <a:t>Externas</a:t>
            </a:r>
          </a:p>
          <a:p>
            <a:pPr>
              <a:defRPr/>
            </a:pPr>
            <a:endParaRPr lang="es-BO" sz="2400" dirty="0"/>
          </a:p>
        </p:txBody>
      </p:sp>
      <p:sp>
        <p:nvSpPr>
          <p:cNvPr id="13" name="12 Elipse"/>
          <p:cNvSpPr/>
          <p:nvPr/>
        </p:nvSpPr>
        <p:spPr>
          <a:xfrm>
            <a:off x="5807968" y="1628801"/>
            <a:ext cx="1296144" cy="900101"/>
          </a:xfrm>
          <a:prstGeom prst="ellipse">
            <a:avLst/>
          </a:prstGeom>
          <a:scene3d>
            <a:camera prst="orthographicFront"/>
            <a:lightRig rig="threePt" dir="t"/>
          </a:scene3d>
          <a:sp3d>
            <a:bevelT w="165100" prst="coolSlant"/>
          </a:sp3d>
        </p:spPr>
        <p:style>
          <a:lnRef idx="1">
            <a:schemeClr val="accent5"/>
          </a:lnRef>
          <a:fillRef idx="3">
            <a:schemeClr val="accent5"/>
          </a:fillRef>
          <a:effectRef idx="2">
            <a:schemeClr val="accent5"/>
          </a:effectRef>
          <a:fontRef idx="minor">
            <a:schemeClr val="lt1"/>
          </a:fontRef>
        </p:style>
        <p:txBody>
          <a:bodyPr anchor="ctr"/>
          <a:lstStyle/>
          <a:p>
            <a:pPr algn="ctr">
              <a:defRPr/>
            </a:pPr>
            <a:r>
              <a:rPr lang="es-BO" sz="2000" b="1" dirty="0">
                <a:solidFill>
                  <a:schemeClr val="bg1">
                    <a:lumMod val="95000"/>
                  </a:schemeClr>
                </a:solidFill>
              </a:rPr>
              <a:t>96   100 %</a:t>
            </a:r>
          </a:p>
        </p:txBody>
      </p:sp>
      <p:grpSp>
        <p:nvGrpSpPr>
          <p:cNvPr id="3" name="2 Grupo"/>
          <p:cNvGrpSpPr/>
          <p:nvPr/>
        </p:nvGrpSpPr>
        <p:grpSpPr>
          <a:xfrm>
            <a:off x="1962019" y="2721056"/>
            <a:ext cx="4480198" cy="3371136"/>
            <a:chOff x="1397589" y="2654333"/>
            <a:chExt cx="4853794" cy="3251491"/>
          </a:xfrm>
          <a:solidFill>
            <a:schemeClr val="accent2">
              <a:lumMod val="20000"/>
              <a:lumOff val="80000"/>
            </a:schemeClr>
          </a:solidFill>
        </p:grpSpPr>
        <p:sp>
          <p:nvSpPr>
            <p:cNvPr id="134153" name="Text Box 9"/>
            <p:cNvSpPr txBox="1">
              <a:spLocks noChangeArrowheads="1"/>
            </p:cNvSpPr>
            <p:nvPr/>
          </p:nvSpPr>
          <p:spPr bwMode="auto">
            <a:xfrm>
              <a:off x="1397589" y="2654333"/>
              <a:ext cx="4853794" cy="3251491"/>
            </a:xfrm>
            <a:prstGeom prst="roundRect">
              <a:avLst/>
            </a:prstGeom>
            <a:grp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a:spAutoFit/>
              <a:flatTx/>
            </a:bodyPr>
            <a:lstStyle>
              <a:defPPr>
                <a:defRPr lang="es-BO"/>
              </a:defPPr>
              <a:lvl1pPr algn="ctr">
                <a:defRPr sz="2000">
                  <a:latin typeface="Arial" pitchFamily="34" charset="0"/>
                  <a:cs typeface="Arial" pitchFamily="34" charset="0"/>
                </a:defRPr>
              </a:lvl1pPr>
            </a:lstStyle>
            <a:p>
              <a:r>
                <a:rPr lang="es-ES" sz="1800" dirty="0"/>
                <a:t>ANTE DENUNCIAS DE NEGLIGENCIA  MEDICA Y/ MALTRATO EN LOS ENTES GESTORES</a:t>
              </a:r>
            </a:p>
            <a:p>
              <a:endParaRPr lang="es-ES" dirty="0"/>
            </a:p>
            <a:p>
              <a:endParaRPr lang="es-ES" dirty="0"/>
            </a:p>
            <a:p>
              <a:endParaRPr lang="es-ES" dirty="0"/>
            </a:p>
            <a:p>
              <a:endParaRPr lang="es-ES" dirty="0"/>
            </a:p>
            <a:p>
              <a:endParaRPr lang="es-ES" dirty="0"/>
            </a:p>
            <a:p>
              <a:endParaRPr lang="es-ES" dirty="0"/>
            </a:p>
          </p:txBody>
        </p:sp>
        <p:sp>
          <p:nvSpPr>
            <p:cNvPr id="4" name="3 Proceso alternativo"/>
            <p:cNvSpPr/>
            <p:nvPr/>
          </p:nvSpPr>
          <p:spPr>
            <a:xfrm>
              <a:off x="1691680" y="4012079"/>
              <a:ext cx="4265612" cy="991929"/>
            </a:xfrm>
            <a:prstGeom prst="flowChartAlternateProcess">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s-BO" sz="2000" b="1" dirty="0">
                  <a:solidFill>
                    <a:schemeClr val="tx1"/>
                  </a:solidFill>
                  <a:latin typeface="Times New Roman" pitchFamily="18" charset="0"/>
                  <a:cs typeface="Times New Roman" pitchFamily="18" charset="0"/>
                </a:rPr>
                <a:t>Al 25%  SE RECOMENDO INSTAURAR PROCESO INTERNO ADMINISTRATIVO </a:t>
              </a:r>
            </a:p>
          </p:txBody>
        </p:sp>
      </p:grpSp>
      <p:sp>
        <p:nvSpPr>
          <p:cNvPr id="5" name="4 Rectángulo redondeado"/>
          <p:cNvSpPr/>
          <p:nvPr/>
        </p:nvSpPr>
        <p:spPr>
          <a:xfrm>
            <a:off x="2174799" y="5301208"/>
            <a:ext cx="4054639" cy="598042"/>
          </a:xfrm>
          <a:prstGeom prst="roundRect">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BO" sz="2000" b="1" dirty="0">
                <a:solidFill>
                  <a:schemeClr val="tx1"/>
                </a:solidFill>
                <a:latin typeface="Times New Roman" pitchFamily="18" charset="0"/>
                <a:cs typeface="Times New Roman" pitchFamily="18" charset="0"/>
              </a:rPr>
              <a:t>75% RESTANTE OTRAS CAUSAS </a:t>
            </a:r>
          </a:p>
        </p:txBody>
      </p:sp>
      <p:pic>
        <p:nvPicPr>
          <p:cNvPr id="16" name="5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29274314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134151"/>
                                        </p:tgtEl>
                                        <p:attrNameLst>
                                          <p:attrName>style.visibility</p:attrName>
                                        </p:attrNameLst>
                                      </p:cBhvr>
                                      <p:to>
                                        <p:strVal val="visible"/>
                                      </p:to>
                                    </p:set>
                                    <p:anim calcmode="lin" valueType="num">
                                      <p:cBhvr>
                                        <p:cTn id="7" dur="500" fill="hold"/>
                                        <p:tgtEl>
                                          <p:spTgt spid="134151"/>
                                        </p:tgtEl>
                                        <p:attrNameLst>
                                          <p:attrName>ppt_w</p:attrName>
                                        </p:attrNameLst>
                                      </p:cBhvr>
                                      <p:tavLst>
                                        <p:tav tm="0">
                                          <p:val>
                                            <p:fltVal val="0"/>
                                          </p:val>
                                        </p:tav>
                                        <p:tav tm="100000">
                                          <p:val>
                                            <p:strVal val="#ppt_w"/>
                                          </p:val>
                                        </p:tav>
                                      </p:tavLst>
                                    </p:anim>
                                    <p:anim calcmode="lin" valueType="num">
                                      <p:cBhvr>
                                        <p:cTn id="8" dur="500" fill="hold"/>
                                        <p:tgtEl>
                                          <p:spTgt spid="134151"/>
                                        </p:tgtEl>
                                        <p:attrNameLst>
                                          <p:attrName>ppt_h</p:attrName>
                                        </p:attrNameLst>
                                      </p:cBhvr>
                                      <p:tavLst>
                                        <p:tav tm="0">
                                          <p:val>
                                            <p:fltVal val="0"/>
                                          </p:val>
                                        </p:tav>
                                        <p:tav tm="100000">
                                          <p:val>
                                            <p:strVal val="#ppt_h"/>
                                          </p:val>
                                        </p:tav>
                                      </p:tavLst>
                                    </p:anim>
                                    <p:animEffect transition="in" filter="fade">
                                      <p:cBhvr>
                                        <p:cTn id="9" dur="500"/>
                                        <p:tgtEl>
                                          <p:spTgt spid="134151"/>
                                        </p:tgtEl>
                                      </p:cBhvr>
                                    </p:animEffect>
                                  </p:childTnLst>
                                </p:cTn>
                              </p:par>
                              <p:par>
                                <p:cTn id="10" presetID="53"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Rectángulo"/>
          <p:cNvSpPr/>
          <p:nvPr/>
        </p:nvSpPr>
        <p:spPr>
          <a:xfrm>
            <a:off x="2423592" y="1124744"/>
            <a:ext cx="7848873" cy="400110"/>
          </a:xfrm>
          <a:prstGeom prst="rect">
            <a:avLst/>
          </a:prstGeom>
        </p:spPr>
        <p:txBody>
          <a:bodyPr wrap="square">
            <a:spAutoFit/>
          </a:bodyPr>
          <a:lstStyle/>
          <a:p>
            <a:r>
              <a:rPr lang="es-BO" sz="2000" b="1" dirty="0">
                <a:effectLst>
                  <a:outerShdw blurRad="38100" dist="38100" dir="2700000" algn="tl">
                    <a:srgbClr val="000000">
                      <a:alpha val="43137"/>
                    </a:srgbClr>
                  </a:outerShdw>
                </a:effectLst>
              </a:rPr>
              <a:t>12 INFORMES  COMPLEMENTARIOS</a:t>
            </a:r>
          </a:p>
        </p:txBody>
      </p:sp>
      <p:graphicFrame>
        <p:nvGraphicFramePr>
          <p:cNvPr id="5" name="4 Tabla"/>
          <p:cNvGraphicFramePr>
            <a:graphicFrameLocks noGrp="1"/>
          </p:cNvGraphicFramePr>
          <p:nvPr>
            <p:extLst/>
          </p:nvPr>
        </p:nvGraphicFramePr>
        <p:xfrm>
          <a:off x="2423594" y="1700808"/>
          <a:ext cx="7848872" cy="556648"/>
        </p:xfrm>
        <a:graphic>
          <a:graphicData uri="http://schemas.openxmlformats.org/drawingml/2006/table">
            <a:tbl>
              <a:tblPr>
                <a:tableStyleId>{8A107856-5554-42FB-B03E-39F5DBC370BA}</a:tableStyleId>
              </a:tblPr>
              <a:tblGrid>
                <a:gridCol w="328898">
                  <a:extLst>
                    <a:ext uri="{9D8B030D-6E8A-4147-A177-3AD203B41FA5}">
                      <a16:colId xmlns:a16="http://schemas.microsoft.com/office/drawing/2014/main" val="20000"/>
                    </a:ext>
                  </a:extLst>
                </a:gridCol>
                <a:gridCol w="53519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1944216">
                  <a:extLst>
                    <a:ext uri="{9D8B030D-6E8A-4147-A177-3AD203B41FA5}">
                      <a16:colId xmlns:a16="http://schemas.microsoft.com/office/drawing/2014/main" val="20003"/>
                    </a:ext>
                  </a:extLst>
                </a:gridCol>
                <a:gridCol w="4536506">
                  <a:extLst>
                    <a:ext uri="{9D8B030D-6E8A-4147-A177-3AD203B41FA5}">
                      <a16:colId xmlns:a16="http://schemas.microsoft.com/office/drawing/2014/main" val="20004"/>
                    </a:ext>
                  </a:extLst>
                </a:gridCol>
              </a:tblGrid>
              <a:tr h="418003">
                <a:tc>
                  <a:txBody>
                    <a:bodyPr/>
                    <a:lstStyle/>
                    <a:p>
                      <a:pPr algn="ctr" fontAlgn="ctr"/>
                      <a:r>
                        <a:rPr lang="es-BO" sz="1300" u="none" strike="noStrike" dirty="0">
                          <a:effectLst/>
                        </a:rPr>
                        <a:t>N°</a:t>
                      </a:r>
                      <a:endParaRPr lang="es-BO" sz="1300" b="0" i="0" u="none" strike="noStrike" dirty="0">
                        <a:effectLst/>
                        <a:latin typeface="Bodoni MT Condensed"/>
                      </a:endParaRPr>
                    </a:p>
                  </a:txBody>
                  <a:tcPr marL="8008" marR="8008" marT="8008" marB="0" anchor="ctr"/>
                </a:tc>
                <a:tc>
                  <a:txBody>
                    <a:bodyPr/>
                    <a:lstStyle/>
                    <a:p>
                      <a:pPr algn="ctr" fontAlgn="ctr"/>
                      <a:r>
                        <a:rPr lang="es-BO" sz="1200" u="none" strike="noStrike" dirty="0">
                          <a:effectLst/>
                        </a:rPr>
                        <a:t>ENTE GESTOR</a:t>
                      </a:r>
                      <a:endParaRPr lang="es-BO" sz="1200" b="0" i="0" u="none" strike="noStrike" dirty="0">
                        <a:effectLst/>
                        <a:latin typeface="Bodoni MT Condensed"/>
                      </a:endParaRPr>
                    </a:p>
                  </a:txBody>
                  <a:tcPr marL="8008" marR="8008" marT="8008" marB="0" anchor="ctr"/>
                </a:tc>
                <a:tc>
                  <a:txBody>
                    <a:bodyPr/>
                    <a:lstStyle/>
                    <a:p>
                      <a:pPr algn="ctr" fontAlgn="ctr"/>
                      <a:r>
                        <a:rPr lang="es-BO" sz="1200" u="none" strike="noStrike" dirty="0">
                          <a:effectLst/>
                        </a:rPr>
                        <a:t>DEPTO</a:t>
                      </a:r>
                    </a:p>
                  </a:txBody>
                  <a:tcPr marL="8008" marR="8008" marT="8008" marB="0" anchor="ctr"/>
                </a:tc>
                <a:tc>
                  <a:txBody>
                    <a:bodyPr/>
                    <a:lstStyle/>
                    <a:p>
                      <a:pPr algn="ctr" fontAlgn="ctr"/>
                      <a:r>
                        <a:rPr lang="es-BO" sz="1300" u="none" strike="noStrike" dirty="0">
                          <a:effectLst/>
                        </a:rPr>
                        <a:t>N° DE INFORME</a:t>
                      </a:r>
                      <a:endParaRPr lang="es-BO" sz="1300" b="0" i="0" u="none" strike="noStrike" dirty="0">
                        <a:effectLst/>
                        <a:latin typeface="Bodoni MT Condensed"/>
                      </a:endParaRPr>
                    </a:p>
                  </a:txBody>
                  <a:tcPr marL="8008" marR="8008" marT="8008" marB="0" anchor="ctr"/>
                </a:tc>
                <a:tc>
                  <a:txBody>
                    <a:bodyPr/>
                    <a:lstStyle/>
                    <a:p>
                      <a:pPr algn="ctr" fontAlgn="ctr"/>
                      <a:r>
                        <a:rPr lang="es-BO" sz="1300" u="none" strike="noStrike" dirty="0">
                          <a:effectLst/>
                        </a:rPr>
                        <a:t>DETALLE</a:t>
                      </a:r>
                      <a:endParaRPr lang="es-BO" sz="1300" b="0" i="0" u="none" strike="noStrike" dirty="0">
                        <a:effectLst/>
                        <a:latin typeface="Bodoni MT Condensed"/>
                      </a:endParaRPr>
                    </a:p>
                  </a:txBody>
                  <a:tcPr marL="8008" marR="8008" marT="8008" marB="0" anchor="ctr"/>
                </a:tc>
                <a:extLst>
                  <a:ext uri="{0D108BD9-81ED-4DB2-BD59-A6C34878D82A}">
                    <a16:rowId xmlns:a16="http://schemas.microsoft.com/office/drawing/2014/main" val="10000"/>
                  </a:ext>
                </a:extLst>
              </a:tr>
            </a:tbl>
          </a:graphicData>
        </a:graphic>
      </p:graphicFrame>
      <p:graphicFrame>
        <p:nvGraphicFramePr>
          <p:cNvPr id="3" name="2 Tabla"/>
          <p:cNvGraphicFramePr>
            <a:graphicFrameLocks noGrp="1"/>
          </p:cNvGraphicFramePr>
          <p:nvPr>
            <p:extLst/>
          </p:nvPr>
        </p:nvGraphicFramePr>
        <p:xfrm>
          <a:off x="2423592" y="2214564"/>
          <a:ext cx="7848873" cy="4166766"/>
        </p:xfrm>
        <a:graphic>
          <a:graphicData uri="http://schemas.openxmlformats.org/drawingml/2006/table">
            <a:tbl>
              <a:tblPr>
                <a:tableStyleId>{8A107856-5554-42FB-B03E-39F5DBC370BA}</a:tableStyleId>
              </a:tblPr>
              <a:tblGrid>
                <a:gridCol w="328898">
                  <a:extLst>
                    <a:ext uri="{9D8B030D-6E8A-4147-A177-3AD203B41FA5}">
                      <a16:colId xmlns:a16="http://schemas.microsoft.com/office/drawing/2014/main" val="20000"/>
                    </a:ext>
                  </a:extLst>
                </a:gridCol>
                <a:gridCol w="535199">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1944216">
                  <a:extLst>
                    <a:ext uri="{9D8B030D-6E8A-4147-A177-3AD203B41FA5}">
                      <a16:colId xmlns:a16="http://schemas.microsoft.com/office/drawing/2014/main" val="20003"/>
                    </a:ext>
                  </a:extLst>
                </a:gridCol>
                <a:gridCol w="4536504">
                  <a:extLst>
                    <a:ext uri="{9D8B030D-6E8A-4147-A177-3AD203B41FA5}">
                      <a16:colId xmlns:a16="http://schemas.microsoft.com/office/drawing/2014/main" val="20004"/>
                    </a:ext>
                  </a:extLst>
                </a:gridCol>
              </a:tblGrid>
              <a:tr h="1388922">
                <a:tc>
                  <a:txBody>
                    <a:bodyPr/>
                    <a:lstStyle/>
                    <a:p>
                      <a:pPr marL="0" algn="just" defTabSz="914400" rtl="0" eaLnBrk="1" fontAlgn="ctr" latinLnBrk="0" hangingPunct="1"/>
                      <a:r>
                        <a:rPr lang="es-BO" sz="1600" u="none" strike="noStrike" kern="1200" dirty="0">
                          <a:effectLst/>
                        </a:rPr>
                        <a:t>10</a:t>
                      </a:r>
                      <a:endParaRPr lang="es-BO" sz="1600" u="none" strike="noStrike" kern="1200" dirty="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a:effectLst/>
                        </a:rPr>
                        <a:t>CSC Y RA</a:t>
                      </a:r>
                      <a:endParaRPr lang="es-BO" sz="1600" u="none" strike="noStrike" kern="120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a:effectLst/>
                        </a:rPr>
                        <a:t>TJA</a:t>
                      </a:r>
                      <a:endParaRPr lang="es-BO" sz="1600" u="none" strike="noStrike" kern="120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a:effectLst/>
                        </a:rPr>
                        <a:t>AFIS-60-02-037/2015</a:t>
                      </a:r>
                      <a:endParaRPr lang="es-BO" sz="1600" u="none" strike="noStrike" kern="120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dirty="0">
                          <a:effectLst/>
                        </a:rPr>
                        <a:t>INFORME COMPLEMENTARIO A LA AUDITORIA ESPECIFICA DE INCOMPATIBILIDAD FUNCIONARIA POR CARGA HORARIA EN EL SEGURO SOCIAL UNIVERSITARIO TARIJA, CON RELACION A OTROS ENTES GESTORES E INSTITUCIONES.</a:t>
                      </a:r>
                      <a:endParaRPr lang="es-BO" sz="16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10000"/>
                  </a:ext>
                </a:extLst>
              </a:tr>
              <a:tr h="1388922">
                <a:tc>
                  <a:txBody>
                    <a:bodyPr/>
                    <a:lstStyle/>
                    <a:p>
                      <a:pPr marL="0" algn="just" defTabSz="914400" rtl="0" eaLnBrk="1" fontAlgn="ctr" latinLnBrk="0" hangingPunct="1"/>
                      <a:r>
                        <a:rPr lang="es-BO" sz="1600" u="none" strike="noStrike" kern="1200">
                          <a:effectLst/>
                        </a:rPr>
                        <a:t>11</a:t>
                      </a:r>
                      <a:endParaRPr lang="es-BO" sz="1600" u="none" strike="noStrike" kern="120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dirty="0">
                          <a:effectLst/>
                        </a:rPr>
                        <a:t>SSU</a:t>
                      </a:r>
                      <a:endParaRPr lang="es-BO" sz="1600" u="none" strike="noStrike" kern="1200" dirty="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a:effectLst/>
                        </a:rPr>
                        <a:t>TJA</a:t>
                      </a:r>
                      <a:endParaRPr lang="es-BO" sz="1600" u="none" strike="noStrike" kern="120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a:effectLst/>
                        </a:rPr>
                        <a:t>AFIS-60-02-038/2015</a:t>
                      </a:r>
                      <a:endParaRPr lang="es-BO" sz="1600" u="none" strike="noStrike" kern="120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dirty="0">
                          <a:effectLst/>
                        </a:rPr>
                        <a:t>INFORME COMPLEMENTARIO A LA AUDITORIA ESPECIFICA DE INCOMPATIBILIDAD FUNCIONARIA POR CARGA HORARIA EN EL SEGURO SOCIAL UNIVERSITARIO TARIJA, CON RELACION A OTROS ENTES GESTORES E INSTITUCIONES.</a:t>
                      </a:r>
                      <a:endParaRPr lang="es-BO" sz="16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10001"/>
                  </a:ext>
                </a:extLst>
              </a:tr>
              <a:tr h="1388922">
                <a:tc>
                  <a:txBody>
                    <a:bodyPr/>
                    <a:lstStyle/>
                    <a:p>
                      <a:pPr marL="0" algn="just" defTabSz="914400" rtl="0" eaLnBrk="1" fontAlgn="ctr" latinLnBrk="0" hangingPunct="1"/>
                      <a:r>
                        <a:rPr lang="es-BO" sz="1600" u="none" strike="noStrike" kern="1200">
                          <a:effectLst/>
                        </a:rPr>
                        <a:t>12</a:t>
                      </a:r>
                      <a:endParaRPr lang="es-BO" sz="1600" u="none" strike="noStrike" kern="120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a:effectLst/>
                        </a:rPr>
                        <a:t>SSU</a:t>
                      </a:r>
                      <a:endParaRPr lang="es-BO" sz="1600" u="none" strike="noStrike" kern="120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a:effectLst/>
                        </a:rPr>
                        <a:t>TJA</a:t>
                      </a:r>
                      <a:endParaRPr lang="es-BO" sz="1600" u="none" strike="noStrike" kern="120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dirty="0">
                          <a:effectLst/>
                        </a:rPr>
                        <a:t>AFIS-60-02-039/2015</a:t>
                      </a:r>
                      <a:endParaRPr lang="es-BO" sz="1600" u="none" strike="noStrike" kern="1200" dirty="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dirty="0">
                          <a:effectLst/>
                        </a:rPr>
                        <a:t>INFORME COMPLEMENTARIO A LA AUDITORIA ESPECIFICA DE INCOMPATIBILIDAD FUNCIONARIA POR CARGA HORARIA EN EL SEGURO SOCIAL UNIVERSITARIO TARIJA, CON RELACION A OTROS ENTES GESTORES E INSTITUCIONES.</a:t>
                      </a:r>
                      <a:endParaRPr lang="es-BO" sz="16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10002"/>
                  </a:ext>
                </a:extLst>
              </a:tr>
            </a:tbl>
          </a:graphicData>
        </a:graphic>
      </p:graphicFrame>
      <p:sp>
        <p:nvSpPr>
          <p:cNvPr id="10" name="9 CuadroTexto"/>
          <p:cNvSpPr txBox="1"/>
          <p:nvPr/>
        </p:nvSpPr>
        <p:spPr>
          <a:xfrm>
            <a:off x="6816080" y="619252"/>
            <a:ext cx="3594068" cy="25391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defPPr>
              <a:defRPr lang="es-BO"/>
            </a:defPPr>
            <a:lvl1pPr algn="ctr" fontAlgn="auto">
              <a:spcBef>
                <a:spcPts val="0"/>
              </a:spcBef>
              <a:spcAft>
                <a:spcPts val="0"/>
              </a:spcAft>
              <a:defRPr sz="900" b="1">
                <a:solidFill>
                  <a:srgbClr val="FFFF00"/>
                </a:solidFill>
                <a:effectLst>
                  <a:outerShdw blurRad="38100" dist="38100" dir="2700000" algn="tl">
                    <a:srgbClr val="000000">
                      <a:alpha val="43137"/>
                    </a:srgbClr>
                  </a:outerShdw>
                </a:effectLst>
              </a:defRPr>
            </a:lvl1pPr>
          </a:lstStyle>
          <a:p>
            <a:r>
              <a:rPr lang="es-BO" sz="1050" dirty="0">
                <a:solidFill>
                  <a:schemeClr val="bg1"/>
                </a:solidFill>
              </a:rPr>
              <a:t>AREA  FISCALIZACIÓN ADMNISTRATIVA Y FINANCIERA</a:t>
            </a:r>
            <a:endParaRPr lang="es-ES" sz="1050" dirty="0">
              <a:solidFill>
                <a:schemeClr val="bg1"/>
              </a:solidFill>
            </a:endParaRPr>
          </a:p>
        </p:txBody>
      </p:sp>
      <p:sp>
        <p:nvSpPr>
          <p:cNvPr id="8" name="5 CuadroTexto"/>
          <p:cNvSpPr txBox="1"/>
          <p:nvPr/>
        </p:nvSpPr>
        <p:spPr>
          <a:xfrm>
            <a:off x="6384033" y="81776"/>
            <a:ext cx="4032449" cy="41549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s-BO" sz="1050" b="1" dirty="0">
                <a:solidFill>
                  <a:schemeClr val="bg1"/>
                </a:solidFill>
                <a:effectLst>
                  <a:outerShdw blurRad="38100" dist="38100" dir="2700000" algn="tl">
                    <a:srgbClr val="000000">
                      <a:alpha val="43137"/>
                    </a:srgbClr>
                  </a:outerShdw>
                </a:effectLst>
              </a:rPr>
              <a:t>DEPARTAMENTO TÉCNICO DE FISCALIZACIÓN</a:t>
            </a:r>
          </a:p>
          <a:p>
            <a:pPr algn="ctr">
              <a:defRPr/>
            </a:pPr>
            <a:r>
              <a:rPr lang="es-BO" sz="1050" b="1" dirty="0">
                <a:solidFill>
                  <a:schemeClr val="bg1"/>
                </a:solidFill>
                <a:effectLst>
                  <a:outerShdw blurRad="38100" dist="38100" dir="2700000" algn="tl">
                    <a:srgbClr val="000000">
                      <a:alpha val="43137"/>
                    </a:srgbClr>
                  </a:outerShdw>
                </a:effectLst>
              </a:rPr>
              <a:t>ADMINISTRATIVA Y FINANCIERA</a:t>
            </a:r>
            <a:endParaRPr lang="es-ES" sz="1050" b="1" dirty="0">
              <a:solidFill>
                <a:schemeClr val="bg1"/>
              </a:solidFill>
              <a:effectLst>
                <a:outerShdw blurRad="38100" dist="38100" dir="2700000" algn="tl">
                  <a:srgbClr val="000000">
                    <a:alpha val="43137"/>
                  </a:srgbClr>
                </a:outerShdw>
              </a:effectLst>
            </a:endParaRPr>
          </a:p>
        </p:txBody>
      </p:sp>
      <p:pic>
        <p:nvPicPr>
          <p:cNvPr id="9"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7519340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2063552" y="1660738"/>
            <a:ext cx="6120680" cy="400110"/>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s-BO" sz="2000" b="1" dirty="0">
                <a:effectLst>
                  <a:outerShdw blurRad="38100" dist="38100" dir="2700000" algn="tl">
                    <a:srgbClr val="000000">
                      <a:alpha val="43137"/>
                    </a:srgbClr>
                  </a:outerShdw>
                </a:effectLst>
              </a:rPr>
              <a:t>RESULTADOS OBTENIDOS EN LA  GESTIÓN 2015:</a:t>
            </a:r>
          </a:p>
        </p:txBody>
      </p:sp>
      <p:sp>
        <p:nvSpPr>
          <p:cNvPr id="2" name="1 CuadroTexto"/>
          <p:cNvSpPr txBox="1"/>
          <p:nvPr/>
        </p:nvSpPr>
        <p:spPr>
          <a:xfrm>
            <a:off x="2351584" y="2564906"/>
            <a:ext cx="7632848" cy="4216539"/>
          </a:xfrm>
          <a:prstGeom prst="rect">
            <a:avLst/>
          </a:prstGeom>
          <a:noFill/>
        </p:spPr>
        <p:txBody>
          <a:bodyPr wrap="square" rtlCol="0">
            <a:spAutoFit/>
          </a:bodyPr>
          <a:lstStyle/>
          <a:p>
            <a:pPr algn="just"/>
            <a:r>
              <a:rPr lang="es-BO" sz="3600" b="1" dirty="0">
                <a:latin typeface="Times New Roman" pitchFamily="18" charset="0"/>
                <a:cs typeface="Times New Roman" pitchFamily="18" charset="0"/>
              </a:rPr>
              <a:t>DEL TOTAL DE AUDITORIAS PRELIMINARES REALIZADAS, EL 58% PRESENTAN INDICIOS DE RESPONSABILIDAD CIVIL.</a:t>
            </a:r>
          </a:p>
          <a:p>
            <a:pPr algn="just"/>
            <a:endParaRPr lang="es-BO" sz="3600" b="1" dirty="0">
              <a:latin typeface="Times New Roman" pitchFamily="18" charset="0"/>
              <a:cs typeface="Times New Roman" pitchFamily="18" charset="0"/>
            </a:endParaRPr>
          </a:p>
          <a:p>
            <a:pPr algn="just"/>
            <a:r>
              <a:rPr lang="es-BO" sz="3600" b="1" dirty="0">
                <a:latin typeface="Times New Roman" pitchFamily="18" charset="0"/>
                <a:cs typeface="Times New Roman" pitchFamily="18" charset="0"/>
              </a:rPr>
              <a:t>POR UN IMPORTE DE Bs 5.354.149,12</a:t>
            </a:r>
          </a:p>
          <a:p>
            <a:endParaRPr lang="es-BO" sz="1600" dirty="0"/>
          </a:p>
        </p:txBody>
      </p:sp>
      <p:sp>
        <p:nvSpPr>
          <p:cNvPr id="9" name="8 CuadroTexto"/>
          <p:cNvSpPr txBox="1"/>
          <p:nvPr/>
        </p:nvSpPr>
        <p:spPr>
          <a:xfrm>
            <a:off x="6816080" y="619252"/>
            <a:ext cx="3594068" cy="25391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defPPr>
              <a:defRPr lang="es-BO"/>
            </a:defPPr>
            <a:lvl1pPr algn="ctr" fontAlgn="auto">
              <a:spcBef>
                <a:spcPts val="0"/>
              </a:spcBef>
              <a:spcAft>
                <a:spcPts val="0"/>
              </a:spcAft>
              <a:defRPr sz="900" b="1">
                <a:solidFill>
                  <a:srgbClr val="FFFF00"/>
                </a:solidFill>
                <a:effectLst>
                  <a:outerShdw blurRad="38100" dist="38100" dir="2700000" algn="tl">
                    <a:srgbClr val="000000">
                      <a:alpha val="43137"/>
                    </a:srgbClr>
                  </a:outerShdw>
                </a:effectLst>
              </a:defRPr>
            </a:lvl1pPr>
          </a:lstStyle>
          <a:p>
            <a:r>
              <a:rPr lang="es-BO" sz="1050" dirty="0">
                <a:solidFill>
                  <a:schemeClr val="bg1"/>
                </a:solidFill>
              </a:rPr>
              <a:t>AREA  FISCALIZACIÓN ADMNISTRATIVA Y FINANCIERA</a:t>
            </a:r>
            <a:endParaRPr lang="es-ES" sz="1050" dirty="0">
              <a:solidFill>
                <a:schemeClr val="bg1"/>
              </a:solidFill>
            </a:endParaRPr>
          </a:p>
        </p:txBody>
      </p:sp>
      <p:sp>
        <p:nvSpPr>
          <p:cNvPr id="8" name="5 CuadroTexto"/>
          <p:cNvSpPr txBox="1"/>
          <p:nvPr/>
        </p:nvSpPr>
        <p:spPr>
          <a:xfrm>
            <a:off x="6384033" y="81776"/>
            <a:ext cx="4032449" cy="41549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s-BO" sz="1050" b="1" dirty="0">
                <a:solidFill>
                  <a:schemeClr val="bg1"/>
                </a:solidFill>
                <a:effectLst>
                  <a:outerShdw blurRad="38100" dist="38100" dir="2700000" algn="tl">
                    <a:srgbClr val="000000">
                      <a:alpha val="43137"/>
                    </a:srgbClr>
                  </a:outerShdw>
                </a:effectLst>
              </a:rPr>
              <a:t>DEPARTAMENTO TÉCNICO DE FISCALIZACIÓN</a:t>
            </a:r>
          </a:p>
          <a:p>
            <a:pPr algn="ctr">
              <a:defRPr/>
            </a:pPr>
            <a:r>
              <a:rPr lang="es-BO" sz="1050" b="1" dirty="0">
                <a:solidFill>
                  <a:schemeClr val="bg1"/>
                </a:solidFill>
                <a:effectLst>
                  <a:outerShdw blurRad="38100" dist="38100" dir="2700000" algn="tl">
                    <a:srgbClr val="000000">
                      <a:alpha val="43137"/>
                    </a:srgbClr>
                  </a:outerShdw>
                </a:effectLst>
              </a:rPr>
              <a:t>ADMINISTRATIVA Y FINANCIERA</a:t>
            </a:r>
            <a:endParaRPr lang="es-ES" sz="1050" b="1" dirty="0">
              <a:solidFill>
                <a:schemeClr val="bg1"/>
              </a:solidFill>
              <a:effectLst>
                <a:outerShdw blurRad="38100" dist="38100" dir="2700000" algn="tl">
                  <a:srgbClr val="000000">
                    <a:alpha val="43137"/>
                  </a:srgbClr>
                </a:outerShdw>
              </a:effectLst>
            </a:endParaRPr>
          </a:p>
        </p:txBody>
      </p:sp>
      <p:pic>
        <p:nvPicPr>
          <p:cNvPr id="10"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41008877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2063552" y="1484784"/>
            <a:ext cx="6984776" cy="400110"/>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s-BO" sz="2000" b="1" dirty="0">
                <a:effectLst>
                  <a:outerShdw blurRad="38100" dist="38100" dir="2700000" algn="tl">
                    <a:srgbClr val="000000">
                      <a:alpha val="43137"/>
                    </a:srgbClr>
                  </a:outerShdw>
                </a:effectLst>
              </a:rPr>
              <a:t>RESULTADOS OBTENIDOS EN EL PRIMER TRIMESTRE 2016:</a:t>
            </a:r>
          </a:p>
        </p:txBody>
      </p:sp>
      <p:graphicFrame>
        <p:nvGraphicFramePr>
          <p:cNvPr id="7" name="6 Tabla"/>
          <p:cNvGraphicFramePr>
            <a:graphicFrameLocks noGrp="1"/>
          </p:cNvGraphicFramePr>
          <p:nvPr>
            <p:extLst/>
          </p:nvPr>
        </p:nvGraphicFramePr>
        <p:xfrm>
          <a:off x="2065242" y="2204866"/>
          <a:ext cx="8207222" cy="3888433"/>
        </p:xfrm>
        <a:graphic>
          <a:graphicData uri="http://schemas.openxmlformats.org/drawingml/2006/table">
            <a:tbl>
              <a:tblPr firstRow="1" bandRow="1">
                <a:tableStyleId>{8A107856-5554-42FB-B03E-39F5DBC370BA}</a:tableStyleId>
              </a:tblPr>
              <a:tblGrid>
                <a:gridCol w="4657402">
                  <a:extLst>
                    <a:ext uri="{9D8B030D-6E8A-4147-A177-3AD203B41FA5}">
                      <a16:colId xmlns:a16="http://schemas.microsoft.com/office/drawing/2014/main" val="20000"/>
                    </a:ext>
                  </a:extLst>
                </a:gridCol>
                <a:gridCol w="1998009">
                  <a:extLst>
                    <a:ext uri="{9D8B030D-6E8A-4147-A177-3AD203B41FA5}">
                      <a16:colId xmlns:a16="http://schemas.microsoft.com/office/drawing/2014/main" val="20001"/>
                    </a:ext>
                  </a:extLst>
                </a:gridCol>
                <a:gridCol w="1551811">
                  <a:extLst>
                    <a:ext uri="{9D8B030D-6E8A-4147-A177-3AD203B41FA5}">
                      <a16:colId xmlns:a16="http://schemas.microsoft.com/office/drawing/2014/main" val="20002"/>
                    </a:ext>
                  </a:extLst>
                </a:gridCol>
              </a:tblGrid>
              <a:tr h="729081">
                <a:tc>
                  <a:txBody>
                    <a:bodyPr/>
                    <a:lstStyle/>
                    <a:p>
                      <a:pPr algn="ctr"/>
                      <a:r>
                        <a:rPr lang="es-BO" baseline="0" dirty="0">
                          <a:effectLst>
                            <a:outerShdw blurRad="38100" dist="38100" dir="2700000" algn="tl">
                              <a:srgbClr val="000000">
                                <a:alpha val="43137"/>
                              </a:srgbClr>
                            </a:outerShdw>
                          </a:effectLst>
                        </a:rPr>
                        <a:t>ACTIVIDADES</a:t>
                      </a:r>
                      <a:endParaRPr lang="es-BO" b="1" dirty="0">
                        <a:effectLst>
                          <a:outerShdw blurRad="38100" dist="38100" dir="2700000" algn="tl">
                            <a:srgbClr val="000000">
                              <a:alpha val="43137"/>
                            </a:srgbClr>
                          </a:outerShdw>
                        </a:effectLst>
                        <a:latin typeface="Arial" pitchFamily="34" charset="0"/>
                        <a:cs typeface="Arial" pitchFamily="34" charset="0"/>
                      </a:endParaRPr>
                    </a:p>
                  </a:txBody>
                  <a:tcPr anchor="ctr"/>
                </a:tc>
                <a:tc>
                  <a:txBody>
                    <a:bodyPr/>
                    <a:lstStyle/>
                    <a:p>
                      <a:pPr algn="ctr"/>
                      <a:r>
                        <a:rPr lang="es-BO" dirty="0">
                          <a:effectLst>
                            <a:outerShdw blurRad="38100" dist="38100" dir="2700000" algn="tl">
                              <a:srgbClr val="000000">
                                <a:alpha val="43137"/>
                              </a:srgbClr>
                            </a:outerShdw>
                          </a:effectLst>
                        </a:rPr>
                        <a:t>PROGRAMADO</a:t>
                      </a:r>
                      <a:endParaRPr lang="es-BO" b="1" dirty="0">
                        <a:effectLst>
                          <a:outerShdw blurRad="38100" dist="38100" dir="2700000" algn="tl">
                            <a:srgbClr val="000000">
                              <a:alpha val="43137"/>
                            </a:srgbClr>
                          </a:outerShdw>
                        </a:effectLst>
                        <a:latin typeface="Arial" pitchFamily="34" charset="0"/>
                        <a:cs typeface="Arial" pitchFamily="34" charset="0"/>
                      </a:endParaRPr>
                    </a:p>
                  </a:txBody>
                  <a:tcPr anchor="ctr"/>
                </a:tc>
                <a:tc>
                  <a:txBody>
                    <a:bodyPr/>
                    <a:lstStyle/>
                    <a:p>
                      <a:pPr algn="ctr"/>
                      <a:r>
                        <a:rPr lang="es-BO" dirty="0">
                          <a:effectLst>
                            <a:outerShdw blurRad="38100" dist="38100" dir="2700000" algn="tl">
                              <a:srgbClr val="000000">
                                <a:alpha val="43137"/>
                              </a:srgbClr>
                            </a:outerShdw>
                          </a:effectLst>
                        </a:rPr>
                        <a:t>EJECUTADO</a:t>
                      </a:r>
                      <a:endParaRPr lang="es-BO" b="1" dirty="0">
                        <a:solidFill>
                          <a:schemeClr val="bg1"/>
                        </a:solidFill>
                        <a:effectLst>
                          <a:outerShdw blurRad="38100" dist="38100" dir="2700000" algn="tl">
                            <a:srgbClr val="000000">
                              <a:alpha val="43137"/>
                            </a:srgbClr>
                          </a:outerShdw>
                        </a:effectLst>
                        <a:latin typeface="Arial" pitchFamily="34" charset="0"/>
                        <a:cs typeface="Arial" pitchFamily="34" charset="0"/>
                      </a:endParaRPr>
                    </a:p>
                  </a:txBody>
                  <a:tcPr anchor="ctr"/>
                </a:tc>
                <a:extLst>
                  <a:ext uri="{0D108BD9-81ED-4DB2-BD59-A6C34878D82A}">
                    <a16:rowId xmlns:a16="http://schemas.microsoft.com/office/drawing/2014/main" val="10000"/>
                  </a:ext>
                </a:extLst>
              </a:tr>
              <a:tr h="789838">
                <a:tc>
                  <a:txBody>
                    <a:bodyPr/>
                    <a:lstStyle/>
                    <a:p>
                      <a:pPr algn="just">
                        <a:buFont typeface="Wingdings" pitchFamily="2" charset="2"/>
                        <a:buNone/>
                      </a:pPr>
                      <a:r>
                        <a:rPr lang="es-CO" sz="2000" dirty="0">
                          <a:effectLst>
                            <a:outerShdw blurRad="38100" dist="38100" dir="2700000" algn="tl">
                              <a:srgbClr val="000000">
                                <a:alpha val="43137"/>
                              </a:srgbClr>
                            </a:outerShdw>
                          </a:effectLst>
                        </a:rPr>
                        <a:t>Seguimiento a Auditorías (Santa Cruz)</a:t>
                      </a:r>
                      <a:endParaRPr lang="es-BO" sz="2000" b="1" dirty="0">
                        <a:effectLst>
                          <a:outerShdw blurRad="38100" dist="38100" dir="2700000" algn="tl">
                            <a:srgbClr val="000000">
                              <a:alpha val="43137"/>
                            </a:srgbClr>
                          </a:outerShdw>
                        </a:effectLst>
                        <a:latin typeface="Times New Roman" pitchFamily="18" charset="0"/>
                        <a:cs typeface="Times New Roman" pitchFamily="18" charset="0"/>
                      </a:endParaRPr>
                    </a:p>
                  </a:txBody>
                  <a:tcPr anchor="ctr"/>
                </a:tc>
                <a:tc>
                  <a:txBody>
                    <a:bodyPr/>
                    <a:lstStyle/>
                    <a:p>
                      <a:pPr algn="just">
                        <a:buFont typeface="Wingdings" pitchFamily="2" charset="2"/>
                        <a:buNone/>
                      </a:pPr>
                      <a:r>
                        <a:rPr lang="es-BO" sz="2000" b="1" dirty="0">
                          <a:effectLst>
                            <a:outerShdw blurRad="38100" dist="38100" dir="2700000" algn="tl">
                              <a:srgbClr val="000000">
                                <a:alpha val="43137"/>
                              </a:srgbClr>
                            </a:outerShdw>
                          </a:effectLst>
                          <a:latin typeface="Times New Roman" pitchFamily="18" charset="0"/>
                          <a:cs typeface="Times New Roman" pitchFamily="18" charset="0"/>
                        </a:rPr>
                        <a:t>1</a:t>
                      </a:r>
                    </a:p>
                  </a:txBody>
                  <a:tcPr vert="wordArtVert"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BO" sz="2000" b="1" kern="1200" dirty="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1</a:t>
                      </a:r>
                    </a:p>
                  </a:txBody>
                  <a:tcPr vert="wordArtVert" anchor="ctr"/>
                </a:tc>
                <a:extLst>
                  <a:ext uri="{0D108BD9-81ED-4DB2-BD59-A6C34878D82A}">
                    <a16:rowId xmlns:a16="http://schemas.microsoft.com/office/drawing/2014/main" val="10001"/>
                  </a:ext>
                </a:extLst>
              </a:tr>
              <a:tr h="789838">
                <a:tc>
                  <a:txBody>
                    <a:bodyPr/>
                    <a:lstStyle/>
                    <a:p>
                      <a:pPr marL="0" algn="just" defTabSz="914400" rtl="0" eaLnBrk="1" latinLnBrk="0" hangingPunct="1">
                        <a:buFont typeface="Wingdings" pitchFamily="2" charset="2"/>
                        <a:buNone/>
                      </a:pPr>
                      <a:r>
                        <a:rPr lang="es-BO" sz="2000" kern="1200" dirty="0">
                          <a:solidFill>
                            <a:schemeClr val="dk1"/>
                          </a:solidFill>
                          <a:effectLst>
                            <a:outerShdw blurRad="38100" dist="38100" dir="2700000" algn="tl">
                              <a:srgbClr val="000000">
                                <a:alpha val="43137"/>
                              </a:srgbClr>
                            </a:outerShdw>
                          </a:effectLst>
                          <a:latin typeface="+mn-lt"/>
                          <a:ea typeface="+mn-ea"/>
                          <a:cs typeface="+mn-cs"/>
                        </a:rPr>
                        <a:t>Auditoria Preliminar</a:t>
                      </a:r>
                    </a:p>
                  </a:txBody>
                  <a:tcPr anchor="ctr"/>
                </a:tc>
                <a:tc>
                  <a:txBody>
                    <a:bodyPr/>
                    <a:lstStyle/>
                    <a:p>
                      <a:pPr algn="just">
                        <a:buFont typeface="Wingdings" pitchFamily="2" charset="2"/>
                        <a:buNone/>
                      </a:pPr>
                      <a:r>
                        <a:rPr lang="es-BO" sz="2000" b="1" dirty="0">
                          <a:effectLst>
                            <a:outerShdw blurRad="38100" dist="38100" dir="2700000" algn="tl">
                              <a:srgbClr val="000000">
                                <a:alpha val="43137"/>
                              </a:srgbClr>
                            </a:outerShdw>
                          </a:effectLst>
                          <a:latin typeface="Times New Roman" pitchFamily="18" charset="0"/>
                          <a:cs typeface="Times New Roman" pitchFamily="18" charset="0"/>
                        </a:rPr>
                        <a:t>1</a:t>
                      </a:r>
                    </a:p>
                  </a:txBody>
                  <a:tcPr vert="wordArtVert"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BO" sz="2000" b="1" kern="1200" dirty="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1</a:t>
                      </a:r>
                    </a:p>
                  </a:txBody>
                  <a:tcPr vert="wordArtVert" anchor="ctr"/>
                </a:tc>
                <a:extLst>
                  <a:ext uri="{0D108BD9-81ED-4DB2-BD59-A6C34878D82A}">
                    <a16:rowId xmlns:a16="http://schemas.microsoft.com/office/drawing/2014/main" val="10002"/>
                  </a:ext>
                </a:extLst>
              </a:tr>
              <a:tr h="789838">
                <a:tc>
                  <a:txBody>
                    <a:bodyPr/>
                    <a:lstStyle/>
                    <a:p>
                      <a:pPr marL="0" algn="just" defTabSz="914400" rtl="0" eaLnBrk="1" latinLnBrk="0" hangingPunct="1">
                        <a:buFont typeface="Wingdings" pitchFamily="2" charset="2"/>
                        <a:buNone/>
                      </a:pPr>
                      <a:r>
                        <a:rPr lang="es-CO" sz="2000" kern="1200" dirty="0">
                          <a:solidFill>
                            <a:schemeClr val="dk1"/>
                          </a:solidFill>
                          <a:effectLst>
                            <a:outerShdw blurRad="38100" dist="38100" dir="2700000" algn="tl">
                              <a:srgbClr val="000000">
                                <a:alpha val="43137"/>
                              </a:srgbClr>
                            </a:outerShdw>
                          </a:effectLst>
                          <a:latin typeface="+mn-lt"/>
                          <a:ea typeface="+mn-ea"/>
                          <a:cs typeface="+mn-cs"/>
                        </a:rPr>
                        <a:t>Informe Complementario</a:t>
                      </a:r>
                      <a:endParaRPr lang="es-BO" sz="2000" kern="1200" dirty="0">
                        <a:solidFill>
                          <a:schemeClr val="dk1"/>
                        </a:solidFill>
                        <a:effectLst>
                          <a:outerShdw blurRad="38100" dist="38100" dir="2700000" algn="tl">
                            <a:srgbClr val="000000">
                              <a:alpha val="43137"/>
                            </a:srgbClr>
                          </a:outerShdw>
                        </a:effectLst>
                        <a:latin typeface="+mn-lt"/>
                        <a:ea typeface="+mn-ea"/>
                        <a:cs typeface="+mn-cs"/>
                      </a:endParaRPr>
                    </a:p>
                  </a:txBody>
                  <a:tcPr anchor="ctr"/>
                </a:tc>
                <a:tc>
                  <a:txBody>
                    <a:bodyPr/>
                    <a:lstStyle/>
                    <a:p>
                      <a:pPr algn="just">
                        <a:buFont typeface="Wingdings" pitchFamily="2" charset="2"/>
                        <a:buNone/>
                      </a:pPr>
                      <a:r>
                        <a:rPr lang="es-BO" sz="2000" b="1" dirty="0">
                          <a:effectLst>
                            <a:outerShdw blurRad="38100" dist="38100" dir="2700000" algn="tl">
                              <a:srgbClr val="000000">
                                <a:alpha val="43137"/>
                              </a:srgbClr>
                            </a:outerShdw>
                          </a:effectLst>
                          <a:latin typeface="Times New Roman" pitchFamily="18" charset="0"/>
                          <a:cs typeface="Times New Roman" pitchFamily="18" charset="0"/>
                        </a:rPr>
                        <a:t>1</a:t>
                      </a:r>
                    </a:p>
                  </a:txBody>
                  <a:tcPr vert="wordArtVert"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BO" sz="2000" b="1" kern="1200" dirty="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1</a:t>
                      </a:r>
                    </a:p>
                  </a:txBody>
                  <a:tcPr vert="wordArtVert" anchor="ctr"/>
                </a:tc>
                <a:extLst>
                  <a:ext uri="{0D108BD9-81ED-4DB2-BD59-A6C34878D82A}">
                    <a16:rowId xmlns:a16="http://schemas.microsoft.com/office/drawing/2014/main" val="10003"/>
                  </a:ext>
                </a:extLst>
              </a:tr>
              <a:tr h="789838">
                <a:tc>
                  <a:txBody>
                    <a:bodyPr/>
                    <a:lstStyle/>
                    <a:p>
                      <a:pPr marL="0" marR="0" indent="0" algn="just" defTabSz="914400" rtl="0" eaLnBrk="1" fontAlgn="auto" latinLnBrk="0" hangingPunct="1">
                        <a:lnSpc>
                          <a:spcPct val="100000"/>
                        </a:lnSpc>
                        <a:spcBef>
                          <a:spcPts val="0"/>
                        </a:spcBef>
                        <a:spcAft>
                          <a:spcPts val="0"/>
                        </a:spcAft>
                        <a:buClrTx/>
                        <a:buSzTx/>
                        <a:buFont typeface="Wingdings" pitchFamily="2" charset="2"/>
                        <a:buNone/>
                        <a:tabLst/>
                        <a:defRPr/>
                      </a:pPr>
                      <a:r>
                        <a:rPr lang="es-CO" sz="2000" kern="1200" dirty="0">
                          <a:solidFill>
                            <a:schemeClr val="dk1"/>
                          </a:solidFill>
                          <a:effectLst>
                            <a:outerShdw blurRad="38100" dist="38100" dir="2700000" algn="tl">
                              <a:srgbClr val="000000">
                                <a:alpha val="43137"/>
                              </a:srgbClr>
                            </a:outerShdw>
                          </a:effectLst>
                          <a:latin typeface="+mn-lt"/>
                          <a:ea typeface="+mn-ea"/>
                          <a:cs typeface="+mn-cs"/>
                        </a:rPr>
                        <a:t>Auditorías no Programadas</a:t>
                      </a:r>
                      <a:endParaRPr lang="es-BO" sz="2000" kern="1200" dirty="0">
                        <a:solidFill>
                          <a:schemeClr val="dk1"/>
                        </a:solidFill>
                        <a:effectLst>
                          <a:outerShdw blurRad="38100" dist="38100" dir="2700000" algn="tl">
                            <a:srgbClr val="000000">
                              <a:alpha val="43137"/>
                            </a:srgbClr>
                          </a:outerShdw>
                        </a:effectLst>
                        <a:latin typeface="+mn-lt"/>
                        <a:ea typeface="+mn-ea"/>
                        <a:cs typeface="+mn-cs"/>
                      </a:endParaRPr>
                    </a:p>
                  </a:txBody>
                  <a:tcPr anchor="ctr"/>
                </a:tc>
                <a:tc>
                  <a:txBody>
                    <a:bodyPr/>
                    <a:lstStyle/>
                    <a:p>
                      <a:pPr algn="just">
                        <a:buFont typeface="Wingdings" pitchFamily="2" charset="2"/>
                        <a:buNone/>
                      </a:pPr>
                      <a:r>
                        <a:rPr lang="es-BO" sz="2000" b="1" dirty="0">
                          <a:effectLst>
                            <a:outerShdw blurRad="38100" dist="38100" dir="2700000" algn="tl">
                              <a:srgbClr val="000000">
                                <a:alpha val="43137"/>
                              </a:srgbClr>
                            </a:outerShdw>
                          </a:effectLst>
                          <a:latin typeface="Times New Roman" pitchFamily="18" charset="0"/>
                          <a:cs typeface="Times New Roman" pitchFamily="18" charset="0"/>
                        </a:rPr>
                        <a:t>5</a:t>
                      </a:r>
                    </a:p>
                  </a:txBody>
                  <a:tcPr vert="wordArtVert"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BO" sz="2000" b="1" kern="1200" dirty="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5</a:t>
                      </a:r>
                    </a:p>
                  </a:txBody>
                  <a:tcPr vert="wordArtVert" anchor="ctr"/>
                </a:tc>
                <a:extLst>
                  <a:ext uri="{0D108BD9-81ED-4DB2-BD59-A6C34878D82A}">
                    <a16:rowId xmlns:a16="http://schemas.microsoft.com/office/drawing/2014/main" val="10004"/>
                  </a:ext>
                </a:extLst>
              </a:tr>
            </a:tbl>
          </a:graphicData>
        </a:graphic>
      </p:graphicFrame>
      <p:sp>
        <p:nvSpPr>
          <p:cNvPr id="10" name="9 CuadroTexto"/>
          <p:cNvSpPr txBox="1"/>
          <p:nvPr/>
        </p:nvSpPr>
        <p:spPr>
          <a:xfrm>
            <a:off x="6816080" y="619252"/>
            <a:ext cx="3594068" cy="25391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defPPr>
              <a:defRPr lang="es-BO"/>
            </a:defPPr>
            <a:lvl1pPr algn="ctr" fontAlgn="auto">
              <a:spcBef>
                <a:spcPts val="0"/>
              </a:spcBef>
              <a:spcAft>
                <a:spcPts val="0"/>
              </a:spcAft>
              <a:defRPr sz="900" b="1">
                <a:solidFill>
                  <a:srgbClr val="FFFF00"/>
                </a:solidFill>
                <a:effectLst>
                  <a:outerShdw blurRad="38100" dist="38100" dir="2700000" algn="tl">
                    <a:srgbClr val="000000">
                      <a:alpha val="43137"/>
                    </a:srgbClr>
                  </a:outerShdw>
                </a:effectLst>
              </a:defRPr>
            </a:lvl1pPr>
          </a:lstStyle>
          <a:p>
            <a:r>
              <a:rPr lang="es-BO" sz="1050" dirty="0">
                <a:solidFill>
                  <a:schemeClr val="bg1"/>
                </a:solidFill>
              </a:rPr>
              <a:t>AREA  FISCALIZACIÓN ADMNISTRATIVA Y FINANCIERA</a:t>
            </a:r>
            <a:endParaRPr lang="es-ES" sz="1050" dirty="0">
              <a:solidFill>
                <a:schemeClr val="bg1"/>
              </a:solidFill>
            </a:endParaRPr>
          </a:p>
        </p:txBody>
      </p:sp>
      <p:sp>
        <p:nvSpPr>
          <p:cNvPr id="8" name="5 CuadroTexto"/>
          <p:cNvSpPr txBox="1"/>
          <p:nvPr/>
        </p:nvSpPr>
        <p:spPr>
          <a:xfrm>
            <a:off x="6384033" y="81776"/>
            <a:ext cx="4032449" cy="41549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s-BO" sz="1050" b="1" dirty="0">
                <a:solidFill>
                  <a:schemeClr val="bg1"/>
                </a:solidFill>
                <a:effectLst>
                  <a:outerShdw blurRad="38100" dist="38100" dir="2700000" algn="tl">
                    <a:srgbClr val="000000">
                      <a:alpha val="43137"/>
                    </a:srgbClr>
                  </a:outerShdw>
                </a:effectLst>
              </a:rPr>
              <a:t>DEPARTAMENTO TÉCNICO DE FISCALIZACIÓN</a:t>
            </a:r>
          </a:p>
          <a:p>
            <a:pPr algn="ctr">
              <a:defRPr/>
            </a:pPr>
            <a:r>
              <a:rPr lang="es-BO" sz="1050" b="1" dirty="0">
                <a:solidFill>
                  <a:schemeClr val="bg1"/>
                </a:solidFill>
                <a:effectLst>
                  <a:outerShdw blurRad="38100" dist="38100" dir="2700000" algn="tl">
                    <a:srgbClr val="000000">
                      <a:alpha val="43137"/>
                    </a:srgbClr>
                  </a:outerShdw>
                </a:effectLst>
              </a:rPr>
              <a:t>ADMINISTRATIVA Y FINANCIERA</a:t>
            </a:r>
            <a:endParaRPr lang="es-ES" sz="1050" b="1" dirty="0">
              <a:solidFill>
                <a:schemeClr val="bg1"/>
              </a:solidFill>
              <a:effectLst>
                <a:outerShdw blurRad="38100" dist="38100" dir="2700000" algn="tl">
                  <a:srgbClr val="000000">
                    <a:alpha val="43137"/>
                  </a:srgbClr>
                </a:outerShdw>
              </a:effectLst>
            </a:endParaRPr>
          </a:p>
        </p:txBody>
      </p:sp>
      <p:pic>
        <p:nvPicPr>
          <p:cNvPr id="11"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8693338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Rectángulo"/>
          <p:cNvSpPr/>
          <p:nvPr/>
        </p:nvSpPr>
        <p:spPr>
          <a:xfrm>
            <a:off x="2423592" y="1196752"/>
            <a:ext cx="3816425" cy="400110"/>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s-BO" sz="2000" b="1" dirty="0">
                <a:effectLst>
                  <a:outerShdw blurRad="38100" dist="38100" dir="2700000" algn="tl">
                    <a:srgbClr val="000000">
                      <a:alpha val="43137"/>
                    </a:srgbClr>
                  </a:outerShdw>
                </a:effectLst>
              </a:rPr>
              <a:t>1 SEGUIMIENTO DE  AUDITORIA</a:t>
            </a:r>
          </a:p>
        </p:txBody>
      </p:sp>
      <p:graphicFrame>
        <p:nvGraphicFramePr>
          <p:cNvPr id="5" name="4 Tabla"/>
          <p:cNvGraphicFramePr>
            <a:graphicFrameLocks noGrp="1"/>
          </p:cNvGraphicFramePr>
          <p:nvPr>
            <p:extLst/>
          </p:nvPr>
        </p:nvGraphicFramePr>
        <p:xfrm>
          <a:off x="2423594" y="1772817"/>
          <a:ext cx="7776862" cy="418003"/>
        </p:xfrm>
        <a:graphic>
          <a:graphicData uri="http://schemas.openxmlformats.org/drawingml/2006/table">
            <a:tbl>
              <a:tblPr>
                <a:tableStyleId>{8A107856-5554-42FB-B03E-39F5DBC370BA}</a:tableStyleId>
              </a:tblPr>
              <a:tblGrid>
                <a:gridCol w="433183">
                  <a:extLst>
                    <a:ext uri="{9D8B030D-6E8A-4147-A177-3AD203B41FA5}">
                      <a16:colId xmlns:a16="http://schemas.microsoft.com/office/drawing/2014/main" val="20000"/>
                    </a:ext>
                  </a:extLst>
                </a:gridCol>
                <a:gridCol w="934967">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5688632">
                  <a:extLst>
                    <a:ext uri="{9D8B030D-6E8A-4147-A177-3AD203B41FA5}">
                      <a16:colId xmlns:a16="http://schemas.microsoft.com/office/drawing/2014/main" val="20003"/>
                    </a:ext>
                  </a:extLst>
                </a:gridCol>
              </a:tblGrid>
              <a:tr h="418003">
                <a:tc>
                  <a:txBody>
                    <a:bodyPr/>
                    <a:lstStyle/>
                    <a:p>
                      <a:pPr algn="ctr" fontAlgn="ctr"/>
                      <a:r>
                        <a:rPr lang="es-BO" sz="1300" u="none" strike="noStrike" dirty="0">
                          <a:effectLst/>
                        </a:rPr>
                        <a:t>N°</a:t>
                      </a:r>
                      <a:endParaRPr lang="es-BO" sz="1300" b="0" i="0" u="none" strike="noStrike" dirty="0">
                        <a:effectLst/>
                        <a:latin typeface="Bodoni MT Condensed"/>
                      </a:endParaRPr>
                    </a:p>
                  </a:txBody>
                  <a:tcPr marL="8008" marR="8008" marT="8008" marB="0" anchor="ctr"/>
                </a:tc>
                <a:tc>
                  <a:txBody>
                    <a:bodyPr/>
                    <a:lstStyle/>
                    <a:p>
                      <a:pPr algn="ctr" fontAlgn="ctr"/>
                      <a:r>
                        <a:rPr lang="es-BO" sz="1200" u="none" strike="noStrike" dirty="0">
                          <a:effectLst/>
                        </a:rPr>
                        <a:t>ENTE GESTOR</a:t>
                      </a:r>
                      <a:endParaRPr lang="es-BO" sz="1200" b="0" i="0" u="none" strike="noStrike" dirty="0">
                        <a:effectLst/>
                        <a:latin typeface="Bodoni MT Condensed"/>
                      </a:endParaRPr>
                    </a:p>
                  </a:txBody>
                  <a:tcPr marL="8008" marR="8008" marT="8008" marB="0" anchor="ctr"/>
                </a:tc>
                <a:tc>
                  <a:txBody>
                    <a:bodyPr/>
                    <a:lstStyle/>
                    <a:p>
                      <a:pPr algn="ctr" fontAlgn="ctr"/>
                      <a:r>
                        <a:rPr lang="es-BO" sz="1200" u="none" strike="noStrike" dirty="0">
                          <a:effectLst/>
                        </a:rPr>
                        <a:t>DEPTO</a:t>
                      </a:r>
                    </a:p>
                  </a:txBody>
                  <a:tcPr marL="8008" marR="8008" marT="8008" marB="0" anchor="ctr"/>
                </a:tc>
                <a:tc>
                  <a:txBody>
                    <a:bodyPr/>
                    <a:lstStyle/>
                    <a:p>
                      <a:pPr algn="ctr" fontAlgn="ctr"/>
                      <a:r>
                        <a:rPr lang="es-BO" sz="1300" u="none" strike="noStrike" dirty="0">
                          <a:effectLst/>
                        </a:rPr>
                        <a:t>DETALLE</a:t>
                      </a:r>
                      <a:endParaRPr lang="es-BO" sz="1300" b="0" i="0" u="none" strike="noStrike" dirty="0">
                        <a:effectLst/>
                        <a:latin typeface="Bodoni MT Condensed"/>
                      </a:endParaRPr>
                    </a:p>
                  </a:txBody>
                  <a:tcPr marL="8008" marR="8008" marT="8008" marB="0" anchor="ctr"/>
                </a:tc>
                <a:extLst>
                  <a:ext uri="{0D108BD9-81ED-4DB2-BD59-A6C34878D82A}">
                    <a16:rowId xmlns:a16="http://schemas.microsoft.com/office/drawing/2014/main" val="10000"/>
                  </a:ext>
                </a:extLst>
              </a:tr>
            </a:tbl>
          </a:graphicData>
        </a:graphic>
      </p:graphicFrame>
      <p:graphicFrame>
        <p:nvGraphicFramePr>
          <p:cNvPr id="3" name="2 Tabla"/>
          <p:cNvGraphicFramePr>
            <a:graphicFrameLocks noGrp="1"/>
          </p:cNvGraphicFramePr>
          <p:nvPr>
            <p:extLst/>
          </p:nvPr>
        </p:nvGraphicFramePr>
        <p:xfrm>
          <a:off x="2423592" y="2286572"/>
          <a:ext cx="7776865" cy="1142429"/>
        </p:xfrm>
        <a:graphic>
          <a:graphicData uri="http://schemas.openxmlformats.org/drawingml/2006/table">
            <a:tbl>
              <a:tblPr>
                <a:tableStyleId>{8A107856-5554-42FB-B03E-39F5DBC370BA}</a:tableStyleId>
              </a:tblPr>
              <a:tblGrid>
                <a:gridCol w="433183">
                  <a:extLst>
                    <a:ext uri="{9D8B030D-6E8A-4147-A177-3AD203B41FA5}">
                      <a16:colId xmlns:a16="http://schemas.microsoft.com/office/drawing/2014/main" val="20000"/>
                    </a:ext>
                  </a:extLst>
                </a:gridCol>
                <a:gridCol w="93497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5688632">
                  <a:extLst>
                    <a:ext uri="{9D8B030D-6E8A-4147-A177-3AD203B41FA5}">
                      <a16:colId xmlns:a16="http://schemas.microsoft.com/office/drawing/2014/main" val="20003"/>
                    </a:ext>
                  </a:extLst>
                </a:gridCol>
              </a:tblGrid>
              <a:tr h="1142429">
                <a:tc>
                  <a:txBody>
                    <a:bodyPr/>
                    <a:lstStyle/>
                    <a:p>
                      <a:pPr marL="0" algn="just" defTabSz="914400" rtl="0" eaLnBrk="1" fontAlgn="ctr" latinLnBrk="0" hangingPunct="1"/>
                      <a:r>
                        <a:rPr lang="es-BO" sz="1600" u="none" strike="noStrike" kern="1200" dirty="0">
                          <a:effectLst/>
                        </a:rPr>
                        <a:t>1</a:t>
                      </a:r>
                      <a:endParaRPr lang="es-BO" sz="1600" u="none" strike="noStrike" kern="1200" dirty="0">
                        <a:solidFill>
                          <a:schemeClr val="dk1"/>
                        </a:solidFill>
                        <a:effectLst/>
                        <a:latin typeface="+mn-lt"/>
                        <a:ea typeface="+mn-ea"/>
                        <a:cs typeface="+mn-cs"/>
                      </a:endParaRPr>
                    </a:p>
                  </a:txBody>
                  <a:tcPr marL="9525" marR="9525" marT="9525" marB="0" anchor="ctr"/>
                </a:tc>
                <a:tc>
                  <a:txBody>
                    <a:bodyPr/>
                    <a:lstStyle/>
                    <a:p>
                      <a:pPr marL="0" algn="ctr" defTabSz="914400" rtl="0" eaLnBrk="1" fontAlgn="ctr" latinLnBrk="0" hangingPunct="1"/>
                      <a:r>
                        <a:rPr lang="es-BO" sz="1600" u="none" strike="noStrike" kern="1200" dirty="0">
                          <a:effectLst/>
                        </a:rPr>
                        <a:t>CPS</a:t>
                      </a:r>
                      <a:endParaRPr lang="es-BO" sz="1600" u="none" strike="noStrike" kern="1200" dirty="0">
                        <a:solidFill>
                          <a:schemeClr val="dk1"/>
                        </a:solidFill>
                        <a:effectLst/>
                        <a:latin typeface="+mn-lt"/>
                        <a:ea typeface="+mn-ea"/>
                        <a:cs typeface="+mn-cs"/>
                      </a:endParaRPr>
                    </a:p>
                  </a:txBody>
                  <a:tcPr marL="9525" marR="9525" marT="9525" marB="0" anchor="ctr"/>
                </a:tc>
                <a:tc>
                  <a:txBody>
                    <a:bodyPr/>
                    <a:lstStyle/>
                    <a:p>
                      <a:pPr marL="0" algn="ctr" defTabSz="914400" rtl="0" eaLnBrk="1" fontAlgn="ctr" latinLnBrk="0" hangingPunct="1"/>
                      <a:r>
                        <a:rPr lang="es-BO" sz="1600" u="none" strike="noStrike" kern="1200" dirty="0">
                          <a:effectLst/>
                        </a:rPr>
                        <a:t>SRZ</a:t>
                      </a:r>
                      <a:endParaRPr lang="es-BO" sz="1600" u="none" strike="noStrike" kern="1200" dirty="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dirty="0">
                          <a:effectLst/>
                        </a:rPr>
                        <a:t>SEGUIMIENTO AL INFORME N° AFIS-60-02-012/2015 "AUDITORIA DE</a:t>
                      </a:r>
                      <a:r>
                        <a:rPr lang="es-BO" sz="1600" u="none" strike="noStrike" kern="1200" baseline="0" dirty="0">
                          <a:effectLst/>
                        </a:rPr>
                        <a:t> APORTES PATRONALES (COTIZACIONES).</a:t>
                      </a:r>
                      <a:endParaRPr lang="es-BO" sz="16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10000"/>
                  </a:ext>
                </a:extLst>
              </a:tr>
            </a:tbl>
          </a:graphicData>
        </a:graphic>
      </p:graphicFrame>
      <p:sp>
        <p:nvSpPr>
          <p:cNvPr id="10" name="9 CuadroTexto"/>
          <p:cNvSpPr txBox="1"/>
          <p:nvPr/>
        </p:nvSpPr>
        <p:spPr>
          <a:xfrm>
            <a:off x="6816080" y="619252"/>
            <a:ext cx="3594068" cy="25391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defPPr>
              <a:defRPr lang="es-BO"/>
            </a:defPPr>
            <a:lvl1pPr algn="ctr" fontAlgn="auto">
              <a:spcBef>
                <a:spcPts val="0"/>
              </a:spcBef>
              <a:spcAft>
                <a:spcPts val="0"/>
              </a:spcAft>
              <a:defRPr sz="900" b="1">
                <a:solidFill>
                  <a:srgbClr val="FFFF00"/>
                </a:solidFill>
                <a:effectLst>
                  <a:outerShdw blurRad="38100" dist="38100" dir="2700000" algn="tl">
                    <a:srgbClr val="000000">
                      <a:alpha val="43137"/>
                    </a:srgbClr>
                  </a:outerShdw>
                </a:effectLst>
              </a:defRPr>
            </a:lvl1pPr>
          </a:lstStyle>
          <a:p>
            <a:r>
              <a:rPr lang="es-BO" sz="1050" dirty="0">
                <a:solidFill>
                  <a:schemeClr val="bg1"/>
                </a:solidFill>
              </a:rPr>
              <a:t>AREA  FISCALIZACIÓN ADMNISTRATIVA Y FINANCIERA</a:t>
            </a:r>
            <a:endParaRPr lang="es-ES" sz="1050" dirty="0">
              <a:solidFill>
                <a:schemeClr val="bg1"/>
              </a:solidFill>
            </a:endParaRPr>
          </a:p>
        </p:txBody>
      </p:sp>
      <p:sp>
        <p:nvSpPr>
          <p:cNvPr id="8" name="7 Rectángulo"/>
          <p:cNvSpPr/>
          <p:nvPr/>
        </p:nvSpPr>
        <p:spPr>
          <a:xfrm>
            <a:off x="2495600" y="4005064"/>
            <a:ext cx="3168353" cy="400110"/>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s-BO" sz="2000" b="1" dirty="0">
                <a:effectLst>
                  <a:outerShdw blurRad="38100" dist="38100" dir="2700000" algn="tl">
                    <a:srgbClr val="000000">
                      <a:alpha val="43137"/>
                    </a:srgbClr>
                  </a:outerShdw>
                </a:effectLst>
              </a:rPr>
              <a:t>1 AUDITORIA PRELIMINAR</a:t>
            </a:r>
          </a:p>
        </p:txBody>
      </p:sp>
      <p:graphicFrame>
        <p:nvGraphicFramePr>
          <p:cNvPr id="9" name="8 Tabla"/>
          <p:cNvGraphicFramePr>
            <a:graphicFrameLocks noGrp="1"/>
          </p:cNvGraphicFramePr>
          <p:nvPr>
            <p:extLst/>
          </p:nvPr>
        </p:nvGraphicFramePr>
        <p:xfrm>
          <a:off x="2423595" y="4653137"/>
          <a:ext cx="7776861" cy="418003"/>
        </p:xfrm>
        <a:graphic>
          <a:graphicData uri="http://schemas.openxmlformats.org/drawingml/2006/table">
            <a:tbl>
              <a:tblPr>
                <a:tableStyleId>{8A107856-5554-42FB-B03E-39F5DBC370BA}</a:tableStyleId>
              </a:tblPr>
              <a:tblGrid>
                <a:gridCol w="433183">
                  <a:extLst>
                    <a:ext uri="{9D8B030D-6E8A-4147-A177-3AD203B41FA5}">
                      <a16:colId xmlns:a16="http://schemas.microsoft.com/office/drawing/2014/main" val="20000"/>
                    </a:ext>
                  </a:extLst>
                </a:gridCol>
                <a:gridCol w="942837">
                  <a:extLst>
                    <a:ext uri="{9D8B030D-6E8A-4147-A177-3AD203B41FA5}">
                      <a16:colId xmlns:a16="http://schemas.microsoft.com/office/drawing/2014/main" val="20001"/>
                    </a:ext>
                  </a:extLst>
                </a:gridCol>
                <a:gridCol w="928234">
                  <a:extLst>
                    <a:ext uri="{9D8B030D-6E8A-4147-A177-3AD203B41FA5}">
                      <a16:colId xmlns:a16="http://schemas.microsoft.com/office/drawing/2014/main" val="20002"/>
                    </a:ext>
                  </a:extLst>
                </a:gridCol>
                <a:gridCol w="5472607">
                  <a:extLst>
                    <a:ext uri="{9D8B030D-6E8A-4147-A177-3AD203B41FA5}">
                      <a16:colId xmlns:a16="http://schemas.microsoft.com/office/drawing/2014/main" val="20003"/>
                    </a:ext>
                  </a:extLst>
                </a:gridCol>
              </a:tblGrid>
              <a:tr h="418003">
                <a:tc>
                  <a:txBody>
                    <a:bodyPr/>
                    <a:lstStyle/>
                    <a:p>
                      <a:pPr algn="ctr" fontAlgn="ctr"/>
                      <a:r>
                        <a:rPr lang="es-BO" sz="1300" u="none" strike="noStrike" dirty="0">
                          <a:effectLst/>
                        </a:rPr>
                        <a:t>N°</a:t>
                      </a:r>
                      <a:endParaRPr lang="es-BO" sz="1300" b="0" i="0" u="none" strike="noStrike" dirty="0">
                        <a:effectLst/>
                        <a:latin typeface="Bodoni MT Condensed"/>
                      </a:endParaRPr>
                    </a:p>
                  </a:txBody>
                  <a:tcPr marL="8008" marR="8008" marT="8008" marB="0" anchor="ctr"/>
                </a:tc>
                <a:tc>
                  <a:txBody>
                    <a:bodyPr/>
                    <a:lstStyle/>
                    <a:p>
                      <a:pPr algn="ctr" fontAlgn="ctr"/>
                      <a:r>
                        <a:rPr lang="es-BO" sz="1200" u="none" strike="noStrike" dirty="0">
                          <a:effectLst/>
                        </a:rPr>
                        <a:t>ENTE GESTOR</a:t>
                      </a:r>
                      <a:endParaRPr lang="es-BO" sz="1200" b="0" i="0" u="none" strike="noStrike" dirty="0">
                        <a:effectLst/>
                        <a:latin typeface="Bodoni MT Condensed"/>
                      </a:endParaRPr>
                    </a:p>
                  </a:txBody>
                  <a:tcPr marL="8008" marR="8008" marT="8008" marB="0" anchor="ctr"/>
                </a:tc>
                <a:tc>
                  <a:txBody>
                    <a:bodyPr/>
                    <a:lstStyle/>
                    <a:p>
                      <a:pPr algn="ctr" fontAlgn="ctr"/>
                      <a:r>
                        <a:rPr lang="es-BO" sz="1200" u="none" strike="noStrike" dirty="0">
                          <a:effectLst/>
                        </a:rPr>
                        <a:t>DEPTO</a:t>
                      </a:r>
                    </a:p>
                  </a:txBody>
                  <a:tcPr marL="8008" marR="8008" marT="8008" marB="0" anchor="ctr"/>
                </a:tc>
                <a:tc>
                  <a:txBody>
                    <a:bodyPr/>
                    <a:lstStyle/>
                    <a:p>
                      <a:pPr algn="ctr" fontAlgn="ctr"/>
                      <a:r>
                        <a:rPr lang="es-BO" sz="1300" u="none" strike="noStrike" dirty="0">
                          <a:effectLst/>
                        </a:rPr>
                        <a:t>DETALLE</a:t>
                      </a:r>
                      <a:endParaRPr lang="es-BO" sz="1300" b="0" i="0" u="none" strike="noStrike" dirty="0">
                        <a:effectLst/>
                        <a:latin typeface="Bodoni MT Condensed"/>
                      </a:endParaRPr>
                    </a:p>
                  </a:txBody>
                  <a:tcPr marL="8008" marR="8008" marT="8008" marB="0" anchor="ctr"/>
                </a:tc>
                <a:extLst>
                  <a:ext uri="{0D108BD9-81ED-4DB2-BD59-A6C34878D82A}">
                    <a16:rowId xmlns:a16="http://schemas.microsoft.com/office/drawing/2014/main" val="10000"/>
                  </a:ext>
                </a:extLst>
              </a:tr>
            </a:tbl>
          </a:graphicData>
        </a:graphic>
      </p:graphicFrame>
      <p:graphicFrame>
        <p:nvGraphicFramePr>
          <p:cNvPr id="12" name="11 Tabla"/>
          <p:cNvGraphicFramePr>
            <a:graphicFrameLocks noGrp="1"/>
          </p:cNvGraphicFramePr>
          <p:nvPr>
            <p:extLst/>
          </p:nvPr>
        </p:nvGraphicFramePr>
        <p:xfrm>
          <a:off x="2423593" y="5166892"/>
          <a:ext cx="7776865" cy="1070421"/>
        </p:xfrm>
        <a:graphic>
          <a:graphicData uri="http://schemas.openxmlformats.org/drawingml/2006/table">
            <a:tbl>
              <a:tblPr>
                <a:tableStyleId>{8A107856-5554-42FB-B03E-39F5DBC370BA}</a:tableStyleId>
              </a:tblPr>
              <a:tblGrid>
                <a:gridCol w="433183">
                  <a:extLst>
                    <a:ext uri="{9D8B030D-6E8A-4147-A177-3AD203B41FA5}">
                      <a16:colId xmlns:a16="http://schemas.microsoft.com/office/drawing/2014/main" val="20000"/>
                    </a:ext>
                  </a:extLst>
                </a:gridCol>
                <a:gridCol w="934969">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gridCol w="5472609">
                  <a:extLst>
                    <a:ext uri="{9D8B030D-6E8A-4147-A177-3AD203B41FA5}">
                      <a16:colId xmlns:a16="http://schemas.microsoft.com/office/drawing/2014/main" val="20003"/>
                    </a:ext>
                  </a:extLst>
                </a:gridCol>
              </a:tblGrid>
              <a:tr h="1070421">
                <a:tc>
                  <a:txBody>
                    <a:bodyPr/>
                    <a:lstStyle/>
                    <a:p>
                      <a:pPr marL="0" algn="just" defTabSz="914400" rtl="0" eaLnBrk="1" fontAlgn="ctr" latinLnBrk="0" hangingPunct="1"/>
                      <a:r>
                        <a:rPr lang="es-BO" sz="1600" u="none" strike="noStrike" kern="1200" dirty="0">
                          <a:effectLst/>
                        </a:rPr>
                        <a:t>1</a:t>
                      </a:r>
                      <a:endParaRPr lang="es-BO" sz="1600" u="none" strike="noStrike" kern="1200" dirty="0">
                        <a:solidFill>
                          <a:schemeClr val="dk1"/>
                        </a:solidFill>
                        <a:effectLst/>
                        <a:latin typeface="+mn-lt"/>
                        <a:ea typeface="+mn-ea"/>
                        <a:cs typeface="+mn-cs"/>
                      </a:endParaRPr>
                    </a:p>
                  </a:txBody>
                  <a:tcPr marL="9525" marR="9525" marT="9525" marB="0" anchor="ctr"/>
                </a:tc>
                <a:tc>
                  <a:txBody>
                    <a:bodyPr/>
                    <a:lstStyle/>
                    <a:p>
                      <a:pPr marL="0" algn="ctr" defTabSz="914400" rtl="0" eaLnBrk="1" fontAlgn="ctr" latinLnBrk="0" hangingPunct="1"/>
                      <a:r>
                        <a:rPr lang="es-BO" sz="1600" u="none" strike="noStrike" kern="1200" dirty="0">
                          <a:effectLst/>
                        </a:rPr>
                        <a:t>CNS</a:t>
                      </a:r>
                      <a:endParaRPr lang="es-BO" sz="1600" u="none" strike="noStrike" kern="1200" dirty="0">
                        <a:solidFill>
                          <a:schemeClr val="dk1"/>
                        </a:solidFill>
                        <a:effectLst/>
                        <a:latin typeface="+mn-lt"/>
                        <a:ea typeface="+mn-ea"/>
                        <a:cs typeface="+mn-cs"/>
                      </a:endParaRPr>
                    </a:p>
                  </a:txBody>
                  <a:tcPr marL="9525" marR="9525" marT="9525" marB="0" anchor="ctr"/>
                </a:tc>
                <a:tc>
                  <a:txBody>
                    <a:bodyPr/>
                    <a:lstStyle/>
                    <a:p>
                      <a:pPr marL="0" algn="ctr" defTabSz="914400" rtl="0" eaLnBrk="1" fontAlgn="ctr" latinLnBrk="0" hangingPunct="1"/>
                      <a:r>
                        <a:rPr lang="es-BO" sz="1600" u="none" strike="noStrike" kern="1200" dirty="0">
                          <a:effectLst/>
                        </a:rPr>
                        <a:t>CBB</a:t>
                      </a:r>
                      <a:endParaRPr lang="es-BO" sz="1600" u="none" strike="noStrike" kern="1200" dirty="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dirty="0">
                          <a:effectLst/>
                        </a:rPr>
                        <a:t>AUDITORIA ESPECIFICA</a:t>
                      </a:r>
                      <a:r>
                        <a:rPr lang="es-BO" sz="1600" u="none" strike="noStrike" kern="1200" baseline="0" dirty="0">
                          <a:effectLst/>
                        </a:rPr>
                        <a:t> DE APORTES PATRONALES (COTIZACIONES) GESTIÓN 2015.</a:t>
                      </a:r>
                      <a:endParaRPr lang="es-BO" sz="16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10000"/>
                  </a:ext>
                </a:extLst>
              </a:tr>
            </a:tbl>
          </a:graphicData>
        </a:graphic>
      </p:graphicFrame>
      <p:sp>
        <p:nvSpPr>
          <p:cNvPr id="13" name="5 CuadroTexto"/>
          <p:cNvSpPr txBox="1"/>
          <p:nvPr/>
        </p:nvSpPr>
        <p:spPr>
          <a:xfrm>
            <a:off x="6384033" y="81776"/>
            <a:ext cx="4032449" cy="41549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s-BO" sz="1050" b="1" dirty="0">
                <a:solidFill>
                  <a:schemeClr val="bg1"/>
                </a:solidFill>
                <a:effectLst>
                  <a:outerShdw blurRad="38100" dist="38100" dir="2700000" algn="tl">
                    <a:srgbClr val="000000">
                      <a:alpha val="43137"/>
                    </a:srgbClr>
                  </a:outerShdw>
                </a:effectLst>
              </a:rPr>
              <a:t>DEPARTAMENTO TÉCNICO DE FISCALIZACIÓN</a:t>
            </a:r>
          </a:p>
          <a:p>
            <a:pPr algn="ctr">
              <a:defRPr/>
            </a:pPr>
            <a:r>
              <a:rPr lang="es-BO" sz="1050" b="1" dirty="0">
                <a:solidFill>
                  <a:schemeClr val="bg1"/>
                </a:solidFill>
                <a:effectLst>
                  <a:outerShdw blurRad="38100" dist="38100" dir="2700000" algn="tl">
                    <a:srgbClr val="000000">
                      <a:alpha val="43137"/>
                    </a:srgbClr>
                  </a:outerShdw>
                </a:effectLst>
              </a:rPr>
              <a:t>ADMINISTRATIVA Y FINANCIERA</a:t>
            </a:r>
            <a:endParaRPr lang="es-ES" sz="1050" b="1" dirty="0">
              <a:solidFill>
                <a:schemeClr val="bg1"/>
              </a:solidFill>
              <a:effectLst>
                <a:outerShdw blurRad="38100" dist="38100" dir="2700000" algn="tl">
                  <a:srgbClr val="000000">
                    <a:alpha val="43137"/>
                  </a:srgbClr>
                </a:outerShdw>
              </a:effectLst>
            </a:endParaRPr>
          </a:p>
        </p:txBody>
      </p:sp>
      <p:pic>
        <p:nvPicPr>
          <p:cNvPr id="14"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10193562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Rectángulo"/>
          <p:cNvSpPr/>
          <p:nvPr/>
        </p:nvSpPr>
        <p:spPr>
          <a:xfrm>
            <a:off x="2423592" y="1804754"/>
            <a:ext cx="4248473" cy="400110"/>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s-BO" sz="2000" b="1" dirty="0">
                <a:effectLst>
                  <a:outerShdw blurRad="38100" dist="38100" dir="2700000" algn="tl">
                    <a:srgbClr val="000000">
                      <a:alpha val="43137"/>
                    </a:srgbClr>
                  </a:outerShdw>
                </a:effectLst>
              </a:rPr>
              <a:t>1 INFORME COMPLEMENTARIO</a:t>
            </a:r>
          </a:p>
        </p:txBody>
      </p:sp>
      <p:graphicFrame>
        <p:nvGraphicFramePr>
          <p:cNvPr id="5" name="4 Tabla"/>
          <p:cNvGraphicFramePr>
            <a:graphicFrameLocks noGrp="1"/>
          </p:cNvGraphicFramePr>
          <p:nvPr>
            <p:extLst/>
          </p:nvPr>
        </p:nvGraphicFramePr>
        <p:xfrm>
          <a:off x="2423594" y="2718521"/>
          <a:ext cx="7848872" cy="732602"/>
        </p:xfrm>
        <a:graphic>
          <a:graphicData uri="http://schemas.openxmlformats.org/drawingml/2006/table">
            <a:tbl>
              <a:tblPr>
                <a:tableStyleId>{8A107856-5554-42FB-B03E-39F5DBC370BA}</a:tableStyleId>
              </a:tblPr>
              <a:tblGrid>
                <a:gridCol w="328898">
                  <a:extLst>
                    <a:ext uri="{9D8B030D-6E8A-4147-A177-3AD203B41FA5}">
                      <a16:colId xmlns:a16="http://schemas.microsoft.com/office/drawing/2014/main" val="20000"/>
                    </a:ext>
                  </a:extLst>
                </a:gridCol>
                <a:gridCol w="607204">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1728192">
                  <a:extLst>
                    <a:ext uri="{9D8B030D-6E8A-4147-A177-3AD203B41FA5}">
                      <a16:colId xmlns:a16="http://schemas.microsoft.com/office/drawing/2014/main" val="20003"/>
                    </a:ext>
                  </a:extLst>
                </a:gridCol>
                <a:gridCol w="4536506">
                  <a:extLst>
                    <a:ext uri="{9D8B030D-6E8A-4147-A177-3AD203B41FA5}">
                      <a16:colId xmlns:a16="http://schemas.microsoft.com/office/drawing/2014/main" val="20004"/>
                    </a:ext>
                  </a:extLst>
                </a:gridCol>
              </a:tblGrid>
              <a:tr h="732602">
                <a:tc>
                  <a:txBody>
                    <a:bodyPr/>
                    <a:lstStyle/>
                    <a:p>
                      <a:pPr algn="ctr" fontAlgn="ctr"/>
                      <a:r>
                        <a:rPr lang="es-BO" sz="1300" u="none" strike="noStrike" dirty="0">
                          <a:effectLst/>
                        </a:rPr>
                        <a:t>N°</a:t>
                      </a:r>
                      <a:endParaRPr lang="es-BO" sz="1300" b="0" i="0" u="none" strike="noStrike" dirty="0">
                        <a:effectLst/>
                        <a:latin typeface="Bodoni MT Condensed"/>
                      </a:endParaRPr>
                    </a:p>
                  </a:txBody>
                  <a:tcPr marL="8008" marR="8008" marT="8008" marB="0" anchor="ctr"/>
                </a:tc>
                <a:tc>
                  <a:txBody>
                    <a:bodyPr/>
                    <a:lstStyle/>
                    <a:p>
                      <a:pPr algn="ctr" fontAlgn="ctr"/>
                      <a:r>
                        <a:rPr lang="es-BO" sz="1200" u="none" strike="noStrike" dirty="0">
                          <a:effectLst/>
                        </a:rPr>
                        <a:t>ENTE GESTOR</a:t>
                      </a:r>
                      <a:endParaRPr lang="es-BO" sz="1200" b="0" i="0" u="none" strike="noStrike" dirty="0">
                        <a:effectLst/>
                        <a:latin typeface="Bodoni MT Condensed"/>
                      </a:endParaRPr>
                    </a:p>
                  </a:txBody>
                  <a:tcPr marL="8008" marR="8008" marT="8008" marB="0" anchor="ctr"/>
                </a:tc>
                <a:tc>
                  <a:txBody>
                    <a:bodyPr/>
                    <a:lstStyle/>
                    <a:p>
                      <a:pPr algn="ctr" fontAlgn="ctr"/>
                      <a:r>
                        <a:rPr lang="es-BO" sz="1200" u="none" strike="noStrike" dirty="0">
                          <a:effectLst/>
                        </a:rPr>
                        <a:t>DEPTO</a:t>
                      </a:r>
                    </a:p>
                  </a:txBody>
                  <a:tcPr marL="8008" marR="8008" marT="8008" marB="0" anchor="ctr"/>
                </a:tc>
                <a:tc>
                  <a:txBody>
                    <a:bodyPr/>
                    <a:lstStyle/>
                    <a:p>
                      <a:pPr algn="ctr" fontAlgn="ctr"/>
                      <a:r>
                        <a:rPr lang="es-BO" sz="1300" u="none" strike="noStrike" dirty="0">
                          <a:effectLst/>
                        </a:rPr>
                        <a:t>N° DE INFORME</a:t>
                      </a:r>
                      <a:endParaRPr lang="es-BO" sz="1300" b="0" i="0" u="none" strike="noStrike" dirty="0">
                        <a:effectLst/>
                        <a:latin typeface="Bodoni MT Condensed"/>
                      </a:endParaRPr>
                    </a:p>
                  </a:txBody>
                  <a:tcPr marL="8008" marR="8008" marT="8008" marB="0" anchor="ctr"/>
                </a:tc>
                <a:tc>
                  <a:txBody>
                    <a:bodyPr/>
                    <a:lstStyle/>
                    <a:p>
                      <a:pPr algn="ctr" fontAlgn="ctr"/>
                      <a:r>
                        <a:rPr lang="es-BO" sz="1300" u="none" strike="noStrike" dirty="0">
                          <a:effectLst/>
                        </a:rPr>
                        <a:t>DETALLE</a:t>
                      </a:r>
                      <a:endParaRPr lang="es-BO" sz="1300" b="0" i="0" u="none" strike="noStrike" dirty="0">
                        <a:effectLst/>
                        <a:latin typeface="Bodoni MT Condensed"/>
                      </a:endParaRPr>
                    </a:p>
                  </a:txBody>
                  <a:tcPr marL="8008" marR="8008" marT="8008" marB="0" anchor="ctr"/>
                </a:tc>
                <a:extLst>
                  <a:ext uri="{0D108BD9-81ED-4DB2-BD59-A6C34878D82A}">
                    <a16:rowId xmlns:a16="http://schemas.microsoft.com/office/drawing/2014/main" val="10000"/>
                  </a:ext>
                </a:extLst>
              </a:tr>
            </a:tbl>
          </a:graphicData>
        </a:graphic>
      </p:graphicFrame>
      <p:graphicFrame>
        <p:nvGraphicFramePr>
          <p:cNvPr id="3" name="2 Tabla"/>
          <p:cNvGraphicFramePr>
            <a:graphicFrameLocks noGrp="1"/>
          </p:cNvGraphicFramePr>
          <p:nvPr>
            <p:extLst/>
          </p:nvPr>
        </p:nvGraphicFramePr>
        <p:xfrm>
          <a:off x="2423592" y="3408230"/>
          <a:ext cx="7848873" cy="1892978"/>
        </p:xfrm>
        <a:graphic>
          <a:graphicData uri="http://schemas.openxmlformats.org/drawingml/2006/table">
            <a:tbl>
              <a:tblPr>
                <a:tableStyleId>{8A107856-5554-42FB-B03E-39F5DBC370BA}</a:tableStyleId>
              </a:tblPr>
              <a:tblGrid>
                <a:gridCol w="328898">
                  <a:extLst>
                    <a:ext uri="{9D8B030D-6E8A-4147-A177-3AD203B41FA5}">
                      <a16:colId xmlns:a16="http://schemas.microsoft.com/office/drawing/2014/main" val="20000"/>
                    </a:ext>
                  </a:extLst>
                </a:gridCol>
                <a:gridCol w="607207">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1728192">
                  <a:extLst>
                    <a:ext uri="{9D8B030D-6E8A-4147-A177-3AD203B41FA5}">
                      <a16:colId xmlns:a16="http://schemas.microsoft.com/office/drawing/2014/main" val="20003"/>
                    </a:ext>
                  </a:extLst>
                </a:gridCol>
                <a:gridCol w="4536504">
                  <a:extLst>
                    <a:ext uri="{9D8B030D-6E8A-4147-A177-3AD203B41FA5}">
                      <a16:colId xmlns:a16="http://schemas.microsoft.com/office/drawing/2014/main" val="20004"/>
                    </a:ext>
                  </a:extLst>
                </a:gridCol>
              </a:tblGrid>
              <a:tr h="1892978">
                <a:tc>
                  <a:txBody>
                    <a:bodyPr/>
                    <a:lstStyle/>
                    <a:p>
                      <a:pPr marL="0" algn="just" defTabSz="914400" rtl="0" eaLnBrk="1" fontAlgn="ctr" latinLnBrk="0" hangingPunct="1"/>
                      <a:r>
                        <a:rPr lang="es-BO" sz="1600" u="none" strike="noStrike" kern="1200" dirty="0">
                          <a:effectLst/>
                        </a:rPr>
                        <a:t>1</a:t>
                      </a:r>
                      <a:endParaRPr lang="es-BO" sz="1600" u="none" strike="noStrike" kern="1200" dirty="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dirty="0">
                          <a:effectLst/>
                        </a:rPr>
                        <a:t>CPS</a:t>
                      </a:r>
                      <a:endParaRPr lang="es-BO" sz="1600" u="none" strike="noStrike" kern="1200" dirty="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dirty="0">
                          <a:effectLst/>
                        </a:rPr>
                        <a:t>LPZ</a:t>
                      </a:r>
                      <a:endParaRPr lang="es-BO" sz="1600" u="none" strike="noStrike" kern="1200" dirty="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400" u="none" strike="noStrike" kern="1200" dirty="0">
                          <a:effectLst/>
                        </a:rPr>
                        <a:t>AFIS-60-02-003/2016</a:t>
                      </a:r>
                      <a:endParaRPr lang="es-BO" sz="1400" u="none" strike="noStrike" kern="1200" dirty="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dirty="0">
                          <a:effectLst/>
                        </a:rPr>
                        <a:t>INFORME COMPLEMENTARIO A LA AUDITORIA AL PROCESO ANPE UNL 020/2014 – ADQUISICIÓN</a:t>
                      </a:r>
                      <a:r>
                        <a:rPr lang="es-BO" sz="1600" u="none" strike="noStrike" kern="1200" baseline="0" dirty="0">
                          <a:effectLst/>
                        </a:rPr>
                        <a:t> DE INSTRUMENTAL MÉDICO, ACCESORIOS Y TEXTILES PARA EL HOSPITAL PETROLERO OBRAJES LA PAZ – CAJA PETROLERA DE SALUD</a:t>
                      </a:r>
                      <a:r>
                        <a:rPr lang="es-BO" sz="1600" u="none" strike="noStrike" kern="1200" dirty="0">
                          <a:effectLst/>
                        </a:rPr>
                        <a:t>.</a:t>
                      </a:r>
                      <a:endParaRPr lang="es-BO" sz="16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10000"/>
                  </a:ext>
                </a:extLst>
              </a:tr>
            </a:tbl>
          </a:graphicData>
        </a:graphic>
      </p:graphicFrame>
      <p:sp>
        <p:nvSpPr>
          <p:cNvPr id="10" name="9 CuadroTexto"/>
          <p:cNvSpPr txBox="1"/>
          <p:nvPr/>
        </p:nvSpPr>
        <p:spPr>
          <a:xfrm>
            <a:off x="6816080" y="619252"/>
            <a:ext cx="3594068" cy="25391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defPPr>
              <a:defRPr lang="es-BO"/>
            </a:defPPr>
            <a:lvl1pPr algn="ctr" fontAlgn="auto">
              <a:spcBef>
                <a:spcPts val="0"/>
              </a:spcBef>
              <a:spcAft>
                <a:spcPts val="0"/>
              </a:spcAft>
              <a:defRPr sz="900" b="1">
                <a:solidFill>
                  <a:srgbClr val="FFFF00"/>
                </a:solidFill>
                <a:effectLst>
                  <a:outerShdw blurRad="38100" dist="38100" dir="2700000" algn="tl">
                    <a:srgbClr val="000000">
                      <a:alpha val="43137"/>
                    </a:srgbClr>
                  </a:outerShdw>
                </a:effectLst>
              </a:defRPr>
            </a:lvl1pPr>
          </a:lstStyle>
          <a:p>
            <a:r>
              <a:rPr lang="es-BO" sz="1050" dirty="0">
                <a:solidFill>
                  <a:schemeClr val="bg1"/>
                </a:solidFill>
              </a:rPr>
              <a:t>AREA  FISCALIZACIÓN ADMNISTRATIVA Y FINANCIERA</a:t>
            </a:r>
            <a:endParaRPr lang="es-ES" sz="1050" dirty="0">
              <a:solidFill>
                <a:schemeClr val="bg1"/>
              </a:solidFill>
            </a:endParaRPr>
          </a:p>
        </p:txBody>
      </p:sp>
      <p:sp>
        <p:nvSpPr>
          <p:cNvPr id="8" name="5 CuadroTexto"/>
          <p:cNvSpPr txBox="1"/>
          <p:nvPr/>
        </p:nvSpPr>
        <p:spPr>
          <a:xfrm>
            <a:off x="6384033" y="81776"/>
            <a:ext cx="4032449" cy="41549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s-BO" sz="1050" b="1" dirty="0">
                <a:solidFill>
                  <a:schemeClr val="bg1"/>
                </a:solidFill>
                <a:effectLst>
                  <a:outerShdw blurRad="38100" dist="38100" dir="2700000" algn="tl">
                    <a:srgbClr val="000000">
                      <a:alpha val="43137"/>
                    </a:srgbClr>
                  </a:outerShdw>
                </a:effectLst>
              </a:rPr>
              <a:t>DEPARTAMENTO TÉCNICO DE FISCALIZACIÓN</a:t>
            </a:r>
          </a:p>
          <a:p>
            <a:pPr algn="ctr">
              <a:defRPr/>
            </a:pPr>
            <a:r>
              <a:rPr lang="es-BO" sz="1050" b="1" dirty="0">
                <a:solidFill>
                  <a:schemeClr val="bg1"/>
                </a:solidFill>
                <a:effectLst>
                  <a:outerShdw blurRad="38100" dist="38100" dir="2700000" algn="tl">
                    <a:srgbClr val="000000">
                      <a:alpha val="43137"/>
                    </a:srgbClr>
                  </a:outerShdw>
                </a:effectLst>
              </a:rPr>
              <a:t>ADMINISTRATIVA Y FINANCIERA</a:t>
            </a:r>
            <a:endParaRPr lang="es-ES" sz="1050" b="1" dirty="0">
              <a:solidFill>
                <a:schemeClr val="bg1"/>
              </a:solidFill>
              <a:effectLst>
                <a:outerShdw blurRad="38100" dist="38100" dir="2700000" algn="tl">
                  <a:srgbClr val="000000">
                    <a:alpha val="43137"/>
                  </a:srgbClr>
                </a:outerShdw>
              </a:effectLst>
            </a:endParaRPr>
          </a:p>
        </p:txBody>
      </p:sp>
      <p:pic>
        <p:nvPicPr>
          <p:cNvPr id="9"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20350795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CuadroTexto"/>
          <p:cNvSpPr txBox="1"/>
          <p:nvPr/>
        </p:nvSpPr>
        <p:spPr>
          <a:xfrm>
            <a:off x="6816080" y="619252"/>
            <a:ext cx="3594068" cy="25391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defPPr>
              <a:defRPr lang="es-BO"/>
            </a:defPPr>
            <a:lvl1pPr algn="ctr" fontAlgn="auto">
              <a:spcBef>
                <a:spcPts val="0"/>
              </a:spcBef>
              <a:spcAft>
                <a:spcPts val="0"/>
              </a:spcAft>
              <a:defRPr sz="900" b="1">
                <a:solidFill>
                  <a:srgbClr val="FFFF00"/>
                </a:solidFill>
                <a:effectLst>
                  <a:outerShdw blurRad="38100" dist="38100" dir="2700000" algn="tl">
                    <a:srgbClr val="000000">
                      <a:alpha val="43137"/>
                    </a:srgbClr>
                  </a:outerShdw>
                </a:effectLst>
              </a:defRPr>
            </a:lvl1pPr>
          </a:lstStyle>
          <a:p>
            <a:r>
              <a:rPr lang="es-BO" sz="1050" dirty="0">
                <a:solidFill>
                  <a:schemeClr val="bg1"/>
                </a:solidFill>
              </a:rPr>
              <a:t>AREA  FISCALIZACIÓN ADMNISTRATIVA Y FINANCIERA</a:t>
            </a:r>
            <a:endParaRPr lang="es-ES" sz="1050" dirty="0">
              <a:solidFill>
                <a:schemeClr val="bg1"/>
              </a:solidFill>
            </a:endParaRPr>
          </a:p>
        </p:txBody>
      </p:sp>
      <p:sp>
        <p:nvSpPr>
          <p:cNvPr id="8" name="7 Rectángulo"/>
          <p:cNvSpPr/>
          <p:nvPr/>
        </p:nvSpPr>
        <p:spPr>
          <a:xfrm>
            <a:off x="2279577" y="836712"/>
            <a:ext cx="4176464" cy="400110"/>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s-BO" sz="2000" b="1" dirty="0">
                <a:effectLst>
                  <a:outerShdw blurRad="38100" dist="38100" dir="2700000" algn="tl">
                    <a:srgbClr val="000000">
                      <a:alpha val="43137"/>
                    </a:srgbClr>
                  </a:outerShdw>
                </a:effectLst>
              </a:rPr>
              <a:t>5 AUDITORIAS NO PROGRAMADAS</a:t>
            </a:r>
          </a:p>
        </p:txBody>
      </p:sp>
      <p:graphicFrame>
        <p:nvGraphicFramePr>
          <p:cNvPr id="9" name="8 Tabla"/>
          <p:cNvGraphicFramePr>
            <a:graphicFrameLocks noGrp="1"/>
          </p:cNvGraphicFramePr>
          <p:nvPr>
            <p:extLst/>
          </p:nvPr>
        </p:nvGraphicFramePr>
        <p:xfrm>
          <a:off x="2279578" y="1340769"/>
          <a:ext cx="7992887" cy="418003"/>
        </p:xfrm>
        <a:graphic>
          <a:graphicData uri="http://schemas.openxmlformats.org/drawingml/2006/table">
            <a:tbl>
              <a:tblPr>
                <a:tableStyleId>{8A107856-5554-42FB-B03E-39F5DBC370BA}</a:tableStyleId>
              </a:tblPr>
              <a:tblGrid>
                <a:gridCol w="292828">
                  <a:extLst>
                    <a:ext uri="{9D8B030D-6E8A-4147-A177-3AD203B41FA5}">
                      <a16:colId xmlns:a16="http://schemas.microsoft.com/office/drawing/2014/main" val="20000"/>
                    </a:ext>
                  </a:extLst>
                </a:gridCol>
                <a:gridCol w="643275">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6408712">
                  <a:extLst>
                    <a:ext uri="{9D8B030D-6E8A-4147-A177-3AD203B41FA5}">
                      <a16:colId xmlns:a16="http://schemas.microsoft.com/office/drawing/2014/main" val="20003"/>
                    </a:ext>
                  </a:extLst>
                </a:gridCol>
              </a:tblGrid>
              <a:tr h="418003">
                <a:tc>
                  <a:txBody>
                    <a:bodyPr/>
                    <a:lstStyle/>
                    <a:p>
                      <a:pPr algn="ctr" fontAlgn="ctr"/>
                      <a:r>
                        <a:rPr lang="es-BO" sz="1300" u="none" strike="noStrike" dirty="0">
                          <a:effectLst/>
                        </a:rPr>
                        <a:t>N°</a:t>
                      </a:r>
                      <a:endParaRPr lang="es-BO" sz="1300" b="0" i="0" u="none" strike="noStrike" dirty="0">
                        <a:effectLst/>
                        <a:latin typeface="Bodoni MT Condensed"/>
                      </a:endParaRPr>
                    </a:p>
                  </a:txBody>
                  <a:tcPr marL="8008" marR="8008" marT="8008" marB="0" anchor="ctr"/>
                </a:tc>
                <a:tc>
                  <a:txBody>
                    <a:bodyPr/>
                    <a:lstStyle/>
                    <a:p>
                      <a:pPr algn="ctr" fontAlgn="ctr"/>
                      <a:r>
                        <a:rPr lang="es-BO" sz="1200" u="none" strike="noStrike" dirty="0">
                          <a:effectLst/>
                        </a:rPr>
                        <a:t>ENTE GESTOR</a:t>
                      </a:r>
                      <a:endParaRPr lang="es-BO" sz="1200" b="0" i="0" u="none" strike="noStrike" dirty="0">
                        <a:effectLst/>
                        <a:latin typeface="Bodoni MT Condensed"/>
                      </a:endParaRPr>
                    </a:p>
                  </a:txBody>
                  <a:tcPr marL="8008" marR="8008" marT="8008" marB="0" anchor="ctr"/>
                </a:tc>
                <a:tc>
                  <a:txBody>
                    <a:bodyPr/>
                    <a:lstStyle/>
                    <a:p>
                      <a:pPr algn="ctr" fontAlgn="ctr"/>
                      <a:r>
                        <a:rPr lang="es-BO" sz="1200" u="none" strike="noStrike" dirty="0">
                          <a:effectLst/>
                        </a:rPr>
                        <a:t>DEPTO</a:t>
                      </a:r>
                    </a:p>
                  </a:txBody>
                  <a:tcPr marL="8008" marR="8008" marT="8008" marB="0" anchor="ctr"/>
                </a:tc>
                <a:tc>
                  <a:txBody>
                    <a:bodyPr/>
                    <a:lstStyle/>
                    <a:p>
                      <a:pPr algn="ctr" fontAlgn="ctr"/>
                      <a:r>
                        <a:rPr lang="es-BO" sz="1300" u="none" strike="noStrike" dirty="0">
                          <a:effectLst/>
                        </a:rPr>
                        <a:t>DETALLE</a:t>
                      </a:r>
                      <a:endParaRPr lang="es-BO" sz="1300" b="0" i="0" u="none" strike="noStrike" dirty="0">
                        <a:effectLst/>
                        <a:latin typeface="Bodoni MT Condensed"/>
                      </a:endParaRPr>
                    </a:p>
                  </a:txBody>
                  <a:tcPr marL="8008" marR="8008" marT="8008" marB="0" anchor="ctr"/>
                </a:tc>
                <a:extLst>
                  <a:ext uri="{0D108BD9-81ED-4DB2-BD59-A6C34878D82A}">
                    <a16:rowId xmlns:a16="http://schemas.microsoft.com/office/drawing/2014/main" val="10000"/>
                  </a:ext>
                </a:extLst>
              </a:tr>
            </a:tbl>
          </a:graphicData>
        </a:graphic>
      </p:graphicFrame>
      <p:graphicFrame>
        <p:nvGraphicFramePr>
          <p:cNvPr id="12" name="11 Tabla"/>
          <p:cNvGraphicFramePr>
            <a:graphicFrameLocks noGrp="1"/>
          </p:cNvGraphicFramePr>
          <p:nvPr>
            <p:extLst/>
          </p:nvPr>
        </p:nvGraphicFramePr>
        <p:xfrm>
          <a:off x="2279576" y="1854523"/>
          <a:ext cx="7992888" cy="4406454"/>
        </p:xfrm>
        <a:graphic>
          <a:graphicData uri="http://schemas.openxmlformats.org/drawingml/2006/table">
            <a:tbl>
              <a:tblPr>
                <a:tableStyleId>{8A107856-5554-42FB-B03E-39F5DBC370BA}</a:tableStyleId>
              </a:tblPr>
              <a:tblGrid>
                <a:gridCol w="256314">
                  <a:extLst>
                    <a:ext uri="{9D8B030D-6E8A-4147-A177-3AD203B41FA5}">
                      <a16:colId xmlns:a16="http://schemas.microsoft.com/office/drawing/2014/main" val="20000"/>
                    </a:ext>
                  </a:extLst>
                </a:gridCol>
                <a:gridCol w="679790">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6408712">
                  <a:extLst>
                    <a:ext uri="{9D8B030D-6E8A-4147-A177-3AD203B41FA5}">
                      <a16:colId xmlns:a16="http://schemas.microsoft.com/office/drawing/2014/main" val="20003"/>
                    </a:ext>
                  </a:extLst>
                </a:gridCol>
              </a:tblGrid>
              <a:tr h="717381">
                <a:tc>
                  <a:txBody>
                    <a:bodyPr/>
                    <a:lstStyle/>
                    <a:p>
                      <a:pPr marL="0" algn="ctr" defTabSz="914400" rtl="0" eaLnBrk="1" fontAlgn="ctr" latinLnBrk="0" hangingPunct="1"/>
                      <a:r>
                        <a:rPr lang="es-BO" sz="1600" u="none" strike="noStrike" kern="1200" dirty="0">
                          <a:effectLst/>
                        </a:rPr>
                        <a:t>1</a:t>
                      </a:r>
                      <a:endParaRPr lang="es-BO" sz="1600" u="none" strike="noStrike" kern="1200" dirty="0">
                        <a:solidFill>
                          <a:schemeClr val="dk1"/>
                        </a:solidFill>
                        <a:effectLst/>
                        <a:latin typeface="+mn-lt"/>
                        <a:ea typeface="+mn-ea"/>
                        <a:cs typeface="+mn-cs"/>
                      </a:endParaRPr>
                    </a:p>
                  </a:txBody>
                  <a:tcPr marL="9525" marR="9525" marT="9525" marB="0" anchor="ctr"/>
                </a:tc>
                <a:tc>
                  <a:txBody>
                    <a:bodyPr/>
                    <a:lstStyle/>
                    <a:p>
                      <a:pPr marL="0" algn="ctr" defTabSz="914400" rtl="0" eaLnBrk="1" fontAlgn="ctr" latinLnBrk="0" hangingPunct="1"/>
                      <a:r>
                        <a:rPr lang="es-BO" sz="1600" u="none" strike="noStrike" kern="1200" dirty="0">
                          <a:effectLst/>
                        </a:rPr>
                        <a:t>SINEC</a:t>
                      </a:r>
                      <a:endParaRPr lang="es-BO" sz="1600" u="none" strike="noStrike" kern="1200" dirty="0">
                        <a:solidFill>
                          <a:schemeClr val="dk1"/>
                        </a:solidFill>
                        <a:effectLst/>
                        <a:latin typeface="+mn-lt"/>
                        <a:ea typeface="+mn-ea"/>
                        <a:cs typeface="+mn-cs"/>
                      </a:endParaRPr>
                    </a:p>
                  </a:txBody>
                  <a:tcPr marL="9525" marR="9525" marT="9525" marB="0" anchor="ctr"/>
                </a:tc>
                <a:tc>
                  <a:txBody>
                    <a:bodyPr/>
                    <a:lstStyle/>
                    <a:p>
                      <a:pPr marL="0" algn="ctr" defTabSz="914400" rtl="0" eaLnBrk="1" fontAlgn="ctr" latinLnBrk="0" hangingPunct="1"/>
                      <a:r>
                        <a:rPr lang="es-BO" sz="1600" u="none" strike="noStrike" kern="1200" dirty="0">
                          <a:effectLst/>
                        </a:rPr>
                        <a:t>SRZ</a:t>
                      </a:r>
                      <a:endParaRPr lang="es-BO" sz="1600" u="none" strike="noStrike" kern="1200" dirty="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dirty="0">
                          <a:effectLst/>
                        </a:rPr>
                        <a:t>RELEVAMIENTO</a:t>
                      </a:r>
                      <a:r>
                        <a:rPr lang="es-BO" sz="1600" u="none" strike="noStrike" kern="1200" baseline="0" dirty="0">
                          <a:effectLst/>
                        </a:rPr>
                        <a:t> DE INFORMACIÓN, RESPECTO A LA UNIDAD ADMINISTRATIVA FINANCIERA DEL SEGURO INTEGRAL DE SALUD «SINEC» GESTIONES 2014 Y 2015.</a:t>
                      </a:r>
                      <a:endParaRPr lang="es-BO" sz="16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10000"/>
                  </a:ext>
                </a:extLst>
              </a:tr>
              <a:tr h="1225782">
                <a:tc>
                  <a:txBody>
                    <a:bodyPr/>
                    <a:lstStyle/>
                    <a:p>
                      <a:pPr marL="0" algn="ctr" defTabSz="914400" rtl="0" eaLnBrk="1" fontAlgn="ctr" latinLnBrk="0" hangingPunct="1"/>
                      <a:r>
                        <a:rPr lang="es-BO" sz="1600" u="none" strike="noStrike" kern="1200" dirty="0">
                          <a:effectLst/>
                        </a:rPr>
                        <a:t>2</a:t>
                      </a:r>
                      <a:endParaRPr lang="es-BO" sz="1600" u="none" strike="noStrike" kern="1200" dirty="0">
                        <a:solidFill>
                          <a:schemeClr val="dk1"/>
                        </a:solidFill>
                        <a:effectLst/>
                        <a:latin typeface="+mn-lt"/>
                        <a:ea typeface="+mn-ea"/>
                        <a:cs typeface="+mn-cs"/>
                      </a:endParaRPr>
                    </a:p>
                  </a:txBody>
                  <a:tcPr marL="9525" marR="9525" marT="9525" marB="0" anchor="ctr"/>
                </a:tc>
                <a:tc>
                  <a:txBody>
                    <a:bodyPr/>
                    <a:lstStyle/>
                    <a:p>
                      <a:pPr marL="0" algn="ctr" defTabSz="914400" rtl="0" eaLnBrk="1" fontAlgn="ctr" latinLnBrk="0" hangingPunct="1"/>
                      <a:r>
                        <a:rPr lang="es-BO" sz="1600" u="none" strike="noStrike" kern="1200" dirty="0">
                          <a:effectLst/>
                        </a:rPr>
                        <a:t>CNS</a:t>
                      </a:r>
                      <a:endParaRPr lang="es-BO" sz="1600" u="none" strike="noStrike" kern="1200" dirty="0">
                        <a:solidFill>
                          <a:schemeClr val="dk1"/>
                        </a:solidFill>
                        <a:effectLst/>
                        <a:latin typeface="+mn-lt"/>
                        <a:ea typeface="+mn-ea"/>
                        <a:cs typeface="+mn-cs"/>
                      </a:endParaRPr>
                    </a:p>
                  </a:txBody>
                  <a:tcPr marL="9525" marR="9525" marT="9525" marB="0" anchor="ctr"/>
                </a:tc>
                <a:tc>
                  <a:txBody>
                    <a:bodyPr/>
                    <a:lstStyle/>
                    <a:p>
                      <a:pPr marL="0" algn="ctr" defTabSz="914400" rtl="0" eaLnBrk="1" fontAlgn="ctr" latinLnBrk="0" hangingPunct="1"/>
                      <a:r>
                        <a:rPr lang="es-BO" sz="1600" u="none" strike="noStrike" kern="1200" dirty="0">
                          <a:effectLst/>
                        </a:rPr>
                        <a:t>LPZ</a:t>
                      </a:r>
                      <a:endParaRPr lang="es-BO" sz="1600" u="none" strike="noStrike" kern="1200" dirty="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dirty="0">
                          <a:effectLst/>
                        </a:rPr>
                        <a:t>AUDITORÍA</a:t>
                      </a:r>
                      <a:r>
                        <a:rPr lang="es-BO" sz="1600" u="none" strike="noStrike" kern="1200" baseline="0" dirty="0">
                          <a:effectLst/>
                        </a:rPr>
                        <a:t> ESPECIAL AL PROCESO DE LICITACIÓN PÚBLICA NACIONAL CRLP-LP – 1473/2015, DE COMPRA DEL EQUIPO GENERADOR DE OXIGENO MEDICINAL TIPO PSA, PARA LA PRODUCCIÓN, GENERACIÓN CENTRAL Y LLENADO DE CILINDROS DE OXIGENO MEDICINAL(02)</a:t>
                      </a:r>
                      <a:endParaRPr lang="es-BO" sz="16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10001"/>
                  </a:ext>
                </a:extLst>
              </a:tr>
              <a:tr h="934922">
                <a:tc>
                  <a:txBody>
                    <a:bodyPr/>
                    <a:lstStyle/>
                    <a:p>
                      <a:pPr marL="0" algn="ctr" defTabSz="914400" rtl="0" eaLnBrk="1" fontAlgn="ctr" latinLnBrk="0" hangingPunct="1"/>
                      <a:endParaRPr lang="es-BO" sz="1600" u="none" strike="noStrike" kern="1200" dirty="0">
                        <a:effectLst/>
                      </a:endParaRPr>
                    </a:p>
                    <a:p>
                      <a:pPr marL="0" algn="ctr" defTabSz="914400" rtl="0" eaLnBrk="1" fontAlgn="ctr" latinLnBrk="0" hangingPunct="1"/>
                      <a:r>
                        <a:rPr lang="es-BO" sz="1600" u="none" strike="noStrike" kern="1200" dirty="0">
                          <a:effectLst/>
                        </a:rPr>
                        <a:t>3</a:t>
                      </a:r>
                      <a:endParaRPr lang="es-BO" sz="1600" u="none" strike="noStrike" kern="1200" dirty="0">
                        <a:solidFill>
                          <a:schemeClr val="dk1"/>
                        </a:solidFill>
                        <a:effectLst/>
                        <a:latin typeface="+mn-lt"/>
                        <a:ea typeface="+mn-ea"/>
                        <a:cs typeface="+mn-cs"/>
                      </a:endParaRPr>
                    </a:p>
                  </a:txBody>
                  <a:tcPr marL="9525" marR="9525" marT="9525" marB="0" anchor="ctr"/>
                </a:tc>
                <a:tc>
                  <a:txBody>
                    <a:bodyPr/>
                    <a:lstStyle/>
                    <a:p>
                      <a:pPr marL="0" algn="ctr" defTabSz="914400" rtl="0" eaLnBrk="1" fontAlgn="ctr" latinLnBrk="0" hangingPunct="1"/>
                      <a:r>
                        <a:rPr lang="es-BO" sz="1600" u="none" strike="noStrike" kern="1200" dirty="0">
                          <a:effectLst/>
                        </a:rPr>
                        <a:t>CNS</a:t>
                      </a:r>
                      <a:endParaRPr lang="es-BO" sz="1600" u="none" strike="noStrike" kern="1200" dirty="0">
                        <a:solidFill>
                          <a:schemeClr val="dk1"/>
                        </a:solidFill>
                        <a:effectLst/>
                        <a:latin typeface="+mn-lt"/>
                        <a:ea typeface="+mn-ea"/>
                        <a:cs typeface="+mn-cs"/>
                      </a:endParaRPr>
                    </a:p>
                  </a:txBody>
                  <a:tcPr marL="9525" marR="9525" marT="9525" marB="0" anchor="ctr"/>
                </a:tc>
                <a:tc>
                  <a:txBody>
                    <a:bodyPr/>
                    <a:lstStyle/>
                    <a:p>
                      <a:pPr marL="0" algn="ctr" defTabSz="914400" rtl="0" eaLnBrk="1" fontAlgn="ctr" latinLnBrk="0" hangingPunct="1"/>
                      <a:r>
                        <a:rPr lang="es-BO" sz="1600" u="none" strike="noStrike" kern="1200" dirty="0">
                          <a:effectLst/>
                        </a:rPr>
                        <a:t>LPZ</a:t>
                      </a:r>
                      <a:endParaRPr lang="es-BO" sz="1600" u="none" strike="noStrike" kern="1200" dirty="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dirty="0">
                          <a:effectLst/>
                        </a:rPr>
                        <a:t>RELEVAMIENTO DE INFORMACIÓN,</a:t>
                      </a:r>
                      <a:r>
                        <a:rPr lang="es-BO" sz="1600" u="none" strike="noStrike" kern="1200" baseline="0" dirty="0">
                          <a:effectLst/>
                        </a:rPr>
                        <a:t> RESPECTO A LA IMPLEMENTACIÓN DEL SISTEMA INFORMÁTICO DE ATENCIÓN INTEGRAL DE SALUD «SIAIS» EN LAS CIUDADES DE POTOSI Y ORURO.</a:t>
                      </a:r>
                      <a:endParaRPr lang="es-BO" sz="16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10002"/>
                  </a:ext>
                </a:extLst>
              </a:tr>
              <a:tr h="869203">
                <a:tc>
                  <a:txBody>
                    <a:bodyPr/>
                    <a:lstStyle/>
                    <a:p>
                      <a:pPr marL="0" algn="ctr" defTabSz="914400" rtl="0" eaLnBrk="1" fontAlgn="ctr" latinLnBrk="0" hangingPunct="1"/>
                      <a:r>
                        <a:rPr lang="es-BO" sz="1600" u="none" strike="noStrike" kern="1200" dirty="0">
                          <a:effectLst/>
                        </a:rPr>
                        <a:t>4</a:t>
                      </a:r>
                      <a:endParaRPr lang="es-BO" sz="1600" u="none" strike="noStrike" kern="1200" dirty="0">
                        <a:solidFill>
                          <a:schemeClr val="dk1"/>
                        </a:solidFill>
                        <a:effectLst/>
                        <a:latin typeface="+mn-lt"/>
                        <a:ea typeface="+mn-ea"/>
                        <a:cs typeface="+mn-cs"/>
                      </a:endParaRPr>
                    </a:p>
                  </a:txBody>
                  <a:tcPr marL="9525" marR="9525" marT="9525" marB="0" anchor="ctr"/>
                </a:tc>
                <a:tc>
                  <a:txBody>
                    <a:bodyPr/>
                    <a:lstStyle/>
                    <a:p>
                      <a:pPr marL="0" algn="ctr" defTabSz="914400" rtl="0" eaLnBrk="1" fontAlgn="ctr" latinLnBrk="0" hangingPunct="1"/>
                      <a:r>
                        <a:rPr lang="es-BO" sz="1600" u="none" strike="noStrike" kern="1200" dirty="0">
                          <a:effectLst/>
                        </a:rPr>
                        <a:t>CPS</a:t>
                      </a:r>
                      <a:endParaRPr lang="es-BO" sz="1600" u="none" strike="noStrike" kern="1200" dirty="0">
                        <a:solidFill>
                          <a:schemeClr val="dk1"/>
                        </a:solidFill>
                        <a:effectLst/>
                        <a:latin typeface="+mn-lt"/>
                        <a:ea typeface="+mn-ea"/>
                        <a:cs typeface="+mn-cs"/>
                      </a:endParaRPr>
                    </a:p>
                  </a:txBody>
                  <a:tcPr marL="9525" marR="9525" marT="9525" marB="0" anchor="ctr"/>
                </a:tc>
                <a:tc>
                  <a:txBody>
                    <a:bodyPr/>
                    <a:lstStyle/>
                    <a:p>
                      <a:pPr marL="0" algn="ctr" defTabSz="914400" rtl="0" eaLnBrk="1" fontAlgn="ctr" latinLnBrk="0" hangingPunct="1"/>
                      <a:r>
                        <a:rPr lang="es-BO" sz="1600" u="none" strike="noStrike" kern="1200" dirty="0">
                          <a:effectLst/>
                        </a:rPr>
                        <a:t>LPZ</a:t>
                      </a:r>
                      <a:endParaRPr lang="es-BO" sz="1600" u="none" strike="noStrike" kern="1200" dirty="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dirty="0">
                          <a:effectLst/>
                        </a:rPr>
                        <a:t>AUDITORÍA</a:t>
                      </a:r>
                      <a:r>
                        <a:rPr lang="es-BO" sz="1600" u="none" strike="noStrike" kern="1200" baseline="0" dirty="0">
                          <a:effectLst/>
                        </a:rPr>
                        <a:t> ESPECIAL SOBRE PASAJES Y VIÁTICOS OTORGADOS A LAS AUTORIDADES EJECUTIVAS Y PERSONAL DE OFICINA NACIONAL, GESTIONES 2013, 2014 Y 2015.</a:t>
                      </a:r>
                      <a:endParaRPr lang="es-BO" sz="16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10003"/>
                  </a:ext>
                </a:extLst>
              </a:tr>
              <a:tr h="635502">
                <a:tc>
                  <a:txBody>
                    <a:bodyPr/>
                    <a:lstStyle/>
                    <a:p>
                      <a:pPr marL="0" algn="ctr" defTabSz="914400" rtl="0" eaLnBrk="1" fontAlgn="ctr" latinLnBrk="0" hangingPunct="1"/>
                      <a:r>
                        <a:rPr lang="es-BO" sz="1600" u="none" strike="noStrike" kern="1200" dirty="0">
                          <a:effectLst/>
                        </a:rPr>
                        <a:t>5</a:t>
                      </a:r>
                      <a:endParaRPr lang="es-BO" sz="1600" u="none" strike="noStrike" kern="1200" dirty="0">
                        <a:solidFill>
                          <a:schemeClr val="dk1"/>
                        </a:solidFill>
                        <a:effectLst/>
                        <a:latin typeface="+mn-lt"/>
                        <a:ea typeface="+mn-ea"/>
                        <a:cs typeface="+mn-cs"/>
                      </a:endParaRPr>
                    </a:p>
                  </a:txBody>
                  <a:tcPr marL="9525" marR="9525" marT="9525" marB="0" anchor="ctr"/>
                </a:tc>
                <a:tc>
                  <a:txBody>
                    <a:bodyPr/>
                    <a:lstStyle/>
                    <a:p>
                      <a:pPr marL="0" algn="ctr" defTabSz="914400" rtl="0" eaLnBrk="1" fontAlgn="ctr" latinLnBrk="0" hangingPunct="1"/>
                      <a:r>
                        <a:rPr lang="es-BO" sz="1600" u="none" strike="noStrike" kern="1200" dirty="0">
                          <a:effectLst/>
                        </a:rPr>
                        <a:t>CPS</a:t>
                      </a:r>
                      <a:endParaRPr lang="es-BO" sz="1600" u="none" strike="noStrike" kern="1200" dirty="0">
                        <a:solidFill>
                          <a:schemeClr val="dk1"/>
                        </a:solidFill>
                        <a:effectLst/>
                        <a:latin typeface="+mn-lt"/>
                        <a:ea typeface="+mn-ea"/>
                        <a:cs typeface="+mn-cs"/>
                      </a:endParaRPr>
                    </a:p>
                  </a:txBody>
                  <a:tcPr marL="9525" marR="9525" marT="9525" marB="0" anchor="ctr"/>
                </a:tc>
                <a:tc>
                  <a:txBody>
                    <a:bodyPr/>
                    <a:lstStyle/>
                    <a:p>
                      <a:pPr marL="0" algn="ctr" defTabSz="914400" rtl="0" eaLnBrk="1" fontAlgn="ctr" latinLnBrk="0" hangingPunct="1"/>
                      <a:r>
                        <a:rPr lang="es-BO" sz="1600" u="none" strike="noStrike" kern="1200" dirty="0">
                          <a:effectLst/>
                        </a:rPr>
                        <a:t>LPZ</a:t>
                      </a:r>
                      <a:endParaRPr lang="es-BO" sz="1600" u="none" strike="noStrike" kern="1200" dirty="0">
                        <a:solidFill>
                          <a:schemeClr val="dk1"/>
                        </a:solidFill>
                        <a:effectLst/>
                        <a:latin typeface="+mn-lt"/>
                        <a:ea typeface="+mn-ea"/>
                        <a:cs typeface="+mn-cs"/>
                      </a:endParaRPr>
                    </a:p>
                  </a:txBody>
                  <a:tcPr marL="9525" marR="9525" marT="9525" marB="0" anchor="ctr"/>
                </a:tc>
                <a:tc>
                  <a:txBody>
                    <a:bodyPr/>
                    <a:lstStyle/>
                    <a:p>
                      <a:pPr marL="0" algn="just" defTabSz="914400" rtl="0" eaLnBrk="1" fontAlgn="ctr" latinLnBrk="0" hangingPunct="1"/>
                      <a:r>
                        <a:rPr lang="es-BO" sz="1600" u="none" strike="noStrike" kern="1200" dirty="0">
                          <a:effectLst/>
                        </a:rPr>
                        <a:t>RELEVAMIENTO DE INFORMACIÓN A RECURSOS</a:t>
                      </a:r>
                      <a:r>
                        <a:rPr lang="es-BO" sz="1600" u="none" strike="noStrike" kern="1200" baseline="0" dirty="0">
                          <a:effectLst/>
                        </a:rPr>
                        <a:t> HUMANOS, CORESPONDIENTE A LA GESTIÓN 2015</a:t>
                      </a:r>
                      <a:endParaRPr lang="es-BO" sz="16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10004"/>
                  </a:ext>
                </a:extLst>
              </a:tr>
            </a:tbl>
          </a:graphicData>
        </a:graphic>
      </p:graphicFrame>
      <p:sp>
        <p:nvSpPr>
          <p:cNvPr id="11" name="5 CuadroTexto"/>
          <p:cNvSpPr txBox="1"/>
          <p:nvPr/>
        </p:nvSpPr>
        <p:spPr>
          <a:xfrm>
            <a:off x="6384033" y="81776"/>
            <a:ext cx="4032449" cy="41549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s-BO" sz="1050" b="1" dirty="0">
                <a:solidFill>
                  <a:schemeClr val="bg1"/>
                </a:solidFill>
                <a:effectLst>
                  <a:outerShdw blurRad="38100" dist="38100" dir="2700000" algn="tl">
                    <a:srgbClr val="000000">
                      <a:alpha val="43137"/>
                    </a:srgbClr>
                  </a:outerShdw>
                </a:effectLst>
              </a:rPr>
              <a:t>DEPARTAMENTO TÉCNICO DE FISCALIZACIÓN</a:t>
            </a:r>
          </a:p>
          <a:p>
            <a:pPr algn="ctr">
              <a:defRPr/>
            </a:pPr>
            <a:r>
              <a:rPr lang="es-BO" sz="1050" b="1" dirty="0">
                <a:solidFill>
                  <a:schemeClr val="bg1"/>
                </a:solidFill>
                <a:effectLst>
                  <a:outerShdw blurRad="38100" dist="38100" dir="2700000" algn="tl">
                    <a:srgbClr val="000000">
                      <a:alpha val="43137"/>
                    </a:srgbClr>
                  </a:outerShdw>
                </a:effectLst>
              </a:rPr>
              <a:t>ADMINISTRATIVA Y FINANCIERA</a:t>
            </a:r>
            <a:endParaRPr lang="es-ES" sz="1050" b="1" dirty="0">
              <a:solidFill>
                <a:schemeClr val="bg1"/>
              </a:solidFill>
              <a:effectLst>
                <a:outerShdw blurRad="38100" dist="38100" dir="2700000" algn="tl">
                  <a:srgbClr val="000000">
                    <a:alpha val="43137"/>
                  </a:srgbClr>
                </a:outerShdw>
              </a:effectLst>
            </a:endParaRPr>
          </a:p>
        </p:txBody>
      </p:sp>
      <p:pic>
        <p:nvPicPr>
          <p:cNvPr id="13"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10837817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bwMode="auto">
          <a:xfrm>
            <a:off x="3074959" y="2631705"/>
            <a:ext cx="6408712" cy="2580888"/>
          </a:xfrm>
          <a:prstGeom prst="rect">
            <a:avLst/>
          </a:prstGeom>
          <a:noFill/>
          <a:ln w="9525">
            <a:noFill/>
            <a:miter lim="800000"/>
            <a:headEnd/>
            <a:tailEnd/>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a:spcBef>
                <a:spcPct val="0"/>
              </a:spcBef>
              <a:defRPr/>
            </a:pPr>
            <a:r>
              <a:rPr lang="es-BO" sz="4000" spc="200" dirty="0">
                <a:ln w="29210">
                  <a:solidFill>
                    <a:schemeClr val="accent3">
                      <a:tint val="10000"/>
                    </a:schemeClr>
                  </a:solidFill>
                </a:ln>
                <a:effectLst>
                  <a:glow rad="101600">
                    <a:schemeClr val="accent3">
                      <a:lumMod val="60000"/>
                      <a:lumOff val="40000"/>
                      <a:alpha val="60000"/>
                    </a:schemeClr>
                  </a:glow>
                  <a:outerShdw blurRad="38100" dist="38100" dir="2700000" algn="tl">
                    <a:srgbClr val="000000">
                      <a:alpha val="43137"/>
                    </a:srgbClr>
                  </a:outerShdw>
                </a:effectLst>
                <a:latin typeface="Arial Black" pitchFamily="34" charset="0"/>
                <a:ea typeface="+mj-ea"/>
                <a:cs typeface="+mj-cs"/>
              </a:rPr>
              <a:t>DEPARTAMENTO   DE ASUNTOS JURÍDICOS</a:t>
            </a:r>
          </a:p>
        </p:txBody>
      </p:sp>
      <p:pic>
        <p:nvPicPr>
          <p:cNvPr id="6" name="4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9326" y="487618"/>
            <a:ext cx="1879747" cy="21440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404837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2990850" y="640588"/>
            <a:ext cx="6172200" cy="934212"/>
          </a:xfrm>
        </p:spPr>
        <p:txBody>
          <a:bodyPr>
            <a:normAutofit fontScale="90000"/>
          </a:bodyPr>
          <a:lstStyle/>
          <a:p>
            <a:pPr algn="ctr"/>
            <a:r>
              <a:rPr lang="es-ES" sz="4400" dirty="0"/>
              <a:t>ESTRUCTURA DEL DEPARTAMENTO</a:t>
            </a:r>
          </a:p>
        </p:txBody>
      </p:sp>
      <p:sp>
        <p:nvSpPr>
          <p:cNvPr id="5" name="2 Marcador de contenido"/>
          <p:cNvSpPr>
            <a:spLocks noGrp="1"/>
          </p:cNvSpPr>
          <p:nvPr>
            <p:ph idx="1"/>
          </p:nvPr>
        </p:nvSpPr>
        <p:spPr>
          <a:xfrm>
            <a:off x="2647950" y="1916832"/>
            <a:ext cx="7200900" cy="4268068"/>
          </a:xfrm>
        </p:spPr>
        <p:txBody>
          <a:bodyPr/>
          <a:lstStyle/>
          <a:p>
            <a:pPr marL="0" indent="0" algn="just">
              <a:buNone/>
            </a:pPr>
            <a:endParaRPr lang="es-ES" dirty="0"/>
          </a:p>
          <a:p>
            <a:pPr marL="0" indent="0" algn="just">
              <a:buNone/>
            </a:pPr>
            <a:r>
              <a:rPr lang="es-ES" dirty="0"/>
              <a:t>Conforme lo determina el Artículo 24 del Decreto Supremo N° 25798, el Jefe del Departamento de Asuntos Jurídicos depende directamente del Director General  Ejecutivo del INASES. </a:t>
            </a:r>
          </a:p>
          <a:p>
            <a:pPr marL="0" indent="0" algn="just">
              <a:buNone/>
            </a:pPr>
            <a:r>
              <a:rPr lang="es-ES" dirty="0"/>
              <a:t>Para el desarrollo de sus funciones cuenta con áreas de trabajo, a cargo de personal calificado, estas áreas son: Área de Gestión Jurídica  y Análisis Jurídico .</a:t>
            </a:r>
          </a:p>
          <a:p>
            <a:endParaRPr lang="es-ES" dirty="0"/>
          </a:p>
        </p:txBody>
      </p:sp>
      <p:pic>
        <p:nvPicPr>
          <p:cNvPr id="6"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23950027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2343151" y="526288"/>
            <a:ext cx="7572375" cy="1143000"/>
          </a:xfrm>
        </p:spPr>
        <p:txBody>
          <a:bodyPr>
            <a:normAutofit fontScale="90000"/>
          </a:bodyPr>
          <a:lstStyle/>
          <a:p>
            <a:pPr algn="ctr"/>
            <a:r>
              <a:rPr lang="es-ES" sz="4400" dirty="0">
                <a:solidFill>
                  <a:srgbClr val="04617B"/>
                </a:solidFill>
              </a:rPr>
              <a:t>FUNCIONES DEL DEPARTAMENTO</a:t>
            </a:r>
            <a:endParaRPr lang="es-ES" dirty="0"/>
          </a:p>
        </p:txBody>
      </p:sp>
      <p:sp>
        <p:nvSpPr>
          <p:cNvPr id="8" name="5 Marcador de contenido"/>
          <p:cNvSpPr>
            <a:spLocks noGrp="1"/>
          </p:cNvSpPr>
          <p:nvPr>
            <p:ph idx="1"/>
          </p:nvPr>
        </p:nvSpPr>
        <p:spPr>
          <a:xfrm>
            <a:off x="5031972" y="1854200"/>
            <a:ext cx="4988328" cy="4089400"/>
          </a:xfrm>
          <a:prstGeom prst="rect">
            <a:avLst/>
          </a:prstGeom>
        </p:spPr>
        <p:txBody>
          <a:bodyPr>
            <a:normAutofit fontScale="92500" lnSpcReduction="10000"/>
          </a:bodyPr>
          <a:lstStyle/>
          <a:p>
            <a:r>
              <a:rPr lang="es-BO" sz="2000" dirty="0"/>
              <a:t>Prestar asesoría y asistencia jurídica especializado al INASES. </a:t>
            </a:r>
          </a:p>
          <a:p>
            <a:r>
              <a:rPr lang="es-BO" sz="2000" dirty="0"/>
              <a:t>Absolver consultas o requerimientos de opinión jurídica de la Dirección Ejecutiva y Jefes de Unidad. </a:t>
            </a:r>
          </a:p>
          <a:p>
            <a:pPr algn="just"/>
            <a:r>
              <a:rPr lang="es-BO" sz="2000" dirty="0"/>
              <a:t>Emitir informes, opiniones, recomendaciones de carácter jurídico del INASES. </a:t>
            </a:r>
          </a:p>
          <a:p>
            <a:r>
              <a:rPr lang="es-BO" sz="2000" dirty="0"/>
              <a:t>Atender todas las acciones judiciales, administrativas o de otra índole legal en las que el INASES actúe como demandante o demandado. </a:t>
            </a:r>
          </a:p>
          <a:p>
            <a:r>
              <a:rPr lang="es-BO" sz="2000" dirty="0"/>
              <a:t>Elaborar proyectos de disposiciones legales en materia de Seguros de Salud. </a:t>
            </a:r>
            <a:endParaRPr lang="es-E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7853" y="1857524"/>
            <a:ext cx="2322258"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328" y="4005064"/>
            <a:ext cx="2322258"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5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18419618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2343151" y="526288"/>
            <a:ext cx="7572375" cy="1143000"/>
          </a:xfrm>
        </p:spPr>
        <p:txBody>
          <a:bodyPr>
            <a:normAutofit fontScale="90000"/>
          </a:bodyPr>
          <a:lstStyle/>
          <a:p>
            <a:pPr algn="ctr"/>
            <a:r>
              <a:rPr lang="es-ES" sz="4400" dirty="0">
                <a:solidFill>
                  <a:srgbClr val="04617B"/>
                </a:solidFill>
              </a:rPr>
              <a:t>FUNCIONES DEL DEPARTAMENTO</a:t>
            </a:r>
            <a:endParaRPr lang="es-ES" dirty="0"/>
          </a:p>
        </p:txBody>
      </p:sp>
      <p:sp>
        <p:nvSpPr>
          <p:cNvPr id="8" name="5 Marcador de contenido"/>
          <p:cNvSpPr>
            <a:spLocks noGrp="1"/>
          </p:cNvSpPr>
          <p:nvPr>
            <p:ph idx="1"/>
          </p:nvPr>
        </p:nvSpPr>
        <p:spPr>
          <a:xfrm>
            <a:off x="4927198" y="1857524"/>
            <a:ext cx="4988328" cy="4596802"/>
          </a:xfrm>
          <a:prstGeom prst="rect">
            <a:avLst/>
          </a:prstGeom>
        </p:spPr>
        <p:txBody>
          <a:bodyPr>
            <a:noAutofit/>
          </a:bodyPr>
          <a:lstStyle/>
          <a:p>
            <a:pPr algn="just">
              <a:lnSpc>
                <a:spcPct val="110000"/>
              </a:lnSpc>
            </a:pPr>
            <a:r>
              <a:rPr lang="es-BO" sz="1900" dirty="0"/>
              <a:t>Fiscalización jurídica a los Entes Gestores de Seguros de Salud para el cumplimiento de las disposiciones en materia de Seguridad Social. </a:t>
            </a:r>
          </a:p>
          <a:p>
            <a:pPr algn="just">
              <a:lnSpc>
                <a:spcPct val="110000"/>
              </a:lnSpc>
            </a:pPr>
            <a:r>
              <a:rPr lang="es-BO" sz="1900" dirty="0"/>
              <a:t>Interpretar las disposiciones legales de Seguridad Social relativas a los Seguros de Salud. </a:t>
            </a:r>
          </a:p>
          <a:p>
            <a:pPr algn="just">
              <a:lnSpc>
                <a:spcPct val="110000"/>
              </a:lnSpc>
            </a:pPr>
            <a:r>
              <a:rPr lang="es-BO" sz="1900" dirty="0"/>
              <a:t>Emitir informes, opiniones, recomendaciones de carácter jurídico con relación a los Entes Gestores y Seguros Delegados. </a:t>
            </a:r>
          </a:p>
          <a:p>
            <a:pPr algn="just">
              <a:lnSpc>
                <a:spcPct val="110000"/>
              </a:lnSpc>
            </a:pPr>
            <a:r>
              <a:rPr lang="es-BO" sz="1900" dirty="0"/>
              <a:t>Presentar informes jurídicos sobre la adecuación de los Estatutos Orgánicos y Reglamentos de funcionamiento de los Entes Gestores. </a:t>
            </a:r>
            <a:endParaRPr lang="es-ES" sz="19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7853" y="1857524"/>
            <a:ext cx="2322258"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328" y="4005064"/>
            <a:ext cx="2322258"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5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1984862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AutoShape 4"/>
          <p:cNvSpPr>
            <a:spLocks noChangeArrowheads="1"/>
          </p:cNvSpPr>
          <p:nvPr/>
        </p:nvSpPr>
        <p:spPr bwMode="auto">
          <a:xfrm>
            <a:off x="6063998" y="3032219"/>
            <a:ext cx="3128347" cy="1764934"/>
          </a:xfrm>
          <a:prstGeom prst="leftArrowCallout">
            <a:avLst>
              <a:gd name="adj1" fmla="val 34012"/>
              <a:gd name="adj2" fmla="val 25000"/>
              <a:gd name="adj3" fmla="val 28292"/>
              <a:gd name="adj4" fmla="val 66667"/>
            </a:avLst>
          </a:prstGeom>
          <a:solidFill>
            <a:srgbClr val="99FFCC"/>
          </a:solidFill>
          <a:ln w="9525">
            <a:miter lim="800000"/>
            <a:headEnd/>
            <a:tailEnd/>
          </a:ln>
          <a:effectLst/>
          <a:scene3d>
            <a:camera prst="perspectiveContrastingLeftFacing"/>
            <a:lightRig rig="legacyFlat3" dir="b"/>
          </a:scene3d>
          <a:sp3d extrusionH="430200" prstMaterial="legacyMatte">
            <a:bevelT w="13500" h="13500" prst="angle"/>
            <a:bevelB w="13500" h="13500" prst="angle"/>
            <a:extrusionClr>
              <a:srgbClr val="FF0000"/>
            </a:extrusionClr>
          </a:sp3d>
        </p:spPr>
        <p:txBody>
          <a:bodyPr wrap="none" anchor="ctr">
            <a:flatTx/>
          </a:bodyPr>
          <a:lstStyle/>
          <a:p>
            <a:pPr algn="ctr">
              <a:defRPr/>
            </a:pPr>
            <a:endParaRPr lang="es-ES_tradnl" sz="2400" b="1" dirty="0">
              <a:solidFill>
                <a:srgbClr val="FFFF00"/>
              </a:solidFill>
            </a:endParaRPr>
          </a:p>
        </p:txBody>
      </p:sp>
      <p:sp>
        <p:nvSpPr>
          <p:cNvPr id="134151" name="Text Box 7"/>
          <p:cNvSpPr txBox="1">
            <a:spLocks noChangeArrowheads="1"/>
          </p:cNvSpPr>
          <p:nvPr/>
        </p:nvSpPr>
        <p:spPr bwMode="auto">
          <a:xfrm>
            <a:off x="3143673" y="1124745"/>
            <a:ext cx="3006733" cy="783193"/>
          </a:xfrm>
          <a:prstGeom prst="roundRect">
            <a:avLst/>
          </a:prstGeom>
          <a:gradFill flip="none" rotWithShape="1">
            <a:gsLst>
              <a:gs pos="0">
                <a:schemeClr val="accent3">
                  <a:lumMod val="85000"/>
                  <a:shade val="30000"/>
                  <a:satMod val="115000"/>
                </a:schemeClr>
              </a:gs>
              <a:gs pos="50000">
                <a:schemeClr val="accent3">
                  <a:lumMod val="85000"/>
                  <a:shade val="67500"/>
                  <a:satMod val="115000"/>
                </a:schemeClr>
              </a:gs>
              <a:gs pos="100000">
                <a:schemeClr val="accent3">
                  <a:lumMod val="85000"/>
                  <a:shade val="100000"/>
                  <a:satMod val="115000"/>
                </a:schemeClr>
              </a:gs>
            </a:gsLst>
            <a:lin ang="2700000" scaled="1"/>
            <a:tileRect/>
          </a:gra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flatTx/>
          </a:bodyPr>
          <a:lstStyle>
            <a:defPPr>
              <a:defRPr lang="es-BO"/>
            </a:defPPr>
            <a:lvl1pPr algn="ctr">
              <a:defRPr sz="2000">
                <a:latin typeface="Arial" pitchFamily="34" charset="0"/>
                <a:cs typeface="Arial" pitchFamily="34" charset="0"/>
              </a:defRPr>
            </a:lvl1pPr>
          </a:lstStyle>
          <a:p>
            <a:r>
              <a:rPr lang="es-ES" dirty="0"/>
              <a:t>16 Programadas para la  Gestión del 2015</a:t>
            </a:r>
          </a:p>
        </p:txBody>
      </p:sp>
      <p:sp>
        <p:nvSpPr>
          <p:cNvPr id="134153" name="Text Box 9"/>
          <p:cNvSpPr txBox="1">
            <a:spLocks noChangeArrowheads="1"/>
          </p:cNvSpPr>
          <p:nvPr/>
        </p:nvSpPr>
        <p:spPr bwMode="auto">
          <a:xfrm>
            <a:off x="1703512" y="3032218"/>
            <a:ext cx="4248472" cy="3268980"/>
          </a:xfrm>
          <a:prstGeom prst="roundRect">
            <a:avLst/>
          </a:prstGeom>
          <a:solidFill>
            <a:srgbClr val="FFC000"/>
          </a:soli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prst="coolSlant"/>
          </a:sp3d>
        </p:spPr>
        <p:style>
          <a:lnRef idx="1">
            <a:schemeClr val="accent3"/>
          </a:lnRef>
          <a:fillRef idx="2">
            <a:schemeClr val="accent3"/>
          </a:fillRef>
          <a:effectRef idx="1">
            <a:schemeClr val="accent3"/>
          </a:effectRef>
          <a:fontRef idx="minor">
            <a:schemeClr val="dk1"/>
          </a:fontRef>
        </p:style>
        <p:txBody>
          <a:bodyPr wrap="square">
            <a:spAutoFit/>
            <a:flatTx/>
          </a:bodyPr>
          <a:lstStyle>
            <a:defPPr>
              <a:defRPr lang="es-BO"/>
            </a:defPPr>
            <a:lvl1pPr algn="ctr">
              <a:defRPr sz="2000">
                <a:latin typeface="Arial" pitchFamily="34" charset="0"/>
                <a:cs typeface="Arial" pitchFamily="34" charset="0"/>
              </a:defRPr>
            </a:lvl1pPr>
          </a:lstStyle>
          <a:p>
            <a:pPr algn="l"/>
            <a:br>
              <a:rPr lang="es-BO" sz="1000" dirty="0"/>
            </a:br>
            <a:r>
              <a:rPr lang="es-BO" sz="1100" dirty="0"/>
              <a:t>SEGURO MEDICO DELEGADO (SMD) EMPRESA MINERA COLQUIRI </a:t>
            </a:r>
            <a:br>
              <a:rPr lang="es-BO" sz="1100" dirty="0"/>
            </a:br>
            <a:r>
              <a:rPr lang="es-BO" sz="1100" dirty="0"/>
              <a:t>SMD DE LA PAZ-EDESER-CADEB </a:t>
            </a:r>
            <a:br>
              <a:rPr lang="es-BO" sz="1100" dirty="0"/>
            </a:br>
            <a:r>
              <a:rPr lang="es-BO" sz="1100" dirty="0"/>
              <a:t>SMD SAGUAPAC</a:t>
            </a:r>
            <a:br>
              <a:rPr lang="es-BO" sz="1100" dirty="0"/>
            </a:br>
            <a:r>
              <a:rPr lang="es-BO" sz="1100" dirty="0"/>
              <a:t>SMD CESSA</a:t>
            </a:r>
            <a:br>
              <a:rPr lang="es-BO" sz="1100" dirty="0"/>
            </a:br>
            <a:r>
              <a:rPr lang="es-BO" sz="1100" dirty="0"/>
              <a:t>SMD SETAR    </a:t>
            </a:r>
            <a:br>
              <a:rPr lang="es-BO" sz="1100" dirty="0"/>
            </a:br>
            <a:r>
              <a:rPr lang="es-BO" sz="1100" dirty="0"/>
              <a:t>REVISION DE POA 2016              SETAR TARIJA                              SSU ORURO                                  SSU TARIJA                                   SSU SANTA CRUZ                        SSU POTOSI                                 SSU SUCRE</a:t>
            </a:r>
            <a:br>
              <a:rPr lang="es-BO" sz="1100" dirty="0"/>
            </a:br>
            <a:r>
              <a:rPr lang="es-BO" sz="1100" dirty="0"/>
              <a:t>SEGURO MEDICO DELEGADO CESSASSU BENI</a:t>
            </a:r>
            <a:br>
              <a:rPr lang="es-BO" sz="1100" dirty="0"/>
            </a:br>
            <a:r>
              <a:rPr lang="es-BO" sz="1100" dirty="0"/>
              <a:t>SSU CBBA</a:t>
            </a:r>
            <a:br>
              <a:rPr lang="es-BO" sz="1100" dirty="0"/>
            </a:br>
            <a:r>
              <a:rPr lang="es-BO" sz="1100" dirty="0"/>
              <a:t>CSBP</a:t>
            </a:r>
            <a:br>
              <a:rPr lang="es-BO" sz="1100" dirty="0"/>
            </a:br>
            <a:r>
              <a:rPr lang="es-BO" sz="1100" dirty="0"/>
              <a:t>SMD ELFEO</a:t>
            </a:r>
            <a:br>
              <a:rPr lang="es-BO" sz="1100" dirty="0"/>
            </a:br>
            <a:r>
              <a:rPr lang="es-BO" sz="1100" dirty="0"/>
              <a:t>SMD EMUSA</a:t>
            </a:r>
            <a:br>
              <a:rPr lang="es-BO" sz="1100" dirty="0"/>
            </a:br>
            <a:r>
              <a:rPr lang="es-BO" sz="1100" dirty="0"/>
              <a:t>SMD SAN CRISTOBAL</a:t>
            </a:r>
          </a:p>
        </p:txBody>
      </p:sp>
      <p:sp>
        <p:nvSpPr>
          <p:cNvPr id="9" name="Text Box 6"/>
          <p:cNvSpPr txBox="1">
            <a:spLocks noChangeArrowheads="1"/>
          </p:cNvSpPr>
          <p:nvPr/>
        </p:nvSpPr>
        <p:spPr bwMode="auto">
          <a:xfrm>
            <a:off x="2279576" y="2050223"/>
            <a:ext cx="4958312" cy="783193"/>
          </a:xfrm>
          <a:prstGeom prst="roundRect">
            <a:avLst/>
          </a:prstGeom>
          <a:gradFill flip="none" rotWithShape="1">
            <a:gsLst>
              <a:gs pos="0">
                <a:schemeClr val="accent3">
                  <a:lumMod val="85000"/>
                  <a:shade val="30000"/>
                  <a:satMod val="115000"/>
                </a:schemeClr>
              </a:gs>
              <a:gs pos="50000">
                <a:schemeClr val="accent3">
                  <a:lumMod val="85000"/>
                  <a:shade val="67500"/>
                  <a:satMod val="115000"/>
                </a:schemeClr>
              </a:gs>
              <a:gs pos="100000">
                <a:schemeClr val="accent3">
                  <a:lumMod val="85000"/>
                  <a:shade val="100000"/>
                  <a:satMod val="115000"/>
                </a:schemeClr>
              </a:gs>
            </a:gsLst>
            <a:lin ang="2700000" scaled="1"/>
            <a:tileRect/>
          </a:gra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flatTx/>
          </a:bodyPr>
          <a:lstStyle>
            <a:defPPr>
              <a:defRPr lang="es-BO"/>
            </a:defPPr>
            <a:lvl1pPr algn="ctr">
              <a:defRPr sz="2000">
                <a:latin typeface="Arial" pitchFamily="34" charset="0"/>
                <a:cs typeface="Arial" pitchFamily="34" charset="0"/>
              </a:defRPr>
            </a:lvl1pPr>
          </a:lstStyle>
          <a:p>
            <a:r>
              <a:rPr lang="es-ES" dirty="0"/>
              <a:t>18 Entes gestores y seguros delegados con POAs aprobados</a:t>
            </a:r>
          </a:p>
        </p:txBody>
      </p:sp>
      <p:sp>
        <p:nvSpPr>
          <p:cNvPr id="12" name="11 CuadroTexto"/>
          <p:cNvSpPr txBox="1"/>
          <p:nvPr/>
        </p:nvSpPr>
        <p:spPr>
          <a:xfrm>
            <a:off x="6672065" y="3519922"/>
            <a:ext cx="2592287" cy="830997"/>
          </a:xfrm>
          <a:prstGeom prst="rect">
            <a:avLst/>
          </a:prstGeom>
          <a:noFill/>
          <a:scene3d>
            <a:camera prst="perspectiveContrastingLeftFacing"/>
            <a:lightRig rig="threePt" dir="t"/>
          </a:scene3d>
        </p:spPr>
        <p:txBody>
          <a:bodyPr wrap="square">
            <a:spAutoFit/>
          </a:bodyPr>
          <a:lstStyle/>
          <a:p>
            <a:pPr algn="ctr">
              <a:defRPr/>
            </a:pPr>
            <a:r>
              <a:rPr lang="es-ES_tradnl" sz="2400" b="1" dirty="0"/>
              <a:t>Aprobación               de </a:t>
            </a:r>
            <a:r>
              <a:rPr lang="es-ES_tradnl" sz="2400" b="1" dirty="0" err="1"/>
              <a:t>POAs</a:t>
            </a:r>
            <a:endParaRPr lang="es-BO" sz="2400" dirty="0"/>
          </a:p>
        </p:txBody>
      </p:sp>
      <p:sp>
        <p:nvSpPr>
          <p:cNvPr id="13" name="12 Elipse"/>
          <p:cNvSpPr/>
          <p:nvPr/>
        </p:nvSpPr>
        <p:spPr>
          <a:xfrm>
            <a:off x="7464152" y="1268760"/>
            <a:ext cx="2906920" cy="1008112"/>
          </a:xfrm>
          <a:prstGeom prst="ellipse">
            <a:avLst/>
          </a:prstGeom>
          <a:scene3d>
            <a:camera prst="orthographicFront"/>
            <a:lightRig rig="threePt" dir="t"/>
          </a:scene3d>
          <a:sp3d>
            <a:bevelT w="165100" prst="coolSlant"/>
          </a:sp3d>
        </p:spPr>
        <p:style>
          <a:lnRef idx="1">
            <a:schemeClr val="accent5"/>
          </a:lnRef>
          <a:fillRef idx="3">
            <a:schemeClr val="accent5"/>
          </a:fillRef>
          <a:effectRef idx="2">
            <a:schemeClr val="accent5"/>
          </a:effectRef>
          <a:fontRef idx="minor">
            <a:schemeClr val="lt1"/>
          </a:fontRef>
        </p:style>
        <p:txBody>
          <a:bodyPr anchor="ctr"/>
          <a:lstStyle/>
          <a:p>
            <a:pPr algn="ctr"/>
            <a:r>
              <a:rPr lang="es-MX" b="1" dirty="0">
                <a:solidFill>
                  <a:schemeClr val="bg1">
                    <a:lumMod val="95000"/>
                  </a:schemeClr>
                </a:solidFill>
              </a:rPr>
              <a:t>100% Cumplimiento</a:t>
            </a:r>
            <a:endParaRPr lang="es-BO" b="1" dirty="0">
              <a:solidFill>
                <a:schemeClr val="bg1">
                  <a:lumMod val="95000"/>
                </a:schemeClr>
              </a:solidFill>
            </a:endParaRPr>
          </a:p>
        </p:txBody>
      </p:sp>
      <p:sp>
        <p:nvSpPr>
          <p:cNvPr id="14" name="Text Box 7"/>
          <p:cNvSpPr txBox="1">
            <a:spLocks noChangeArrowheads="1"/>
          </p:cNvSpPr>
          <p:nvPr/>
        </p:nvSpPr>
        <p:spPr bwMode="auto">
          <a:xfrm>
            <a:off x="6150406" y="5445225"/>
            <a:ext cx="3992443" cy="783193"/>
          </a:xfrm>
          <a:prstGeom prst="roundRect">
            <a:avLst/>
          </a:prstGeom>
          <a:solidFill>
            <a:srgbClr val="92D050"/>
          </a:soli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flatTx/>
          </a:bodyPr>
          <a:lstStyle>
            <a:defPPr>
              <a:defRPr lang="es-BO"/>
            </a:defPPr>
            <a:lvl1pPr algn="ctr">
              <a:defRPr sz="2000">
                <a:latin typeface="Arial" pitchFamily="34" charset="0"/>
                <a:cs typeface="Arial" pitchFamily="34" charset="0"/>
              </a:defRPr>
            </a:lvl1pPr>
          </a:lstStyle>
          <a:p>
            <a:pPr algn="just" fontAlgn="ctr"/>
            <a:r>
              <a:rPr lang="es-BO" sz="1600" b="1" dirty="0"/>
              <a:t>Resultado:</a:t>
            </a:r>
            <a:r>
              <a:rPr lang="es-BO" sz="1600" dirty="0"/>
              <a:t> Entes Gestores con </a:t>
            </a:r>
            <a:r>
              <a:rPr lang="es-BO" sz="1600" dirty="0" err="1"/>
              <a:t>POAs</a:t>
            </a:r>
            <a:r>
              <a:rPr lang="es-BO" sz="1600" dirty="0"/>
              <a:t> en base a Norma del INASES</a:t>
            </a:r>
            <a:r>
              <a:rPr lang="es-BO" sz="2400" dirty="0"/>
              <a:t>.</a:t>
            </a:r>
            <a:endParaRPr lang="es-BO" sz="2400" dirty="0">
              <a:solidFill>
                <a:srgbClr val="000000"/>
              </a:solidFill>
              <a:latin typeface="Calibri"/>
            </a:endParaRPr>
          </a:p>
        </p:txBody>
      </p:sp>
      <p:pic>
        <p:nvPicPr>
          <p:cNvPr id="15"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2266744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134151"/>
                                        </p:tgtEl>
                                        <p:attrNameLst>
                                          <p:attrName>style.visibility</p:attrName>
                                        </p:attrNameLst>
                                      </p:cBhvr>
                                      <p:to>
                                        <p:strVal val="visible"/>
                                      </p:to>
                                    </p:set>
                                    <p:anim calcmode="lin" valueType="num">
                                      <p:cBhvr>
                                        <p:cTn id="7" dur="500" fill="hold"/>
                                        <p:tgtEl>
                                          <p:spTgt spid="134151"/>
                                        </p:tgtEl>
                                        <p:attrNameLst>
                                          <p:attrName>ppt_w</p:attrName>
                                        </p:attrNameLst>
                                      </p:cBhvr>
                                      <p:tavLst>
                                        <p:tav tm="0">
                                          <p:val>
                                            <p:fltVal val="0"/>
                                          </p:val>
                                        </p:tav>
                                        <p:tav tm="100000">
                                          <p:val>
                                            <p:strVal val="#ppt_w"/>
                                          </p:val>
                                        </p:tav>
                                      </p:tavLst>
                                    </p:anim>
                                    <p:anim calcmode="lin" valueType="num">
                                      <p:cBhvr>
                                        <p:cTn id="8" dur="500" fill="hold"/>
                                        <p:tgtEl>
                                          <p:spTgt spid="134151"/>
                                        </p:tgtEl>
                                        <p:attrNameLst>
                                          <p:attrName>ppt_h</p:attrName>
                                        </p:attrNameLst>
                                      </p:cBhvr>
                                      <p:tavLst>
                                        <p:tav tm="0">
                                          <p:val>
                                            <p:fltVal val="0"/>
                                          </p:val>
                                        </p:tav>
                                        <p:tav tm="100000">
                                          <p:val>
                                            <p:strVal val="#ppt_h"/>
                                          </p:val>
                                        </p:tav>
                                      </p:tavLst>
                                    </p:anim>
                                    <p:animEffect transition="in" filter="fade">
                                      <p:cBhvr>
                                        <p:cTn id="9" dur="500"/>
                                        <p:tgtEl>
                                          <p:spTgt spid="134151"/>
                                        </p:tgtEl>
                                      </p:cBhvr>
                                    </p:animEffect>
                                  </p:childTnLst>
                                </p:cTn>
                              </p:par>
                              <p:par>
                                <p:cTn id="10" presetID="53" presetClass="entr" presetSubtype="0" fill="hold" nodeType="withEffect">
                                  <p:stCondLst>
                                    <p:cond delay="0"/>
                                  </p:stCondLst>
                                  <p:childTnLst>
                                    <p:set>
                                      <p:cBhvr>
                                        <p:cTn id="11" dur="1" fill="hold">
                                          <p:stCondLst>
                                            <p:cond delay="0"/>
                                          </p:stCondLst>
                                        </p:cTn>
                                        <p:tgtEl>
                                          <p:spTgt spid="134153"/>
                                        </p:tgtEl>
                                        <p:attrNameLst>
                                          <p:attrName>style.visibility</p:attrName>
                                        </p:attrNameLst>
                                      </p:cBhvr>
                                      <p:to>
                                        <p:strVal val="visible"/>
                                      </p:to>
                                    </p:set>
                                    <p:anim calcmode="lin" valueType="num">
                                      <p:cBhvr>
                                        <p:cTn id="12" dur="500" fill="hold"/>
                                        <p:tgtEl>
                                          <p:spTgt spid="134153"/>
                                        </p:tgtEl>
                                        <p:attrNameLst>
                                          <p:attrName>ppt_w</p:attrName>
                                        </p:attrNameLst>
                                      </p:cBhvr>
                                      <p:tavLst>
                                        <p:tav tm="0">
                                          <p:val>
                                            <p:fltVal val="0"/>
                                          </p:val>
                                        </p:tav>
                                        <p:tav tm="100000">
                                          <p:val>
                                            <p:strVal val="#ppt_w"/>
                                          </p:val>
                                        </p:tav>
                                      </p:tavLst>
                                    </p:anim>
                                    <p:anim calcmode="lin" valueType="num">
                                      <p:cBhvr>
                                        <p:cTn id="13" dur="500" fill="hold"/>
                                        <p:tgtEl>
                                          <p:spTgt spid="134153"/>
                                        </p:tgtEl>
                                        <p:attrNameLst>
                                          <p:attrName>ppt_h</p:attrName>
                                        </p:attrNameLst>
                                      </p:cBhvr>
                                      <p:tavLst>
                                        <p:tav tm="0">
                                          <p:val>
                                            <p:fltVal val="0"/>
                                          </p:val>
                                        </p:tav>
                                        <p:tav tm="100000">
                                          <p:val>
                                            <p:strVal val="#ppt_h"/>
                                          </p:val>
                                        </p:tav>
                                      </p:tavLst>
                                    </p:anim>
                                    <p:animEffect transition="in" filter="fade">
                                      <p:cBhvr>
                                        <p:cTn id="14" dur="500"/>
                                        <p:tgtEl>
                                          <p:spTgt spid="134153"/>
                                        </p:tgtEl>
                                      </p:cBhvr>
                                    </p:animEffect>
                                  </p:childTnLst>
                                </p:cTn>
                              </p:par>
                              <p:par>
                                <p:cTn id="15" presetID="53"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par>
                                <p:cTn id="20" presetID="53"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fltVal val="0"/>
                                          </p:val>
                                        </p:tav>
                                        <p:tav tm="100000">
                                          <p:val>
                                            <p:strVal val="#ppt_h"/>
                                          </p:val>
                                        </p:tav>
                                      </p:tavLst>
                                    </p:anim>
                                    <p:animEffect transition="in" filter="fade">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2029496" y="549541"/>
            <a:ext cx="8229600" cy="738346"/>
          </a:xfrm>
        </p:spPr>
        <p:txBody>
          <a:bodyPr>
            <a:noAutofit/>
          </a:bodyPr>
          <a:lstStyle/>
          <a:p>
            <a:pPr algn="ctr"/>
            <a:r>
              <a:rPr lang="es-BO" sz="3600" b="1" dirty="0"/>
              <a:t>ACTIVIDADES POA 2015</a:t>
            </a:r>
          </a:p>
        </p:txBody>
      </p:sp>
      <p:graphicFrame>
        <p:nvGraphicFramePr>
          <p:cNvPr id="5" name="10 Marcador de contenido"/>
          <p:cNvGraphicFramePr>
            <a:graphicFrameLocks noGrp="1"/>
          </p:cNvGraphicFramePr>
          <p:nvPr>
            <p:ph idx="1"/>
            <p:extLst>
              <p:ext uri="{D42A27DB-BD31-4B8C-83A1-F6EECF244321}">
                <p14:modId xmlns:p14="http://schemas.microsoft.com/office/powerpoint/2010/main" val="3313602062"/>
              </p:ext>
            </p:extLst>
          </p:nvPr>
        </p:nvGraphicFramePr>
        <p:xfrm>
          <a:off x="2029497" y="1331558"/>
          <a:ext cx="8609815" cy="4878684"/>
        </p:xfrm>
        <a:graphic>
          <a:graphicData uri="http://schemas.openxmlformats.org/drawingml/2006/table">
            <a:tbl>
              <a:tblPr firstRow="1" bandRow="1">
                <a:tableStyleId>{69012ECD-51FC-41F1-AA8D-1B2483CD663E}</a:tableStyleId>
              </a:tblPr>
              <a:tblGrid>
                <a:gridCol w="4350116">
                  <a:extLst>
                    <a:ext uri="{9D8B030D-6E8A-4147-A177-3AD203B41FA5}">
                      <a16:colId xmlns:a16="http://schemas.microsoft.com/office/drawing/2014/main" val="20000"/>
                    </a:ext>
                  </a:extLst>
                </a:gridCol>
                <a:gridCol w="2045940">
                  <a:extLst>
                    <a:ext uri="{9D8B030D-6E8A-4147-A177-3AD203B41FA5}">
                      <a16:colId xmlns:a16="http://schemas.microsoft.com/office/drawing/2014/main" val="20001"/>
                    </a:ext>
                  </a:extLst>
                </a:gridCol>
                <a:gridCol w="2213759">
                  <a:extLst>
                    <a:ext uri="{9D8B030D-6E8A-4147-A177-3AD203B41FA5}">
                      <a16:colId xmlns:a16="http://schemas.microsoft.com/office/drawing/2014/main" val="20002"/>
                    </a:ext>
                  </a:extLst>
                </a:gridCol>
              </a:tblGrid>
              <a:tr h="494836">
                <a:tc>
                  <a:txBody>
                    <a:bodyPr/>
                    <a:lstStyle/>
                    <a:p>
                      <a:pPr algn="ctr"/>
                      <a:r>
                        <a:rPr kumimoji="0" lang="es-ES" sz="2000" kern="1200" dirty="0"/>
                        <a:t>Actividades</a:t>
                      </a:r>
                      <a:endParaRPr kumimoji="0" lang="es-ES" sz="2000" b="1" kern="1200" dirty="0">
                        <a:solidFill>
                          <a:srgbClr val="FFFF00"/>
                        </a:solidFill>
                        <a:latin typeface="+mn-lt"/>
                        <a:ea typeface="+mn-ea"/>
                        <a:cs typeface="+mn-cs"/>
                      </a:endParaRPr>
                    </a:p>
                  </a:txBody>
                  <a:tcPr marL="68580" marR="68580" anchor="ctr"/>
                </a:tc>
                <a:tc>
                  <a:txBody>
                    <a:bodyPr/>
                    <a:lstStyle/>
                    <a:p>
                      <a:pPr algn="ctr"/>
                      <a:r>
                        <a:rPr kumimoji="0" lang="es-ES" sz="2000" kern="1200" dirty="0"/>
                        <a:t>Programadas</a:t>
                      </a:r>
                      <a:endParaRPr kumimoji="0" lang="es-ES" sz="2000" b="1" kern="1200" dirty="0">
                        <a:solidFill>
                          <a:srgbClr val="FFFF00"/>
                        </a:solidFill>
                        <a:latin typeface="+mn-lt"/>
                        <a:ea typeface="+mn-ea"/>
                        <a:cs typeface="+mn-cs"/>
                      </a:endParaRPr>
                    </a:p>
                  </a:txBody>
                  <a:tcPr marL="68580" marR="68580" anchor="ctr"/>
                </a:tc>
                <a:tc>
                  <a:txBody>
                    <a:bodyPr/>
                    <a:lstStyle/>
                    <a:p>
                      <a:pPr algn="ctr"/>
                      <a:r>
                        <a:rPr kumimoji="0" lang="es-ES" sz="2000" kern="1200" dirty="0"/>
                        <a:t>Ejecutadas 2015</a:t>
                      </a:r>
                      <a:endParaRPr kumimoji="0" lang="es-ES" sz="2000" b="1" kern="1200" dirty="0">
                        <a:solidFill>
                          <a:srgbClr val="FFFF00"/>
                        </a:solidFill>
                        <a:latin typeface="+mn-lt"/>
                        <a:ea typeface="+mn-ea"/>
                        <a:cs typeface="+mn-cs"/>
                      </a:endParaRPr>
                    </a:p>
                  </a:txBody>
                  <a:tcPr marL="68580" marR="68580" anchor="ctr"/>
                </a:tc>
                <a:extLst>
                  <a:ext uri="{0D108BD9-81ED-4DB2-BD59-A6C34878D82A}">
                    <a16:rowId xmlns:a16="http://schemas.microsoft.com/office/drawing/2014/main" val="10000"/>
                  </a:ext>
                </a:extLst>
              </a:tr>
              <a:tr h="608155">
                <a:tc>
                  <a:txBody>
                    <a:bodyPr/>
                    <a:lstStyle/>
                    <a:p>
                      <a:r>
                        <a:rPr kumimoji="0" lang="es-ES" sz="2000" kern="1200" dirty="0">
                          <a:solidFill>
                            <a:schemeClr val="tx1"/>
                          </a:solidFill>
                        </a:rPr>
                        <a:t>Notas Externas</a:t>
                      </a:r>
                      <a:endParaRPr kumimoji="0" lang="es-ES" sz="2000" b="1" kern="1200" dirty="0">
                        <a:solidFill>
                          <a:schemeClr val="tx1"/>
                        </a:solidFill>
                        <a:latin typeface="+mn-lt"/>
                        <a:ea typeface="+mn-ea"/>
                        <a:cs typeface="+mn-cs"/>
                      </a:endParaRPr>
                    </a:p>
                  </a:txBody>
                  <a:tcPr marL="68580" marR="68580" anchor="ctr"/>
                </a:tc>
                <a:tc rowSpan="6">
                  <a:txBody>
                    <a:bodyPr/>
                    <a:lstStyle/>
                    <a:p>
                      <a:r>
                        <a:rPr kumimoji="0" lang="es-ES" sz="2000" kern="1200" dirty="0">
                          <a:solidFill>
                            <a:schemeClr val="tx1"/>
                          </a:solidFill>
                        </a:rPr>
                        <a:t>Según</a:t>
                      </a:r>
                      <a:r>
                        <a:rPr kumimoji="0" lang="es-ES" sz="2000" kern="1200" baseline="0" dirty="0">
                          <a:solidFill>
                            <a:schemeClr val="tx1"/>
                          </a:solidFill>
                        </a:rPr>
                        <a:t> requerimiento</a:t>
                      </a:r>
                      <a:endParaRPr kumimoji="0" lang="es-ES" sz="2000" b="1" kern="1200" dirty="0">
                        <a:solidFill>
                          <a:schemeClr val="tx1"/>
                        </a:solidFill>
                        <a:latin typeface="+mn-lt"/>
                        <a:ea typeface="+mn-ea"/>
                        <a:cs typeface="+mn-cs"/>
                      </a:endParaRPr>
                    </a:p>
                  </a:txBody>
                  <a:tcPr marL="68580" marR="68580" anchor="ctr"/>
                </a:tc>
                <a:tc>
                  <a:txBody>
                    <a:bodyPr/>
                    <a:lstStyle/>
                    <a:p>
                      <a:pPr algn="ctr"/>
                      <a:r>
                        <a:rPr kumimoji="0" lang="es-ES" sz="2000" kern="1200" dirty="0">
                          <a:solidFill>
                            <a:schemeClr val="tx1"/>
                          </a:solidFill>
                        </a:rPr>
                        <a:t>1020</a:t>
                      </a:r>
                      <a:endParaRPr kumimoji="0" lang="es-ES" sz="2000" b="1" kern="1200" dirty="0">
                        <a:solidFill>
                          <a:schemeClr val="tx1"/>
                        </a:solidFill>
                        <a:latin typeface="+mn-lt"/>
                        <a:ea typeface="+mn-ea"/>
                        <a:cs typeface="+mn-cs"/>
                      </a:endParaRPr>
                    </a:p>
                  </a:txBody>
                  <a:tcPr marL="68580" marR="68580" anchor="ctr"/>
                </a:tc>
                <a:extLst>
                  <a:ext uri="{0D108BD9-81ED-4DB2-BD59-A6C34878D82A}">
                    <a16:rowId xmlns:a16="http://schemas.microsoft.com/office/drawing/2014/main" val="10001"/>
                  </a:ext>
                </a:extLst>
              </a:tr>
              <a:tr h="633265">
                <a:tc>
                  <a:txBody>
                    <a:bodyPr/>
                    <a:lstStyle/>
                    <a:p>
                      <a:r>
                        <a:rPr kumimoji="0" lang="es-ES" sz="2000" kern="1200" dirty="0">
                          <a:solidFill>
                            <a:schemeClr val="tx1"/>
                          </a:solidFill>
                        </a:rPr>
                        <a:t>Notas Internas</a:t>
                      </a:r>
                      <a:endParaRPr kumimoji="0" lang="es-ES" sz="2000" b="1" kern="1200" dirty="0">
                        <a:solidFill>
                          <a:schemeClr val="tx1"/>
                        </a:solidFill>
                        <a:latin typeface="+mn-lt"/>
                        <a:ea typeface="+mn-ea"/>
                        <a:cs typeface="+mn-cs"/>
                      </a:endParaRPr>
                    </a:p>
                  </a:txBody>
                  <a:tcPr marL="68580" marR="68580" anchor="ctr"/>
                </a:tc>
                <a:tc vMerge="1">
                  <a:txBody>
                    <a:bodyPr/>
                    <a:lstStyle/>
                    <a:p>
                      <a:endParaRPr kumimoji="0" lang="es-ES" sz="1600" kern="1200" dirty="0">
                        <a:solidFill>
                          <a:schemeClr val="tx1"/>
                        </a:solidFill>
                        <a:latin typeface="+mn-lt"/>
                        <a:ea typeface="+mn-ea"/>
                        <a:cs typeface="+mn-cs"/>
                      </a:endParaRPr>
                    </a:p>
                  </a:txBody>
                  <a:tcPr anchor="ctr"/>
                </a:tc>
                <a:tc>
                  <a:txBody>
                    <a:bodyPr/>
                    <a:lstStyle/>
                    <a:p>
                      <a:pPr algn="ctr"/>
                      <a:r>
                        <a:rPr kumimoji="0" lang="es-ES" sz="2000" kern="1200" dirty="0">
                          <a:solidFill>
                            <a:schemeClr val="tx1"/>
                          </a:solidFill>
                        </a:rPr>
                        <a:t>272</a:t>
                      </a:r>
                      <a:endParaRPr kumimoji="0" lang="es-ES" sz="2000" b="1" kern="1200" dirty="0">
                        <a:solidFill>
                          <a:schemeClr val="tx1"/>
                        </a:solidFill>
                        <a:latin typeface="+mn-lt"/>
                        <a:ea typeface="+mn-ea"/>
                        <a:cs typeface="+mn-cs"/>
                      </a:endParaRPr>
                    </a:p>
                  </a:txBody>
                  <a:tcPr marL="68580" marR="68580" anchor="ctr"/>
                </a:tc>
                <a:extLst>
                  <a:ext uri="{0D108BD9-81ED-4DB2-BD59-A6C34878D82A}">
                    <a16:rowId xmlns:a16="http://schemas.microsoft.com/office/drawing/2014/main" val="10002"/>
                  </a:ext>
                </a:extLst>
              </a:tr>
              <a:tr h="549940">
                <a:tc>
                  <a:txBody>
                    <a:bodyPr/>
                    <a:lstStyle/>
                    <a:p>
                      <a:r>
                        <a:rPr kumimoji="0" lang="es-ES" sz="2000" kern="1200" dirty="0">
                          <a:solidFill>
                            <a:schemeClr val="tx1"/>
                          </a:solidFill>
                        </a:rPr>
                        <a:t>Resoluciones Administrativas</a:t>
                      </a:r>
                      <a:endParaRPr kumimoji="0" lang="es-ES" sz="2000" b="1" kern="1200" dirty="0">
                        <a:solidFill>
                          <a:schemeClr val="tx1"/>
                        </a:solidFill>
                        <a:latin typeface="+mn-lt"/>
                        <a:ea typeface="+mn-ea"/>
                        <a:cs typeface="+mn-cs"/>
                      </a:endParaRPr>
                    </a:p>
                  </a:txBody>
                  <a:tcPr marL="68580" marR="68580" anchor="ctr"/>
                </a:tc>
                <a:tc vMerge="1">
                  <a:txBody>
                    <a:bodyPr/>
                    <a:lstStyle/>
                    <a:p>
                      <a:endParaRPr kumimoji="0" lang="es-ES" sz="1600" kern="1200" dirty="0">
                        <a:solidFill>
                          <a:schemeClr val="tx1"/>
                        </a:solidFill>
                        <a:latin typeface="+mn-lt"/>
                        <a:ea typeface="+mn-ea"/>
                        <a:cs typeface="+mn-cs"/>
                      </a:endParaRPr>
                    </a:p>
                  </a:txBody>
                  <a:tcPr anchor="ctr"/>
                </a:tc>
                <a:tc>
                  <a:txBody>
                    <a:bodyPr/>
                    <a:lstStyle/>
                    <a:p>
                      <a:pPr algn="ctr"/>
                      <a:r>
                        <a:rPr kumimoji="0" lang="es-ES" sz="2000" kern="1200" dirty="0">
                          <a:solidFill>
                            <a:schemeClr val="tx1"/>
                          </a:solidFill>
                        </a:rPr>
                        <a:t>650</a:t>
                      </a:r>
                      <a:endParaRPr kumimoji="0" lang="es-ES" sz="2000" b="1" kern="1200" dirty="0">
                        <a:solidFill>
                          <a:schemeClr val="tx1"/>
                        </a:solidFill>
                        <a:latin typeface="+mn-lt"/>
                        <a:ea typeface="+mn-ea"/>
                        <a:cs typeface="+mn-cs"/>
                      </a:endParaRPr>
                    </a:p>
                  </a:txBody>
                  <a:tcPr marL="68580" marR="68580" anchor="ctr"/>
                </a:tc>
                <a:extLst>
                  <a:ext uri="{0D108BD9-81ED-4DB2-BD59-A6C34878D82A}">
                    <a16:rowId xmlns:a16="http://schemas.microsoft.com/office/drawing/2014/main" val="10003"/>
                  </a:ext>
                </a:extLst>
              </a:tr>
              <a:tr h="579987">
                <a:tc>
                  <a:txBody>
                    <a:bodyPr/>
                    <a:lstStyle/>
                    <a:p>
                      <a:r>
                        <a:rPr kumimoji="0" lang="es-ES" sz="2000" kern="1200" dirty="0">
                          <a:solidFill>
                            <a:schemeClr val="tx1"/>
                          </a:solidFill>
                        </a:rPr>
                        <a:t>Informes Legales</a:t>
                      </a:r>
                      <a:endParaRPr kumimoji="0" lang="es-ES" sz="2000" b="1" kern="1200" dirty="0">
                        <a:solidFill>
                          <a:schemeClr val="tx1"/>
                        </a:solidFill>
                        <a:latin typeface="+mn-lt"/>
                        <a:ea typeface="+mn-ea"/>
                        <a:cs typeface="+mn-cs"/>
                      </a:endParaRPr>
                    </a:p>
                  </a:txBody>
                  <a:tcPr marL="68580" marR="68580" anchor="ctr"/>
                </a:tc>
                <a:tc vMerge="1">
                  <a:txBody>
                    <a:bodyPr/>
                    <a:lstStyle/>
                    <a:p>
                      <a:endParaRPr kumimoji="0" lang="es-ES" sz="1600" kern="1200" dirty="0">
                        <a:solidFill>
                          <a:schemeClr val="tx1"/>
                        </a:solidFill>
                        <a:latin typeface="+mn-lt"/>
                        <a:ea typeface="+mn-ea"/>
                        <a:cs typeface="+mn-cs"/>
                      </a:endParaRPr>
                    </a:p>
                  </a:txBody>
                  <a:tcPr anchor="ctr"/>
                </a:tc>
                <a:tc>
                  <a:txBody>
                    <a:bodyPr/>
                    <a:lstStyle/>
                    <a:p>
                      <a:pPr algn="ctr"/>
                      <a:r>
                        <a:rPr kumimoji="0" lang="es-ES" sz="2000" kern="1200" dirty="0">
                          <a:solidFill>
                            <a:schemeClr val="tx1"/>
                          </a:solidFill>
                        </a:rPr>
                        <a:t>190</a:t>
                      </a:r>
                      <a:endParaRPr kumimoji="0" lang="es-ES" sz="2000" b="1" kern="1200" dirty="0">
                        <a:solidFill>
                          <a:schemeClr val="tx1"/>
                        </a:solidFill>
                        <a:latin typeface="+mn-lt"/>
                        <a:ea typeface="+mn-ea"/>
                        <a:cs typeface="+mn-cs"/>
                      </a:endParaRPr>
                    </a:p>
                  </a:txBody>
                  <a:tcPr marL="68580" marR="68580" anchor="ctr"/>
                </a:tc>
                <a:extLst>
                  <a:ext uri="{0D108BD9-81ED-4DB2-BD59-A6C34878D82A}">
                    <a16:rowId xmlns:a16="http://schemas.microsoft.com/office/drawing/2014/main" val="10004"/>
                  </a:ext>
                </a:extLst>
              </a:tr>
              <a:tr h="536559">
                <a:tc>
                  <a:txBody>
                    <a:bodyPr/>
                    <a:lstStyle/>
                    <a:p>
                      <a:r>
                        <a:rPr kumimoji="0" lang="es-ES" sz="2000" kern="1200" dirty="0">
                          <a:solidFill>
                            <a:schemeClr val="tx1"/>
                          </a:solidFill>
                        </a:rPr>
                        <a:t>Contratos</a:t>
                      </a:r>
                      <a:endParaRPr kumimoji="0" lang="es-ES" sz="2000" b="1" kern="1200" dirty="0">
                        <a:solidFill>
                          <a:schemeClr val="tx1"/>
                        </a:solidFill>
                        <a:latin typeface="+mn-lt"/>
                        <a:ea typeface="+mn-ea"/>
                        <a:cs typeface="+mn-cs"/>
                      </a:endParaRPr>
                    </a:p>
                  </a:txBody>
                  <a:tcPr marL="68580" marR="68580" anchor="ctr"/>
                </a:tc>
                <a:tc vMerge="1">
                  <a:txBody>
                    <a:bodyPr/>
                    <a:lstStyle/>
                    <a:p>
                      <a:endParaRPr kumimoji="0" lang="es-ES" sz="1600" kern="1200" dirty="0">
                        <a:solidFill>
                          <a:schemeClr val="tx1"/>
                        </a:solidFill>
                        <a:latin typeface="+mn-lt"/>
                        <a:ea typeface="+mn-ea"/>
                        <a:cs typeface="+mn-cs"/>
                      </a:endParaRPr>
                    </a:p>
                  </a:txBody>
                  <a:tcPr anchor="ctr"/>
                </a:tc>
                <a:tc>
                  <a:txBody>
                    <a:bodyPr/>
                    <a:lstStyle/>
                    <a:p>
                      <a:pPr algn="ctr"/>
                      <a:r>
                        <a:rPr kumimoji="0" lang="es-ES" sz="2000" b="0" kern="1200" dirty="0">
                          <a:solidFill>
                            <a:schemeClr val="tx1"/>
                          </a:solidFill>
                          <a:latin typeface="+mn-lt"/>
                          <a:ea typeface="+mn-ea"/>
                          <a:cs typeface="+mn-cs"/>
                        </a:rPr>
                        <a:t>49</a:t>
                      </a:r>
                      <a:endParaRPr kumimoji="0" lang="es-ES" sz="2000" b="1" kern="1200" dirty="0">
                        <a:solidFill>
                          <a:schemeClr val="tx1"/>
                        </a:solidFill>
                        <a:latin typeface="+mn-lt"/>
                        <a:ea typeface="+mn-ea"/>
                        <a:cs typeface="+mn-cs"/>
                      </a:endParaRPr>
                    </a:p>
                  </a:txBody>
                  <a:tcPr marL="68580" marR="68580" anchor="ctr"/>
                </a:tc>
                <a:extLst>
                  <a:ext uri="{0D108BD9-81ED-4DB2-BD59-A6C34878D82A}">
                    <a16:rowId xmlns:a16="http://schemas.microsoft.com/office/drawing/2014/main" val="10005"/>
                  </a:ext>
                </a:extLst>
              </a:tr>
              <a:tr h="774902">
                <a:tc>
                  <a:txBody>
                    <a:bodyPr/>
                    <a:lstStyle/>
                    <a:p>
                      <a:r>
                        <a:rPr kumimoji="0" lang="es-ES" sz="2000" kern="1200" dirty="0">
                          <a:solidFill>
                            <a:schemeClr val="tx1"/>
                          </a:solidFill>
                        </a:rPr>
                        <a:t>Asesoramiento Jurídico a personas naturales y jurídicas</a:t>
                      </a:r>
                      <a:endParaRPr kumimoji="0" lang="es-ES" sz="2000" b="1" kern="1200" dirty="0">
                        <a:solidFill>
                          <a:schemeClr val="tx1"/>
                        </a:solidFill>
                        <a:latin typeface="+mn-lt"/>
                        <a:ea typeface="+mn-ea"/>
                        <a:cs typeface="+mn-cs"/>
                      </a:endParaRPr>
                    </a:p>
                  </a:txBody>
                  <a:tcPr marL="68580" marR="68580" anchor="ctr"/>
                </a:tc>
                <a:tc vMerge="1">
                  <a:txBody>
                    <a:bodyPr/>
                    <a:lstStyle/>
                    <a:p>
                      <a:endParaRPr kumimoji="0" lang="es-ES" sz="1600" kern="1200" dirty="0">
                        <a:solidFill>
                          <a:schemeClr val="tx1"/>
                        </a:solidFill>
                        <a:latin typeface="+mn-lt"/>
                        <a:ea typeface="+mn-ea"/>
                        <a:cs typeface="+mn-cs"/>
                      </a:endParaRPr>
                    </a:p>
                  </a:txBody>
                  <a:tcPr anchor="ctr"/>
                </a:tc>
                <a:tc>
                  <a:txBody>
                    <a:bodyPr/>
                    <a:lstStyle/>
                    <a:p>
                      <a:pPr algn="ctr"/>
                      <a:r>
                        <a:rPr kumimoji="0" lang="es-ES" sz="2000" kern="1200" dirty="0">
                          <a:solidFill>
                            <a:schemeClr val="tx1"/>
                          </a:solidFill>
                        </a:rPr>
                        <a:t>1210</a:t>
                      </a:r>
                      <a:endParaRPr kumimoji="0" lang="es-ES" sz="2000" b="1" kern="1200" dirty="0">
                        <a:solidFill>
                          <a:schemeClr val="tx1"/>
                        </a:solidFill>
                        <a:latin typeface="+mn-lt"/>
                        <a:ea typeface="+mn-ea"/>
                        <a:cs typeface="+mn-cs"/>
                      </a:endParaRPr>
                    </a:p>
                  </a:txBody>
                  <a:tcPr marL="68580" marR="68580" anchor="ctr"/>
                </a:tc>
                <a:extLst>
                  <a:ext uri="{0D108BD9-81ED-4DB2-BD59-A6C34878D82A}">
                    <a16:rowId xmlns:a16="http://schemas.microsoft.com/office/drawing/2014/main" val="10006"/>
                  </a:ext>
                </a:extLst>
              </a:tr>
              <a:tr h="687204">
                <a:tc>
                  <a:txBody>
                    <a:bodyPr/>
                    <a:lstStyle/>
                    <a:p>
                      <a:r>
                        <a:rPr kumimoji="0" lang="es-ES" sz="2000" kern="1200" dirty="0">
                          <a:solidFill>
                            <a:schemeClr val="tx1"/>
                          </a:solidFill>
                        </a:rPr>
                        <a:t>Seguimiento y Sustanciación de procesos judiciales</a:t>
                      </a:r>
                      <a:endParaRPr kumimoji="0" lang="es-ES" sz="2000" b="1" kern="1200" dirty="0">
                        <a:solidFill>
                          <a:schemeClr val="tx1"/>
                        </a:solidFill>
                        <a:latin typeface="+mn-lt"/>
                        <a:ea typeface="+mn-ea"/>
                        <a:cs typeface="+mn-cs"/>
                      </a:endParaRPr>
                    </a:p>
                  </a:txBody>
                  <a:tcPr marL="68580" marR="68580" anchor="ctr"/>
                </a:tc>
                <a:tc>
                  <a:txBody>
                    <a:bodyPr/>
                    <a:lstStyle/>
                    <a:p>
                      <a:endParaRPr lang="es-ES" sz="2000" b="1" dirty="0">
                        <a:solidFill>
                          <a:schemeClr val="tx1"/>
                        </a:solidFill>
                        <a:latin typeface="Arial" pitchFamily="34" charset="0"/>
                        <a:cs typeface="Arial" pitchFamily="34" charset="0"/>
                      </a:endParaRPr>
                    </a:p>
                  </a:txBody>
                  <a:tcPr marL="68580" marR="68580" anchor="ctr"/>
                </a:tc>
                <a:tc>
                  <a:txBody>
                    <a:bodyPr/>
                    <a:lstStyle/>
                    <a:p>
                      <a:pPr algn="ctr"/>
                      <a:r>
                        <a:rPr lang="es-ES" sz="2000" dirty="0">
                          <a:solidFill>
                            <a:schemeClr val="tx1"/>
                          </a:solidFill>
                        </a:rPr>
                        <a:t>15</a:t>
                      </a:r>
                      <a:endParaRPr lang="es-ES" sz="2000" b="1" dirty="0">
                        <a:solidFill>
                          <a:schemeClr val="tx1"/>
                        </a:solidFill>
                        <a:latin typeface="Arial" pitchFamily="34" charset="0"/>
                        <a:cs typeface="Arial" pitchFamily="34" charset="0"/>
                      </a:endParaRPr>
                    </a:p>
                  </a:txBody>
                  <a:tcPr marL="68580" marR="68580" anchor="ctr"/>
                </a:tc>
                <a:extLst>
                  <a:ext uri="{0D108BD9-81ED-4DB2-BD59-A6C34878D82A}">
                    <a16:rowId xmlns:a16="http://schemas.microsoft.com/office/drawing/2014/main" val="10007"/>
                  </a:ext>
                </a:extLst>
              </a:tr>
            </a:tbl>
          </a:graphicData>
        </a:graphic>
      </p:graphicFrame>
      <p:pic>
        <p:nvPicPr>
          <p:cNvPr id="4"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198363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2029496" y="549541"/>
            <a:ext cx="8229600" cy="738346"/>
          </a:xfrm>
        </p:spPr>
        <p:txBody>
          <a:bodyPr>
            <a:noAutofit/>
          </a:bodyPr>
          <a:lstStyle/>
          <a:p>
            <a:pPr algn="ctr"/>
            <a:r>
              <a:rPr lang="es-BO" sz="3600" b="1" dirty="0"/>
              <a:t>ACTIVIDADES RELEVANTES EN LA GESTIÓN 2015</a:t>
            </a:r>
          </a:p>
        </p:txBody>
      </p:sp>
      <p:sp>
        <p:nvSpPr>
          <p:cNvPr id="5" name="4 Rectángulo"/>
          <p:cNvSpPr/>
          <p:nvPr/>
        </p:nvSpPr>
        <p:spPr>
          <a:xfrm>
            <a:off x="1333948" y="1344706"/>
            <a:ext cx="10058400" cy="4832092"/>
          </a:xfrm>
          <a:prstGeom prst="rect">
            <a:avLst/>
          </a:prstGeom>
        </p:spPr>
        <p:txBody>
          <a:bodyPr wrap="square">
            <a:spAutoFit/>
          </a:bodyPr>
          <a:lstStyle/>
          <a:p>
            <a:pPr algn="just">
              <a:buClr>
                <a:schemeClr val="tx2">
                  <a:lumMod val="60000"/>
                  <a:lumOff val="40000"/>
                </a:schemeClr>
              </a:buClr>
              <a:defRPr/>
            </a:pPr>
            <a:endParaRPr lang="es-ES" sz="2800" b="1" dirty="0">
              <a:solidFill>
                <a:schemeClr val="tx1">
                  <a:lumMod val="75000"/>
                  <a:lumOff val="25000"/>
                </a:schemeClr>
              </a:solidFill>
              <a:latin typeface="+mj-lt"/>
              <a:ea typeface="+mj-ea"/>
              <a:cs typeface="+mj-cs"/>
            </a:endParaRPr>
          </a:p>
          <a:p>
            <a:pPr marL="363538" indent="-363538" algn="just">
              <a:buClr>
                <a:schemeClr val="tx2">
                  <a:lumMod val="60000"/>
                  <a:lumOff val="40000"/>
                </a:schemeClr>
              </a:buClr>
              <a:buFont typeface="Wingdings" pitchFamily="2" charset="2"/>
              <a:buChar char="ü"/>
              <a:defRPr/>
            </a:pPr>
            <a:r>
              <a:rPr lang="es-ES" sz="2800" b="1" dirty="0">
                <a:solidFill>
                  <a:schemeClr val="tx1">
                    <a:lumMod val="75000"/>
                    <a:lumOff val="25000"/>
                  </a:schemeClr>
                </a:solidFill>
                <a:latin typeface="+mj-lt"/>
                <a:ea typeface="+mj-ea"/>
                <a:cs typeface="+mj-cs"/>
              </a:rPr>
              <a:t>Proyecto de Decreto Supremo para la nueva naturaleza jurídica del Instituto Nacional de Seguros de Salud.</a:t>
            </a:r>
          </a:p>
          <a:p>
            <a:pPr marL="363538" indent="-363538" algn="just">
              <a:buClr>
                <a:schemeClr val="tx2">
                  <a:lumMod val="60000"/>
                  <a:lumOff val="40000"/>
                </a:schemeClr>
              </a:buClr>
              <a:buFont typeface="Wingdings" pitchFamily="2" charset="2"/>
              <a:buChar char="ü"/>
              <a:defRPr/>
            </a:pPr>
            <a:endParaRPr lang="es-ES" sz="2800" b="1" dirty="0">
              <a:solidFill>
                <a:schemeClr val="tx1">
                  <a:lumMod val="75000"/>
                  <a:lumOff val="25000"/>
                </a:schemeClr>
              </a:solidFill>
              <a:latin typeface="+mj-lt"/>
              <a:ea typeface="+mj-ea"/>
              <a:cs typeface="+mj-cs"/>
            </a:endParaRPr>
          </a:p>
          <a:p>
            <a:pPr marL="363538" indent="-363538" algn="just">
              <a:buClr>
                <a:schemeClr val="tx2">
                  <a:lumMod val="60000"/>
                  <a:lumOff val="40000"/>
                </a:schemeClr>
              </a:buClr>
              <a:buFont typeface="Wingdings" pitchFamily="2" charset="2"/>
              <a:buChar char="ü"/>
              <a:defRPr/>
            </a:pPr>
            <a:r>
              <a:rPr lang="es-ES" sz="2800" b="1" dirty="0">
                <a:solidFill>
                  <a:schemeClr val="tx1">
                    <a:lumMod val="75000"/>
                    <a:lumOff val="25000"/>
                  </a:schemeClr>
                </a:solidFill>
                <a:latin typeface="+mj-lt"/>
                <a:ea typeface="+mj-ea"/>
                <a:cs typeface="+mj-cs"/>
              </a:rPr>
              <a:t>Se realizó reuniones de trabajo, con el objeto de incluir a los trabajadores constructores, al seguro social de corto plazo.</a:t>
            </a:r>
          </a:p>
          <a:p>
            <a:pPr marL="363538" indent="-363538" algn="just">
              <a:buClr>
                <a:schemeClr val="tx2">
                  <a:lumMod val="60000"/>
                  <a:lumOff val="40000"/>
                </a:schemeClr>
              </a:buClr>
              <a:defRPr/>
            </a:pPr>
            <a:endParaRPr lang="es-ES" sz="2800" b="1" dirty="0">
              <a:solidFill>
                <a:schemeClr val="tx1">
                  <a:lumMod val="75000"/>
                  <a:lumOff val="25000"/>
                </a:schemeClr>
              </a:solidFill>
              <a:latin typeface="+mj-lt"/>
              <a:ea typeface="+mj-ea"/>
              <a:cs typeface="+mj-cs"/>
            </a:endParaRPr>
          </a:p>
          <a:p>
            <a:pPr marL="363538" indent="-363538" algn="just">
              <a:buClr>
                <a:schemeClr val="tx2">
                  <a:lumMod val="60000"/>
                  <a:lumOff val="40000"/>
                </a:schemeClr>
              </a:buClr>
              <a:buFont typeface="Wingdings" pitchFamily="2" charset="2"/>
              <a:buChar char="ü"/>
              <a:defRPr/>
            </a:pPr>
            <a:r>
              <a:rPr lang="es-ES" sz="2800" b="1" dirty="0">
                <a:solidFill>
                  <a:schemeClr val="tx1">
                    <a:lumMod val="75000"/>
                    <a:lumOff val="25000"/>
                  </a:schemeClr>
                </a:solidFill>
                <a:latin typeface="+mj-lt"/>
                <a:ea typeface="+mj-ea"/>
                <a:cs typeface="+mj-cs"/>
              </a:rPr>
              <a:t>Mediante Resoluciones Administrativas N° 285-2015 y N° 304-2015 se instruye a las </a:t>
            </a:r>
            <a:r>
              <a:rPr lang="es-ES" sz="2800" b="1" dirty="0" err="1">
                <a:solidFill>
                  <a:schemeClr val="tx1">
                    <a:lumMod val="75000"/>
                    <a:lumOff val="25000"/>
                  </a:schemeClr>
                </a:solidFill>
                <a:latin typeface="+mj-lt"/>
                <a:ea typeface="+mj-ea"/>
                <a:cs typeface="+mj-cs"/>
              </a:rPr>
              <a:t>MAE’s</a:t>
            </a:r>
            <a:r>
              <a:rPr lang="es-ES" sz="2800" b="1" dirty="0">
                <a:solidFill>
                  <a:schemeClr val="tx1">
                    <a:lumMod val="75000"/>
                    <a:lumOff val="25000"/>
                  </a:schemeClr>
                </a:solidFill>
                <a:latin typeface="+mj-lt"/>
                <a:ea typeface="+mj-ea"/>
                <a:cs typeface="+mj-cs"/>
              </a:rPr>
              <a:t> de los Entes Gestores de Salud, dar cumplimiento a las normas vigentes que rigen el “Diagnóstico, Tratamiento y Trasplante Renal”.</a:t>
            </a:r>
            <a:endParaRPr lang="es-ES" sz="2800" b="1" dirty="0">
              <a:solidFill>
                <a:schemeClr val="tx2"/>
              </a:solidFill>
              <a:latin typeface="+mj-lt"/>
              <a:ea typeface="+mj-ea"/>
              <a:cs typeface="+mj-cs"/>
            </a:endParaRPr>
          </a:p>
        </p:txBody>
      </p:sp>
      <p:pic>
        <p:nvPicPr>
          <p:cNvPr id="4"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27135886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2029496" y="549541"/>
            <a:ext cx="8229600" cy="738346"/>
          </a:xfrm>
        </p:spPr>
        <p:txBody>
          <a:bodyPr>
            <a:noAutofit/>
          </a:bodyPr>
          <a:lstStyle/>
          <a:p>
            <a:pPr algn="ctr"/>
            <a:r>
              <a:rPr lang="es-BO" sz="3600" b="1" dirty="0"/>
              <a:t>ACTIVIDADES RELEVANTES EN LA GESTIÓN 2015</a:t>
            </a:r>
          </a:p>
        </p:txBody>
      </p:sp>
      <p:sp>
        <p:nvSpPr>
          <p:cNvPr id="5" name="4 Rectángulo"/>
          <p:cNvSpPr/>
          <p:nvPr/>
        </p:nvSpPr>
        <p:spPr>
          <a:xfrm>
            <a:off x="1376979" y="1439374"/>
            <a:ext cx="9993854" cy="4832092"/>
          </a:xfrm>
          <a:prstGeom prst="rect">
            <a:avLst/>
          </a:prstGeom>
        </p:spPr>
        <p:txBody>
          <a:bodyPr wrap="square">
            <a:spAutoFit/>
          </a:bodyPr>
          <a:lstStyle/>
          <a:p>
            <a:pPr algn="just">
              <a:buClr>
                <a:schemeClr val="tx2">
                  <a:lumMod val="60000"/>
                  <a:lumOff val="40000"/>
                </a:schemeClr>
              </a:buClr>
              <a:defRPr/>
            </a:pPr>
            <a:r>
              <a:rPr lang="es-ES" sz="2800" b="1" dirty="0">
                <a:solidFill>
                  <a:schemeClr val="tx1">
                    <a:lumMod val="75000"/>
                    <a:lumOff val="25000"/>
                  </a:schemeClr>
                </a:solidFill>
                <a:latin typeface="+mj-lt"/>
                <a:ea typeface="+mj-ea"/>
                <a:cs typeface="+mj-cs"/>
              </a:rPr>
              <a:t> </a:t>
            </a:r>
          </a:p>
          <a:p>
            <a:pPr marL="363538" indent="-363538" algn="just">
              <a:buClr>
                <a:schemeClr val="tx2">
                  <a:lumMod val="60000"/>
                  <a:lumOff val="40000"/>
                </a:schemeClr>
              </a:buClr>
              <a:buFont typeface="Wingdings" pitchFamily="2" charset="2"/>
              <a:buChar char="ü"/>
              <a:defRPr/>
            </a:pPr>
            <a:r>
              <a:rPr lang="es-ES" sz="2800" b="1" dirty="0">
                <a:solidFill>
                  <a:schemeClr val="tx1">
                    <a:lumMod val="75000"/>
                    <a:lumOff val="25000"/>
                  </a:schemeClr>
                </a:solidFill>
                <a:latin typeface="+mj-lt"/>
                <a:ea typeface="+mj-ea"/>
                <a:cs typeface="+mj-cs"/>
              </a:rPr>
              <a:t>Se participó en la Comisión para la revisión del Proyecto de decreto supremo que reglamenta la afiliación de las trabajadoras asalariadas del hogar a la CNS, que actualmente se encuentra en UDAPE para su revisión. </a:t>
            </a:r>
          </a:p>
          <a:p>
            <a:pPr marL="363538" indent="-363538" algn="just">
              <a:buClr>
                <a:schemeClr val="tx2">
                  <a:lumMod val="60000"/>
                  <a:lumOff val="40000"/>
                </a:schemeClr>
              </a:buClr>
              <a:buFont typeface="Wingdings" pitchFamily="2" charset="2"/>
              <a:buChar char="ü"/>
              <a:defRPr/>
            </a:pPr>
            <a:endParaRPr lang="es-ES" sz="2800" b="1" dirty="0">
              <a:solidFill>
                <a:schemeClr val="tx1">
                  <a:lumMod val="75000"/>
                  <a:lumOff val="25000"/>
                </a:schemeClr>
              </a:solidFill>
              <a:latin typeface="+mj-lt"/>
              <a:ea typeface="+mj-ea"/>
              <a:cs typeface="+mj-cs"/>
            </a:endParaRPr>
          </a:p>
          <a:p>
            <a:pPr marL="363538" indent="-363538" algn="just">
              <a:buClr>
                <a:schemeClr val="tx2">
                  <a:lumMod val="60000"/>
                  <a:lumOff val="40000"/>
                </a:schemeClr>
              </a:buClr>
              <a:buFont typeface="Wingdings" pitchFamily="2" charset="2"/>
              <a:buChar char="ü"/>
              <a:defRPr/>
            </a:pPr>
            <a:r>
              <a:rPr lang="es-ES" sz="2800" b="1" dirty="0">
                <a:solidFill>
                  <a:schemeClr val="tx1">
                    <a:lumMod val="75000"/>
                    <a:lumOff val="25000"/>
                  </a:schemeClr>
                </a:solidFill>
                <a:latin typeface="+mj-lt"/>
                <a:ea typeface="+mj-ea"/>
                <a:cs typeface="+mj-cs"/>
              </a:rPr>
              <a:t>El INASES sentó las bases para que el Ministerio de Salud, a través de Resolución Ministerial 1035/2015 de 19/08/2015, autorice la compra excepcional de medicamentos legalmente comercializados; que no están contemplados en la LINAME para enfermedades no prevalentes.</a:t>
            </a:r>
            <a:endParaRPr lang="es-ES" sz="2800" b="1" dirty="0">
              <a:solidFill>
                <a:schemeClr val="tx2"/>
              </a:solidFill>
              <a:latin typeface="+mj-lt"/>
              <a:ea typeface="+mj-ea"/>
              <a:cs typeface="+mj-cs"/>
            </a:endParaRPr>
          </a:p>
        </p:txBody>
      </p:sp>
      <p:pic>
        <p:nvPicPr>
          <p:cNvPr id="4"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31045892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2029496" y="549541"/>
            <a:ext cx="8229600" cy="738346"/>
          </a:xfrm>
        </p:spPr>
        <p:txBody>
          <a:bodyPr>
            <a:noAutofit/>
          </a:bodyPr>
          <a:lstStyle/>
          <a:p>
            <a:pPr algn="ctr"/>
            <a:r>
              <a:rPr lang="es-BO" sz="3600" b="1" dirty="0"/>
              <a:t>ACTIVIDADES RELEVANTES EN LA GESTIÓN 2015</a:t>
            </a:r>
          </a:p>
        </p:txBody>
      </p:sp>
      <p:sp>
        <p:nvSpPr>
          <p:cNvPr id="5" name="4 Rectángulo"/>
          <p:cNvSpPr/>
          <p:nvPr/>
        </p:nvSpPr>
        <p:spPr>
          <a:xfrm>
            <a:off x="1290918" y="1503562"/>
            <a:ext cx="10219764" cy="4832092"/>
          </a:xfrm>
          <a:prstGeom prst="rect">
            <a:avLst/>
          </a:prstGeom>
        </p:spPr>
        <p:txBody>
          <a:bodyPr wrap="square">
            <a:spAutoFit/>
          </a:bodyPr>
          <a:lstStyle/>
          <a:p>
            <a:pPr marL="363538" indent="-363538" algn="just">
              <a:buClr>
                <a:schemeClr val="tx2">
                  <a:lumMod val="60000"/>
                  <a:lumOff val="40000"/>
                </a:schemeClr>
              </a:buClr>
              <a:buFont typeface="Wingdings" pitchFamily="2" charset="2"/>
              <a:buChar char="ü"/>
              <a:defRPr/>
            </a:pPr>
            <a:r>
              <a:rPr lang="es-ES" sz="2800" b="1" dirty="0">
                <a:solidFill>
                  <a:schemeClr val="tx1">
                    <a:lumMod val="75000"/>
                    <a:lumOff val="25000"/>
                  </a:schemeClr>
                </a:solidFill>
                <a:latin typeface="+mj-lt"/>
                <a:ea typeface="+mj-ea"/>
                <a:cs typeface="+mj-cs"/>
              </a:rPr>
              <a:t>El INASES hizo prevalecer los Derechos a la vida, salud y seguridad social de los asegurados y beneficiarios en los Entes Gestores de Salud, mediante la emisión de Resoluciones Administrativas.</a:t>
            </a:r>
          </a:p>
          <a:p>
            <a:pPr marL="363538" indent="-363538" algn="just">
              <a:buClr>
                <a:schemeClr val="tx2">
                  <a:lumMod val="60000"/>
                  <a:lumOff val="40000"/>
                </a:schemeClr>
              </a:buClr>
              <a:buFont typeface="Wingdings" pitchFamily="2" charset="2"/>
              <a:buChar char="ü"/>
              <a:defRPr/>
            </a:pPr>
            <a:endParaRPr lang="es-ES" sz="2800" b="1" dirty="0">
              <a:solidFill>
                <a:schemeClr val="tx1">
                  <a:lumMod val="75000"/>
                  <a:lumOff val="25000"/>
                </a:schemeClr>
              </a:solidFill>
              <a:latin typeface="+mj-lt"/>
              <a:ea typeface="+mj-ea"/>
              <a:cs typeface="+mj-cs"/>
            </a:endParaRPr>
          </a:p>
          <a:p>
            <a:pPr marL="363538" indent="-363538" algn="just">
              <a:buClr>
                <a:schemeClr val="tx2">
                  <a:lumMod val="60000"/>
                  <a:lumOff val="40000"/>
                </a:schemeClr>
              </a:buClr>
              <a:buFont typeface="Wingdings" pitchFamily="2" charset="2"/>
              <a:buChar char="ü"/>
              <a:defRPr/>
            </a:pPr>
            <a:r>
              <a:rPr lang="es-ES" sz="2800" b="1" dirty="0">
                <a:solidFill>
                  <a:schemeClr val="tx1">
                    <a:lumMod val="75000"/>
                    <a:lumOff val="25000"/>
                  </a:schemeClr>
                </a:solidFill>
                <a:latin typeface="+mj-lt"/>
                <a:ea typeface="+mj-ea"/>
                <a:cs typeface="+mj-cs"/>
              </a:rPr>
              <a:t>El INASES en cumplimiento a su facultad interpretativa, en materia de seguridad social, ha establecido que el cobro ante el incumplimiento en la presentación de avisos de baja de asegurado, sea el 1% de la ultima planilla en la que figuraba el nombre del trabajador; favoreciendo de esta forma, a los empleadores del sector publico y privado.</a:t>
            </a:r>
          </a:p>
        </p:txBody>
      </p:sp>
      <p:pic>
        <p:nvPicPr>
          <p:cNvPr id="4"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14909120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2029496" y="549541"/>
            <a:ext cx="8229600" cy="738346"/>
          </a:xfrm>
        </p:spPr>
        <p:txBody>
          <a:bodyPr>
            <a:noAutofit/>
          </a:bodyPr>
          <a:lstStyle/>
          <a:p>
            <a:pPr algn="ctr"/>
            <a:r>
              <a:rPr lang="es-BO" sz="3600" b="1" dirty="0"/>
              <a:t>ACTIVIDADES RELEVANTES EN LA GESTIÓN 2015</a:t>
            </a:r>
          </a:p>
        </p:txBody>
      </p:sp>
      <p:sp>
        <p:nvSpPr>
          <p:cNvPr id="5" name="4 Rectángulo"/>
          <p:cNvSpPr/>
          <p:nvPr/>
        </p:nvSpPr>
        <p:spPr>
          <a:xfrm>
            <a:off x="1269403" y="1129353"/>
            <a:ext cx="10488706" cy="5262979"/>
          </a:xfrm>
          <a:prstGeom prst="rect">
            <a:avLst/>
          </a:prstGeom>
        </p:spPr>
        <p:txBody>
          <a:bodyPr wrap="square">
            <a:spAutoFit/>
          </a:bodyPr>
          <a:lstStyle/>
          <a:p>
            <a:pPr algn="just">
              <a:buClr>
                <a:schemeClr val="tx2">
                  <a:lumMod val="60000"/>
                  <a:lumOff val="40000"/>
                </a:schemeClr>
              </a:buClr>
              <a:defRPr/>
            </a:pPr>
            <a:endParaRPr lang="es-ES" sz="2800" b="1" dirty="0">
              <a:solidFill>
                <a:schemeClr val="tx1">
                  <a:lumMod val="75000"/>
                  <a:lumOff val="25000"/>
                </a:schemeClr>
              </a:solidFill>
              <a:latin typeface="+mj-lt"/>
              <a:ea typeface="+mj-ea"/>
              <a:cs typeface="+mj-cs"/>
            </a:endParaRPr>
          </a:p>
          <a:p>
            <a:pPr marL="363538" indent="-363538" algn="just">
              <a:buClr>
                <a:schemeClr val="tx2">
                  <a:lumMod val="60000"/>
                  <a:lumOff val="40000"/>
                </a:schemeClr>
              </a:buClr>
              <a:buFont typeface="Wingdings" pitchFamily="2" charset="2"/>
              <a:buChar char="ü"/>
              <a:defRPr/>
            </a:pPr>
            <a:r>
              <a:rPr lang="es-ES" sz="2800" b="1" dirty="0">
                <a:solidFill>
                  <a:schemeClr val="tx1">
                    <a:lumMod val="75000"/>
                    <a:lumOff val="25000"/>
                  </a:schemeClr>
                </a:solidFill>
                <a:latin typeface="+mj-lt"/>
                <a:ea typeface="+mj-ea"/>
                <a:cs typeface="+mj-cs"/>
              </a:rPr>
              <a:t>El INASES instruyó a la Caja Petrolera de Salud, dejar sin efecto la Circular N° </a:t>
            </a:r>
            <a:r>
              <a:rPr lang="es-BO" sz="2800" b="1" dirty="0">
                <a:solidFill>
                  <a:schemeClr val="tx1">
                    <a:lumMod val="75000"/>
                    <a:lumOff val="25000"/>
                  </a:schemeClr>
                </a:solidFill>
                <a:latin typeface="+mj-lt"/>
                <a:ea typeface="+mj-ea"/>
                <a:cs typeface="+mj-cs"/>
              </a:rPr>
              <a:t>001/2015</a:t>
            </a:r>
            <a:r>
              <a:rPr lang="es-ES" sz="2800" b="1" dirty="0">
                <a:solidFill>
                  <a:schemeClr val="tx1">
                    <a:lumMod val="75000"/>
                    <a:lumOff val="25000"/>
                  </a:schemeClr>
                </a:solidFill>
                <a:latin typeface="+mj-lt"/>
                <a:ea typeface="+mj-ea"/>
                <a:cs typeface="+mj-cs"/>
              </a:rPr>
              <a:t>, que </a:t>
            </a:r>
            <a:r>
              <a:rPr lang="es-BO" sz="2800" b="1" dirty="0">
                <a:solidFill>
                  <a:schemeClr val="tx1">
                    <a:lumMod val="75000"/>
                    <a:lumOff val="25000"/>
                  </a:schemeClr>
                </a:solidFill>
                <a:latin typeface="+mj-lt"/>
                <a:ea typeface="+mj-ea"/>
                <a:cs typeface="+mj-cs"/>
              </a:rPr>
              <a:t>interpreta la base de cálculo a ser aplicada por concepto del Bono de Antigüedad, situación que sería causal suficiente para rechazar el pago de aportes y, aún más, suspender el servicio de salud por parte de dicho Ente Gestor.</a:t>
            </a:r>
          </a:p>
          <a:p>
            <a:pPr marL="363538" indent="-363538" algn="just">
              <a:buClr>
                <a:schemeClr val="tx2">
                  <a:lumMod val="60000"/>
                  <a:lumOff val="40000"/>
                </a:schemeClr>
              </a:buClr>
              <a:buFont typeface="Wingdings" pitchFamily="2" charset="2"/>
              <a:buChar char="ü"/>
              <a:defRPr/>
            </a:pPr>
            <a:endParaRPr lang="es-BO" sz="2800" b="1" dirty="0">
              <a:solidFill>
                <a:schemeClr val="tx1">
                  <a:lumMod val="75000"/>
                  <a:lumOff val="25000"/>
                </a:schemeClr>
              </a:solidFill>
              <a:latin typeface="+mj-lt"/>
              <a:ea typeface="+mj-ea"/>
              <a:cs typeface="+mj-cs"/>
            </a:endParaRPr>
          </a:p>
          <a:p>
            <a:pPr marL="363538" indent="-363538" algn="just">
              <a:buClr>
                <a:schemeClr val="tx2">
                  <a:lumMod val="60000"/>
                  <a:lumOff val="40000"/>
                </a:schemeClr>
              </a:buClr>
              <a:buFont typeface="Wingdings" pitchFamily="2" charset="2"/>
              <a:buChar char="ü"/>
              <a:defRPr/>
            </a:pPr>
            <a:r>
              <a:rPr lang="es-ES" sz="2800" b="1" dirty="0">
                <a:solidFill>
                  <a:schemeClr val="tx1">
                    <a:lumMod val="75000"/>
                    <a:lumOff val="25000"/>
                  </a:schemeClr>
                </a:solidFill>
                <a:latin typeface="+mj-lt"/>
                <a:ea typeface="+mj-ea"/>
                <a:cs typeface="+mj-cs"/>
              </a:rPr>
              <a:t>El INASES mediante Resoluciones Administrativas, aprobó la creación de ítems, </a:t>
            </a:r>
            <a:r>
              <a:rPr lang="es-ES" sz="2800" b="1" dirty="0" err="1">
                <a:solidFill>
                  <a:schemeClr val="tx1">
                    <a:lumMod val="75000"/>
                    <a:lumOff val="25000"/>
                  </a:schemeClr>
                </a:solidFill>
                <a:latin typeface="+mj-lt"/>
                <a:ea typeface="+mj-ea"/>
                <a:cs typeface="+mj-cs"/>
              </a:rPr>
              <a:t>POA’s</a:t>
            </a:r>
            <a:r>
              <a:rPr lang="es-ES" sz="2800" b="1" dirty="0">
                <a:solidFill>
                  <a:schemeClr val="tx1">
                    <a:lumMod val="75000"/>
                    <a:lumOff val="25000"/>
                  </a:schemeClr>
                </a:solidFill>
                <a:latin typeface="+mj-lt"/>
                <a:ea typeface="+mj-ea"/>
                <a:cs typeface="+mj-cs"/>
              </a:rPr>
              <a:t>, proyectos y reformulaciones de presupuestos, de los Entes Gestores de Salud y Seguros Delegados.</a:t>
            </a:r>
          </a:p>
        </p:txBody>
      </p:sp>
      <p:pic>
        <p:nvPicPr>
          <p:cNvPr id="4"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7030110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2029496" y="549541"/>
            <a:ext cx="8229600" cy="738346"/>
          </a:xfrm>
        </p:spPr>
        <p:txBody>
          <a:bodyPr>
            <a:noAutofit/>
          </a:bodyPr>
          <a:lstStyle/>
          <a:p>
            <a:pPr algn="ctr"/>
            <a:r>
              <a:rPr lang="es-BO" sz="3600" b="1" dirty="0"/>
              <a:t>ACTIVIDADES RELEVANTES EN LA GESTIÓN 2015</a:t>
            </a:r>
          </a:p>
        </p:txBody>
      </p:sp>
      <p:sp>
        <p:nvSpPr>
          <p:cNvPr id="5" name="4 Rectángulo"/>
          <p:cNvSpPr/>
          <p:nvPr/>
        </p:nvSpPr>
        <p:spPr>
          <a:xfrm>
            <a:off x="1549101" y="1479177"/>
            <a:ext cx="9520518" cy="3970318"/>
          </a:xfrm>
          <a:prstGeom prst="rect">
            <a:avLst/>
          </a:prstGeom>
        </p:spPr>
        <p:txBody>
          <a:bodyPr wrap="square">
            <a:spAutoFit/>
          </a:bodyPr>
          <a:lstStyle/>
          <a:p>
            <a:pPr algn="just">
              <a:buClr>
                <a:schemeClr val="tx2">
                  <a:lumMod val="60000"/>
                  <a:lumOff val="40000"/>
                </a:schemeClr>
              </a:buClr>
              <a:defRPr/>
            </a:pPr>
            <a:endParaRPr lang="es-ES" sz="2800" b="1" dirty="0">
              <a:solidFill>
                <a:schemeClr val="tx1">
                  <a:lumMod val="75000"/>
                  <a:lumOff val="25000"/>
                </a:schemeClr>
              </a:solidFill>
              <a:latin typeface="+mj-lt"/>
              <a:ea typeface="+mj-ea"/>
              <a:cs typeface="+mj-cs"/>
            </a:endParaRPr>
          </a:p>
          <a:p>
            <a:pPr marL="363538" indent="-363538" algn="just">
              <a:buClr>
                <a:schemeClr val="tx2">
                  <a:lumMod val="60000"/>
                  <a:lumOff val="40000"/>
                </a:schemeClr>
              </a:buClr>
              <a:buFont typeface="Wingdings" pitchFamily="2" charset="2"/>
              <a:buChar char="ü"/>
              <a:defRPr/>
            </a:pPr>
            <a:r>
              <a:rPr lang="es-ES" sz="2800" b="1" dirty="0">
                <a:solidFill>
                  <a:schemeClr val="tx1">
                    <a:lumMod val="75000"/>
                    <a:lumOff val="25000"/>
                  </a:schemeClr>
                </a:solidFill>
                <a:latin typeface="+mj-lt"/>
                <a:ea typeface="+mj-ea"/>
                <a:cs typeface="+mj-cs"/>
              </a:rPr>
              <a:t>El INASES aprobó el Reglamento para el otorgamiento de bajas medicas y reembolso de subsidios de incapacidad temporal.</a:t>
            </a:r>
          </a:p>
          <a:p>
            <a:pPr algn="just">
              <a:buClr>
                <a:schemeClr val="tx2">
                  <a:lumMod val="60000"/>
                  <a:lumOff val="40000"/>
                </a:schemeClr>
              </a:buClr>
              <a:defRPr/>
            </a:pPr>
            <a:endParaRPr lang="es-ES" sz="2800" b="1" dirty="0">
              <a:solidFill>
                <a:schemeClr val="tx1">
                  <a:lumMod val="75000"/>
                  <a:lumOff val="25000"/>
                </a:schemeClr>
              </a:solidFill>
              <a:latin typeface="+mj-lt"/>
              <a:ea typeface="+mj-ea"/>
              <a:cs typeface="+mj-cs"/>
            </a:endParaRPr>
          </a:p>
          <a:p>
            <a:pPr marL="363538" indent="-363538" algn="just">
              <a:buClr>
                <a:schemeClr val="tx2">
                  <a:lumMod val="60000"/>
                  <a:lumOff val="40000"/>
                </a:schemeClr>
              </a:buClr>
              <a:buFont typeface="Wingdings" pitchFamily="2" charset="2"/>
              <a:buChar char="ü"/>
              <a:defRPr/>
            </a:pPr>
            <a:r>
              <a:rPr lang="es-ES" sz="2800" b="1" dirty="0">
                <a:solidFill>
                  <a:schemeClr val="tx1">
                    <a:lumMod val="75000"/>
                    <a:lumOff val="25000"/>
                  </a:schemeClr>
                </a:solidFill>
                <a:latin typeface="+mj-lt"/>
                <a:ea typeface="+mj-ea"/>
                <a:cs typeface="+mj-cs"/>
              </a:rPr>
              <a:t>El INASES homologó para la Caja Nacional de Salud, el “</a:t>
            </a:r>
            <a:r>
              <a:rPr lang="es-BO" sz="2800" b="1" dirty="0">
                <a:solidFill>
                  <a:schemeClr val="tx1">
                    <a:lumMod val="75000"/>
                    <a:lumOff val="25000"/>
                  </a:schemeClr>
                </a:solidFill>
                <a:latin typeface="+mj-lt"/>
                <a:ea typeface="+mj-ea"/>
                <a:cs typeface="+mj-cs"/>
              </a:rPr>
              <a:t>Manual de Procesos y Procedimientos Sistema de Tesorería </a:t>
            </a:r>
            <a:r>
              <a:rPr lang="es-ES" sz="2800" b="1" dirty="0">
                <a:solidFill>
                  <a:schemeClr val="tx1">
                    <a:lumMod val="75000"/>
                    <a:lumOff val="25000"/>
                  </a:schemeClr>
                </a:solidFill>
                <a:latin typeface="+mj-lt"/>
                <a:ea typeface="+mj-ea"/>
                <a:cs typeface="+mj-cs"/>
              </a:rPr>
              <a:t>” y el “Reglamento de Participación y Control Social .”</a:t>
            </a:r>
          </a:p>
        </p:txBody>
      </p:sp>
      <p:pic>
        <p:nvPicPr>
          <p:cNvPr id="4"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10692074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90860" y="798491"/>
            <a:ext cx="8229600" cy="631065"/>
          </a:xfrm>
        </p:spPr>
        <p:txBody>
          <a:bodyPr>
            <a:normAutofit fontScale="90000"/>
          </a:bodyPr>
          <a:lstStyle/>
          <a:p>
            <a:pPr algn="ctr"/>
            <a:r>
              <a:rPr lang="es-BO" sz="3600" b="1" dirty="0"/>
              <a:t>ACTIVIDADES ÁREA GESTIÓN JURÍDICA</a:t>
            </a:r>
          </a:p>
        </p:txBody>
      </p:sp>
      <p:sp>
        <p:nvSpPr>
          <p:cNvPr id="5" name="2 Marcador de contenido"/>
          <p:cNvSpPr txBox="1">
            <a:spLocks/>
          </p:cNvSpPr>
          <p:nvPr/>
        </p:nvSpPr>
        <p:spPr>
          <a:xfrm>
            <a:off x="2051957" y="1586754"/>
            <a:ext cx="8229600" cy="4625788"/>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a:r>
              <a:rPr lang="es-ES" sz="2800" b="1" dirty="0">
                <a:solidFill>
                  <a:schemeClr val="tx2">
                    <a:lumMod val="75000"/>
                  </a:schemeClr>
                </a:solidFill>
              </a:rPr>
              <a:t>Seguimiento y sustanciación de procesos judiciales en materia laboral, civil, penal, coactivo fiscal y coactivo social.</a:t>
            </a:r>
          </a:p>
          <a:p>
            <a:pPr algn="just">
              <a:buNone/>
            </a:pPr>
            <a:endParaRPr lang="es-ES" sz="2800" b="1" dirty="0">
              <a:solidFill>
                <a:schemeClr val="tx2">
                  <a:lumMod val="75000"/>
                </a:schemeClr>
              </a:solidFill>
            </a:endParaRPr>
          </a:p>
          <a:p>
            <a:pPr marL="811530" lvl="2" indent="-171450">
              <a:spcBef>
                <a:spcPts val="0"/>
              </a:spcBef>
              <a:buClrTx/>
              <a:buSzTx/>
              <a:buFont typeface="Arial" charset="0"/>
              <a:buChar char="•"/>
              <a:defRPr/>
            </a:pPr>
            <a:r>
              <a:rPr lang="es-ES" sz="2600" b="1" dirty="0">
                <a:solidFill>
                  <a:schemeClr val="tx2">
                    <a:lumMod val="75000"/>
                  </a:schemeClr>
                </a:solidFill>
              </a:rPr>
              <a:t>6 Procesos por Beneficios Sociales</a:t>
            </a:r>
          </a:p>
          <a:p>
            <a:pPr marL="811530" lvl="2" indent="-171450">
              <a:spcBef>
                <a:spcPts val="0"/>
              </a:spcBef>
              <a:buClrTx/>
              <a:buSzTx/>
              <a:buFont typeface="Arial" charset="0"/>
              <a:buChar char="•"/>
              <a:defRPr/>
            </a:pPr>
            <a:r>
              <a:rPr lang="es-ES" sz="2600" b="1" dirty="0">
                <a:solidFill>
                  <a:schemeClr val="tx2">
                    <a:lumMod val="75000"/>
                  </a:schemeClr>
                </a:solidFill>
              </a:rPr>
              <a:t>2 Procesos Civiles</a:t>
            </a:r>
          </a:p>
          <a:p>
            <a:pPr marL="811530" lvl="2" indent="-171450">
              <a:spcBef>
                <a:spcPts val="0"/>
              </a:spcBef>
              <a:buClrTx/>
              <a:buSzTx/>
              <a:buFont typeface="Arial" charset="0"/>
              <a:buChar char="•"/>
              <a:defRPr/>
            </a:pPr>
            <a:r>
              <a:rPr lang="es-ES" sz="2600" b="1" dirty="0">
                <a:solidFill>
                  <a:schemeClr val="tx2">
                    <a:lumMod val="75000"/>
                  </a:schemeClr>
                </a:solidFill>
              </a:rPr>
              <a:t>2 Procesos Coactivo Fiscales</a:t>
            </a:r>
          </a:p>
          <a:p>
            <a:pPr marL="811530" lvl="2" indent="-171450">
              <a:spcBef>
                <a:spcPts val="0"/>
              </a:spcBef>
              <a:buClrTx/>
              <a:buSzTx/>
              <a:buFont typeface="Arial" charset="0"/>
              <a:buChar char="•"/>
              <a:defRPr/>
            </a:pPr>
            <a:r>
              <a:rPr lang="es-ES" sz="2600" b="1" dirty="0">
                <a:solidFill>
                  <a:schemeClr val="tx2">
                    <a:lumMod val="75000"/>
                  </a:schemeClr>
                </a:solidFill>
              </a:rPr>
              <a:t>2 Procesos Coactivo Sociales</a:t>
            </a:r>
          </a:p>
          <a:p>
            <a:pPr marL="811530" lvl="2" indent="-171450">
              <a:spcBef>
                <a:spcPts val="0"/>
              </a:spcBef>
              <a:buClrTx/>
              <a:buSzTx/>
              <a:buFont typeface="Arial" charset="0"/>
              <a:buChar char="•"/>
              <a:defRPr/>
            </a:pPr>
            <a:r>
              <a:rPr lang="es-ES" sz="2600" b="1" dirty="0">
                <a:solidFill>
                  <a:schemeClr val="tx2">
                    <a:lumMod val="75000"/>
                  </a:schemeClr>
                </a:solidFill>
              </a:rPr>
              <a:t>3 Procesos Penales </a:t>
            </a:r>
          </a:p>
          <a:p>
            <a:pPr algn="just"/>
            <a:endParaRPr lang="es-ES" sz="2400" b="1" dirty="0">
              <a:latin typeface="Arial" panose="020B0604020202020204" pitchFamily="34" charset="0"/>
              <a:cs typeface="Arial" panose="020B0604020202020204" pitchFamily="34" charset="0"/>
            </a:endParaRPr>
          </a:p>
        </p:txBody>
      </p:sp>
      <p:pic>
        <p:nvPicPr>
          <p:cNvPr id="4"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38019015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1791238" y="1153016"/>
          <a:ext cx="8559231" cy="978792"/>
        </p:xfrm>
        <a:graphic>
          <a:graphicData uri="http://schemas.openxmlformats.org/drawingml/2006/table">
            <a:tbl>
              <a:tblPr firstRow="1" bandRow="1">
                <a:tableStyleId>{B301B821-A1FF-4177-AEE7-76D212191A09}</a:tableStyleId>
              </a:tblPr>
              <a:tblGrid>
                <a:gridCol w="8559231">
                  <a:extLst>
                    <a:ext uri="{9D8B030D-6E8A-4147-A177-3AD203B41FA5}">
                      <a16:colId xmlns:a16="http://schemas.microsoft.com/office/drawing/2014/main" val="20000"/>
                    </a:ext>
                  </a:extLst>
                </a:gridCol>
              </a:tblGrid>
              <a:tr h="534116">
                <a:tc>
                  <a:txBody>
                    <a:bodyPr/>
                    <a:lstStyle/>
                    <a:p>
                      <a:pPr algn="ctr"/>
                      <a:r>
                        <a:rPr kumimoji="0" lang="es-ES" sz="2400" kern="1200" dirty="0"/>
                        <a:t>Dificultades en la ejecución de actividades</a:t>
                      </a:r>
                      <a:endParaRPr kumimoji="0" lang="es-ES" sz="2400" b="1" kern="1200" dirty="0">
                        <a:solidFill>
                          <a:srgbClr val="FFFF00"/>
                        </a:solidFill>
                        <a:latin typeface="+mn-lt"/>
                        <a:ea typeface="+mn-ea"/>
                        <a:cs typeface="+mn-cs"/>
                      </a:endParaRPr>
                    </a:p>
                  </a:txBody>
                  <a:tcPr marL="68580" marR="68580"/>
                </a:tc>
                <a:extLst>
                  <a:ext uri="{0D108BD9-81ED-4DB2-BD59-A6C34878D82A}">
                    <a16:rowId xmlns:a16="http://schemas.microsoft.com/office/drawing/2014/main" val="10000"/>
                  </a:ext>
                </a:extLst>
              </a:tr>
              <a:tr h="444676">
                <a:tc>
                  <a:txBody>
                    <a:bodyPr/>
                    <a:lstStyle/>
                    <a:p>
                      <a:pPr marL="457200" marR="0" indent="-457200" algn="l" defTabSz="914400" rtl="0" eaLnBrk="1" fontAlgn="auto" latinLnBrk="0" hangingPunct="1">
                        <a:lnSpc>
                          <a:spcPct val="100000"/>
                        </a:lnSpc>
                        <a:spcBef>
                          <a:spcPts val="0"/>
                        </a:spcBef>
                        <a:spcAft>
                          <a:spcPts val="0"/>
                        </a:spcAft>
                        <a:buClr>
                          <a:schemeClr val="accent2"/>
                        </a:buClr>
                        <a:buSzTx/>
                        <a:buFont typeface="Arial" pitchFamily="34" charset="0"/>
                        <a:buChar char="•"/>
                        <a:tabLst/>
                        <a:defRPr/>
                      </a:pPr>
                      <a:r>
                        <a:rPr kumimoji="0" lang="es-BO" sz="2000" kern="1200" dirty="0">
                          <a:solidFill>
                            <a:schemeClr val="tx1">
                              <a:lumMod val="75000"/>
                              <a:lumOff val="25000"/>
                            </a:schemeClr>
                          </a:solidFill>
                          <a:latin typeface="+mn-lt"/>
                          <a:ea typeface="+mn-ea"/>
                          <a:cs typeface="+mn-cs"/>
                        </a:rPr>
                        <a:t>Retardación de justicia en estrados judiciales.</a:t>
                      </a:r>
                      <a:endParaRPr kumimoji="0" lang="es-ES" sz="2000" kern="1200" dirty="0">
                        <a:solidFill>
                          <a:schemeClr val="tx1">
                            <a:lumMod val="75000"/>
                            <a:lumOff val="25000"/>
                          </a:schemeClr>
                        </a:solidFill>
                        <a:latin typeface="+mn-lt"/>
                        <a:ea typeface="+mn-ea"/>
                        <a:cs typeface="+mn-cs"/>
                      </a:endParaRPr>
                    </a:p>
                  </a:txBody>
                  <a:tcPr marL="68580" marR="68580" anchor="ctr"/>
                </a:tc>
                <a:extLst>
                  <a:ext uri="{0D108BD9-81ED-4DB2-BD59-A6C34878D82A}">
                    <a16:rowId xmlns:a16="http://schemas.microsoft.com/office/drawing/2014/main" val="10001"/>
                  </a:ext>
                </a:extLst>
              </a:tr>
            </a:tbl>
          </a:graphicData>
        </a:graphic>
      </p:graphicFrame>
      <p:graphicFrame>
        <p:nvGraphicFramePr>
          <p:cNvPr id="5" name="3 Marcador de contenido"/>
          <p:cNvGraphicFramePr>
            <a:graphicFrameLocks/>
          </p:cNvGraphicFramePr>
          <p:nvPr>
            <p:extLst/>
          </p:nvPr>
        </p:nvGraphicFramePr>
        <p:xfrm>
          <a:off x="1779968" y="2711988"/>
          <a:ext cx="8559231" cy="3486429"/>
        </p:xfrm>
        <a:graphic>
          <a:graphicData uri="http://schemas.openxmlformats.org/drawingml/2006/table">
            <a:tbl>
              <a:tblPr firstRow="1" bandRow="1">
                <a:tableStyleId>{B301B821-A1FF-4177-AEE7-76D212191A09}</a:tableStyleId>
              </a:tblPr>
              <a:tblGrid>
                <a:gridCol w="8559231">
                  <a:extLst>
                    <a:ext uri="{9D8B030D-6E8A-4147-A177-3AD203B41FA5}">
                      <a16:colId xmlns:a16="http://schemas.microsoft.com/office/drawing/2014/main" val="20000"/>
                    </a:ext>
                  </a:extLst>
                </a:gridCol>
              </a:tblGrid>
              <a:tr h="652175">
                <a:tc>
                  <a:txBody>
                    <a:bodyPr/>
                    <a:lstStyle/>
                    <a:p>
                      <a:pPr algn="ctr"/>
                      <a:r>
                        <a:rPr kumimoji="0" lang="es-ES" sz="2400" b="1" kern="1200" dirty="0">
                          <a:solidFill>
                            <a:schemeClr val="lt1"/>
                          </a:solidFill>
                          <a:latin typeface="+mn-lt"/>
                          <a:ea typeface="+mn-ea"/>
                          <a:cs typeface="+mn-cs"/>
                        </a:rPr>
                        <a:t>Retos para la Gestión 2016</a:t>
                      </a:r>
                    </a:p>
                  </a:txBody>
                  <a:tcPr marL="68580" marR="68580" anchor="ctr"/>
                </a:tc>
                <a:extLst>
                  <a:ext uri="{0D108BD9-81ED-4DB2-BD59-A6C34878D82A}">
                    <a16:rowId xmlns:a16="http://schemas.microsoft.com/office/drawing/2014/main" val="10000"/>
                  </a:ext>
                </a:extLst>
              </a:tr>
              <a:tr h="483200">
                <a:tc>
                  <a:txBody>
                    <a:bodyPr/>
                    <a:lstStyle/>
                    <a:p>
                      <a:pPr marL="457200" marR="0" indent="-457200" algn="l" defTabSz="914400" rtl="0" eaLnBrk="1" fontAlgn="auto" latinLnBrk="0" hangingPunct="1">
                        <a:lnSpc>
                          <a:spcPct val="100000"/>
                        </a:lnSpc>
                        <a:spcBef>
                          <a:spcPts val="0"/>
                        </a:spcBef>
                        <a:spcAft>
                          <a:spcPts val="0"/>
                        </a:spcAft>
                        <a:buClr>
                          <a:schemeClr val="accent3"/>
                        </a:buClr>
                        <a:buSzTx/>
                        <a:buFont typeface="Arial" pitchFamily="34" charset="0"/>
                        <a:buChar char="•"/>
                        <a:tabLst/>
                        <a:defRPr/>
                      </a:pPr>
                      <a:r>
                        <a:rPr kumimoji="0" lang="es-BO" sz="2000" kern="1200" dirty="0">
                          <a:solidFill>
                            <a:schemeClr val="tx1">
                              <a:lumMod val="75000"/>
                              <a:lumOff val="25000"/>
                            </a:schemeClr>
                          </a:solidFill>
                          <a:latin typeface="+mn-lt"/>
                          <a:ea typeface="+mn-ea"/>
                          <a:cs typeface="+mn-cs"/>
                        </a:rPr>
                        <a:t>Aprobación de la nueva naturaleza jurídica institucional del INASES.</a:t>
                      </a:r>
                      <a:endParaRPr kumimoji="0" lang="es-ES" sz="2000" kern="1200" dirty="0">
                        <a:solidFill>
                          <a:schemeClr val="tx1">
                            <a:lumMod val="75000"/>
                            <a:lumOff val="25000"/>
                          </a:schemeClr>
                        </a:solidFill>
                        <a:latin typeface="+mn-lt"/>
                        <a:ea typeface="+mn-ea"/>
                        <a:cs typeface="+mn-cs"/>
                      </a:endParaRPr>
                    </a:p>
                  </a:txBody>
                  <a:tcPr marL="68580" marR="68580" anchor="ctr"/>
                </a:tc>
                <a:extLst>
                  <a:ext uri="{0D108BD9-81ED-4DB2-BD59-A6C34878D82A}">
                    <a16:rowId xmlns:a16="http://schemas.microsoft.com/office/drawing/2014/main" val="10001"/>
                  </a:ext>
                </a:extLst>
              </a:tr>
              <a:tr h="483200">
                <a:tc>
                  <a:txBody>
                    <a:bodyPr/>
                    <a:lstStyle/>
                    <a:p>
                      <a:pPr marL="457200" marR="0" indent="-457200" algn="l" defTabSz="914400" rtl="0" eaLnBrk="1" fontAlgn="auto" latinLnBrk="0" hangingPunct="1">
                        <a:lnSpc>
                          <a:spcPct val="100000"/>
                        </a:lnSpc>
                        <a:spcBef>
                          <a:spcPts val="0"/>
                        </a:spcBef>
                        <a:spcAft>
                          <a:spcPts val="0"/>
                        </a:spcAft>
                        <a:buClr>
                          <a:schemeClr val="accent3"/>
                        </a:buClr>
                        <a:buSzTx/>
                        <a:buFont typeface="Arial" pitchFamily="34" charset="0"/>
                        <a:buChar char="•"/>
                        <a:tabLst/>
                        <a:defRPr/>
                      </a:pPr>
                      <a:r>
                        <a:rPr kumimoji="0" lang="es-BO" sz="2000" kern="1200" dirty="0">
                          <a:solidFill>
                            <a:schemeClr val="tx1">
                              <a:lumMod val="75000"/>
                              <a:lumOff val="25000"/>
                            </a:schemeClr>
                          </a:solidFill>
                          <a:latin typeface="+mn-lt"/>
                          <a:ea typeface="+mn-ea"/>
                          <a:cs typeface="+mn-cs"/>
                        </a:rPr>
                        <a:t>Actualización de la normativa referida al Control y Fiscalización de los Entes Gestores de la Seguridad Social de Corto Plazo.</a:t>
                      </a:r>
                      <a:endParaRPr kumimoji="0" lang="es-ES" sz="2000" kern="1200" dirty="0">
                        <a:solidFill>
                          <a:schemeClr val="tx1">
                            <a:lumMod val="75000"/>
                            <a:lumOff val="25000"/>
                          </a:schemeClr>
                        </a:solidFill>
                        <a:latin typeface="+mn-lt"/>
                        <a:ea typeface="+mn-ea"/>
                        <a:cs typeface="+mn-cs"/>
                      </a:endParaRPr>
                    </a:p>
                  </a:txBody>
                  <a:tcPr marL="68580" marR="68580" anchor="ctr"/>
                </a:tc>
                <a:extLst>
                  <a:ext uri="{0D108BD9-81ED-4DB2-BD59-A6C34878D82A}">
                    <a16:rowId xmlns:a16="http://schemas.microsoft.com/office/drawing/2014/main" val="10002"/>
                  </a:ext>
                </a:extLst>
              </a:tr>
              <a:tr h="494778">
                <a:tc>
                  <a:txBody>
                    <a:bodyPr/>
                    <a:lstStyle/>
                    <a:p>
                      <a:pPr marL="457200" marR="0" indent="-457200" algn="l" defTabSz="914400" rtl="0" eaLnBrk="1" fontAlgn="auto" latinLnBrk="0" hangingPunct="1">
                        <a:lnSpc>
                          <a:spcPct val="100000"/>
                        </a:lnSpc>
                        <a:spcBef>
                          <a:spcPts val="0"/>
                        </a:spcBef>
                        <a:spcAft>
                          <a:spcPts val="0"/>
                        </a:spcAft>
                        <a:buClr>
                          <a:schemeClr val="accent3"/>
                        </a:buClr>
                        <a:buSzTx/>
                        <a:buFont typeface="Arial" pitchFamily="34" charset="0"/>
                        <a:buChar char="•"/>
                        <a:tabLst/>
                        <a:defRPr/>
                      </a:pPr>
                      <a:r>
                        <a:rPr kumimoji="0" lang="es-BO" sz="2000" kern="1200" dirty="0">
                          <a:solidFill>
                            <a:schemeClr val="tx1">
                              <a:lumMod val="75000"/>
                              <a:lumOff val="25000"/>
                            </a:schemeClr>
                          </a:solidFill>
                          <a:latin typeface="+mn-lt"/>
                          <a:ea typeface="+mn-ea"/>
                          <a:cs typeface="+mn-cs"/>
                        </a:rPr>
                        <a:t>Fortalecer el Recurso Humano del Departamento de Asuntos Jurídicos.</a:t>
                      </a:r>
                      <a:endParaRPr kumimoji="0" lang="es-ES" sz="2000" kern="1200" dirty="0">
                        <a:solidFill>
                          <a:schemeClr val="tx1">
                            <a:lumMod val="75000"/>
                            <a:lumOff val="25000"/>
                          </a:schemeClr>
                        </a:solidFill>
                        <a:latin typeface="+mn-lt"/>
                        <a:ea typeface="+mn-ea"/>
                        <a:cs typeface="+mn-cs"/>
                      </a:endParaRPr>
                    </a:p>
                  </a:txBody>
                  <a:tcPr marL="68580" marR="68580" anchor="ctr"/>
                </a:tc>
                <a:extLst>
                  <a:ext uri="{0D108BD9-81ED-4DB2-BD59-A6C34878D82A}">
                    <a16:rowId xmlns:a16="http://schemas.microsoft.com/office/drawing/2014/main" val="10003"/>
                  </a:ext>
                </a:extLst>
              </a:tr>
              <a:tr h="758996">
                <a:tc>
                  <a:txBody>
                    <a:bodyPr/>
                    <a:lstStyle/>
                    <a:p>
                      <a:pPr marL="457200" marR="0" indent="-457200" algn="l" defTabSz="914400" rtl="0" eaLnBrk="1" fontAlgn="auto" latinLnBrk="0" hangingPunct="1">
                        <a:lnSpc>
                          <a:spcPct val="100000"/>
                        </a:lnSpc>
                        <a:spcBef>
                          <a:spcPts val="0"/>
                        </a:spcBef>
                        <a:spcAft>
                          <a:spcPts val="0"/>
                        </a:spcAft>
                        <a:buClr>
                          <a:schemeClr val="accent3"/>
                        </a:buClr>
                        <a:buSzTx/>
                        <a:buFont typeface="Arial" pitchFamily="34" charset="0"/>
                        <a:buChar char="•"/>
                        <a:tabLst/>
                        <a:defRPr/>
                      </a:pPr>
                      <a:r>
                        <a:rPr kumimoji="0" lang="es-BO" sz="2000" kern="1200" dirty="0">
                          <a:solidFill>
                            <a:schemeClr val="tx1">
                              <a:lumMod val="75000"/>
                              <a:lumOff val="25000"/>
                            </a:schemeClr>
                          </a:solidFill>
                          <a:latin typeface="+mn-lt"/>
                          <a:ea typeface="+mn-ea"/>
                          <a:cs typeface="+mn-cs"/>
                        </a:rPr>
                        <a:t>Capacitación a los Funcionarios de los Entes Gestores, Seguros Delegados y otros en materia de Seguridad Social</a:t>
                      </a:r>
                      <a:r>
                        <a:rPr kumimoji="0" lang="es-BO" sz="2000" kern="1200" baseline="0" dirty="0">
                          <a:solidFill>
                            <a:schemeClr val="tx1">
                              <a:lumMod val="75000"/>
                              <a:lumOff val="25000"/>
                            </a:schemeClr>
                          </a:solidFill>
                          <a:latin typeface="+mn-lt"/>
                          <a:ea typeface="+mn-ea"/>
                          <a:cs typeface="+mn-cs"/>
                        </a:rPr>
                        <a:t> de Corto Plazo.</a:t>
                      </a:r>
                      <a:endParaRPr kumimoji="0" lang="es-ES" sz="2000" kern="1200" dirty="0">
                        <a:solidFill>
                          <a:schemeClr val="tx1">
                            <a:lumMod val="75000"/>
                            <a:lumOff val="25000"/>
                          </a:schemeClr>
                        </a:solidFill>
                        <a:latin typeface="+mn-lt"/>
                        <a:ea typeface="+mn-ea"/>
                        <a:cs typeface="+mn-cs"/>
                      </a:endParaRPr>
                    </a:p>
                  </a:txBody>
                  <a:tcPr marL="68580" marR="68580" anchor="ctr"/>
                </a:tc>
                <a:extLst>
                  <a:ext uri="{0D108BD9-81ED-4DB2-BD59-A6C34878D82A}">
                    <a16:rowId xmlns:a16="http://schemas.microsoft.com/office/drawing/2014/main" val="10004"/>
                  </a:ext>
                </a:extLst>
              </a:tr>
              <a:tr h="387644">
                <a:tc>
                  <a:txBody>
                    <a:bodyPr/>
                    <a:lstStyle/>
                    <a:p>
                      <a:pPr marL="457200" marR="0" indent="-457200" algn="l" defTabSz="914400" rtl="0" eaLnBrk="1" fontAlgn="auto" latinLnBrk="0" hangingPunct="1">
                        <a:lnSpc>
                          <a:spcPct val="100000"/>
                        </a:lnSpc>
                        <a:spcBef>
                          <a:spcPts val="0"/>
                        </a:spcBef>
                        <a:spcAft>
                          <a:spcPts val="0"/>
                        </a:spcAft>
                        <a:buClr>
                          <a:schemeClr val="accent3"/>
                        </a:buClr>
                        <a:buSzTx/>
                        <a:buFont typeface="Arial" pitchFamily="34" charset="0"/>
                        <a:buChar char="•"/>
                        <a:tabLst/>
                        <a:defRPr/>
                      </a:pPr>
                      <a:r>
                        <a:rPr kumimoji="0" lang="es-BO" sz="2000" kern="1200" dirty="0">
                          <a:solidFill>
                            <a:schemeClr val="tx1">
                              <a:lumMod val="75000"/>
                              <a:lumOff val="25000"/>
                            </a:schemeClr>
                          </a:solidFill>
                          <a:latin typeface="+mn-lt"/>
                          <a:ea typeface="+mn-ea"/>
                          <a:cs typeface="+mn-cs"/>
                        </a:rPr>
                        <a:t>Adecuación de la normativa  vigente en materia de Seguros</a:t>
                      </a:r>
                      <a:r>
                        <a:rPr kumimoji="0" lang="es-BO" sz="2000" kern="1200" baseline="0" dirty="0">
                          <a:solidFill>
                            <a:schemeClr val="tx1">
                              <a:lumMod val="75000"/>
                              <a:lumOff val="25000"/>
                            </a:schemeClr>
                          </a:solidFill>
                          <a:latin typeface="+mn-lt"/>
                          <a:ea typeface="+mn-ea"/>
                          <a:cs typeface="+mn-cs"/>
                        </a:rPr>
                        <a:t> de Salud</a:t>
                      </a:r>
                      <a:r>
                        <a:rPr kumimoji="0" lang="es-BO" sz="2000" kern="1200" dirty="0">
                          <a:solidFill>
                            <a:schemeClr val="tx1">
                              <a:lumMod val="75000"/>
                              <a:lumOff val="25000"/>
                            </a:schemeClr>
                          </a:solidFill>
                          <a:latin typeface="+mn-lt"/>
                          <a:ea typeface="+mn-ea"/>
                          <a:cs typeface="+mn-cs"/>
                        </a:rPr>
                        <a:t>.</a:t>
                      </a:r>
                      <a:endParaRPr kumimoji="0" lang="es-ES" sz="2000" kern="1200" dirty="0">
                        <a:solidFill>
                          <a:schemeClr val="tx1">
                            <a:lumMod val="75000"/>
                            <a:lumOff val="25000"/>
                          </a:schemeClr>
                        </a:solidFill>
                        <a:latin typeface="+mn-lt"/>
                        <a:ea typeface="+mn-ea"/>
                        <a:cs typeface="+mn-cs"/>
                      </a:endParaRPr>
                    </a:p>
                  </a:txBody>
                  <a:tcPr marL="68580" marR="68580" anchor="ctr"/>
                </a:tc>
                <a:extLst>
                  <a:ext uri="{0D108BD9-81ED-4DB2-BD59-A6C34878D82A}">
                    <a16:rowId xmlns:a16="http://schemas.microsoft.com/office/drawing/2014/main" val="10005"/>
                  </a:ext>
                </a:extLst>
              </a:tr>
            </a:tbl>
          </a:graphicData>
        </a:graphic>
      </p:graphicFrame>
      <p:pic>
        <p:nvPicPr>
          <p:cNvPr id="6"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121204507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2029496" y="247426"/>
            <a:ext cx="8229600" cy="1040461"/>
          </a:xfrm>
        </p:spPr>
        <p:txBody>
          <a:bodyPr>
            <a:noAutofit/>
          </a:bodyPr>
          <a:lstStyle/>
          <a:p>
            <a:pPr algn="ctr"/>
            <a:r>
              <a:rPr lang="es-BO" sz="3600" b="1" dirty="0"/>
              <a:t>ACTIVIDADES POA 2016 Primer Trimestre</a:t>
            </a:r>
          </a:p>
        </p:txBody>
      </p:sp>
      <p:graphicFrame>
        <p:nvGraphicFramePr>
          <p:cNvPr id="5" name="10 Marcador de contenido"/>
          <p:cNvGraphicFramePr>
            <a:graphicFrameLocks noGrp="1"/>
          </p:cNvGraphicFramePr>
          <p:nvPr>
            <p:ph idx="1"/>
            <p:extLst>
              <p:ext uri="{D42A27DB-BD31-4B8C-83A1-F6EECF244321}">
                <p14:modId xmlns:p14="http://schemas.microsoft.com/office/powerpoint/2010/main" val="2799800522"/>
              </p:ext>
            </p:extLst>
          </p:nvPr>
        </p:nvGraphicFramePr>
        <p:xfrm>
          <a:off x="2029496" y="1439133"/>
          <a:ext cx="9283850" cy="4962797"/>
        </p:xfrm>
        <a:graphic>
          <a:graphicData uri="http://schemas.openxmlformats.org/drawingml/2006/table">
            <a:tbl>
              <a:tblPr firstRow="1" bandRow="1">
                <a:tableStyleId>{69012ECD-51FC-41F1-AA8D-1B2483CD663E}</a:tableStyleId>
              </a:tblPr>
              <a:tblGrid>
                <a:gridCol w="4690672">
                  <a:extLst>
                    <a:ext uri="{9D8B030D-6E8A-4147-A177-3AD203B41FA5}">
                      <a16:colId xmlns:a16="http://schemas.microsoft.com/office/drawing/2014/main" val="20000"/>
                    </a:ext>
                  </a:extLst>
                </a:gridCol>
                <a:gridCol w="2206110">
                  <a:extLst>
                    <a:ext uri="{9D8B030D-6E8A-4147-A177-3AD203B41FA5}">
                      <a16:colId xmlns:a16="http://schemas.microsoft.com/office/drawing/2014/main" val="20001"/>
                    </a:ext>
                  </a:extLst>
                </a:gridCol>
                <a:gridCol w="2387068">
                  <a:extLst>
                    <a:ext uri="{9D8B030D-6E8A-4147-A177-3AD203B41FA5}">
                      <a16:colId xmlns:a16="http://schemas.microsoft.com/office/drawing/2014/main" val="20002"/>
                    </a:ext>
                  </a:extLst>
                </a:gridCol>
              </a:tblGrid>
              <a:tr h="504799">
                <a:tc>
                  <a:txBody>
                    <a:bodyPr/>
                    <a:lstStyle/>
                    <a:p>
                      <a:pPr algn="ctr"/>
                      <a:r>
                        <a:rPr kumimoji="0" lang="es-ES" sz="2000" kern="1200" dirty="0"/>
                        <a:t>Actividades</a:t>
                      </a:r>
                      <a:endParaRPr kumimoji="0" lang="es-ES" sz="2000" b="1" kern="1200" dirty="0">
                        <a:solidFill>
                          <a:srgbClr val="FFFF00"/>
                        </a:solidFill>
                        <a:latin typeface="+mn-lt"/>
                        <a:ea typeface="+mn-ea"/>
                        <a:cs typeface="+mn-cs"/>
                      </a:endParaRPr>
                    </a:p>
                  </a:txBody>
                  <a:tcPr marL="68580" marR="68580" anchor="ctr"/>
                </a:tc>
                <a:tc>
                  <a:txBody>
                    <a:bodyPr/>
                    <a:lstStyle/>
                    <a:p>
                      <a:pPr algn="ctr"/>
                      <a:r>
                        <a:rPr kumimoji="0" lang="es-ES" sz="2000" kern="1200" dirty="0"/>
                        <a:t>Programadas</a:t>
                      </a:r>
                      <a:endParaRPr kumimoji="0" lang="es-ES" sz="2000" b="1" kern="1200" dirty="0">
                        <a:solidFill>
                          <a:srgbClr val="FFFF00"/>
                        </a:solidFill>
                        <a:latin typeface="+mn-lt"/>
                        <a:ea typeface="+mn-ea"/>
                        <a:cs typeface="+mn-cs"/>
                      </a:endParaRPr>
                    </a:p>
                  </a:txBody>
                  <a:tcPr marL="68580" marR="68580" anchor="ctr"/>
                </a:tc>
                <a:tc>
                  <a:txBody>
                    <a:bodyPr/>
                    <a:lstStyle/>
                    <a:p>
                      <a:pPr algn="ctr"/>
                      <a:r>
                        <a:rPr kumimoji="0" lang="es-ES" sz="2000" kern="1200" dirty="0"/>
                        <a:t>Ejecutadas 2016</a:t>
                      </a:r>
                      <a:endParaRPr kumimoji="0" lang="es-ES" sz="2000" b="1" kern="1200" dirty="0">
                        <a:solidFill>
                          <a:srgbClr val="FFFF00"/>
                        </a:solidFill>
                        <a:latin typeface="+mn-lt"/>
                        <a:ea typeface="+mn-ea"/>
                        <a:cs typeface="+mn-cs"/>
                      </a:endParaRPr>
                    </a:p>
                  </a:txBody>
                  <a:tcPr marL="68580" marR="68580" anchor="ctr"/>
                </a:tc>
                <a:extLst>
                  <a:ext uri="{0D108BD9-81ED-4DB2-BD59-A6C34878D82A}">
                    <a16:rowId xmlns:a16="http://schemas.microsoft.com/office/drawing/2014/main" val="10000"/>
                  </a:ext>
                </a:extLst>
              </a:tr>
              <a:tr h="620400">
                <a:tc>
                  <a:txBody>
                    <a:bodyPr/>
                    <a:lstStyle/>
                    <a:p>
                      <a:r>
                        <a:rPr kumimoji="0" lang="es-ES" sz="2000" kern="1200" dirty="0">
                          <a:solidFill>
                            <a:schemeClr val="tx1"/>
                          </a:solidFill>
                        </a:rPr>
                        <a:t>Notas Externas</a:t>
                      </a:r>
                      <a:endParaRPr kumimoji="0" lang="es-ES" sz="2000" b="1" kern="1200" dirty="0">
                        <a:solidFill>
                          <a:schemeClr val="tx1"/>
                        </a:solidFill>
                        <a:latin typeface="+mn-lt"/>
                        <a:ea typeface="+mn-ea"/>
                        <a:cs typeface="+mn-cs"/>
                      </a:endParaRPr>
                    </a:p>
                  </a:txBody>
                  <a:tcPr marL="68580" marR="68580" anchor="ctr"/>
                </a:tc>
                <a:tc rowSpan="6">
                  <a:txBody>
                    <a:bodyPr/>
                    <a:lstStyle/>
                    <a:p>
                      <a:r>
                        <a:rPr kumimoji="0" lang="es-ES" sz="2000" kern="1200" dirty="0">
                          <a:solidFill>
                            <a:schemeClr val="tx1"/>
                          </a:solidFill>
                        </a:rPr>
                        <a:t>Según</a:t>
                      </a:r>
                      <a:r>
                        <a:rPr kumimoji="0" lang="es-ES" sz="2000" kern="1200" baseline="0" dirty="0">
                          <a:solidFill>
                            <a:schemeClr val="tx1"/>
                          </a:solidFill>
                        </a:rPr>
                        <a:t> requerimiento</a:t>
                      </a:r>
                      <a:endParaRPr kumimoji="0" lang="es-ES" sz="2000" b="1" kern="1200" dirty="0">
                        <a:solidFill>
                          <a:schemeClr val="tx1"/>
                        </a:solidFill>
                        <a:latin typeface="+mn-lt"/>
                        <a:ea typeface="+mn-ea"/>
                        <a:cs typeface="+mn-cs"/>
                      </a:endParaRPr>
                    </a:p>
                  </a:txBody>
                  <a:tcPr marL="68580" marR="68580" anchor="ctr"/>
                </a:tc>
                <a:tc>
                  <a:txBody>
                    <a:bodyPr/>
                    <a:lstStyle/>
                    <a:p>
                      <a:pPr algn="ctr"/>
                      <a:r>
                        <a:rPr kumimoji="0" lang="es-ES" sz="2000" kern="1200" dirty="0">
                          <a:solidFill>
                            <a:schemeClr val="tx1"/>
                          </a:solidFill>
                        </a:rPr>
                        <a:t>120</a:t>
                      </a:r>
                      <a:endParaRPr kumimoji="0" lang="es-ES" sz="2000" b="1" kern="1200" dirty="0">
                        <a:solidFill>
                          <a:schemeClr val="tx1"/>
                        </a:solidFill>
                        <a:latin typeface="+mn-lt"/>
                        <a:ea typeface="+mn-ea"/>
                        <a:cs typeface="+mn-cs"/>
                      </a:endParaRPr>
                    </a:p>
                  </a:txBody>
                  <a:tcPr marL="68580" marR="68580" anchor="ctr"/>
                </a:tc>
                <a:extLst>
                  <a:ext uri="{0D108BD9-81ED-4DB2-BD59-A6C34878D82A}">
                    <a16:rowId xmlns:a16="http://schemas.microsoft.com/office/drawing/2014/main" val="10001"/>
                  </a:ext>
                </a:extLst>
              </a:tr>
              <a:tr h="646015">
                <a:tc>
                  <a:txBody>
                    <a:bodyPr/>
                    <a:lstStyle/>
                    <a:p>
                      <a:r>
                        <a:rPr kumimoji="0" lang="es-ES" sz="2000" kern="1200" dirty="0">
                          <a:solidFill>
                            <a:schemeClr val="tx1"/>
                          </a:solidFill>
                        </a:rPr>
                        <a:t>Notas Internas</a:t>
                      </a:r>
                      <a:endParaRPr kumimoji="0" lang="es-ES" sz="2000" b="1" kern="1200" dirty="0">
                        <a:solidFill>
                          <a:schemeClr val="tx1"/>
                        </a:solidFill>
                        <a:latin typeface="+mn-lt"/>
                        <a:ea typeface="+mn-ea"/>
                        <a:cs typeface="+mn-cs"/>
                      </a:endParaRPr>
                    </a:p>
                  </a:txBody>
                  <a:tcPr marL="68580" marR="68580" anchor="ctr"/>
                </a:tc>
                <a:tc vMerge="1">
                  <a:txBody>
                    <a:bodyPr/>
                    <a:lstStyle/>
                    <a:p>
                      <a:endParaRPr kumimoji="0" lang="es-ES" sz="1600" kern="1200" dirty="0">
                        <a:solidFill>
                          <a:schemeClr val="tx1"/>
                        </a:solidFill>
                        <a:latin typeface="+mn-lt"/>
                        <a:ea typeface="+mn-ea"/>
                        <a:cs typeface="+mn-cs"/>
                      </a:endParaRPr>
                    </a:p>
                  </a:txBody>
                  <a:tcPr anchor="ctr"/>
                </a:tc>
                <a:tc>
                  <a:txBody>
                    <a:bodyPr/>
                    <a:lstStyle/>
                    <a:p>
                      <a:pPr algn="ctr"/>
                      <a:r>
                        <a:rPr kumimoji="0" lang="es-ES" sz="2000" kern="1200" dirty="0">
                          <a:solidFill>
                            <a:schemeClr val="tx1"/>
                          </a:solidFill>
                        </a:rPr>
                        <a:t>52</a:t>
                      </a:r>
                      <a:endParaRPr kumimoji="0" lang="es-ES" sz="2000" b="1" kern="1200" dirty="0">
                        <a:solidFill>
                          <a:schemeClr val="tx1"/>
                        </a:solidFill>
                        <a:latin typeface="+mn-lt"/>
                        <a:ea typeface="+mn-ea"/>
                        <a:cs typeface="+mn-cs"/>
                      </a:endParaRPr>
                    </a:p>
                  </a:txBody>
                  <a:tcPr marL="68580" marR="68580" anchor="ctr"/>
                </a:tc>
                <a:extLst>
                  <a:ext uri="{0D108BD9-81ED-4DB2-BD59-A6C34878D82A}">
                    <a16:rowId xmlns:a16="http://schemas.microsoft.com/office/drawing/2014/main" val="10002"/>
                  </a:ext>
                </a:extLst>
              </a:tr>
              <a:tr h="561013">
                <a:tc>
                  <a:txBody>
                    <a:bodyPr/>
                    <a:lstStyle/>
                    <a:p>
                      <a:r>
                        <a:rPr kumimoji="0" lang="es-ES" sz="2000" kern="1200" dirty="0">
                          <a:solidFill>
                            <a:schemeClr val="tx1"/>
                          </a:solidFill>
                        </a:rPr>
                        <a:t>Resoluciones Administrativas</a:t>
                      </a:r>
                      <a:endParaRPr kumimoji="0" lang="es-ES" sz="2000" b="1" kern="1200" dirty="0">
                        <a:solidFill>
                          <a:schemeClr val="tx1"/>
                        </a:solidFill>
                        <a:latin typeface="+mn-lt"/>
                        <a:ea typeface="+mn-ea"/>
                        <a:cs typeface="+mn-cs"/>
                      </a:endParaRPr>
                    </a:p>
                  </a:txBody>
                  <a:tcPr marL="68580" marR="68580" anchor="ctr"/>
                </a:tc>
                <a:tc vMerge="1">
                  <a:txBody>
                    <a:bodyPr/>
                    <a:lstStyle/>
                    <a:p>
                      <a:endParaRPr kumimoji="0" lang="es-ES" sz="1600" kern="1200" dirty="0">
                        <a:solidFill>
                          <a:schemeClr val="tx1"/>
                        </a:solidFill>
                        <a:latin typeface="+mn-lt"/>
                        <a:ea typeface="+mn-ea"/>
                        <a:cs typeface="+mn-cs"/>
                      </a:endParaRPr>
                    </a:p>
                  </a:txBody>
                  <a:tcPr anchor="ctr"/>
                </a:tc>
                <a:tc>
                  <a:txBody>
                    <a:bodyPr/>
                    <a:lstStyle/>
                    <a:p>
                      <a:pPr algn="ctr"/>
                      <a:r>
                        <a:rPr kumimoji="0" lang="es-ES" sz="2000" kern="1200" dirty="0">
                          <a:solidFill>
                            <a:schemeClr val="tx1"/>
                          </a:solidFill>
                        </a:rPr>
                        <a:t>103</a:t>
                      </a:r>
                      <a:endParaRPr kumimoji="0" lang="es-ES" sz="2000" b="1" kern="1200" dirty="0">
                        <a:solidFill>
                          <a:schemeClr val="tx1"/>
                        </a:solidFill>
                        <a:latin typeface="+mn-lt"/>
                        <a:ea typeface="+mn-ea"/>
                        <a:cs typeface="+mn-cs"/>
                      </a:endParaRPr>
                    </a:p>
                  </a:txBody>
                  <a:tcPr marL="68580" marR="68580" anchor="ctr"/>
                </a:tc>
                <a:extLst>
                  <a:ext uri="{0D108BD9-81ED-4DB2-BD59-A6C34878D82A}">
                    <a16:rowId xmlns:a16="http://schemas.microsoft.com/office/drawing/2014/main" val="10003"/>
                  </a:ext>
                </a:extLst>
              </a:tr>
              <a:tr h="591664">
                <a:tc>
                  <a:txBody>
                    <a:bodyPr/>
                    <a:lstStyle/>
                    <a:p>
                      <a:r>
                        <a:rPr kumimoji="0" lang="es-ES" sz="2000" kern="1200" dirty="0">
                          <a:solidFill>
                            <a:schemeClr val="tx1"/>
                          </a:solidFill>
                        </a:rPr>
                        <a:t>Informes Legales</a:t>
                      </a:r>
                      <a:endParaRPr kumimoji="0" lang="es-ES" sz="2000" b="1" kern="1200" dirty="0">
                        <a:solidFill>
                          <a:schemeClr val="tx1"/>
                        </a:solidFill>
                        <a:latin typeface="+mn-lt"/>
                        <a:ea typeface="+mn-ea"/>
                        <a:cs typeface="+mn-cs"/>
                      </a:endParaRPr>
                    </a:p>
                  </a:txBody>
                  <a:tcPr marL="68580" marR="68580" anchor="ctr"/>
                </a:tc>
                <a:tc vMerge="1">
                  <a:txBody>
                    <a:bodyPr/>
                    <a:lstStyle/>
                    <a:p>
                      <a:endParaRPr kumimoji="0" lang="es-ES" sz="1600" kern="1200" dirty="0">
                        <a:solidFill>
                          <a:schemeClr val="tx1"/>
                        </a:solidFill>
                        <a:latin typeface="+mn-lt"/>
                        <a:ea typeface="+mn-ea"/>
                        <a:cs typeface="+mn-cs"/>
                      </a:endParaRPr>
                    </a:p>
                  </a:txBody>
                  <a:tcPr anchor="ctr"/>
                </a:tc>
                <a:tc>
                  <a:txBody>
                    <a:bodyPr/>
                    <a:lstStyle/>
                    <a:p>
                      <a:pPr algn="ctr"/>
                      <a:r>
                        <a:rPr kumimoji="0" lang="es-ES" sz="2000" kern="1200" dirty="0">
                          <a:solidFill>
                            <a:schemeClr val="tx1"/>
                          </a:solidFill>
                        </a:rPr>
                        <a:t>29</a:t>
                      </a:r>
                      <a:endParaRPr kumimoji="0" lang="es-ES" sz="2000" b="1" kern="1200" dirty="0">
                        <a:solidFill>
                          <a:schemeClr val="tx1"/>
                        </a:solidFill>
                        <a:latin typeface="+mn-lt"/>
                        <a:ea typeface="+mn-ea"/>
                        <a:cs typeface="+mn-cs"/>
                      </a:endParaRPr>
                    </a:p>
                  </a:txBody>
                  <a:tcPr marL="68580" marR="68580" anchor="ctr"/>
                </a:tc>
                <a:extLst>
                  <a:ext uri="{0D108BD9-81ED-4DB2-BD59-A6C34878D82A}">
                    <a16:rowId xmlns:a16="http://schemas.microsoft.com/office/drawing/2014/main" val="10004"/>
                  </a:ext>
                </a:extLst>
              </a:tr>
              <a:tr h="547362">
                <a:tc>
                  <a:txBody>
                    <a:bodyPr/>
                    <a:lstStyle/>
                    <a:p>
                      <a:r>
                        <a:rPr kumimoji="0" lang="es-ES" sz="2000" kern="1200" dirty="0">
                          <a:solidFill>
                            <a:schemeClr val="tx1"/>
                          </a:solidFill>
                        </a:rPr>
                        <a:t>Contratos</a:t>
                      </a:r>
                      <a:endParaRPr kumimoji="0" lang="es-ES" sz="2000" b="1" kern="1200" dirty="0">
                        <a:solidFill>
                          <a:schemeClr val="tx1"/>
                        </a:solidFill>
                        <a:latin typeface="+mn-lt"/>
                        <a:ea typeface="+mn-ea"/>
                        <a:cs typeface="+mn-cs"/>
                      </a:endParaRPr>
                    </a:p>
                  </a:txBody>
                  <a:tcPr marL="68580" marR="68580" anchor="ctr"/>
                </a:tc>
                <a:tc vMerge="1">
                  <a:txBody>
                    <a:bodyPr/>
                    <a:lstStyle/>
                    <a:p>
                      <a:endParaRPr kumimoji="0" lang="es-ES" sz="1600" kern="1200" dirty="0">
                        <a:solidFill>
                          <a:schemeClr val="tx1"/>
                        </a:solidFill>
                        <a:latin typeface="+mn-lt"/>
                        <a:ea typeface="+mn-ea"/>
                        <a:cs typeface="+mn-cs"/>
                      </a:endParaRPr>
                    </a:p>
                  </a:txBody>
                  <a:tcPr anchor="ctr"/>
                </a:tc>
                <a:tc>
                  <a:txBody>
                    <a:bodyPr/>
                    <a:lstStyle/>
                    <a:p>
                      <a:pPr algn="ctr"/>
                      <a:r>
                        <a:rPr kumimoji="0" lang="es-ES" sz="2000" b="0" kern="1200" dirty="0">
                          <a:solidFill>
                            <a:schemeClr val="tx1"/>
                          </a:solidFill>
                          <a:latin typeface="+mn-lt"/>
                          <a:ea typeface="+mn-ea"/>
                          <a:cs typeface="+mn-cs"/>
                        </a:rPr>
                        <a:t>24</a:t>
                      </a:r>
                      <a:endParaRPr kumimoji="0" lang="es-ES" sz="2000" b="1" kern="1200" dirty="0">
                        <a:solidFill>
                          <a:schemeClr val="tx1"/>
                        </a:solidFill>
                        <a:latin typeface="+mn-lt"/>
                        <a:ea typeface="+mn-ea"/>
                        <a:cs typeface="+mn-cs"/>
                      </a:endParaRPr>
                    </a:p>
                  </a:txBody>
                  <a:tcPr marL="68580" marR="68580" anchor="ctr"/>
                </a:tc>
                <a:extLst>
                  <a:ext uri="{0D108BD9-81ED-4DB2-BD59-A6C34878D82A}">
                    <a16:rowId xmlns:a16="http://schemas.microsoft.com/office/drawing/2014/main" val="10005"/>
                  </a:ext>
                </a:extLst>
              </a:tr>
              <a:tr h="790504">
                <a:tc>
                  <a:txBody>
                    <a:bodyPr/>
                    <a:lstStyle/>
                    <a:p>
                      <a:r>
                        <a:rPr kumimoji="0" lang="es-ES" sz="2000" kern="1200" dirty="0">
                          <a:solidFill>
                            <a:schemeClr val="tx1"/>
                          </a:solidFill>
                        </a:rPr>
                        <a:t>Asesoramiento Jurídico a personas naturales y jurídicas</a:t>
                      </a:r>
                      <a:endParaRPr kumimoji="0" lang="es-ES" sz="2000" b="1" kern="1200" dirty="0">
                        <a:solidFill>
                          <a:schemeClr val="tx1"/>
                        </a:solidFill>
                        <a:latin typeface="+mn-lt"/>
                        <a:ea typeface="+mn-ea"/>
                        <a:cs typeface="+mn-cs"/>
                      </a:endParaRPr>
                    </a:p>
                  </a:txBody>
                  <a:tcPr marL="68580" marR="68580" anchor="ctr"/>
                </a:tc>
                <a:tc vMerge="1">
                  <a:txBody>
                    <a:bodyPr/>
                    <a:lstStyle/>
                    <a:p>
                      <a:endParaRPr kumimoji="0" lang="es-ES" sz="1600" kern="1200" dirty="0">
                        <a:solidFill>
                          <a:schemeClr val="tx1"/>
                        </a:solidFill>
                        <a:latin typeface="+mn-lt"/>
                        <a:ea typeface="+mn-ea"/>
                        <a:cs typeface="+mn-cs"/>
                      </a:endParaRPr>
                    </a:p>
                  </a:txBody>
                  <a:tcPr anchor="ctr"/>
                </a:tc>
                <a:tc>
                  <a:txBody>
                    <a:bodyPr/>
                    <a:lstStyle/>
                    <a:p>
                      <a:pPr algn="ctr"/>
                      <a:r>
                        <a:rPr kumimoji="0" lang="es-ES" sz="2000" kern="1200" dirty="0">
                          <a:solidFill>
                            <a:schemeClr val="tx1"/>
                          </a:solidFill>
                        </a:rPr>
                        <a:t>120</a:t>
                      </a:r>
                      <a:endParaRPr kumimoji="0" lang="es-ES" sz="2000" b="1" kern="1200" dirty="0">
                        <a:solidFill>
                          <a:schemeClr val="tx1"/>
                        </a:solidFill>
                        <a:latin typeface="+mn-lt"/>
                        <a:ea typeface="+mn-ea"/>
                        <a:cs typeface="+mn-cs"/>
                      </a:endParaRPr>
                    </a:p>
                  </a:txBody>
                  <a:tcPr marL="68580" marR="68580" anchor="ctr"/>
                </a:tc>
                <a:extLst>
                  <a:ext uri="{0D108BD9-81ED-4DB2-BD59-A6C34878D82A}">
                    <a16:rowId xmlns:a16="http://schemas.microsoft.com/office/drawing/2014/main" val="10006"/>
                  </a:ext>
                </a:extLst>
              </a:tr>
              <a:tr h="646337">
                <a:tc>
                  <a:txBody>
                    <a:bodyPr/>
                    <a:lstStyle/>
                    <a:p>
                      <a:r>
                        <a:rPr kumimoji="0" lang="es-ES" sz="2000" kern="1200" dirty="0">
                          <a:solidFill>
                            <a:schemeClr val="tx1"/>
                          </a:solidFill>
                        </a:rPr>
                        <a:t>Seguimiento y Sustanciación de procesos judiciales</a:t>
                      </a:r>
                      <a:endParaRPr kumimoji="0" lang="es-ES" sz="2000" b="1" kern="1200" dirty="0">
                        <a:solidFill>
                          <a:schemeClr val="tx1"/>
                        </a:solidFill>
                        <a:latin typeface="+mn-lt"/>
                        <a:ea typeface="+mn-ea"/>
                        <a:cs typeface="+mn-cs"/>
                      </a:endParaRPr>
                    </a:p>
                  </a:txBody>
                  <a:tcPr marL="68580" marR="68580" anchor="ctr"/>
                </a:tc>
                <a:tc>
                  <a:txBody>
                    <a:bodyPr/>
                    <a:lstStyle/>
                    <a:p>
                      <a:endParaRPr lang="es-ES" sz="2000" b="1" dirty="0">
                        <a:solidFill>
                          <a:schemeClr val="tx1"/>
                        </a:solidFill>
                        <a:latin typeface="Arial" pitchFamily="34" charset="0"/>
                        <a:cs typeface="Arial" pitchFamily="34" charset="0"/>
                      </a:endParaRPr>
                    </a:p>
                  </a:txBody>
                  <a:tcPr marL="68580" marR="68580" anchor="ctr"/>
                </a:tc>
                <a:tc>
                  <a:txBody>
                    <a:bodyPr/>
                    <a:lstStyle/>
                    <a:p>
                      <a:pPr algn="ctr"/>
                      <a:r>
                        <a:rPr lang="es-ES" sz="2000" dirty="0">
                          <a:solidFill>
                            <a:schemeClr val="tx1"/>
                          </a:solidFill>
                        </a:rPr>
                        <a:t>20</a:t>
                      </a:r>
                      <a:endParaRPr lang="es-ES" sz="2000" b="1" dirty="0">
                        <a:solidFill>
                          <a:schemeClr val="tx1"/>
                        </a:solidFill>
                        <a:latin typeface="Arial" pitchFamily="34" charset="0"/>
                        <a:cs typeface="Arial" pitchFamily="34" charset="0"/>
                      </a:endParaRPr>
                    </a:p>
                  </a:txBody>
                  <a:tcPr marL="68580" marR="68580" anchor="ctr"/>
                </a:tc>
                <a:extLst>
                  <a:ext uri="{0D108BD9-81ED-4DB2-BD59-A6C34878D82A}">
                    <a16:rowId xmlns:a16="http://schemas.microsoft.com/office/drawing/2014/main" val="10007"/>
                  </a:ext>
                </a:extLst>
              </a:tr>
            </a:tbl>
          </a:graphicData>
        </a:graphic>
      </p:graphicFrame>
      <p:pic>
        <p:nvPicPr>
          <p:cNvPr id="4"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339430172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txBox="1">
            <a:spLocks/>
          </p:cNvSpPr>
          <p:nvPr/>
        </p:nvSpPr>
        <p:spPr bwMode="auto">
          <a:xfrm>
            <a:off x="3074959" y="2631705"/>
            <a:ext cx="6408712" cy="2580888"/>
          </a:xfrm>
          <a:prstGeom prst="rect">
            <a:avLst/>
          </a:prstGeom>
          <a:noFill/>
          <a:ln w="9525">
            <a:noFill/>
            <a:miter lim="800000"/>
            <a:headEnd/>
            <a:tailEnd/>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a:spcBef>
                <a:spcPct val="0"/>
              </a:spcBef>
              <a:defRPr/>
            </a:pPr>
            <a:r>
              <a:rPr lang="es-BO" sz="4000" spc="200" dirty="0">
                <a:ln w="29210">
                  <a:solidFill>
                    <a:schemeClr val="accent3">
                      <a:tint val="10000"/>
                    </a:schemeClr>
                  </a:solidFill>
                </a:ln>
                <a:effectLst>
                  <a:glow rad="101600">
                    <a:schemeClr val="accent3">
                      <a:lumMod val="60000"/>
                      <a:lumOff val="40000"/>
                      <a:alpha val="60000"/>
                    </a:schemeClr>
                  </a:glow>
                  <a:outerShdw blurRad="38100" dist="38100" dir="2700000" algn="tl">
                    <a:srgbClr val="000000">
                      <a:alpha val="43137"/>
                    </a:srgbClr>
                  </a:outerShdw>
                </a:effectLst>
                <a:latin typeface="Arial Black" pitchFamily="34" charset="0"/>
                <a:ea typeface="+mj-ea"/>
                <a:cs typeface="+mj-cs"/>
              </a:rPr>
              <a:t>DEPARTAMENTO   DE ASUNTOS ADMINISTRATIVOS</a:t>
            </a:r>
          </a:p>
        </p:txBody>
      </p:sp>
      <p:pic>
        <p:nvPicPr>
          <p:cNvPr id="7" name="4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9326" y="487618"/>
            <a:ext cx="1879747" cy="21440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43125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51" name="Text Box 7"/>
          <p:cNvSpPr txBox="1">
            <a:spLocks noChangeArrowheads="1"/>
          </p:cNvSpPr>
          <p:nvPr/>
        </p:nvSpPr>
        <p:spPr bwMode="auto">
          <a:xfrm>
            <a:off x="1637110" y="1020857"/>
            <a:ext cx="6403106" cy="1089660"/>
          </a:xfrm>
          <a:prstGeom prst="roundRect">
            <a:avLst/>
          </a:prstGeom>
          <a:gradFill flip="none" rotWithShape="1">
            <a:gsLst>
              <a:gs pos="0">
                <a:schemeClr val="accent3">
                  <a:lumMod val="85000"/>
                  <a:shade val="30000"/>
                  <a:satMod val="115000"/>
                </a:schemeClr>
              </a:gs>
              <a:gs pos="50000">
                <a:schemeClr val="accent3">
                  <a:lumMod val="85000"/>
                  <a:shade val="67500"/>
                  <a:satMod val="115000"/>
                </a:schemeClr>
              </a:gs>
              <a:gs pos="100000">
                <a:schemeClr val="accent3">
                  <a:lumMod val="85000"/>
                  <a:shade val="100000"/>
                  <a:satMod val="115000"/>
                </a:schemeClr>
              </a:gs>
            </a:gsLst>
            <a:lin ang="2700000" scaled="1"/>
            <a:tileRect/>
          </a:gra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flatTx/>
          </a:bodyPr>
          <a:lstStyle>
            <a:defPPr>
              <a:defRPr lang="es-BO"/>
            </a:defPPr>
            <a:lvl1pPr algn="ctr">
              <a:defRPr sz="2000">
                <a:latin typeface="Arial" pitchFamily="34" charset="0"/>
                <a:cs typeface="Arial" pitchFamily="34" charset="0"/>
              </a:defRPr>
            </a:lvl1pPr>
          </a:lstStyle>
          <a:p>
            <a:pPr algn="l"/>
            <a:r>
              <a:rPr lang="es-ES" sz="1800" dirty="0"/>
              <a:t>PARA LA GESTION 2015 SE PROGRAMARON                                   </a:t>
            </a:r>
            <a:r>
              <a:rPr lang="es-ES" dirty="0"/>
              <a:t>6</a:t>
            </a:r>
            <a:r>
              <a:rPr lang="es-ES" sz="1800" dirty="0"/>
              <a:t> EVALUACIONES DE SERVICIOS Y                                                </a:t>
            </a:r>
            <a:r>
              <a:rPr lang="es-ES" dirty="0"/>
              <a:t>6</a:t>
            </a:r>
            <a:r>
              <a:rPr lang="es-ES" sz="1800" dirty="0"/>
              <a:t> FISCALIZACIONES A LOS SERVICIOS EVALUADOS</a:t>
            </a:r>
          </a:p>
        </p:txBody>
      </p:sp>
      <p:sp>
        <p:nvSpPr>
          <p:cNvPr id="9" name="Text Box 6"/>
          <p:cNvSpPr txBox="1">
            <a:spLocks noChangeArrowheads="1"/>
          </p:cNvSpPr>
          <p:nvPr/>
        </p:nvSpPr>
        <p:spPr bwMode="auto">
          <a:xfrm>
            <a:off x="1801486" y="2204864"/>
            <a:ext cx="6166722" cy="1089660"/>
          </a:xfrm>
          <a:prstGeom prst="roundRect">
            <a:avLst/>
          </a:prstGeom>
          <a:solidFill>
            <a:srgbClr val="92D050"/>
          </a:soli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flatTx/>
          </a:bodyPr>
          <a:lstStyle>
            <a:defPPr>
              <a:defRPr lang="es-BO"/>
            </a:defPPr>
            <a:lvl1pPr algn="ctr">
              <a:defRPr sz="2000">
                <a:latin typeface="Arial" pitchFamily="34" charset="0"/>
                <a:cs typeface="Arial" pitchFamily="34" charset="0"/>
              </a:defRPr>
            </a:lvl1pPr>
          </a:lstStyle>
          <a:p>
            <a:pPr algn="l"/>
            <a:r>
              <a:rPr lang="es-ES" sz="1800" dirty="0"/>
              <a:t>SE EJACUTARON                                                                                       </a:t>
            </a:r>
            <a:r>
              <a:rPr lang="es-ES" dirty="0"/>
              <a:t>8</a:t>
            </a:r>
            <a:r>
              <a:rPr lang="es-ES" sz="1800" dirty="0"/>
              <a:t> EVALUACIONES Y                                                                            </a:t>
            </a:r>
            <a:r>
              <a:rPr lang="es-ES" dirty="0"/>
              <a:t>8</a:t>
            </a:r>
            <a:r>
              <a:rPr lang="es-ES" sz="1800" dirty="0"/>
              <a:t> FISCALIZACIONES DURANTE LA GESTION 2015</a:t>
            </a:r>
          </a:p>
        </p:txBody>
      </p:sp>
      <p:sp>
        <p:nvSpPr>
          <p:cNvPr id="14" name="13 Rectángulo redondeado"/>
          <p:cNvSpPr/>
          <p:nvPr/>
        </p:nvSpPr>
        <p:spPr>
          <a:xfrm>
            <a:off x="1524000" y="3780646"/>
            <a:ext cx="3563888" cy="2744698"/>
          </a:xfrm>
          <a:prstGeom prst="roundRect">
            <a:avLst/>
          </a:prstGeom>
          <a:solidFill>
            <a:srgbClr val="FFC000"/>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es-BO" sz="1200" dirty="0">
                <a:solidFill>
                  <a:schemeClr val="tx1">
                    <a:lumMod val="75000"/>
                    <a:lumOff val="25000"/>
                  </a:schemeClr>
                </a:solidFill>
              </a:rPr>
              <a:t>1.- </a:t>
            </a:r>
            <a:r>
              <a:rPr lang="es-BO" sz="1200" b="1" dirty="0">
                <a:solidFill>
                  <a:schemeClr val="tx1">
                    <a:lumMod val="75000"/>
                    <a:lumOff val="25000"/>
                  </a:schemeClr>
                </a:solidFill>
              </a:rPr>
              <a:t>Hospital Obrero CNS Oruro</a:t>
            </a:r>
          </a:p>
          <a:p>
            <a:pPr fontAlgn="ctr"/>
            <a:r>
              <a:rPr lang="es-BO" sz="1200" b="1" dirty="0">
                <a:solidFill>
                  <a:schemeClr val="tx1">
                    <a:lumMod val="75000"/>
                    <a:lumOff val="25000"/>
                  </a:schemeClr>
                </a:solidFill>
              </a:rPr>
              <a:t>2.- Hospital Materno Infantil - CNS Oruro</a:t>
            </a:r>
          </a:p>
          <a:p>
            <a:pPr fontAlgn="ctr"/>
            <a:r>
              <a:rPr lang="es-BO" sz="1200" b="1" dirty="0">
                <a:solidFill>
                  <a:schemeClr val="tx1">
                    <a:lumMod val="75000"/>
                    <a:lumOff val="25000"/>
                  </a:schemeClr>
                </a:solidFill>
              </a:rPr>
              <a:t>3.- Hospital de Huanuni CNS Oruro                                4.- Hospital Petrolero Obrajes CPS LA PAZ                               </a:t>
            </a:r>
          </a:p>
          <a:p>
            <a:pPr fontAlgn="ctr"/>
            <a:r>
              <a:rPr lang="es-BO" sz="1200" b="1" dirty="0">
                <a:solidFill>
                  <a:schemeClr val="tx1">
                    <a:lumMod val="75000"/>
                    <a:lumOff val="25000"/>
                  </a:schemeClr>
                </a:solidFill>
              </a:rPr>
              <a:t>5.- Hospital Materno Infantil Cañoto CNS SANTA CRUZ     </a:t>
            </a:r>
          </a:p>
          <a:p>
            <a:pPr fontAlgn="ctr"/>
            <a:r>
              <a:rPr lang="es-BO" sz="1200" b="1" dirty="0">
                <a:solidFill>
                  <a:schemeClr val="tx1">
                    <a:lumMod val="75000"/>
                    <a:lumOff val="25000"/>
                  </a:schemeClr>
                </a:solidFill>
              </a:rPr>
              <a:t>6.- Hospital Obrero N°5 CNS  - Potosí.                              7.- Hospital Obrero N°2 CNS  - Cochabamba </a:t>
            </a:r>
          </a:p>
          <a:p>
            <a:pPr fontAlgn="ctr"/>
            <a:r>
              <a:rPr lang="es-BO" sz="1200" b="1" dirty="0">
                <a:solidFill>
                  <a:schemeClr val="tx1">
                    <a:lumMod val="75000"/>
                    <a:lumOff val="25000"/>
                  </a:schemeClr>
                </a:solidFill>
              </a:rPr>
              <a:t>8.- COSSMIL Cochabamba.         </a:t>
            </a:r>
            <a:r>
              <a:rPr lang="es-BO" sz="1200" dirty="0">
                <a:solidFill>
                  <a:schemeClr val="tx1">
                    <a:lumMod val="75000"/>
                    <a:lumOff val="25000"/>
                  </a:schemeClr>
                </a:solidFill>
              </a:rPr>
              <a:t>                      </a:t>
            </a:r>
            <a:endParaRPr lang="es-BO" sz="1200" dirty="0">
              <a:solidFill>
                <a:schemeClr val="tx1">
                  <a:lumMod val="75000"/>
                  <a:lumOff val="25000"/>
                </a:schemeClr>
              </a:solidFill>
              <a:latin typeface="Calibri"/>
            </a:endParaRPr>
          </a:p>
          <a:p>
            <a:pPr algn="ctr"/>
            <a:endParaRPr lang="es-BO" dirty="0"/>
          </a:p>
        </p:txBody>
      </p:sp>
      <p:pic>
        <p:nvPicPr>
          <p:cNvPr id="17" name="16 Imagen" descr="http://t0.gstatic.com/images?q=tbn:ANd9GcQhuWlvZnETGBDd_VtJcpnyt_rZBwQTDSd5wqT-dijX9pYf6Rya1Posavg">
            <a:hlinkClick r:id="rId2"/>
          </p:cNvPr>
          <p:cNvPicPr/>
          <p:nvPr/>
        </p:nvPicPr>
        <p:blipFill>
          <a:blip r:embed="rId3" cstate="print"/>
          <a:srcRect/>
          <a:stretch>
            <a:fillRect/>
          </a:stretch>
        </p:blipFill>
        <p:spPr bwMode="auto">
          <a:xfrm>
            <a:off x="8616281" y="1196752"/>
            <a:ext cx="1825749" cy="2232248"/>
          </a:xfrm>
          <a:prstGeom prst="rect">
            <a:avLst/>
          </a:prstGeom>
          <a:noFill/>
          <a:ln w="9525">
            <a:noFill/>
            <a:miter lim="800000"/>
            <a:headEnd/>
            <a:tailEnd/>
          </a:ln>
        </p:spPr>
      </p:pic>
      <p:sp>
        <p:nvSpPr>
          <p:cNvPr id="18" name="Text Box 7"/>
          <p:cNvSpPr txBox="1">
            <a:spLocks noChangeArrowheads="1"/>
          </p:cNvSpPr>
          <p:nvPr/>
        </p:nvSpPr>
        <p:spPr bwMode="auto">
          <a:xfrm>
            <a:off x="5375920" y="3645024"/>
            <a:ext cx="4931577" cy="1191816"/>
          </a:xfrm>
          <a:prstGeom prst="roundRect">
            <a:avLst/>
          </a:prstGeom>
          <a:solidFill>
            <a:srgbClr val="92D050"/>
          </a:soli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flatTx/>
          </a:bodyPr>
          <a:lstStyle>
            <a:defPPr>
              <a:defRPr lang="es-BO"/>
            </a:defPPr>
            <a:lvl1pPr algn="ctr">
              <a:defRPr sz="2000">
                <a:latin typeface="Arial" pitchFamily="34" charset="0"/>
                <a:cs typeface="Arial" pitchFamily="34" charset="0"/>
              </a:defRPr>
            </a:lvl1pPr>
          </a:lstStyle>
          <a:p>
            <a:pPr algn="just" fontAlgn="ctr"/>
            <a:r>
              <a:rPr lang="es-BO" sz="1600" b="1" dirty="0"/>
              <a:t>Resultado Evaluaciones :</a:t>
            </a:r>
            <a:r>
              <a:rPr lang="es-BO" sz="1600" dirty="0"/>
              <a:t> Entes Gestores cumplen las recomendaciones en estructura 40%, proceso 80% y resultado 70%, para mejorar la calidad de atención al usuario</a:t>
            </a:r>
            <a:endParaRPr lang="es-BO" sz="2400" dirty="0">
              <a:solidFill>
                <a:srgbClr val="000000"/>
              </a:solidFill>
              <a:latin typeface="Calibri"/>
            </a:endParaRPr>
          </a:p>
        </p:txBody>
      </p:sp>
      <p:sp>
        <p:nvSpPr>
          <p:cNvPr id="19" name="18 Elipse"/>
          <p:cNvSpPr/>
          <p:nvPr/>
        </p:nvSpPr>
        <p:spPr>
          <a:xfrm>
            <a:off x="5769174" y="2204865"/>
            <a:ext cx="1296144" cy="612069"/>
          </a:xfrm>
          <a:prstGeom prst="ellipse">
            <a:avLst/>
          </a:prstGeom>
          <a:scene3d>
            <a:camera prst="orthographicFront"/>
            <a:lightRig rig="threePt" dir="t"/>
          </a:scene3d>
          <a:sp3d>
            <a:bevelT w="165100" prst="coolSlant"/>
          </a:sp3d>
        </p:spPr>
        <p:style>
          <a:lnRef idx="1">
            <a:schemeClr val="accent5"/>
          </a:lnRef>
          <a:fillRef idx="3">
            <a:schemeClr val="accent5"/>
          </a:fillRef>
          <a:effectRef idx="2">
            <a:schemeClr val="accent5"/>
          </a:effectRef>
          <a:fontRef idx="minor">
            <a:schemeClr val="lt1"/>
          </a:fontRef>
        </p:style>
        <p:txBody>
          <a:bodyPr anchor="ctr"/>
          <a:lstStyle/>
          <a:p>
            <a:pPr algn="ctr">
              <a:defRPr/>
            </a:pPr>
            <a:r>
              <a:rPr lang="es-BO" sz="2000" b="1" dirty="0">
                <a:solidFill>
                  <a:schemeClr val="bg1">
                    <a:lumMod val="95000"/>
                  </a:schemeClr>
                </a:solidFill>
              </a:rPr>
              <a:t>100 %</a:t>
            </a:r>
          </a:p>
        </p:txBody>
      </p:sp>
      <p:sp>
        <p:nvSpPr>
          <p:cNvPr id="20" name="Text Box 7"/>
          <p:cNvSpPr txBox="1">
            <a:spLocks noChangeArrowheads="1"/>
          </p:cNvSpPr>
          <p:nvPr/>
        </p:nvSpPr>
        <p:spPr bwMode="auto">
          <a:xfrm>
            <a:off x="5358947" y="5085184"/>
            <a:ext cx="5083082" cy="1191816"/>
          </a:xfrm>
          <a:prstGeom prst="roundRect">
            <a:avLst/>
          </a:prstGeom>
          <a:solidFill>
            <a:srgbClr val="92D050"/>
          </a:solidFill>
          <a:ln>
            <a:solidFill>
              <a:schemeClr val="tx1">
                <a:lumMod val="95000"/>
              </a:schemeClr>
            </a:solidFill>
            <a:headEnd type="none" w="sm" len="sm"/>
            <a:tailEnd type="none" w="sm" len="sm"/>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flatTx/>
          </a:bodyPr>
          <a:lstStyle>
            <a:defPPr>
              <a:defRPr lang="es-BO"/>
            </a:defPPr>
            <a:lvl1pPr algn="ctr">
              <a:defRPr sz="2000">
                <a:latin typeface="Arial" pitchFamily="34" charset="0"/>
                <a:cs typeface="Arial" pitchFamily="34" charset="0"/>
              </a:defRPr>
            </a:lvl1pPr>
          </a:lstStyle>
          <a:p>
            <a:pPr algn="just" fontAlgn="ctr"/>
            <a:r>
              <a:rPr lang="es-BO" sz="1600" b="1" dirty="0"/>
              <a:t>Resultado Fiscalizaciones: </a:t>
            </a:r>
            <a:r>
              <a:rPr lang="es-BO" sz="1600" dirty="0"/>
              <a:t>Cumplimiento de las recomendaciones emitidas en el plan de acción y mejora de la calidad de atención del paciente en un 80%, y 20% con incumplimiento de funciones.</a:t>
            </a:r>
            <a:endParaRPr lang="es-BO" sz="2400" dirty="0">
              <a:solidFill>
                <a:srgbClr val="000000"/>
              </a:solidFill>
              <a:latin typeface="Calibri"/>
            </a:endParaRPr>
          </a:p>
        </p:txBody>
      </p:sp>
      <p:pic>
        <p:nvPicPr>
          <p:cNvPr id="12" name="5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2978157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134151"/>
                                        </p:tgtEl>
                                        <p:attrNameLst>
                                          <p:attrName>style.visibility</p:attrName>
                                        </p:attrNameLst>
                                      </p:cBhvr>
                                      <p:to>
                                        <p:strVal val="visible"/>
                                      </p:to>
                                    </p:set>
                                    <p:anim calcmode="lin" valueType="num">
                                      <p:cBhvr>
                                        <p:cTn id="7" dur="500" fill="hold"/>
                                        <p:tgtEl>
                                          <p:spTgt spid="134151"/>
                                        </p:tgtEl>
                                        <p:attrNameLst>
                                          <p:attrName>ppt_w</p:attrName>
                                        </p:attrNameLst>
                                      </p:cBhvr>
                                      <p:tavLst>
                                        <p:tav tm="0">
                                          <p:val>
                                            <p:fltVal val="0"/>
                                          </p:val>
                                        </p:tav>
                                        <p:tav tm="100000">
                                          <p:val>
                                            <p:strVal val="#ppt_w"/>
                                          </p:val>
                                        </p:tav>
                                      </p:tavLst>
                                    </p:anim>
                                    <p:anim calcmode="lin" valueType="num">
                                      <p:cBhvr>
                                        <p:cTn id="8" dur="500" fill="hold"/>
                                        <p:tgtEl>
                                          <p:spTgt spid="134151"/>
                                        </p:tgtEl>
                                        <p:attrNameLst>
                                          <p:attrName>ppt_h</p:attrName>
                                        </p:attrNameLst>
                                      </p:cBhvr>
                                      <p:tavLst>
                                        <p:tav tm="0">
                                          <p:val>
                                            <p:fltVal val="0"/>
                                          </p:val>
                                        </p:tav>
                                        <p:tav tm="100000">
                                          <p:val>
                                            <p:strVal val="#ppt_h"/>
                                          </p:val>
                                        </p:tav>
                                      </p:tavLst>
                                    </p:anim>
                                    <p:animEffect transition="in" filter="fade">
                                      <p:cBhvr>
                                        <p:cTn id="9" dur="500"/>
                                        <p:tgtEl>
                                          <p:spTgt spid="134151"/>
                                        </p:tgtEl>
                                      </p:cBhvr>
                                    </p:animEffect>
                                  </p:childTnLst>
                                </p:cTn>
                              </p:par>
                              <p:par>
                                <p:cTn id="10" presetID="53"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par>
                                <p:cTn id="20" presetID="53"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Effect transition="in" filter="fade">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BO" dirty="0"/>
              <a:t>Informe Ejecutivo de Actividades Área Presupuestos</a:t>
            </a:r>
          </a:p>
        </p:txBody>
      </p:sp>
      <p:pic>
        <p:nvPicPr>
          <p:cNvPr id="3"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27560700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37235" y="1371601"/>
            <a:ext cx="7514035" cy="469975"/>
          </a:xfrm>
          <a:solidFill>
            <a:schemeClr val="accent1">
              <a:lumMod val="20000"/>
              <a:lumOff val="80000"/>
            </a:schemeClr>
          </a:solidFill>
          <a:ln>
            <a:solidFill>
              <a:schemeClr val="accent1">
                <a:lumMod val="20000"/>
                <a:lumOff val="80000"/>
              </a:schemeClr>
            </a:solidFill>
          </a:ln>
          <a:effectLst>
            <a:innerShdw blurRad="63500" dist="50800" dir="8100000">
              <a:prstClr val="black">
                <a:alpha val="50000"/>
              </a:prstClr>
            </a:innerShdw>
          </a:effectLst>
        </p:spPr>
        <p:style>
          <a:lnRef idx="1">
            <a:schemeClr val="dk1"/>
          </a:lnRef>
          <a:fillRef idx="2">
            <a:schemeClr val="dk1"/>
          </a:fillRef>
          <a:effectRef idx="1">
            <a:schemeClr val="dk1"/>
          </a:effectRef>
          <a:fontRef idx="minor">
            <a:schemeClr val="dk1"/>
          </a:fontRef>
        </p:style>
        <p:txBody>
          <a:bodyPr>
            <a:normAutofit fontScale="90000"/>
          </a:bodyPr>
          <a:lstStyle/>
          <a:p>
            <a:r>
              <a:rPr lang="es-BO" b="1" dirty="0">
                <a:solidFill>
                  <a:schemeClr val="tx1">
                    <a:lumMod val="95000"/>
                    <a:lumOff val="5000"/>
                  </a:schemeClr>
                </a:solidFill>
              </a:rPr>
              <a:t>Presupuesto</a:t>
            </a:r>
          </a:p>
        </p:txBody>
      </p:sp>
      <p:sp>
        <p:nvSpPr>
          <p:cNvPr id="3" name="Marcador de contenido 2"/>
          <p:cNvSpPr>
            <a:spLocks noGrp="1"/>
          </p:cNvSpPr>
          <p:nvPr>
            <p:ph idx="1"/>
          </p:nvPr>
        </p:nvSpPr>
        <p:spPr>
          <a:xfrm>
            <a:off x="2637234" y="1841575"/>
            <a:ext cx="7514035" cy="613186"/>
          </a:xfrm>
        </p:spPr>
        <p:txBody>
          <a:bodyPr>
            <a:normAutofit fontScale="70000" lnSpcReduction="20000"/>
          </a:bodyPr>
          <a:lstStyle/>
          <a:p>
            <a:r>
              <a:rPr lang="es-BO" dirty="0"/>
              <a:t>En siguiente cuadro se muestra el presupuesto, ejecución y saldo por el objeto de gasto expresado en bolivianos al  31 de diciembre de la gestión 2015</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3346" y="2564480"/>
            <a:ext cx="8962092" cy="3362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5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17719708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to 1"/>
          <p:cNvGraphicFramePr>
            <a:graphicFrameLocks noChangeAspect="1"/>
          </p:cNvGraphicFramePr>
          <p:nvPr>
            <p:extLst>
              <p:ext uri="{D42A27DB-BD31-4B8C-83A1-F6EECF244321}">
                <p14:modId xmlns:p14="http://schemas.microsoft.com/office/powerpoint/2010/main" val="3897861368"/>
              </p:ext>
            </p:extLst>
          </p:nvPr>
        </p:nvGraphicFramePr>
        <p:xfrm>
          <a:off x="1933100" y="1649272"/>
          <a:ext cx="9362429" cy="4891378"/>
        </p:xfrm>
        <a:graphic>
          <a:graphicData uri="http://schemas.openxmlformats.org/presentationml/2006/ole">
            <mc:AlternateContent xmlns:mc="http://schemas.openxmlformats.org/markup-compatibility/2006">
              <mc:Choice xmlns:v="urn:schemas-microsoft-com:vml" Requires="v">
                <p:oleObj spid="_x0000_s2064" name="Hoja de cálculo" r:id="rId3" imgW="8458327" imgH="3619539" progId="Excel.Sheet.12">
                  <p:embed/>
                </p:oleObj>
              </mc:Choice>
              <mc:Fallback>
                <p:oleObj name="Hoja de cálculo" r:id="rId3" imgW="8458327" imgH="3619539" progId="Excel.Sheet.12">
                  <p:embed/>
                  <p:pic>
                    <p:nvPicPr>
                      <p:cNvPr id="2" name="Objeto 1"/>
                      <p:cNvPicPr/>
                      <p:nvPr/>
                    </p:nvPicPr>
                    <p:blipFill>
                      <a:blip r:embed="rId4"/>
                      <a:stretch>
                        <a:fillRect/>
                      </a:stretch>
                    </p:blipFill>
                    <p:spPr>
                      <a:xfrm>
                        <a:off x="1933100" y="1649272"/>
                        <a:ext cx="9362429" cy="4891378"/>
                      </a:xfrm>
                      <a:prstGeom prst="rect">
                        <a:avLst/>
                      </a:prstGeom>
                    </p:spPr>
                  </p:pic>
                </p:oleObj>
              </mc:Fallback>
            </mc:AlternateContent>
          </a:graphicData>
        </a:graphic>
      </p:graphicFrame>
      <p:pic>
        <p:nvPicPr>
          <p:cNvPr id="3" name="5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78479900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3074959" y="2631705"/>
            <a:ext cx="6408712" cy="2580888"/>
          </a:xfrm>
          <a:prstGeom prst="rect">
            <a:avLst/>
          </a:prstGeom>
          <a:noFill/>
          <a:ln w="9525">
            <a:noFill/>
            <a:miter lim="800000"/>
            <a:headEnd/>
            <a:tailEnd/>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a:spcBef>
                <a:spcPct val="0"/>
              </a:spcBef>
              <a:defRPr/>
            </a:pPr>
            <a:r>
              <a:rPr lang="es-BO" sz="4000" spc="200" dirty="0">
                <a:ln w="29210">
                  <a:solidFill>
                    <a:schemeClr val="accent3">
                      <a:tint val="10000"/>
                    </a:schemeClr>
                  </a:solidFill>
                </a:ln>
                <a:effectLst>
                  <a:glow rad="101600">
                    <a:schemeClr val="accent3">
                      <a:lumMod val="60000"/>
                      <a:lumOff val="40000"/>
                      <a:alpha val="60000"/>
                    </a:schemeClr>
                  </a:glow>
                  <a:outerShdw blurRad="38100" dist="38100" dir="2700000" algn="tl">
                    <a:srgbClr val="000000">
                      <a:alpha val="43137"/>
                    </a:srgbClr>
                  </a:outerShdw>
                </a:effectLst>
                <a:latin typeface="Arial Black" pitchFamily="34" charset="0"/>
                <a:ea typeface="+mj-ea"/>
                <a:cs typeface="+mj-cs"/>
              </a:rPr>
              <a:t>DIRECCIÓN GENERAL EJECUTIVA</a:t>
            </a:r>
          </a:p>
        </p:txBody>
      </p:sp>
      <p:pic>
        <p:nvPicPr>
          <p:cNvPr id="6" name="4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9326" y="487618"/>
            <a:ext cx="1879747" cy="21440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873493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81200" y="332656"/>
            <a:ext cx="8229600" cy="720080"/>
          </a:xfrm>
        </p:spPr>
        <p:txBody>
          <a:bodyPr>
            <a:normAutofit/>
          </a:bodyPr>
          <a:lstStyle/>
          <a:p>
            <a:pPr indent="185738"/>
            <a:r>
              <a:rPr lang="es-BO" sz="2400" dirty="0">
                <a:latin typeface="Arial Black" panose="020B0A04020102020204" pitchFamily="34" charset="0"/>
              </a:rPr>
              <a:t>INASES: MARCO JURÍDICO</a:t>
            </a:r>
          </a:p>
        </p:txBody>
      </p:sp>
      <p:sp>
        <p:nvSpPr>
          <p:cNvPr id="3" name="2 Marcador de contenido"/>
          <p:cNvSpPr>
            <a:spLocks noGrp="1"/>
          </p:cNvSpPr>
          <p:nvPr>
            <p:ph idx="1"/>
          </p:nvPr>
        </p:nvSpPr>
        <p:spPr>
          <a:xfrm>
            <a:off x="1775520" y="1052736"/>
            <a:ext cx="8640960" cy="5271864"/>
          </a:xfrm>
        </p:spPr>
        <p:txBody>
          <a:bodyPr>
            <a:normAutofit/>
          </a:bodyPr>
          <a:lstStyle/>
          <a:p>
            <a:r>
              <a:rPr lang="es-BO" sz="1400" dirty="0">
                <a:latin typeface="Arial Black" panose="020B0A04020102020204" pitchFamily="34" charset="0"/>
              </a:rPr>
              <a:t>Decreto Supremo N° 23716 del 15 de enero de 1994:</a:t>
            </a:r>
          </a:p>
          <a:p>
            <a:pPr marL="0" indent="0">
              <a:buNone/>
            </a:pPr>
            <a:endParaRPr lang="es-BO" sz="1400" dirty="0">
              <a:latin typeface="Arial Black" panose="020B0A04020102020204" pitchFamily="34" charset="0"/>
            </a:endParaRPr>
          </a:p>
          <a:p>
            <a:r>
              <a:rPr lang="es-BO" sz="1400" i="1" dirty="0">
                <a:latin typeface="Arial Black" panose="020B0A04020102020204" pitchFamily="34" charset="0"/>
              </a:rPr>
              <a:t>Artículo 14.- (Creación). Créase el Instituto Nacional de Seguros de Salud (INASES) como entidad pública descentralizada, con personalidad jurídica, autonomía de gestión y patrimonio propio, bajo la tuición de la Secretaría Nacional de Salud mediante la Subsecretaría de Seguros de Salud. </a:t>
            </a:r>
          </a:p>
          <a:p>
            <a:pPr marL="0" indent="0">
              <a:buNone/>
            </a:pPr>
            <a:endParaRPr lang="es-BO" sz="1400" i="1" dirty="0">
              <a:latin typeface="Arial Black" panose="020B0A04020102020204" pitchFamily="34" charset="0"/>
            </a:endParaRPr>
          </a:p>
          <a:p>
            <a:r>
              <a:rPr lang="es-BO" sz="1400" dirty="0">
                <a:latin typeface="Arial Black" panose="020B0A04020102020204" pitchFamily="34" charset="0"/>
              </a:rPr>
              <a:t>Decreto Supremo N° 25798 del 02 de junio de 2000:</a:t>
            </a:r>
          </a:p>
          <a:p>
            <a:pPr marL="0" indent="0">
              <a:buNone/>
            </a:pPr>
            <a:endParaRPr lang="es-BO" sz="1400" dirty="0">
              <a:latin typeface="Arial Black" panose="020B0A04020102020204" pitchFamily="34" charset="0"/>
            </a:endParaRPr>
          </a:p>
          <a:p>
            <a:r>
              <a:rPr lang="es-BO" sz="1400" i="1" dirty="0">
                <a:latin typeface="Arial Black" panose="020B0A04020102020204" pitchFamily="34" charset="0"/>
              </a:rPr>
              <a:t>ARTICULO 3. (MISION INSTITUCIONAL)</a:t>
            </a:r>
          </a:p>
          <a:p>
            <a:r>
              <a:rPr lang="es-BO" sz="1400" i="1" dirty="0">
                <a:latin typeface="Arial Black" panose="020B0A04020102020204" pitchFamily="34" charset="0"/>
              </a:rPr>
              <a:t>El INASES, como Institución Pública Descentralizada, tiene la competencia de fiscalizar el Sistema Nacional de Seguros de Salud, con la atribución general de la evaluación y supervisión sobre los Entes Gestores, Seguros Delegados, Seguro Médico Gratuito de Vejez y Seguro Básico de Salud, en el marco de la normativa vigente; para que se otorguen prestaciones de salud en los regímenes de enfermedad, maternidad y riesgos profesionales a corto plazo de manera oportuna, eficiente y económica</a:t>
            </a:r>
            <a:r>
              <a:rPr lang="es-BO" sz="1800" dirty="0"/>
              <a:t>.</a:t>
            </a:r>
          </a:p>
        </p:txBody>
      </p:sp>
      <p:pic>
        <p:nvPicPr>
          <p:cNvPr id="4"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165422537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45196" y="331785"/>
            <a:ext cx="8229600" cy="648072"/>
          </a:xfrm>
        </p:spPr>
        <p:txBody>
          <a:bodyPr>
            <a:normAutofit/>
          </a:bodyPr>
          <a:lstStyle/>
          <a:p>
            <a:pPr algn="ctr"/>
            <a:r>
              <a:rPr lang="es-BO" sz="2400" dirty="0">
                <a:latin typeface="Arial Black" panose="020B0A04020102020204" pitchFamily="34" charset="0"/>
              </a:rPr>
              <a:t>INASES: MARCO JURÍDICO</a:t>
            </a:r>
            <a:endParaRPr lang="es-BO" sz="2400" dirty="0"/>
          </a:p>
        </p:txBody>
      </p:sp>
      <p:sp>
        <p:nvSpPr>
          <p:cNvPr id="3" name="2 Marcador de contenido"/>
          <p:cNvSpPr>
            <a:spLocks noGrp="1"/>
          </p:cNvSpPr>
          <p:nvPr>
            <p:ph idx="1"/>
          </p:nvPr>
        </p:nvSpPr>
        <p:spPr>
          <a:xfrm>
            <a:off x="1981200" y="836712"/>
            <a:ext cx="8229600" cy="5760640"/>
          </a:xfrm>
        </p:spPr>
        <p:txBody>
          <a:bodyPr>
            <a:normAutofit fontScale="77500" lnSpcReduction="20000"/>
          </a:bodyPr>
          <a:lstStyle/>
          <a:p>
            <a:pPr marL="0" indent="0">
              <a:buNone/>
            </a:pPr>
            <a:r>
              <a:rPr lang="es-BO" sz="1700" dirty="0">
                <a:latin typeface="Arial Black" panose="020B0A04020102020204" pitchFamily="34" charset="0"/>
              </a:rPr>
              <a:t>Decreto Supremo No 25798,  del </a:t>
            </a:r>
            <a:r>
              <a:rPr lang="es-BO" sz="1800" dirty="0">
                <a:latin typeface="Arial Black" panose="020B0A04020102020204" pitchFamily="34" charset="0"/>
              </a:rPr>
              <a:t>02 de junio de 2000</a:t>
            </a:r>
          </a:p>
          <a:p>
            <a:endParaRPr lang="es-BO" sz="1600" dirty="0"/>
          </a:p>
          <a:p>
            <a:pPr marL="0" indent="0">
              <a:buNone/>
            </a:pPr>
            <a:r>
              <a:rPr lang="es-BO" sz="1600" dirty="0"/>
              <a:t>ARTICULO 4. (AMBITO DE APLICACION)</a:t>
            </a:r>
          </a:p>
          <a:p>
            <a:pPr marL="0" indent="0">
              <a:buNone/>
            </a:pPr>
            <a:r>
              <a:rPr lang="es-BO" sz="1600" dirty="0"/>
              <a:t> </a:t>
            </a:r>
          </a:p>
          <a:p>
            <a:pPr marL="0" indent="0">
              <a:buNone/>
            </a:pPr>
            <a:r>
              <a:rPr lang="es-BO" sz="1600" dirty="0"/>
              <a:t>I. El presente Decreto Supremo, tiene aplicación obligatoria en el INASES, los Entes Gestores, Seguros Delegados, Seguro Médico Gratuito de Vejez y Seguro Básico de Salud, en el marco del Código de Seguridad Social y Disposiciones conexas.</a:t>
            </a:r>
          </a:p>
          <a:p>
            <a:pPr marL="0" indent="0">
              <a:buNone/>
            </a:pPr>
            <a:endParaRPr lang="es-BO" sz="1600" dirty="0"/>
          </a:p>
          <a:p>
            <a:pPr marL="0" indent="0">
              <a:buNone/>
            </a:pPr>
            <a:r>
              <a:rPr lang="es-BO" sz="1600" dirty="0"/>
              <a:t>II. El INASES fiscalizará a los siguientes Entes Gestores del Sistema de Seguros de Salud:</a:t>
            </a:r>
          </a:p>
          <a:p>
            <a:endParaRPr lang="es-BO" sz="1600" dirty="0"/>
          </a:p>
          <a:p>
            <a:endParaRPr lang="es-BO" sz="1600" dirty="0"/>
          </a:p>
          <a:p>
            <a:endParaRPr lang="es-BO" sz="1600" dirty="0"/>
          </a:p>
          <a:p>
            <a:endParaRPr lang="es-BO" sz="1600" dirty="0"/>
          </a:p>
          <a:p>
            <a:endParaRPr lang="es-BO" sz="1600" dirty="0"/>
          </a:p>
          <a:p>
            <a:endParaRPr lang="es-BO" sz="1600" dirty="0"/>
          </a:p>
          <a:p>
            <a:endParaRPr lang="es-BO" sz="1600" dirty="0"/>
          </a:p>
          <a:p>
            <a:pPr marL="0" indent="0">
              <a:buNone/>
            </a:pPr>
            <a:r>
              <a:rPr lang="es-BO" sz="1600" dirty="0"/>
              <a:t>III. El INASES fiscalizará el tipo de atención en salud, que se brinda en los:</a:t>
            </a:r>
          </a:p>
          <a:p>
            <a:pPr marL="0" indent="0">
              <a:buNone/>
            </a:pPr>
            <a:r>
              <a:rPr lang="es-BO" sz="1600" dirty="0"/>
              <a:t>Seguro Médico Gratuito de Vejez </a:t>
            </a:r>
          </a:p>
          <a:p>
            <a:pPr marL="0" indent="0">
              <a:buNone/>
            </a:pPr>
            <a:r>
              <a:rPr lang="es-BO" sz="1600" dirty="0"/>
              <a:t>Seguro Básico de Salud</a:t>
            </a:r>
          </a:p>
          <a:p>
            <a:pPr marL="0" indent="0">
              <a:buNone/>
            </a:pPr>
            <a:r>
              <a:rPr lang="es-BO" sz="1600" dirty="0"/>
              <a:t>Corporación del Seguro Social Militar </a:t>
            </a:r>
          </a:p>
          <a:p>
            <a:pPr marL="0" indent="0">
              <a:buNone/>
            </a:pPr>
            <a:r>
              <a:rPr lang="es-BO" sz="1600" dirty="0"/>
              <a:t>El Decreto Supremo 28813 del 26 de julio de 2006, la convierte en una entidad Desconcentrada del Ministerio de Salud, disminuyendo sus ingresos del 1% al 0.5% de los aportes patronales.</a:t>
            </a:r>
            <a:endParaRPr lang="es-BO" dirty="0"/>
          </a:p>
        </p:txBody>
      </p:sp>
      <p:graphicFrame>
        <p:nvGraphicFramePr>
          <p:cNvPr id="4" name="3 Tabla"/>
          <p:cNvGraphicFramePr>
            <a:graphicFrameLocks noGrp="1"/>
          </p:cNvGraphicFramePr>
          <p:nvPr>
            <p:extLst/>
          </p:nvPr>
        </p:nvGraphicFramePr>
        <p:xfrm>
          <a:off x="2279576" y="3284984"/>
          <a:ext cx="7560840" cy="1371600"/>
        </p:xfrm>
        <a:graphic>
          <a:graphicData uri="http://schemas.openxmlformats.org/drawingml/2006/table">
            <a:tbl>
              <a:tblPr firstRow="1" bandRow="1">
                <a:tableStyleId>{5DA37D80-6434-44D0-A028-1B22A696006F}</a:tableStyleId>
              </a:tblPr>
              <a:tblGrid>
                <a:gridCol w="3780420">
                  <a:extLst>
                    <a:ext uri="{9D8B030D-6E8A-4147-A177-3AD203B41FA5}">
                      <a16:colId xmlns:a16="http://schemas.microsoft.com/office/drawing/2014/main" val="20000"/>
                    </a:ext>
                  </a:extLst>
                </a:gridCol>
                <a:gridCol w="3780420">
                  <a:extLst>
                    <a:ext uri="{9D8B030D-6E8A-4147-A177-3AD203B41FA5}">
                      <a16:colId xmlns:a16="http://schemas.microsoft.com/office/drawing/2014/main" val="20001"/>
                    </a:ext>
                  </a:extLst>
                </a:gridCol>
              </a:tblGrid>
              <a:tr h="1440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BO" sz="1200" b="1" dirty="0"/>
                        <a:t>Caja Nacional de Salud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BO" sz="1200" b="1" dirty="0"/>
                        <a:t>Seguros Sociales Universitarios</a:t>
                      </a:r>
                    </a:p>
                  </a:txBody>
                  <a:tcPr/>
                </a:tc>
                <a:extLst>
                  <a:ext uri="{0D108BD9-81ED-4DB2-BD59-A6C34878D82A}">
                    <a16:rowId xmlns:a16="http://schemas.microsoft.com/office/drawing/2014/main" val="10000"/>
                  </a:ext>
                </a:extLst>
              </a:tr>
              <a:tr h="1493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BO" sz="1200" b="1" dirty="0"/>
                        <a:t>Caja Petrolera de Salud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BO" sz="1200" b="1" dirty="0"/>
                        <a:t>Caja de Salud CORDES</a:t>
                      </a:r>
                    </a:p>
                  </a:txBody>
                  <a:tcPr/>
                </a:tc>
                <a:extLst>
                  <a:ext uri="{0D108BD9-81ED-4DB2-BD59-A6C34878D82A}">
                    <a16:rowId xmlns:a16="http://schemas.microsoft.com/office/drawing/2014/main" val="10001"/>
                  </a:ext>
                </a:extLst>
              </a:tr>
              <a:tr h="0">
                <a:tc>
                  <a:txBody>
                    <a:bodyPr/>
                    <a:lstStyle/>
                    <a:p>
                      <a:r>
                        <a:rPr lang="es-BO" sz="1200" b="1" dirty="0"/>
                        <a:t>Caja Bancaria Estatal de Salud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BO" sz="1200" b="1" dirty="0"/>
                        <a:t>Caja de Salud SINEC</a:t>
                      </a:r>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BO" sz="1200" b="1" dirty="0"/>
                        <a:t>Caja de Salud de la Banca Privada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BO" sz="1200" b="1" dirty="0"/>
                        <a:t>Seguros Delegados </a:t>
                      </a:r>
                    </a:p>
                  </a:txBody>
                  <a:tcPr/>
                </a:tc>
                <a:extLst>
                  <a:ext uri="{0D108BD9-81ED-4DB2-BD59-A6C34878D82A}">
                    <a16:rowId xmlns:a16="http://schemas.microsoft.com/office/drawing/2014/main" val="10003"/>
                  </a:ext>
                </a:extLst>
              </a:tr>
              <a:tr h="2582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BO" sz="1200" b="1" dirty="0"/>
                        <a:t>Caja de Salud de Caminos</a:t>
                      </a:r>
                    </a:p>
                  </a:txBody>
                  <a:tcPr/>
                </a:tc>
                <a:tc>
                  <a:txBody>
                    <a:bodyPr/>
                    <a:lstStyle/>
                    <a:p>
                      <a:endParaRPr lang="es-BO" sz="1200" b="1" dirty="0"/>
                    </a:p>
                  </a:txBody>
                  <a:tcPr/>
                </a:tc>
                <a:extLst>
                  <a:ext uri="{0D108BD9-81ED-4DB2-BD59-A6C34878D82A}">
                    <a16:rowId xmlns:a16="http://schemas.microsoft.com/office/drawing/2014/main" val="10004"/>
                  </a:ext>
                </a:extLst>
              </a:tr>
            </a:tbl>
          </a:graphicData>
        </a:graphic>
      </p:graphicFrame>
      <p:pic>
        <p:nvPicPr>
          <p:cNvPr id="5"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198538755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75520" y="548682"/>
            <a:ext cx="8424936" cy="936103"/>
          </a:xfrm>
        </p:spPr>
        <p:txBody>
          <a:bodyPr>
            <a:noAutofit/>
          </a:bodyPr>
          <a:lstStyle/>
          <a:p>
            <a:pPr algn="ctr"/>
            <a:r>
              <a:rPr lang="es-BO" sz="1200" dirty="0">
                <a:latin typeface="Arial Black" panose="020B0A04020102020204" pitchFamily="34" charset="0"/>
              </a:rPr>
              <a:t>INSTITUTO NACIONAL DE SEGUROS DE SALUD </a:t>
            </a:r>
            <a:br>
              <a:rPr lang="es-BO" sz="2400" dirty="0">
                <a:latin typeface="Arial Black" panose="020B0A04020102020204" pitchFamily="34" charset="0"/>
              </a:rPr>
            </a:br>
            <a:r>
              <a:rPr lang="es-BO" sz="2800" dirty="0">
                <a:latin typeface="Arial Black" panose="020B0A04020102020204" pitchFamily="34" charset="0"/>
              </a:rPr>
              <a:t>MISIÓN INSTITUCIONAL</a:t>
            </a:r>
            <a:endParaRPr lang="es-BO" sz="2800" dirty="0"/>
          </a:p>
        </p:txBody>
      </p:sp>
      <p:sp>
        <p:nvSpPr>
          <p:cNvPr id="3" name="Marcador de contenido 2"/>
          <p:cNvSpPr>
            <a:spLocks noGrp="1"/>
          </p:cNvSpPr>
          <p:nvPr>
            <p:ph idx="1"/>
          </p:nvPr>
        </p:nvSpPr>
        <p:spPr>
          <a:xfrm>
            <a:off x="1915369" y="1484785"/>
            <a:ext cx="8568952" cy="4896543"/>
          </a:xfrm>
          <a:prstGeom prst="round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8100000" scaled="1"/>
            <a:tileRect/>
          </a:gradFill>
          <a:ln w="9525" cap="flat" cmpd="sng" algn="ctr">
            <a:solidFill>
              <a:schemeClr val="dk1"/>
            </a:solidFill>
            <a:prstDash val="solid"/>
            <a:round/>
            <a:headEnd type="none" w="med" len="med"/>
            <a:tailEnd type="none" w="med" len="med"/>
          </a:ln>
        </p:spPr>
        <p:style>
          <a:lnRef idx="0">
            <a:scrgbClr r="0" g="0" b="0"/>
          </a:lnRef>
          <a:fillRef idx="1002">
            <a:schemeClr val="dk1"/>
          </a:fillRef>
          <a:effectRef idx="0">
            <a:scrgbClr r="0" g="0" b="0"/>
          </a:effectRef>
          <a:fontRef idx="minor">
            <a:schemeClr val="dk1"/>
          </a:fontRef>
        </p:style>
        <p:txBody>
          <a:bodyPr>
            <a:normAutofit/>
          </a:bodyPr>
          <a:lstStyle/>
          <a:p>
            <a:pPr marL="0" indent="0">
              <a:buNone/>
            </a:pPr>
            <a:endParaRPr lang="es-BO" b="1" dirty="0">
              <a:latin typeface="Arial" panose="020B0604020202020204" pitchFamily="34" charset="0"/>
              <a:cs typeface="Arial" panose="020B0604020202020204" pitchFamily="34" charset="0"/>
            </a:endParaRPr>
          </a:p>
          <a:p>
            <a:pPr marL="0" indent="0">
              <a:buNone/>
            </a:pPr>
            <a:r>
              <a:rPr lang="es-BO" b="1" dirty="0">
                <a:solidFill>
                  <a:schemeClr val="bg1"/>
                </a:solidFill>
                <a:latin typeface="Arial" panose="020B0604020202020204" pitchFamily="34" charset="0"/>
                <a:cs typeface="Arial" panose="020B0604020202020204" pitchFamily="34" charset="0"/>
              </a:rPr>
              <a:t>“Somos la institución especializada en seguridad social de corto plazo, con la misión de fiscalizar controlar,  evaluar, verificar, dirimir, investigar, capacitar y sancionar a los entes gestores y seguros delegados, con el objetivo de otorgar prestaciones de salud con calidad y calidez para el logro de gestión por resultados, en beneficio de la población asegurada</a:t>
            </a:r>
            <a:r>
              <a:rPr lang="es-BO" dirty="0">
                <a:solidFill>
                  <a:schemeClr val="bg1"/>
                </a:solidFill>
              </a:rPr>
              <a:t>.”</a:t>
            </a:r>
          </a:p>
        </p:txBody>
      </p:sp>
      <p:pic>
        <p:nvPicPr>
          <p:cNvPr id="4"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240891810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2148307" y="772848"/>
            <a:ext cx="8568952" cy="1008112"/>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BO" sz="1400" dirty="0">
                <a:latin typeface="Arial Black" panose="020B0A04020102020204" pitchFamily="34" charset="0"/>
              </a:rPr>
              <a:t>INSTITUTO</a:t>
            </a:r>
            <a:r>
              <a:rPr lang="es-BO" sz="1600" dirty="0">
                <a:latin typeface="Arial Black" panose="020B0A04020102020204" pitchFamily="34" charset="0"/>
              </a:rPr>
              <a:t> NACIONAL DE SEGUROS DE SALUD </a:t>
            </a:r>
            <a:br>
              <a:rPr lang="es-BO" sz="3200" dirty="0">
                <a:latin typeface="Arial Black" panose="020B0A04020102020204" pitchFamily="34" charset="0"/>
              </a:rPr>
            </a:br>
            <a:r>
              <a:rPr lang="es-BO" sz="3200" dirty="0">
                <a:latin typeface="Arial Black" panose="020B0A04020102020204" pitchFamily="34" charset="0"/>
              </a:rPr>
              <a:t>OBJETIVO ESTRATEGICO</a:t>
            </a:r>
            <a:br>
              <a:rPr lang="es-BO" sz="3200" dirty="0">
                <a:latin typeface="Arial Black" panose="020B0A04020102020204" pitchFamily="34" charset="0"/>
              </a:rPr>
            </a:br>
            <a:r>
              <a:rPr lang="es-BO" sz="1600" dirty="0">
                <a:latin typeface="Arial Black" panose="020B0A04020102020204" pitchFamily="34" charset="0"/>
              </a:rPr>
              <a:t>PLAN ESTRATÉGICO INSTITUCIONAL 2016 - 2020</a:t>
            </a:r>
            <a:endParaRPr lang="es-BO" sz="1600" dirty="0"/>
          </a:p>
        </p:txBody>
      </p:sp>
      <p:sp>
        <p:nvSpPr>
          <p:cNvPr id="5" name="2 Subtítulo"/>
          <p:cNvSpPr txBox="1">
            <a:spLocks/>
          </p:cNvSpPr>
          <p:nvPr/>
        </p:nvSpPr>
        <p:spPr>
          <a:xfrm>
            <a:off x="2112303" y="2395018"/>
            <a:ext cx="8640960" cy="3274263"/>
          </a:xfrm>
          <a:prstGeom prst="round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8100000" scaled="1"/>
            <a:tileRect/>
          </a:gradFill>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s-BO" sz="2000" dirty="0">
                <a:solidFill>
                  <a:schemeClr val="bg1"/>
                </a:solidFill>
                <a:latin typeface="Arial Black" panose="020B0A04020102020204" pitchFamily="34" charset="0"/>
                <a:ea typeface="Calibri"/>
              </a:rPr>
              <a:t>“Lograr hasta el 2020, la fiscalización integral, efectiva y continua del 100% de los entes gestores del régimen del seguro social de corto plazo, con el objetivo de mejorar la calidad y la transparencia de sus prestaciones, contribuyendo al cumplimiento de la  metas de la agenda patriótica 2025, en el marco del Código de Seguridad Social y de la Constitución Política del Estado.”</a:t>
            </a:r>
            <a:endParaRPr lang="es-BO" sz="2000" dirty="0">
              <a:solidFill>
                <a:schemeClr val="bg1"/>
              </a:solidFill>
              <a:latin typeface="Arial Black" panose="020B0A04020102020204" pitchFamily="34" charset="0"/>
            </a:endParaRPr>
          </a:p>
        </p:txBody>
      </p:sp>
      <p:pic>
        <p:nvPicPr>
          <p:cNvPr id="6"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376921635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2148307" y="772848"/>
            <a:ext cx="8568952" cy="1008112"/>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BO" sz="1400" dirty="0">
                <a:latin typeface="Arial Black"/>
              </a:rPr>
              <a:t>INSTITUTO NACIONAL DE SEGUROS DE SALUD </a:t>
            </a:r>
            <a:br>
              <a:rPr lang="es-BO" sz="2800" dirty="0">
                <a:latin typeface="Arial Black"/>
              </a:rPr>
            </a:br>
            <a:r>
              <a:rPr lang="es-BO" sz="2800" dirty="0">
                <a:latin typeface="Arial Black"/>
              </a:rPr>
              <a:t>VISIÓN INSTITUCIONAL</a:t>
            </a:r>
            <a:br>
              <a:rPr lang="es-BO" sz="2800" dirty="0">
                <a:latin typeface="Arial Black"/>
              </a:rPr>
            </a:br>
            <a:r>
              <a:rPr lang="es-BO" sz="1400" dirty="0">
                <a:latin typeface="Arial Black"/>
              </a:rPr>
              <a:t>PLAN ESTRATÉGICO INSTITUCIONAL 2016 - 2020</a:t>
            </a:r>
            <a:endParaRPr lang="es-BO" sz="1600" dirty="0"/>
          </a:p>
        </p:txBody>
      </p:sp>
      <p:sp>
        <p:nvSpPr>
          <p:cNvPr id="5" name="2 Subtítulo"/>
          <p:cNvSpPr txBox="1">
            <a:spLocks/>
          </p:cNvSpPr>
          <p:nvPr/>
        </p:nvSpPr>
        <p:spPr>
          <a:xfrm>
            <a:off x="2295183" y="2190623"/>
            <a:ext cx="8640960" cy="3274263"/>
          </a:xfrm>
          <a:prstGeom prst="round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8100000" scaled="1"/>
            <a:tileRect/>
          </a:gradFill>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spcBef>
                <a:spcPts val="0"/>
              </a:spcBef>
              <a:spcAft>
                <a:spcPts val="0"/>
              </a:spcAft>
            </a:pPr>
            <a:r>
              <a:rPr lang="es-BO" sz="2000" dirty="0">
                <a:solidFill>
                  <a:schemeClr val="bg1"/>
                </a:solidFill>
                <a:latin typeface="Arial Black" panose="020B0A04020102020204" pitchFamily="34" charset="0"/>
                <a:ea typeface="Calibri"/>
                <a:cs typeface="Times New Roman"/>
              </a:rPr>
              <a:t>“Para el año 2020,  el INASES se constituirá en la única entidad responsable de la fiscalización integral de los entes gestores  del seguro social de corto plazo, con unidades desconcentradas, recursos humanos calificados y suficientes, que reglamenta y proporciona instrumentos de control</a:t>
            </a:r>
            <a:r>
              <a:rPr lang="es-ES" sz="2000" dirty="0">
                <a:solidFill>
                  <a:schemeClr val="bg1"/>
                </a:solidFill>
                <a:latin typeface="Arial Black" panose="020B0A04020102020204" pitchFamily="34" charset="0"/>
                <a:ea typeface="Calibri"/>
                <a:cs typeface="Times New Roman"/>
              </a:rPr>
              <a:t>, para la otorgación de prestaciones reconocidas por la seguridad social, de los entes gestores a nivel nacional.”</a:t>
            </a:r>
            <a:endParaRPr lang="es-BO" sz="2000" dirty="0">
              <a:solidFill>
                <a:schemeClr val="bg1"/>
              </a:solidFill>
              <a:latin typeface="Arial Black" panose="020B0A04020102020204" pitchFamily="34" charset="0"/>
              <a:ea typeface="Calibri"/>
              <a:cs typeface="Times New Roman"/>
            </a:endParaRPr>
          </a:p>
        </p:txBody>
      </p:sp>
      <p:pic>
        <p:nvPicPr>
          <p:cNvPr id="6"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118665924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9 Conector recto"/>
          <p:cNvCxnSpPr/>
          <p:nvPr/>
        </p:nvCxnSpPr>
        <p:spPr>
          <a:xfrm>
            <a:off x="6156557" y="2820319"/>
            <a:ext cx="3608" cy="3189461"/>
          </a:xfrm>
          <a:prstGeom prst="line">
            <a:avLst/>
          </a:prstGeom>
          <a:ln w="31750" cmpd="sng">
            <a:solidFill>
              <a:schemeClr val="tx1"/>
            </a:solidFill>
            <a:tailEnd w="med" len="lg"/>
          </a:ln>
        </p:spPr>
        <p:style>
          <a:lnRef idx="1">
            <a:schemeClr val="accent1"/>
          </a:lnRef>
          <a:fillRef idx="0">
            <a:schemeClr val="accent1"/>
          </a:fillRef>
          <a:effectRef idx="0">
            <a:schemeClr val="accent1"/>
          </a:effectRef>
          <a:fontRef idx="minor">
            <a:schemeClr val="tx1"/>
          </a:fontRef>
        </p:style>
      </p:cxnSp>
      <p:graphicFrame>
        <p:nvGraphicFramePr>
          <p:cNvPr id="5" name="4 Marcador de contenido"/>
          <p:cNvGraphicFramePr>
            <a:graphicFrameLocks noGrp="1"/>
          </p:cNvGraphicFramePr>
          <p:nvPr>
            <p:ph idx="1"/>
            <p:extLst>
              <p:ext uri="{D42A27DB-BD31-4B8C-83A1-F6EECF244321}">
                <p14:modId xmlns:p14="http://schemas.microsoft.com/office/powerpoint/2010/main" val="4184467298"/>
              </p:ext>
            </p:extLst>
          </p:nvPr>
        </p:nvGraphicFramePr>
        <p:xfrm>
          <a:off x="2041757" y="791597"/>
          <a:ext cx="8229600" cy="46879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p:cNvSpPr/>
          <p:nvPr/>
        </p:nvSpPr>
        <p:spPr>
          <a:xfrm>
            <a:off x="2663191" y="5922795"/>
            <a:ext cx="1207866" cy="811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BO" sz="1200" dirty="0">
                <a:solidFill>
                  <a:prstClr val="white"/>
                </a:solidFill>
              </a:rPr>
              <a:t>Unidad Operativa Santa Cruz</a:t>
            </a:r>
          </a:p>
          <a:p>
            <a:pPr algn="ctr"/>
            <a:r>
              <a:rPr lang="es-BO" sz="1200" dirty="0">
                <a:solidFill>
                  <a:prstClr val="white"/>
                </a:solidFill>
              </a:rPr>
              <a:t>10 Funcionarios</a:t>
            </a:r>
          </a:p>
        </p:txBody>
      </p:sp>
      <p:sp>
        <p:nvSpPr>
          <p:cNvPr id="6" name="5 Rectángulo"/>
          <p:cNvSpPr/>
          <p:nvPr/>
        </p:nvSpPr>
        <p:spPr>
          <a:xfrm>
            <a:off x="4474991" y="5931693"/>
            <a:ext cx="1196801" cy="8025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BO" sz="1200" dirty="0">
                <a:solidFill>
                  <a:prstClr val="white"/>
                </a:solidFill>
              </a:rPr>
              <a:t>Unidad Operativa Cochabamba</a:t>
            </a:r>
          </a:p>
          <a:p>
            <a:pPr algn="ctr"/>
            <a:r>
              <a:rPr lang="es-BO" sz="1200" dirty="0">
                <a:solidFill>
                  <a:prstClr val="white"/>
                </a:solidFill>
              </a:rPr>
              <a:t>8 Funcionarios</a:t>
            </a:r>
          </a:p>
        </p:txBody>
      </p:sp>
      <p:sp>
        <p:nvSpPr>
          <p:cNvPr id="7" name="6 Rectángulo"/>
          <p:cNvSpPr/>
          <p:nvPr/>
        </p:nvSpPr>
        <p:spPr>
          <a:xfrm>
            <a:off x="8460245" y="5916390"/>
            <a:ext cx="1178703" cy="569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BO" sz="1200" dirty="0">
                <a:solidFill>
                  <a:prstClr val="white"/>
                </a:solidFill>
              </a:rPr>
              <a:t>Oficina </a:t>
            </a:r>
          </a:p>
          <a:p>
            <a:pPr algn="ctr"/>
            <a:r>
              <a:rPr lang="es-BO" sz="1200" dirty="0">
                <a:solidFill>
                  <a:prstClr val="white"/>
                </a:solidFill>
              </a:rPr>
              <a:t>Beni</a:t>
            </a:r>
          </a:p>
          <a:p>
            <a:pPr algn="ctr"/>
            <a:r>
              <a:rPr lang="es-BO" sz="1200" dirty="0">
                <a:solidFill>
                  <a:prstClr val="white"/>
                </a:solidFill>
              </a:rPr>
              <a:t>1 Funcionario</a:t>
            </a:r>
          </a:p>
        </p:txBody>
      </p:sp>
      <p:sp>
        <p:nvSpPr>
          <p:cNvPr id="8" name="7 Rectángulo"/>
          <p:cNvSpPr/>
          <p:nvPr/>
        </p:nvSpPr>
        <p:spPr>
          <a:xfrm>
            <a:off x="6482221" y="5922795"/>
            <a:ext cx="1198809" cy="563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BO" sz="1200" dirty="0">
                <a:solidFill>
                  <a:prstClr val="white"/>
                </a:solidFill>
              </a:rPr>
              <a:t>Oficina </a:t>
            </a:r>
          </a:p>
          <a:p>
            <a:pPr algn="ctr"/>
            <a:r>
              <a:rPr lang="es-BO" sz="1200" dirty="0">
                <a:solidFill>
                  <a:prstClr val="white"/>
                </a:solidFill>
              </a:rPr>
              <a:t>Chuquisaca</a:t>
            </a:r>
          </a:p>
          <a:p>
            <a:pPr algn="ctr"/>
            <a:r>
              <a:rPr lang="es-BO" sz="1200" dirty="0">
                <a:solidFill>
                  <a:prstClr val="white"/>
                </a:solidFill>
              </a:rPr>
              <a:t>1 Funcionario</a:t>
            </a:r>
          </a:p>
        </p:txBody>
      </p:sp>
      <p:cxnSp>
        <p:nvCxnSpPr>
          <p:cNvPr id="12" name="11 Conector recto"/>
          <p:cNvCxnSpPr/>
          <p:nvPr/>
        </p:nvCxnSpPr>
        <p:spPr>
          <a:xfrm>
            <a:off x="3267124" y="5733758"/>
            <a:ext cx="0" cy="191037"/>
          </a:xfrm>
          <a:prstGeom prst="line">
            <a:avLst/>
          </a:prstGeom>
          <a:ln w="19050" cmpd="sng">
            <a:solidFill>
              <a:schemeClr val="tx1"/>
            </a:solidFill>
            <a:tailEnd w="med" len="lg"/>
          </a:ln>
        </p:spPr>
        <p:style>
          <a:lnRef idx="1">
            <a:schemeClr val="accent1"/>
          </a:lnRef>
          <a:fillRef idx="0">
            <a:schemeClr val="accent1"/>
          </a:fillRef>
          <a:effectRef idx="0">
            <a:schemeClr val="accent1"/>
          </a:effectRef>
          <a:fontRef idx="minor">
            <a:schemeClr val="tx1"/>
          </a:fontRef>
        </p:style>
      </p:cxnSp>
      <p:cxnSp>
        <p:nvCxnSpPr>
          <p:cNvPr id="16" name="15 Conector recto"/>
          <p:cNvCxnSpPr/>
          <p:nvPr/>
        </p:nvCxnSpPr>
        <p:spPr>
          <a:xfrm>
            <a:off x="9049597" y="5733758"/>
            <a:ext cx="0" cy="178158"/>
          </a:xfrm>
          <a:prstGeom prst="line">
            <a:avLst/>
          </a:prstGeom>
          <a:ln w="25400" cmpd="sng">
            <a:solidFill>
              <a:schemeClr val="tx1"/>
            </a:solidFill>
            <a:tailEnd w="med" len="lg"/>
          </a:ln>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7081626" y="5733758"/>
            <a:ext cx="0" cy="178158"/>
          </a:xfrm>
          <a:prstGeom prst="line">
            <a:avLst/>
          </a:prstGeom>
          <a:ln w="25400" cmpd="sng">
            <a:solidFill>
              <a:schemeClr val="tx1"/>
            </a:solidFill>
            <a:tailEnd w="med" len="lg"/>
          </a:ln>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5073392" y="5746637"/>
            <a:ext cx="0" cy="178158"/>
          </a:xfrm>
          <a:prstGeom prst="line">
            <a:avLst/>
          </a:prstGeom>
          <a:ln w="25400" cmpd="sng">
            <a:solidFill>
              <a:schemeClr val="tx1"/>
            </a:solidFill>
            <a:tailEnd w="med" len="lg"/>
          </a:ln>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flipH="1">
            <a:off x="3267124" y="5702634"/>
            <a:ext cx="5782473" cy="31124"/>
          </a:xfrm>
          <a:prstGeom prst="line">
            <a:avLst/>
          </a:prstGeom>
          <a:ln w="19050">
            <a:solidFill>
              <a:schemeClr val="tx1">
                <a:alpha val="60000"/>
              </a:schemeClr>
            </a:solidFill>
            <a:tailEnd w="med" len="lg"/>
          </a:ln>
        </p:spPr>
        <p:style>
          <a:lnRef idx="1">
            <a:schemeClr val="dk1"/>
          </a:lnRef>
          <a:fillRef idx="0">
            <a:schemeClr val="dk1"/>
          </a:fillRef>
          <a:effectRef idx="0">
            <a:schemeClr val="dk1"/>
          </a:effectRef>
          <a:fontRef idx="minor">
            <a:schemeClr val="tx1"/>
          </a:fontRef>
        </p:style>
      </p:cxnSp>
      <p:sp>
        <p:nvSpPr>
          <p:cNvPr id="2" name="1 CuadroTexto"/>
          <p:cNvSpPr txBox="1"/>
          <p:nvPr/>
        </p:nvSpPr>
        <p:spPr>
          <a:xfrm>
            <a:off x="2433440" y="172551"/>
            <a:ext cx="7363755" cy="400110"/>
          </a:xfrm>
          <a:prstGeom prst="rect">
            <a:avLst/>
          </a:prstGeom>
          <a:noFill/>
        </p:spPr>
        <p:txBody>
          <a:bodyPr wrap="square" rtlCol="0">
            <a:spAutoFit/>
          </a:bodyPr>
          <a:lstStyle/>
          <a:p>
            <a:pPr algn="ctr"/>
            <a:r>
              <a:rPr lang="es-BO" sz="2000" dirty="0">
                <a:latin typeface="Arial Black" panose="020B0A04020102020204" pitchFamily="34" charset="0"/>
              </a:rPr>
              <a:t>ESTRUCTURA ORGANIZACIONAL</a:t>
            </a:r>
          </a:p>
        </p:txBody>
      </p:sp>
      <p:pic>
        <p:nvPicPr>
          <p:cNvPr id="14" name="5 Imagen"/>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951285" y="224733"/>
            <a:ext cx="730245" cy="791865"/>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25071936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624</TotalTime>
  <Words>7815</Words>
  <Application>Microsoft Office PowerPoint</Application>
  <PresentationFormat>Panorámica</PresentationFormat>
  <Paragraphs>1528</Paragraphs>
  <Slides>101</Slides>
  <Notes>3</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101</vt:i4>
      </vt:variant>
    </vt:vector>
  </HeadingPairs>
  <TitlesOfParts>
    <vt:vector size="111" baseType="lpstr">
      <vt:lpstr>Arial</vt:lpstr>
      <vt:lpstr>Arial Black</vt:lpstr>
      <vt:lpstr>Bodoni MT Condensed</vt:lpstr>
      <vt:lpstr>Calibri</vt:lpstr>
      <vt:lpstr>Corbel</vt:lpstr>
      <vt:lpstr>Times New Roman</vt:lpstr>
      <vt:lpstr>Wingdings</vt:lpstr>
      <vt:lpstr>Wingdings 2</vt:lpstr>
      <vt:lpstr>Parallax</vt:lpstr>
      <vt:lpstr>Hoja de cálculo</vt:lpstr>
      <vt:lpstr>Instituto Nacional de Seguros de Salud INASES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ESTRUCTURA DEL DEPARTAMENTO</vt:lpstr>
      <vt:lpstr>FUNCIONES DEL DEPARTAMENTO</vt:lpstr>
      <vt:lpstr>FUNCIONES DEL DEPARTAMENTO</vt:lpstr>
      <vt:lpstr>ACTIVIDADES POA 2015</vt:lpstr>
      <vt:lpstr>ACTIVIDADES RELEVANTES EN LA GESTIÓN 2015</vt:lpstr>
      <vt:lpstr>ACTIVIDADES RELEVANTES EN LA GESTIÓN 2015</vt:lpstr>
      <vt:lpstr>ACTIVIDADES RELEVANTES EN LA GESTIÓN 2015</vt:lpstr>
      <vt:lpstr>ACTIVIDADES RELEVANTES EN LA GESTIÓN 2015</vt:lpstr>
      <vt:lpstr>ACTIVIDADES RELEVANTES EN LA GESTIÓN 2015</vt:lpstr>
      <vt:lpstr>ACTIVIDADES ÁREA GESTIÓN JURÍDICA</vt:lpstr>
      <vt:lpstr>Presentación de PowerPoint</vt:lpstr>
      <vt:lpstr>ACTIVIDADES POA 2016 Primer Trimestre</vt:lpstr>
      <vt:lpstr>Presentación de PowerPoint</vt:lpstr>
      <vt:lpstr>Informe Ejecutivo de Actividades Área Presupuestos</vt:lpstr>
      <vt:lpstr>Presupuesto</vt:lpstr>
      <vt:lpstr>Presentación de PowerPoint</vt:lpstr>
      <vt:lpstr>Presentación de PowerPoint</vt:lpstr>
      <vt:lpstr>INASES: MARCO JURÍDICO</vt:lpstr>
      <vt:lpstr>INASES: MARCO JURÍDICO</vt:lpstr>
      <vt:lpstr>INSTITUTO NACIONAL DE SEGUROS DE SALUD  MISIÓN INSTITUCIONAL</vt:lpstr>
      <vt:lpstr>Presentación de PowerPoint</vt:lpstr>
      <vt:lpstr>Presentación de PowerPoint</vt:lpstr>
      <vt:lpstr>Presentación de PowerPoint</vt:lpstr>
      <vt:lpstr>INASES RECURSOS HUMANOS Y PRESUPUESTO. GESTIÓN 2015</vt:lpstr>
      <vt:lpstr>MUCHAS GRACIAS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Informe Ejecutivo de Actividades Área de Asuntos Administrativos</dc:title>
  <dc:creator>Julio Prieto Peñaranda</dc:creator>
  <cp:lastModifiedBy>Julio Prieto Peñaranda</cp:lastModifiedBy>
  <cp:revision>48</cp:revision>
  <cp:lastPrinted>2016-03-18T19:09:01Z</cp:lastPrinted>
  <dcterms:created xsi:type="dcterms:W3CDTF">2015-12-28T17:21:23Z</dcterms:created>
  <dcterms:modified xsi:type="dcterms:W3CDTF">2016-03-18T19:12:35Z</dcterms:modified>
</cp:coreProperties>
</file>