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iQNYiFf3XUz6GIYcIpYfsq0R9r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88A44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Plantilla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s-ES"/>
              <a:t>Test de recorridos cognitivos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065037" y="4788092"/>
            <a:ext cx="59170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DESSI (Desarrollo y Evaluación de Sistemas Software Interactivos) – Universidad de Granada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7" y="1050721"/>
            <a:ext cx="2021549" cy="163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43964"/>
            <a:ext cx="2114116" cy="209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8664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2248664" y="746322"/>
            <a:ext cx="1962645" cy="159289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248664" y="376990"/>
            <a:ext cx="1479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 sesión</a:t>
            </a: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2328828" y="832766"/>
            <a:ext cx="1265136" cy="246221"/>
            <a:chOff x="2328828" y="832766"/>
            <a:chExt cx="1265136" cy="246221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2485968" y="832766"/>
              <a:ext cx="11079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Ingresar email	</a:t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2328828" y="1041751"/>
            <a:ext cx="1213840" cy="246221"/>
            <a:chOff x="2328828" y="832766"/>
            <a:chExt cx="1213840" cy="246221"/>
          </a:xfrm>
        </p:grpSpPr>
        <p:sp>
          <p:nvSpPr>
            <p:cNvPr id="105" name="Google Shape;105;p2"/>
            <p:cNvSpPr txBox="1"/>
            <p:nvPr/>
          </p:nvSpPr>
          <p:spPr>
            <a:xfrm>
              <a:off x="2485968" y="832766"/>
              <a:ext cx="10567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Digitar Password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2328828" y="1265694"/>
            <a:ext cx="1726800" cy="400110"/>
            <a:chOff x="2328828" y="832766"/>
            <a:chExt cx="1726800" cy="400110"/>
          </a:xfrm>
        </p:grpSpPr>
        <p:sp>
          <p:nvSpPr>
            <p:cNvPr id="108" name="Google Shape;108;p2"/>
            <p:cNvSpPr txBox="1"/>
            <p:nvPr/>
          </p:nvSpPr>
          <p:spPr>
            <a:xfrm>
              <a:off x="2485968" y="832766"/>
              <a:ext cx="156966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el botón “Iniciar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sesión”</a:t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2"/>
          <p:cNvSpPr txBox="1"/>
          <p:nvPr/>
        </p:nvSpPr>
        <p:spPr>
          <a:xfrm>
            <a:off x="2597378" y="1826820"/>
            <a:ext cx="344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4630831" y="662924"/>
            <a:ext cx="2002403" cy="241032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4630831" y="243127"/>
            <a:ext cx="1351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test</a:t>
            </a:r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>
            <a:off x="4725913" y="735678"/>
            <a:ext cx="1948015" cy="553998"/>
            <a:chOff x="2328828" y="832766"/>
            <a:chExt cx="1948015" cy="553998"/>
          </a:xfrm>
        </p:grpSpPr>
        <p:sp>
          <p:nvSpPr>
            <p:cNvPr id="114" name="Google Shape;114;p2"/>
            <p:cNvSpPr txBox="1"/>
            <p:nvPr/>
          </p:nvSpPr>
          <p:spPr>
            <a:xfrm>
              <a:off x="2485968" y="832766"/>
              <a:ext cx="1790875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Visualizar en el menú la opción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“Realizar test”.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4725913" y="1063884"/>
            <a:ext cx="1652325" cy="400110"/>
            <a:chOff x="2328828" y="951987"/>
            <a:chExt cx="1652325" cy="400110"/>
          </a:xfrm>
        </p:grpSpPr>
        <p:sp>
          <p:nvSpPr>
            <p:cNvPr id="117" name="Google Shape;117;p2"/>
            <p:cNvSpPr txBox="1"/>
            <p:nvPr/>
          </p:nvSpPr>
          <p:spPr>
            <a:xfrm>
              <a:off x="2478819" y="951987"/>
              <a:ext cx="15023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el hipervínculo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“Realizar test”.</a:t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28828" y="109713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4725913" y="1415598"/>
            <a:ext cx="1965279" cy="707886"/>
            <a:chOff x="2333269" y="1088282"/>
            <a:chExt cx="1965279" cy="707886"/>
          </a:xfrm>
        </p:grpSpPr>
        <p:sp>
          <p:nvSpPr>
            <p:cNvPr id="120" name="Google Shape;120;p2"/>
            <p:cNvSpPr txBox="1"/>
            <p:nvPr/>
          </p:nvSpPr>
          <p:spPr>
            <a:xfrm>
              <a:off x="2478819" y="1088282"/>
              <a:ext cx="1819729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Leer las preguntas de la encu-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Leer las alternativas de la encu-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</a:t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333269" y="1211775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2"/>
          <p:cNvSpPr/>
          <p:nvPr/>
        </p:nvSpPr>
        <p:spPr>
          <a:xfrm>
            <a:off x="7064735" y="825538"/>
            <a:ext cx="2002403" cy="17585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925685" y="123088"/>
            <a:ext cx="22442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configura-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ciones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2"/>
          <p:cNvGrpSpPr/>
          <p:nvPr/>
        </p:nvGrpSpPr>
        <p:grpSpPr>
          <a:xfrm>
            <a:off x="7138178" y="842099"/>
            <a:ext cx="2015341" cy="400110"/>
            <a:chOff x="2328828" y="832766"/>
            <a:chExt cx="2015341" cy="400110"/>
          </a:xfrm>
        </p:grpSpPr>
        <p:sp>
          <p:nvSpPr>
            <p:cNvPr id="125" name="Google Shape;125;p2"/>
            <p:cNvSpPr txBox="1"/>
            <p:nvPr/>
          </p:nvSpPr>
          <p:spPr>
            <a:xfrm>
              <a:off x="2485968" y="832766"/>
              <a:ext cx="185820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Click sobre la configuración que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 llama la atención.</a:t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2"/>
          <p:cNvGrpSpPr/>
          <p:nvPr/>
        </p:nvGrpSpPr>
        <p:grpSpPr>
          <a:xfrm>
            <a:off x="7138178" y="1216228"/>
            <a:ext cx="1806951" cy="400110"/>
            <a:chOff x="2328828" y="832766"/>
            <a:chExt cx="1806951" cy="400110"/>
          </a:xfrm>
        </p:grpSpPr>
        <p:sp>
          <p:nvSpPr>
            <p:cNvPr id="128" name="Google Shape;128;p2"/>
            <p:cNvSpPr txBox="1"/>
            <p:nvPr/>
          </p:nvSpPr>
          <p:spPr>
            <a:xfrm>
              <a:off x="2485968" y="832766"/>
              <a:ext cx="164981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Visualizar componentes que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Componen el ordenador.</a:t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2"/>
          <p:cNvGrpSpPr/>
          <p:nvPr/>
        </p:nvGrpSpPr>
        <p:grpSpPr>
          <a:xfrm>
            <a:off x="7138178" y="1665804"/>
            <a:ext cx="1952824" cy="246221"/>
            <a:chOff x="2328828" y="832766"/>
            <a:chExt cx="1952824" cy="246221"/>
          </a:xfrm>
        </p:grpSpPr>
        <p:sp>
          <p:nvSpPr>
            <p:cNvPr id="131" name="Google Shape;131;p2"/>
            <p:cNvSpPr txBox="1"/>
            <p:nvPr/>
          </p:nvSpPr>
          <p:spPr>
            <a:xfrm>
              <a:off x="2485968" y="832766"/>
              <a:ext cx="17956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precio total del ordenador.</a:t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2"/>
          <p:cNvGrpSpPr/>
          <p:nvPr/>
        </p:nvGrpSpPr>
        <p:grpSpPr>
          <a:xfrm>
            <a:off x="7138178" y="1925819"/>
            <a:ext cx="1784509" cy="400110"/>
            <a:chOff x="2328828" y="832766"/>
            <a:chExt cx="1784509" cy="400110"/>
          </a:xfrm>
        </p:grpSpPr>
        <p:sp>
          <p:nvSpPr>
            <p:cNvPr id="134" name="Google Shape;134;p2"/>
            <p:cNvSpPr txBox="1"/>
            <p:nvPr/>
          </p:nvSpPr>
          <p:spPr>
            <a:xfrm>
              <a:off x="2485968" y="832766"/>
              <a:ext cx="16273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Hacer click para comprar el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ordenador</a:t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6" name="Google Shape;13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1551" y="3176186"/>
            <a:ext cx="1962645" cy="199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8014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 txBox="1"/>
          <p:nvPr/>
        </p:nvSpPr>
        <p:spPr>
          <a:xfrm>
            <a:off x="123797" y="264706"/>
            <a:ext cx="156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de Evaluación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Recorridos Cognitivos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App: Pro Machine</a:t>
            </a:r>
            <a:endParaRPr/>
          </a:p>
        </p:txBody>
      </p:sp>
      <p:cxnSp>
        <p:nvCxnSpPr>
          <p:cNvPr id="139" name="Google Shape;139;p2"/>
          <p:cNvCxnSpPr/>
          <p:nvPr/>
        </p:nvCxnSpPr>
        <p:spPr>
          <a:xfrm flipH="1" rot="10800000">
            <a:off x="4211309" y="1050721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2"/>
          <p:cNvCxnSpPr/>
          <p:nvPr/>
        </p:nvCxnSpPr>
        <p:spPr>
          <a:xfrm flipH="1" rot="10800000">
            <a:off x="6638492" y="1012677"/>
            <a:ext cx="419522" cy="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2"/>
          <p:cNvSpPr/>
          <p:nvPr/>
        </p:nvSpPr>
        <p:spPr>
          <a:xfrm>
            <a:off x="4708977" y="1831287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 txBox="1"/>
          <p:nvPr/>
        </p:nvSpPr>
        <p:spPr>
          <a:xfrm>
            <a:off x="4873691" y="2038291"/>
            <a:ext cx="16129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Marcar la alternativa con 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te sientes identificado.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 a la siguiente pregunta.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4720111" y="2112001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4720111" y="2378207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4725913" y="2584075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4729813" y="2821275"/>
            <a:ext cx="179422" cy="15758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4866405" y="2760041"/>
            <a:ext cx="135165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Completar la encuesta</a:t>
            </a:r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4871463" y="2529730"/>
            <a:ext cx="166423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Revisar la Pregunta anterior.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2305629" y="3283513"/>
            <a:ext cx="193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pudo ingresar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 y contraseña con rapidez.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2326517" y="3759162"/>
            <a:ext cx="20377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todas las opciones.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>
            <a:off x="2328828" y="4691738"/>
            <a:ext cx="17892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al iniciar sesión la aplicación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redirigida al home.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2305629" y="4206514"/>
            <a:ext cx="20938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es un login familiar por el usuario.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4708977" y="4691738"/>
            <a:ext cx="21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se muestra el mensaje de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retroalimentación esperado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4771414" y="3315158"/>
            <a:ext cx="20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usuario presenta dificultad para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empezar el cuestionario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4759621" y="3783199"/>
            <a:ext cx="18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con el hipervinculo le parece sencillo</a:t>
            </a:r>
            <a:endParaRPr/>
          </a:p>
        </p:txBody>
      </p:sp>
      <p:sp>
        <p:nvSpPr>
          <p:cNvPr id="156" name="Google Shape;156;p2"/>
          <p:cNvSpPr txBox="1"/>
          <p:nvPr/>
        </p:nvSpPr>
        <p:spPr>
          <a:xfrm>
            <a:off x="4740726" y="4252860"/>
            <a:ext cx="18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asocia correctamente la acción </a:t>
            </a:r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7141788" y="3283513"/>
            <a:ext cx="187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usuarios podrían tener dificultades para visualizar los componentes</a:t>
            </a:r>
            <a:endParaRPr/>
          </a:p>
        </p:txBody>
      </p:sp>
      <p:sp>
        <p:nvSpPr>
          <p:cNvPr id="158" name="Google Shape;158;p2"/>
          <p:cNvSpPr txBox="1"/>
          <p:nvPr/>
        </p:nvSpPr>
        <p:spPr>
          <a:xfrm>
            <a:off x="7126500" y="3759591"/>
            <a:ext cx="196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percibe que la acción correcta está disponible para ver los componentes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  <p:sp>
        <p:nvSpPr>
          <p:cNvPr id="159" name="Google Shape;159;p2"/>
          <p:cNvSpPr txBox="1"/>
          <p:nvPr/>
        </p:nvSpPr>
        <p:spPr>
          <a:xfrm>
            <a:off x="7149061" y="4206531"/>
            <a:ext cx="21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hizo click de cada componente y fue redirigido al sitio. </a:t>
            </a:r>
            <a:endParaRPr/>
          </a:p>
        </p:txBody>
      </p:sp>
      <p:sp>
        <p:nvSpPr>
          <p:cNvPr id="160" name="Google Shape;160;p2"/>
          <p:cNvSpPr txBox="1"/>
          <p:nvPr/>
        </p:nvSpPr>
        <p:spPr>
          <a:xfrm>
            <a:off x="7147653" y="4691757"/>
            <a:ext cx="20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hay retroalimentación y es algo que espero el usuario</a:t>
            </a:r>
            <a:endParaRPr/>
          </a:p>
        </p:txBody>
      </p:sp>
      <p:pic>
        <p:nvPicPr>
          <p:cNvPr id="161" name="Google Shape;16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21136" y="860391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26517" y="1059676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1788" y="842727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2052" y="2760336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3766" y="2551371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34690" y="2329356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5074" y="2049430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08467" y="1788162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5913" y="1501866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37807" y="1165469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4964" y="1278761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55642" y="191108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5985" y="1665670"/>
            <a:ext cx="194806" cy="19480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"/>
          <p:cNvSpPr/>
          <p:nvPr/>
        </p:nvSpPr>
        <p:spPr>
          <a:xfrm>
            <a:off x="4759624" y="777901"/>
            <a:ext cx="128100" cy="157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27100" y="1260900"/>
            <a:ext cx="194700" cy="157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510" y="3148685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"/>
          <p:cNvSpPr/>
          <p:nvPr/>
        </p:nvSpPr>
        <p:spPr>
          <a:xfrm>
            <a:off x="2315510" y="746322"/>
            <a:ext cx="1962645" cy="17962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"/>
          <p:cNvSpPr txBox="1"/>
          <p:nvPr/>
        </p:nvSpPr>
        <p:spPr>
          <a:xfrm>
            <a:off x="2216043" y="113860"/>
            <a:ext cx="20844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listado de confi-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guraciones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3"/>
          <p:cNvGrpSpPr/>
          <p:nvPr/>
        </p:nvGrpSpPr>
        <p:grpSpPr>
          <a:xfrm>
            <a:off x="2395674" y="832766"/>
            <a:ext cx="1800539" cy="400110"/>
            <a:chOff x="2328828" y="832766"/>
            <a:chExt cx="1800539" cy="400110"/>
          </a:xfrm>
        </p:grpSpPr>
        <p:sp>
          <p:nvSpPr>
            <p:cNvPr id="184" name="Google Shape;184;p3"/>
            <p:cNvSpPr txBox="1"/>
            <p:nvPr/>
          </p:nvSpPr>
          <p:spPr>
            <a:xfrm>
              <a:off x="2485968" y="832766"/>
              <a:ext cx="164339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el botón “Ver mis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configuraciones”.</a:t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3"/>
          <p:cNvGrpSpPr/>
          <p:nvPr/>
        </p:nvGrpSpPr>
        <p:grpSpPr>
          <a:xfrm>
            <a:off x="2395674" y="1265694"/>
            <a:ext cx="1818172" cy="553998"/>
            <a:chOff x="2328828" y="832766"/>
            <a:chExt cx="1818172" cy="553998"/>
          </a:xfrm>
        </p:grpSpPr>
        <p:sp>
          <p:nvSpPr>
            <p:cNvPr id="187" name="Google Shape;187;p3"/>
            <p:cNvSpPr txBox="1"/>
            <p:nvPr/>
          </p:nvSpPr>
          <p:spPr>
            <a:xfrm>
              <a:off x="2485968" y="832766"/>
              <a:ext cx="1661032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Verificar que el estado de la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Configuración cambio a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“Compartido”.</a:t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3"/>
          <p:cNvGrpSpPr/>
          <p:nvPr/>
        </p:nvGrpSpPr>
        <p:grpSpPr>
          <a:xfrm>
            <a:off x="2395674" y="1728840"/>
            <a:ext cx="1835805" cy="400110"/>
            <a:chOff x="2328828" y="832766"/>
            <a:chExt cx="1835805" cy="400110"/>
          </a:xfrm>
        </p:grpSpPr>
        <p:sp>
          <p:nvSpPr>
            <p:cNvPr id="190" name="Google Shape;190;p3"/>
            <p:cNvSpPr txBox="1"/>
            <p:nvPr/>
          </p:nvSpPr>
          <p:spPr>
            <a:xfrm>
              <a:off x="2485968" y="832766"/>
              <a:ext cx="16786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la cantidad de likes tiene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 configuración.</a:t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2" name="Google Shape;1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71" y="3145136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"/>
          <p:cNvSpPr/>
          <p:nvPr/>
        </p:nvSpPr>
        <p:spPr>
          <a:xfrm>
            <a:off x="94871" y="742773"/>
            <a:ext cx="1962645" cy="21153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15149" y="98186"/>
            <a:ext cx="21713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Compartir configura-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ción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3"/>
          <p:cNvGrpSpPr/>
          <p:nvPr/>
        </p:nvGrpSpPr>
        <p:grpSpPr>
          <a:xfrm>
            <a:off x="175035" y="829217"/>
            <a:ext cx="1842217" cy="246221"/>
            <a:chOff x="2328828" y="832766"/>
            <a:chExt cx="1842217" cy="246221"/>
          </a:xfrm>
        </p:grpSpPr>
        <p:sp>
          <p:nvSpPr>
            <p:cNvPr id="196" name="Google Shape;196;p3"/>
            <p:cNvSpPr txBox="1"/>
            <p:nvPr/>
          </p:nvSpPr>
          <p:spPr>
            <a:xfrm>
              <a:off x="2485968" y="832766"/>
              <a:ext cx="16850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el botón compartir</a:t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3"/>
          <p:cNvGrpSpPr/>
          <p:nvPr/>
        </p:nvGrpSpPr>
        <p:grpSpPr>
          <a:xfrm>
            <a:off x="175035" y="1038202"/>
            <a:ext cx="1848629" cy="400110"/>
            <a:chOff x="2328828" y="832766"/>
            <a:chExt cx="1848629" cy="400110"/>
          </a:xfrm>
        </p:grpSpPr>
        <p:sp>
          <p:nvSpPr>
            <p:cNvPr id="199" name="Google Shape;199;p3"/>
            <p:cNvSpPr txBox="1"/>
            <p:nvPr/>
          </p:nvSpPr>
          <p:spPr>
            <a:xfrm>
              <a:off x="2485968" y="832766"/>
              <a:ext cx="16914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Personalizar el nombre de la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configuración..</a:t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3"/>
          <p:cNvGrpSpPr/>
          <p:nvPr/>
        </p:nvGrpSpPr>
        <p:grpSpPr>
          <a:xfrm>
            <a:off x="175035" y="1389740"/>
            <a:ext cx="1811760" cy="400110"/>
            <a:chOff x="2328828" y="832766"/>
            <a:chExt cx="1811760" cy="400110"/>
          </a:xfrm>
        </p:grpSpPr>
        <p:sp>
          <p:nvSpPr>
            <p:cNvPr id="202" name="Google Shape;202;p3"/>
            <p:cNvSpPr txBox="1"/>
            <p:nvPr/>
          </p:nvSpPr>
          <p:spPr>
            <a:xfrm>
              <a:off x="2485968" y="832766"/>
              <a:ext cx="1654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Adjuntar imagen de portada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 la configuración.</a:t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3"/>
          <p:cNvGrpSpPr/>
          <p:nvPr/>
        </p:nvGrpSpPr>
        <p:grpSpPr>
          <a:xfrm>
            <a:off x="164779" y="1771737"/>
            <a:ext cx="1685122" cy="400110"/>
            <a:chOff x="2328828" y="832766"/>
            <a:chExt cx="1685122" cy="400110"/>
          </a:xfrm>
        </p:grpSpPr>
        <p:sp>
          <p:nvSpPr>
            <p:cNvPr id="205" name="Google Shape;205;p3"/>
            <p:cNvSpPr txBox="1"/>
            <p:nvPr/>
          </p:nvSpPr>
          <p:spPr>
            <a:xfrm>
              <a:off x="2485968" y="832766"/>
              <a:ext cx="15279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Presionar sobre el botón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Compartir si esta todo ok.</a:t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3"/>
          <p:cNvGrpSpPr/>
          <p:nvPr/>
        </p:nvGrpSpPr>
        <p:grpSpPr>
          <a:xfrm>
            <a:off x="166710" y="2200890"/>
            <a:ext cx="1827790" cy="400110"/>
            <a:chOff x="2328828" y="832766"/>
            <a:chExt cx="1827790" cy="400110"/>
          </a:xfrm>
        </p:grpSpPr>
        <p:sp>
          <p:nvSpPr>
            <p:cNvPr id="208" name="Google Shape;208;p3"/>
            <p:cNvSpPr txBox="1"/>
            <p:nvPr/>
          </p:nvSpPr>
          <p:spPr>
            <a:xfrm>
              <a:off x="2485968" y="832766"/>
              <a:ext cx="167065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Asegurarse de que se realizó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 actividad con éxito.</a:t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0" name="Google Shape;210;p3"/>
          <p:cNvCxnSpPr/>
          <p:nvPr/>
        </p:nvCxnSpPr>
        <p:spPr>
          <a:xfrm flipH="1" rot="10800000">
            <a:off x="2057516" y="1041751"/>
            <a:ext cx="257994" cy="71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3"/>
          <p:cNvSpPr txBox="1"/>
          <p:nvPr/>
        </p:nvSpPr>
        <p:spPr>
          <a:xfrm>
            <a:off x="175035" y="3273919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encontró fácilmente la opción. </a:t>
            </a:r>
            <a:endParaRPr/>
          </a:p>
        </p:txBody>
      </p:sp>
      <p:sp>
        <p:nvSpPr>
          <p:cNvPr id="212" name="Google Shape;212;p3"/>
          <p:cNvSpPr txBox="1"/>
          <p:nvPr/>
        </p:nvSpPr>
        <p:spPr>
          <a:xfrm>
            <a:off x="178645" y="3779335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ingreso los datos y vio un mensaje de exito </a:t>
            </a:r>
            <a:endParaRPr/>
          </a:p>
        </p:txBody>
      </p:sp>
      <p:sp>
        <p:nvSpPr>
          <p:cNvPr id="213" name="Google Shape;213;p3"/>
          <p:cNvSpPr txBox="1"/>
          <p:nvPr/>
        </p:nvSpPr>
        <p:spPr>
          <a:xfrm>
            <a:off x="178645" y="4213422"/>
            <a:ext cx="1878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card cambio de estado.</a:t>
            </a:r>
            <a:endParaRPr/>
          </a:p>
        </p:txBody>
      </p:sp>
      <p:sp>
        <p:nvSpPr>
          <p:cNvPr id="214" name="Google Shape;214;p3"/>
          <p:cNvSpPr txBox="1"/>
          <p:nvPr/>
        </p:nvSpPr>
        <p:spPr>
          <a:xfrm>
            <a:off x="178645" y="4676686"/>
            <a:ext cx="187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No, porque no hay feedback y el usuario dudo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2443894" y="3273919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la lista de sus configuraciones con facilidad.</a:t>
            </a:r>
            <a:endParaRPr/>
          </a:p>
        </p:txBody>
      </p:sp>
      <p:sp>
        <p:nvSpPr>
          <p:cNvPr id="216" name="Google Shape;216;p3"/>
          <p:cNvSpPr txBox="1"/>
          <p:nvPr/>
        </p:nvSpPr>
        <p:spPr>
          <a:xfrm>
            <a:off x="2421589" y="3754695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en el card podía ver la información necesaria.</a:t>
            </a:r>
            <a:endParaRPr/>
          </a:p>
        </p:txBody>
      </p:sp>
      <p:sp>
        <p:nvSpPr>
          <p:cNvPr id="217" name="Google Shape;217;p3"/>
          <p:cNvSpPr txBox="1"/>
          <p:nvPr/>
        </p:nvSpPr>
        <p:spPr>
          <a:xfrm>
            <a:off x="2421588" y="4210342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esta opción es mas informativa.</a:t>
            </a:r>
            <a:endParaRPr/>
          </a:p>
        </p:txBody>
      </p:sp>
      <p:sp>
        <p:nvSpPr>
          <p:cNvPr id="218" name="Google Shape;218;p3"/>
          <p:cNvSpPr txBox="1"/>
          <p:nvPr/>
        </p:nvSpPr>
        <p:spPr>
          <a:xfrm>
            <a:off x="2421587" y="4640860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sin embargo, esta opción es informativa.</a:t>
            </a:r>
            <a:endParaRPr/>
          </a:p>
        </p:txBody>
      </p:sp>
      <p:sp>
        <p:nvSpPr>
          <p:cNvPr id="219" name="Google Shape;219;p3"/>
          <p:cNvSpPr/>
          <p:nvPr/>
        </p:nvSpPr>
        <p:spPr>
          <a:xfrm>
            <a:off x="4615076" y="728563"/>
            <a:ext cx="1962645" cy="21153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3"/>
          <p:cNvGrpSpPr/>
          <p:nvPr/>
        </p:nvGrpSpPr>
        <p:grpSpPr>
          <a:xfrm>
            <a:off x="4695240" y="815007"/>
            <a:ext cx="2066637" cy="246221"/>
            <a:chOff x="2328828" y="832766"/>
            <a:chExt cx="2066637" cy="246221"/>
          </a:xfrm>
        </p:grpSpPr>
        <p:sp>
          <p:nvSpPr>
            <p:cNvPr id="221" name="Google Shape;221;p3"/>
            <p:cNvSpPr txBox="1"/>
            <p:nvPr/>
          </p:nvSpPr>
          <p:spPr>
            <a:xfrm>
              <a:off x="2485968" y="832766"/>
              <a:ext cx="1909497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información de componente.</a:t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3"/>
          <p:cNvGrpSpPr/>
          <p:nvPr/>
        </p:nvGrpSpPr>
        <p:grpSpPr>
          <a:xfrm>
            <a:off x="4695240" y="1023992"/>
            <a:ext cx="1741228" cy="400110"/>
            <a:chOff x="2328828" y="832766"/>
            <a:chExt cx="1741228" cy="400110"/>
          </a:xfrm>
        </p:grpSpPr>
        <p:sp>
          <p:nvSpPr>
            <p:cNvPr id="224" name="Google Shape;224;p3"/>
            <p:cNvSpPr txBox="1"/>
            <p:nvPr/>
          </p:nvSpPr>
          <p:spPr>
            <a:xfrm>
              <a:off x="2485968" y="832766"/>
              <a:ext cx="15840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los comentarios de los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Componentes.</a:t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3"/>
          <p:cNvGrpSpPr/>
          <p:nvPr/>
        </p:nvGrpSpPr>
        <p:grpSpPr>
          <a:xfrm>
            <a:off x="4695240" y="1375530"/>
            <a:ext cx="1231473" cy="246221"/>
            <a:chOff x="2328828" y="832766"/>
            <a:chExt cx="1231473" cy="246221"/>
          </a:xfrm>
        </p:grpSpPr>
        <p:sp>
          <p:nvSpPr>
            <p:cNvPr id="227" name="Google Shape;227;p3"/>
            <p:cNvSpPr txBox="1"/>
            <p:nvPr/>
          </p:nvSpPr>
          <p:spPr>
            <a:xfrm>
              <a:off x="2485968" y="832766"/>
              <a:ext cx="107433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comentarios.</a:t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3"/>
          <p:cNvGrpSpPr/>
          <p:nvPr/>
        </p:nvGrpSpPr>
        <p:grpSpPr>
          <a:xfrm>
            <a:off x="4684984" y="1757527"/>
            <a:ext cx="1746037" cy="400110"/>
            <a:chOff x="2328828" y="832766"/>
            <a:chExt cx="1746037" cy="400110"/>
          </a:xfrm>
        </p:grpSpPr>
        <p:sp>
          <p:nvSpPr>
            <p:cNvPr id="230" name="Google Shape;230;p3"/>
            <p:cNvSpPr txBox="1"/>
            <p:nvPr/>
          </p:nvSpPr>
          <p:spPr>
            <a:xfrm>
              <a:off x="2485968" y="832766"/>
              <a:ext cx="158889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componente y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Continuar con el siguiente.</a:t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3"/>
          <p:cNvGrpSpPr/>
          <p:nvPr/>
        </p:nvGrpSpPr>
        <p:grpSpPr>
          <a:xfrm>
            <a:off x="4686915" y="2186680"/>
            <a:ext cx="1537646" cy="246221"/>
            <a:chOff x="2328828" y="832766"/>
            <a:chExt cx="1537646" cy="246221"/>
          </a:xfrm>
        </p:grpSpPr>
        <p:sp>
          <p:nvSpPr>
            <p:cNvPr id="233" name="Google Shape;233;p3"/>
            <p:cNvSpPr txBox="1"/>
            <p:nvPr/>
          </p:nvSpPr>
          <p:spPr>
            <a:xfrm>
              <a:off x="2485968" y="832766"/>
              <a:ext cx="138050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Finalizar configuración </a:t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3"/>
          <p:cNvSpPr/>
          <p:nvPr/>
        </p:nvSpPr>
        <p:spPr>
          <a:xfrm>
            <a:off x="6835715" y="705910"/>
            <a:ext cx="1962645" cy="21153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"/>
          <p:cNvGrpSpPr/>
          <p:nvPr/>
        </p:nvGrpSpPr>
        <p:grpSpPr>
          <a:xfrm>
            <a:off x="6915879" y="792354"/>
            <a:ext cx="1949618" cy="400110"/>
            <a:chOff x="2328828" y="832766"/>
            <a:chExt cx="1949618" cy="400110"/>
          </a:xfrm>
        </p:grpSpPr>
        <p:sp>
          <p:nvSpPr>
            <p:cNvPr id="237" name="Google Shape;237;p3"/>
            <p:cNvSpPr txBox="1"/>
            <p:nvPr/>
          </p:nvSpPr>
          <p:spPr>
            <a:xfrm>
              <a:off x="2485968" y="832766"/>
              <a:ext cx="179247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Acceder a la opción Cursos del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menú de opciones</a:t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3"/>
          <p:cNvGrpSpPr/>
          <p:nvPr/>
        </p:nvGrpSpPr>
        <p:grpSpPr>
          <a:xfrm>
            <a:off x="6915879" y="1114753"/>
            <a:ext cx="2023357" cy="400110"/>
            <a:chOff x="2328828" y="832766"/>
            <a:chExt cx="2023357" cy="400110"/>
          </a:xfrm>
        </p:grpSpPr>
        <p:sp>
          <p:nvSpPr>
            <p:cNvPr id="240" name="Google Shape;240;p3"/>
            <p:cNvSpPr txBox="1"/>
            <p:nvPr/>
          </p:nvSpPr>
          <p:spPr>
            <a:xfrm>
              <a:off x="2485968" y="832766"/>
              <a:ext cx="186621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Filtrar cursos por Niveles: Basico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Intermedio, Avanzado.</a:t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3"/>
          <p:cNvGrpSpPr/>
          <p:nvPr/>
        </p:nvGrpSpPr>
        <p:grpSpPr>
          <a:xfrm>
            <a:off x="6915879" y="1523002"/>
            <a:ext cx="1438260" cy="246221"/>
            <a:chOff x="2328828" y="832766"/>
            <a:chExt cx="1438260" cy="246221"/>
          </a:xfrm>
        </p:grpSpPr>
        <p:sp>
          <p:nvSpPr>
            <p:cNvPr id="243" name="Google Shape;243;p3"/>
            <p:cNvSpPr txBox="1"/>
            <p:nvPr/>
          </p:nvSpPr>
          <p:spPr>
            <a:xfrm>
              <a:off x="2485968" y="832766"/>
              <a:ext cx="12811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Elegir un curso (click)</a:t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3"/>
          <p:cNvGrpSpPr/>
          <p:nvPr/>
        </p:nvGrpSpPr>
        <p:grpSpPr>
          <a:xfrm>
            <a:off x="6905623" y="1904999"/>
            <a:ext cx="1713976" cy="246221"/>
            <a:chOff x="2328828" y="832766"/>
            <a:chExt cx="1713976" cy="246221"/>
          </a:xfrm>
        </p:grpSpPr>
        <p:sp>
          <p:nvSpPr>
            <p:cNvPr id="246" name="Google Shape;246;p3"/>
            <p:cNvSpPr txBox="1"/>
            <p:nvPr/>
          </p:nvSpPr>
          <p:spPr>
            <a:xfrm>
              <a:off x="2485968" y="832766"/>
              <a:ext cx="15568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información del curso.</a:t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3"/>
          <p:cNvSpPr txBox="1"/>
          <p:nvPr/>
        </p:nvSpPr>
        <p:spPr>
          <a:xfrm>
            <a:off x="4458987" y="323506"/>
            <a:ext cx="14848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PC</a:t>
            </a:r>
            <a:endParaRPr/>
          </a:p>
        </p:txBody>
      </p:sp>
      <p:sp>
        <p:nvSpPr>
          <p:cNvPr id="249" name="Google Shape;249;p3"/>
          <p:cNvSpPr txBox="1"/>
          <p:nvPr/>
        </p:nvSpPr>
        <p:spPr>
          <a:xfrm>
            <a:off x="6779556" y="308252"/>
            <a:ext cx="1189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Cursos</a:t>
            </a:r>
            <a:endParaRPr/>
          </a:p>
        </p:txBody>
      </p:sp>
      <p:pic>
        <p:nvPicPr>
          <p:cNvPr id="250" name="Google Shape;2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6614" y="3139220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"/>
          <p:cNvSpPr txBox="1"/>
          <p:nvPr/>
        </p:nvSpPr>
        <p:spPr>
          <a:xfrm>
            <a:off x="4664998" y="3264454"/>
            <a:ext cx="187887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fue navegando de un componente a otro con las flechas de anterior y siguiente </a:t>
            </a:r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4642693" y="3745230"/>
            <a:ext cx="1878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navego con facilidad. </a:t>
            </a:r>
            <a:endParaRPr/>
          </a:p>
        </p:txBody>
      </p:sp>
      <p:sp>
        <p:nvSpPr>
          <p:cNvPr id="253" name="Google Shape;253;p3"/>
          <p:cNvSpPr txBox="1"/>
          <p:nvPr/>
        </p:nvSpPr>
        <p:spPr>
          <a:xfrm>
            <a:off x="4642692" y="4200877"/>
            <a:ext cx="1878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realizó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flow. </a:t>
            </a:r>
            <a:endParaRPr/>
          </a:p>
        </p:txBody>
      </p:sp>
      <p:sp>
        <p:nvSpPr>
          <p:cNvPr id="254" name="Google Shape;254;p3"/>
          <p:cNvSpPr txBox="1"/>
          <p:nvPr/>
        </p:nvSpPr>
        <p:spPr>
          <a:xfrm>
            <a:off x="4642691" y="4631395"/>
            <a:ext cx="18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No, la app no respondió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el usuario esperaba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255" name="Google Shape;2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9556" y="3102071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"/>
          <p:cNvSpPr txBox="1"/>
          <p:nvPr/>
        </p:nvSpPr>
        <p:spPr>
          <a:xfrm>
            <a:off x="6907940" y="3227305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usuario vio la lista de cursos.</a:t>
            </a:r>
            <a:endParaRPr/>
          </a:p>
        </p:txBody>
      </p:sp>
      <p:sp>
        <p:nvSpPr>
          <p:cNvPr id="257" name="Google Shape;257;p3"/>
          <p:cNvSpPr txBox="1"/>
          <p:nvPr/>
        </p:nvSpPr>
        <p:spPr>
          <a:xfrm>
            <a:off x="6885635" y="3708081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el contenido cambio al filtrar por nivel el curso. </a:t>
            </a:r>
            <a:endParaRPr/>
          </a:p>
        </p:txBody>
      </p:sp>
      <p:sp>
        <p:nvSpPr>
          <p:cNvPr id="258" name="Google Shape;258;p3"/>
          <p:cNvSpPr txBox="1"/>
          <p:nvPr/>
        </p:nvSpPr>
        <p:spPr>
          <a:xfrm>
            <a:off x="6885634" y="4163728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selecciono un curso y vio el detalle. </a:t>
            </a:r>
            <a:endParaRPr/>
          </a:p>
        </p:txBody>
      </p:sp>
      <p:sp>
        <p:nvSpPr>
          <p:cNvPr id="259" name="Google Shape;259;p3"/>
          <p:cNvSpPr txBox="1"/>
          <p:nvPr/>
        </p:nvSpPr>
        <p:spPr>
          <a:xfrm>
            <a:off x="6885633" y="4594246"/>
            <a:ext cx="18788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al ingresar al curso podía ver el progreso de avance del curso.</a:t>
            </a:r>
            <a:endParaRPr/>
          </a:p>
        </p:txBody>
      </p:sp>
      <p:pic>
        <p:nvPicPr>
          <p:cNvPr id="260" name="Google Shape;26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87" y="818263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8197" y="1722289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6275" y="126483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0526" y="85514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3534" y="2171847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1905" y="173631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712" y="804420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1887" y="191382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064" y="1512168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4692" y="1133580"/>
            <a:ext cx="194806" cy="19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4692" y="782541"/>
            <a:ext cx="194806" cy="19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"/>
          <p:cNvSpPr/>
          <p:nvPr/>
        </p:nvSpPr>
        <p:spPr>
          <a:xfrm>
            <a:off x="178238" y="1122663"/>
            <a:ext cx="194700" cy="157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"/>
          <p:cNvSpPr/>
          <p:nvPr/>
        </p:nvSpPr>
        <p:spPr>
          <a:xfrm>
            <a:off x="177575" y="1447200"/>
            <a:ext cx="194700" cy="157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"/>
          <p:cNvSpPr/>
          <p:nvPr/>
        </p:nvSpPr>
        <p:spPr>
          <a:xfrm>
            <a:off x="134600" y="1824050"/>
            <a:ext cx="194700" cy="157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"/>
          <p:cNvSpPr/>
          <p:nvPr/>
        </p:nvSpPr>
        <p:spPr>
          <a:xfrm>
            <a:off x="177575" y="2212950"/>
            <a:ext cx="194700" cy="157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"/>
          <p:cNvSpPr/>
          <p:nvPr/>
        </p:nvSpPr>
        <p:spPr>
          <a:xfrm>
            <a:off x="4715249" y="1082251"/>
            <a:ext cx="128100" cy="157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"/>
          <p:cNvSpPr/>
          <p:nvPr/>
        </p:nvSpPr>
        <p:spPr>
          <a:xfrm>
            <a:off x="4698524" y="1409288"/>
            <a:ext cx="128100" cy="157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"/>
          <p:cNvSpPr/>
          <p:nvPr/>
        </p:nvSpPr>
        <p:spPr>
          <a:xfrm>
            <a:off x="413650" y="667596"/>
            <a:ext cx="1962645" cy="21153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4"/>
          <p:cNvGrpSpPr/>
          <p:nvPr/>
        </p:nvGrpSpPr>
        <p:grpSpPr>
          <a:xfrm>
            <a:off x="493814" y="754040"/>
            <a:ext cx="1839011" cy="400110"/>
            <a:chOff x="2328828" y="832766"/>
            <a:chExt cx="1839011" cy="400110"/>
          </a:xfrm>
        </p:grpSpPr>
        <p:sp>
          <p:nvSpPr>
            <p:cNvPr id="283" name="Google Shape;283;p4"/>
            <p:cNvSpPr txBox="1"/>
            <p:nvPr/>
          </p:nvSpPr>
          <p:spPr>
            <a:xfrm>
              <a:off x="2485968" y="832766"/>
              <a:ext cx="16818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 la lista de publicaciones,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 Comentarios, likes.</a:t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4"/>
          <p:cNvGrpSpPr/>
          <p:nvPr/>
        </p:nvGrpSpPr>
        <p:grpSpPr>
          <a:xfrm>
            <a:off x="493814" y="1076439"/>
            <a:ext cx="1629018" cy="246221"/>
            <a:chOff x="2328828" y="832766"/>
            <a:chExt cx="1629018" cy="246221"/>
          </a:xfrm>
        </p:grpSpPr>
        <p:sp>
          <p:nvSpPr>
            <p:cNvPr id="286" name="Google Shape;286;p4"/>
            <p:cNvSpPr txBox="1"/>
            <p:nvPr/>
          </p:nvSpPr>
          <p:spPr>
            <a:xfrm>
              <a:off x="2485968" y="832766"/>
              <a:ext cx="14718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Realizar una publicación.</a:t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328828" y="877469"/>
              <a:ext cx="179422" cy="15758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4"/>
          <p:cNvSpPr txBox="1"/>
          <p:nvPr/>
        </p:nvSpPr>
        <p:spPr>
          <a:xfrm>
            <a:off x="357491" y="269938"/>
            <a:ext cx="9878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Foro</a:t>
            </a:r>
            <a:endParaRPr/>
          </a:p>
        </p:txBody>
      </p:sp>
      <p:pic>
        <p:nvPicPr>
          <p:cNvPr id="289" name="Google Shape;2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491" y="3063757"/>
            <a:ext cx="1962645" cy="199481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"/>
          <p:cNvSpPr txBox="1"/>
          <p:nvPr/>
        </p:nvSpPr>
        <p:spPr>
          <a:xfrm>
            <a:off x="485875" y="3188991"/>
            <a:ext cx="18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No, no se sentía comodo con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diseño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"/>
          <p:cNvSpPr txBox="1"/>
          <p:nvPr/>
        </p:nvSpPr>
        <p:spPr>
          <a:xfrm>
            <a:off x="463570" y="3669767"/>
            <a:ext cx="1878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funciono como esperaba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92" name="Google Shape;292;p4"/>
          <p:cNvSpPr txBox="1"/>
          <p:nvPr/>
        </p:nvSpPr>
        <p:spPr>
          <a:xfrm>
            <a:off x="463568" y="4125414"/>
            <a:ext cx="19849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encontró con facilidad la opción para realizar una publicación.</a:t>
            </a:r>
            <a:endParaRPr/>
          </a:p>
        </p:txBody>
      </p:sp>
      <p:sp>
        <p:nvSpPr>
          <p:cNvPr id="293" name="Google Shape;293;p4"/>
          <p:cNvSpPr txBox="1"/>
          <p:nvPr/>
        </p:nvSpPr>
        <p:spPr>
          <a:xfrm>
            <a:off x="463568" y="4555932"/>
            <a:ext cx="18788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Si, mostro un mensaje de éxito.</a:t>
            </a:r>
            <a:endParaRPr/>
          </a:p>
        </p:txBody>
      </p:sp>
      <p:pic>
        <p:nvPicPr>
          <p:cNvPr id="294" name="Google Shape;29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459" y="1090491"/>
            <a:ext cx="194806" cy="19480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"/>
          <p:cNvSpPr/>
          <p:nvPr/>
        </p:nvSpPr>
        <p:spPr>
          <a:xfrm>
            <a:off x="524449" y="786138"/>
            <a:ext cx="128100" cy="157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2010-04-12T23:12:02Z</dcterms:created>
  <dc:creator>Diana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