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6D6D5-236F-C7D0-8E03-BDEF0C1B2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BB6DD5-A9F9-DF40-4305-5A408FE51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C10F76-B8D2-F2AF-6E02-50B0E630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3E62-10E4-4767-97A1-B70463D05C8A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DD66D8-9E36-4167-791F-75DC1C87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4D457C-7BF6-2CFB-C49D-5903A729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E39B-1F7E-400F-9DC0-2127586E1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30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B8531-3C09-DBD8-CC2A-27476E7F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A99A41-287D-C941-8E08-3FC12A6BA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8FA7A8-EB25-CCB0-1E15-00756B28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3E62-10E4-4767-97A1-B70463D05C8A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88B8D5-A722-71E2-DDB7-6B21D209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60828B-F989-5942-2526-AF55770E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E39B-1F7E-400F-9DC0-2127586E1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81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7082EC-12AE-7535-9567-AB32AF909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B588B5-FBD3-CB94-ED37-1DE95C5E4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F49A95-A134-74A1-2576-C7B84CAA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3E62-10E4-4767-97A1-B70463D05C8A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392367-3125-BC34-8A72-BD29D7A9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80E4B3-3031-9F0E-7949-F8970C4F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E39B-1F7E-400F-9DC0-2127586E1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47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4CDBE-BEDC-75B7-68DC-F32135F8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D1E489-FC48-6D68-9E21-40C7D8175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C86CE0-ED82-BE0A-E55D-DCB40D87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3E62-10E4-4767-97A1-B70463D05C8A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2B3108-F6B2-4280-2953-B050F987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66478F-77CF-8248-E1AE-2AF8EB79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E39B-1F7E-400F-9DC0-2127586E1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41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6452A-DA4C-7E59-622C-90215031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CB75E5-1AB5-4756-3E7E-B8EDEA776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38F9FD-0D18-847D-08D2-E222F04C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3E62-10E4-4767-97A1-B70463D05C8A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6DFC49-7479-544C-1DA5-29A28DED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B70FAB-E269-65D8-932F-074A0B81D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E39B-1F7E-400F-9DC0-2127586E1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30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7A06A-DF48-C467-8C0B-BBC60D2FD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19ACAC-C21D-B32E-2EA5-9FD33C083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09AC0C-7CC0-FEA7-D2E8-F992564F3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2B5A3E-634B-0D02-0A6B-9494A04C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3E62-10E4-4767-97A1-B70463D05C8A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83A75E-5BCC-0EB9-F888-5F0900A76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9B5F3E-33AB-C0A8-A852-5AEE1942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E39B-1F7E-400F-9DC0-2127586E1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91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06738-AB4B-465A-9CFF-F4BA4A637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8AA332-C82D-F9D4-9D22-4093C30E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75E0D5-2562-F0A5-D69A-9B786C97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E876B71-E226-25C0-66C0-9AE4A4E46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666A710-D435-2A2D-774A-8D2F78078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AC96194-CBE5-F347-7740-37A9710E1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3E62-10E4-4767-97A1-B70463D05C8A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BFE2477-F7ED-2F54-FFFD-F09B36DB0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E49AA6A-9FF3-4587-7D72-CD4CB6AE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E39B-1F7E-400F-9DC0-2127586E1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07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65AF8-DEB5-3A5E-5084-5D6A0EB9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AC00995-49FC-ED29-D95E-EE05BDC3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3E62-10E4-4767-97A1-B70463D05C8A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43AE392-873D-50F0-0902-628EE53E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57BC98-1D67-2E86-5AFC-E6E516DC2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E39B-1F7E-400F-9DC0-2127586E1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89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3782164-6427-EA22-E1A4-B302619D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3E62-10E4-4767-97A1-B70463D05C8A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018FB35-13BA-4EA1-4B60-C988EEDDB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E5CA8B-DE83-987B-3F22-A6D83FEF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E39B-1F7E-400F-9DC0-2127586E1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81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12874-6D77-AAF0-6EDF-9A77BB16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AAB642-8F76-BD65-B23F-4F0228DA1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903924-E06C-BFDF-C9BA-D2A6CF635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5DD61D-6C31-216B-D6DF-5493DA13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3E62-10E4-4767-97A1-B70463D05C8A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2B8E41-74AE-B10F-8FF9-FF9FCF0C3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C9AF3D-A15E-467E-277D-AFB0DA3D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E39B-1F7E-400F-9DC0-2127586E1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84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1CA9D-5C62-0DCC-7DC4-FA1ED4E25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20393E-5BBE-A295-AAE7-23F1597C0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7BDC8E-DF19-C100-8767-78D4C9352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E8DB4B-FAEB-1297-DA44-B3794CACB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3E62-10E4-4767-97A1-B70463D05C8A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9E4E5F-89BD-9597-5E90-D502F033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1C15FC-717C-EC03-6346-DED2948E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E39B-1F7E-400F-9DC0-2127586E1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43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04FB78B-65AD-25BF-7CB1-5C0F2465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759EFA-D947-41E4-EC27-E421A22B6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41BF7A-F4DA-A906-E482-226F4C9FC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D3E62-10E4-4767-97A1-B70463D05C8A}" type="datetimeFigureOut">
              <a:rPr lang="pt-BR" smtClean="0"/>
              <a:t>20/04/2023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5E6B28-32F2-9067-30D7-2703A8FA5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7CBF8C-48D3-1707-7809-F25AB7261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CE39B-1F7E-400F-9DC0-2127586E1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01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5A915-D3C7-EB51-D20D-37C6D5F00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314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latin typeface="Cambria" panose="02040503050406030204" pitchFamily="18" charset="0"/>
                <a:ea typeface="Cambria" panose="02040503050406030204" pitchFamily="18" charset="0"/>
              </a:rPr>
              <a:t>Comparação </a:t>
            </a:r>
            <a:br>
              <a:rPr lang="pt-BR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pt-BR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pt-BR" b="1" dirty="0">
                <a:latin typeface="Cambria" panose="02040503050406030204" pitchFamily="18" charset="0"/>
                <a:ea typeface="Cambria" panose="02040503050406030204" pitchFamily="18" charset="0"/>
              </a:rPr>
              <a:t>ENA x ONI</a:t>
            </a:r>
          </a:p>
        </p:txBody>
      </p:sp>
    </p:spTree>
    <p:extLst>
      <p:ext uri="{BB962C8B-B14F-4D97-AF65-F5344CB8AC3E}">
        <p14:creationId xmlns:p14="http://schemas.microsoft.com/office/powerpoint/2010/main" val="586088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, Gráfico de barras&#10;&#10;Descrição gerada automaticamente">
            <a:extLst>
              <a:ext uri="{FF2B5EF4-FFF2-40B4-BE49-F238E27FC236}">
                <a16:creationId xmlns:a16="http://schemas.microsoft.com/office/drawing/2014/main" id="{E0EE53AB-0595-8E70-2017-88BE200B0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28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, Gráfico de barras&#10;&#10;Descrição gerada automaticamente">
            <a:extLst>
              <a:ext uri="{FF2B5EF4-FFF2-40B4-BE49-F238E27FC236}">
                <a16:creationId xmlns:a16="http://schemas.microsoft.com/office/drawing/2014/main" id="{0E8E68A5-81CE-8F47-D994-9A4562DB2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74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, Gráfico de barras&#10;&#10;Descrição gerada automaticamente">
            <a:extLst>
              <a:ext uri="{FF2B5EF4-FFF2-40B4-BE49-F238E27FC236}">
                <a16:creationId xmlns:a16="http://schemas.microsoft.com/office/drawing/2014/main" id="{2A004906-F9D1-1431-25BB-43784349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75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9D9AA-284F-CE70-A487-EC21D57C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0"/>
            <a:ext cx="10515600" cy="1325563"/>
          </a:xfrm>
        </p:spPr>
        <p:txBody>
          <a:bodyPr/>
          <a:lstStyle/>
          <a:p>
            <a:r>
              <a:rPr lang="pt-BR" dirty="0">
                <a:latin typeface="Cambria" panose="02040503050406030204" pitchFamily="18" charset="0"/>
                <a:ea typeface="Cambria" panose="02040503050406030204" pitchFamily="18" charset="0"/>
              </a:rPr>
              <a:t>Resumo</a:t>
            </a:r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86816EC4-D5A0-F436-08DB-3D66450E0F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928727"/>
              </p:ext>
            </p:extLst>
          </p:nvPr>
        </p:nvGraphicFramePr>
        <p:xfrm>
          <a:off x="2227464" y="1160087"/>
          <a:ext cx="773707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8536">
                  <a:extLst>
                    <a:ext uri="{9D8B030D-6E8A-4147-A177-3AD203B41FA5}">
                      <a16:colId xmlns:a16="http://schemas.microsoft.com/office/drawing/2014/main" val="1243711300"/>
                    </a:ext>
                  </a:extLst>
                </a:gridCol>
                <a:gridCol w="3868536">
                  <a:extLst>
                    <a:ext uri="{9D8B030D-6E8A-4147-A177-3AD203B41FA5}">
                      <a16:colId xmlns:a16="http://schemas.microsoft.com/office/drawing/2014/main" val="2571699323"/>
                    </a:ext>
                  </a:extLst>
                </a:gridCol>
              </a:tblGrid>
              <a:tr h="35125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Bacia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Valor Médio da Anomalia (MWMed)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52917"/>
                  </a:ext>
                </a:extLst>
              </a:tr>
              <a:tr h="35125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Tocantins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-1957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460670"/>
                  </a:ext>
                </a:extLst>
              </a:tr>
              <a:tr h="35125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São Francisco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-1147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210607"/>
                  </a:ext>
                </a:extLst>
              </a:tr>
              <a:tr h="35125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Paranaíba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208.4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230357"/>
                  </a:ext>
                </a:extLst>
              </a:tr>
              <a:tr h="35125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Grande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242373"/>
                  </a:ext>
                </a:extLst>
              </a:tr>
              <a:tr h="35125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Paranapanema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1622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549955"/>
                  </a:ext>
                </a:extLst>
              </a:tr>
              <a:tr h="35125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Paraná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22320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511667"/>
                  </a:ext>
                </a:extLst>
              </a:tr>
              <a:tr h="35125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Iguaçu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3855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149083"/>
                  </a:ext>
                </a:extLst>
              </a:tr>
              <a:tr h="35125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Uruguai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3889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075006"/>
                  </a:ext>
                </a:extLst>
              </a:tr>
              <a:tr h="35125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Jacuí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968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347960"/>
                  </a:ext>
                </a:extLst>
              </a:tr>
            </a:tbl>
          </a:graphicData>
        </a:graphic>
      </p:graphicFrame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8EC2464-4D18-3CC2-064B-85BE618B6A10}"/>
              </a:ext>
            </a:extLst>
          </p:cNvPr>
          <p:cNvSpPr/>
          <p:nvPr/>
        </p:nvSpPr>
        <p:spPr>
          <a:xfrm>
            <a:off x="991985" y="5053814"/>
            <a:ext cx="10208030" cy="698904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Valores em AZUL indicam que nos episódios de ENSO selecionados a bacia teve uma ANOMALIA média positiva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C528FCB-98CA-8F62-55AB-61B56DEAEE18}"/>
              </a:ext>
            </a:extLst>
          </p:cNvPr>
          <p:cNvSpPr/>
          <p:nvPr/>
        </p:nvSpPr>
        <p:spPr>
          <a:xfrm>
            <a:off x="991985" y="5934651"/>
            <a:ext cx="10208030" cy="698904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Valores em VERMELHO indicam que nos episódios de ENSO selecionados a bacia teve uma ANOMALIA média negativa</a:t>
            </a:r>
          </a:p>
        </p:txBody>
      </p:sp>
    </p:spTree>
    <p:extLst>
      <p:ext uri="{BB962C8B-B14F-4D97-AF65-F5344CB8AC3E}">
        <p14:creationId xmlns:p14="http://schemas.microsoft.com/office/powerpoint/2010/main" val="391336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9D9AA-284F-CE70-A487-EC21D57C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ambria" panose="02040503050406030204" pitchFamily="18" charset="0"/>
                <a:ea typeface="Cambria" panose="02040503050406030204" pitchFamily="18" charset="0"/>
              </a:rPr>
              <a:t>Metodologia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2">
                <a:extLst>
                  <a:ext uri="{FF2B5EF4-FFF2-40B4-BE49-F238E27FC236}">
                    <a16:creationId xmlns:a16="http://schemas.microsoft.com/office/drawing/2014/main" id="{756460F6-1348-FDFE-ADCB-82EB76795D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>
                    <a:latin typeface="Cambria Math" panose="02040503050406030204" pitchFamily="18" charset="0"/>
                  </a:rPr>
                  <a:t>Os valores de ENA e ONI utilizados correspondem as anomalias.</a:t>
                </a:r>
              </a:p>
              <a:p>
                <a:pPr marL="0" indent="0">
                  <a:buNone/>
                </a:pPr>
                <a:endParaRPr lang="pt-BR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>
                    <a:latin typeface="Cambria Math" panose="02040503050406030204" pitchFamily="18" charset="0"/>
                  </a:rPr>
                  <a:t>Os valores mostrados no gráfico são normalizados:</a:t>
                </a:r>
              </a:p>
              <a:p>
                <a:pPr marL="0" indent="0">
                  <a:buNone/>
                </a:pPr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𝐴𝑛𝑜𝑚𝐸𝑁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𝑛𝑜𝑟𝑚𝑎𝑙𝑖𝑧𝑎𝑑𝑎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𝐴𝑛𝑜𝑚𝐸𝑁𝐴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𝐴𝑛𝑜𝑚𝐸𝑁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á</m:t>
                              </m:r>
                              <m:r>
                                <a:rPr lang="pt-B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𝑥𝑖𝑚𝑎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pt-BR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pt-BR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𝐴𝑛𝑜𝑚𝑂𝑁𝐼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𝑛𝑜𝑟𝑚𝑎𝑙𝑖𝑧𝑎𝑑𝑜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𝐴𝑛𝑜𝑚𝑂𝑁𝐼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𝐴𝑛𝑜𝑚𝑂𝑁𝐼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á</m:t>
                              </m:r>
                              <m:r>
                                <a:rPr lang="pt-B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𝑥𝑖𝑚𝑜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4" name="Espaço Reservado para Conteúdo 2">
                <a:extLst>
                  <a:ext uri="{FF2B5EF4-FFF2-40B4-BE49-F238E27FC236}">
                    <a16:creationId xmlns:a16="http://schemas.microsoft.com/office/drawing/2014/main" id="{756460F6-1348-FDFE-ADCB-82EB76795D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71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9D9AA-284F-CE70-A487-EC21D57C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ambria" panose="02040503050406030204" pitchFamily="18" charset="0"/>
                <a:ea typeface="Cambria" panose="02040503050406030204" pitchFamily="18" charset="0"/>
              </a:rPr>
              <a:t>Metodologia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56460F6-1348-FDFE-ADCB-82EB76795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latin typeface="Cambria" panose="02040503050406030204" pitchFamily="18" charset="0"/>
                <a:ea typeface="Cambria" panose="02040503050406030204" pitchFamily="18" charset="0"/>
              </a:rPr>
              <a:t>Considerando o período entre Jan/1951 até Dez/2021, foram separados os meses em que o valor da anomalia de ONI estava no intervalo de </a:t>
            </a:r>
            <a:r>
              <a:rPr lang="pt-BR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+2°C a +3°C, caracterizando um episódio de ENSO mais intenso. </a:t>
            </a:r>
          </a:p>
          <a:p>
            <a:pPr marL="0" indent="0">
              <a:buNone/>
            </a:pPr>
            <a:endParaRPr lang="pt-BR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Cambria" panose="02040503050406030204" pitchFamily="18" charset="0"/>
                <a:ea typeface="Cambria" panose="02040503050406030204" pitchFamily="18" charset="0"/>
              </a:rPr>
              <a:t>Os meses selecionados foram: </a:t>
            </a:r>
            <a:r>
              <a:rPr lang="pt-BR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Out/1965, Nov/1965, Nov/1972, Dez/1972, Out/1982, Nov/1982, Dez/1982, Jan/1983, Set/1997, Out/1997, Nov/1997, Dez/1997, Jan/1998, Fev/1998, Set/2015, Out/2015, Nov/2015, Dez/2015, Jan/2016, Fev/2016. </a:t>
            </a:r>
          </a:p>
        </p:txBody>
      </p:sp>
    </p:spTree>
    <p:extLst>
      <p:ext uri="{BB962C8B-B14F-4D97-AF65-F5344CB8AC3E}">
        <p14:creationId xmlns:p14="http://schemas.microsoft.com/office/powerpoint/2010/main" val="136854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&#10;&#10;Descrição gerada automaticamente com confiança média">
            <a:extLst>
              <a:ext uri="{FF2B5EF4-FFF2-40B4-BE49-F238E27FC236}">
                <a16:creationId xmlns:a16="http://schemas.microsoft.com/office/drawing/2014/main" id="{137F86A4-0D4A-4733-6DCB-F3D21EE8F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3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&#10;&#10;Descrição gerada automaticamente">
            <a:extLst>
              <a:ext uri="{FF2B5EF4-FFF2-40B4-BE49-F238E27FC236}">
                <a16:creationId xmlns:a16="http://schemas.microsoft.com/office/drawing/2014/main" id="{1BE252D4-36FD-8CAB-C998-A97F3A9BB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8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omputado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D080655A-4D4B-158B-1BBE-23A6B006E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44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, Gráfico de barras&#10;&#10;Descrição gerada automaticamente">
            <a:extLst>
              <a:ext uri="{FF2B5EF4-FFF2-40B4-BE49-F238E27FC236}">
                <a16:creationId xmlns:a16="http://schemas.microsoft.com/office/drawing/2014/main" id="{EC4F78EC-760E-EBF9-2623-19B0A3D19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24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, Gráfico de barras&#10;&#10;Descrição gerada automaticamente">
            <a:extLst>
              <a:ext uri="{FF2B5EF4-FFF2-40B4-BE49-F238E27FC236}">
                <a16:creationId xmlns:a16="http://schemas.microsoft.com/office/drawing/2014/main" id="{EFA9A620-ACE4-03D5-CE97-B1479ABCD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6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, Gráfico de barras&#10;&#10;Descrição gerada automaticamente">
            <a:extLst>
              <a:ext uri="{FF2B5EF4-FFF2-40B4-BE49-F238E27FC236}">
                <a16:creationId xmlns:a16="http://schemas.microsoft.com/office/drawing/2014/main" id="{FB1D3AA6-3605-EDB2-F094-A510399D7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362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229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Cambria Math</vt:lpstr>
      <vt:lpstr>Tema do Office</vt:lpstr>
      <vt:lpstr>Comparação   ENA x ONI</vt:lpstr>
      <vt:lpstr>Metodologia</vt:lpstr>
      <vt:lpstr>Metodologia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Resumo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  ENA x ONI</dc:title>
  <dc:creator>Jose Flores</dc:creator>
  <cp:lastModifiedBy>Jose Flores</cp:lastModifiedBy>
  <cp:revision>4</cp:revision>
  <dcterms:created xsi:type="dcterms:W3CDTF">2023-04-20T18:56:02Z</dcterms:created>
  <dcterms:modified xsi:type="dcterms:W3CDTF">2023-04-20T19:35:57Z</dcterms:modified>
</cp:coreProperties>
</file>