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6161-BB03-484D-9AAA-A84E177D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0EDA0-C89A-4953-B38C-F6EFDFB90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C4CD-270A-4BC3-910D-A2F01B34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3229-9CBD-4DD7-AF67-2E8431B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3644-A515-4245-8F16-D08F7D9F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DB62-0EBB-4BC4-8C40-35C90179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EBB34-5763-469A-9019-7A7CE23C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E81B-5463-4A84-8CD8-F4A214B3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6F28-D007-45DF-AB51-F4DE5BA3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8063-ECE2-4B3C-B018-40D44350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2EF94-E69D-44A7-8DEA-ACC4C0C60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5E88F-BF68-4F7C-AF43-3E71DAB2A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73E1-3406-46EA-B539-F27E6463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FD40-041C-43C8-BCB5-A6F94026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922D-A7BE-4CA9-8D95-01EB14CB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B0F9-055F-4392-86DF-1FAC14D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277B-8ACC-4890-A216-6B23F9340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E2DC-B4AE-49FC-A60B-B60A6D3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A7AB-1C17-4903-B8C7-537A5651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DDD2-A819-4526-A93E-1692F828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C99-2416-4EB9-B0FE-90D18B2C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B0A9A-69E5-4BAE-A978-C3C918AC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F00B-4C57-461D-B66A-C1AEA460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0AB5-66F6-4754-82B4-8D8816CE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7267-1B3D-4246-8E49-2BF30745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9590-6720-457B-8409-E4F9B84A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9DA4-1D96-473D-A71E-9BB0F6C95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7D3CB-AD0E-4FEF-9BF7-E7DA9C0D3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3C59D-3549-4B19-AA2A-AAC73C6C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0C42D-8194-4E3D-A35B-6D5AED5A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667F8-1228-4319-9D5A-6A99A360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FF5B-8E6E-42FF-A8AC-AB80AC24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C082-8B26-4653-9113-6FD157435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5C3FC-AFEF-4F0F-BDCD-57BA956F4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B93CC-5A70-4ED9-BEFC-5ED71EEAD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109B1-96BE-4475-B495-FE9702E3F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1F29E-2365-4AE1-A09C-44503359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AF93C-25F4-4A8B-A7DE-4962034D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BC106-F2D8-4264-A116-C62C85C5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7CBE-78DE-4164-9836-FFC6FF61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0E478-6BB3-4CE3-A3D0-C34BC20D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852DA-964E-40EE-98C6-9758FEAB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DF56E-380A-4527-9965-1E883B0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EF961-7014-4BB0-B679-966A4C88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D2DAA-573F-4628-8F5A-2DC1FC6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BF3B-32C4-4C9B-BF72-E73A9DE4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AF4-BA74-4F41-B105-FE13B20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9BEF-1801-455C-B10A-3A4D5538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D7EEE-2E00-47B9-85E8-2464EC8C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CE58-F986-4984-8ECA-9F21E06B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3974-BFE5-4C6C-85B3-70FBC076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7E77D-2765-47C7-8D42-4D64C4FA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558E-240B-47B8-B3C9-91C02789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53C8C-A587-4EA2-B3D7-3728C4F09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85242-126E-425D-BBD1-EE88EE06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5270D-98FC-4F9D-ABD5-2EF7B6A4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9F02F-7525-479B-91F9-10CB2CCD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5E21-FD4C-4A5E-B2B7-699F7A3D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03C0F-5CC4-4C4F-93DB-E3292A07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952D0-51A3-4632-9B29-3E7F7A75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F8F0-C86E-4AED-8499-B9BE7DDDA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CBB6-D87B-4529-A378-83A3313F26D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8A54-CB01-4F6A-98BC-0AFD3B7DC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D799-E8EB-4B9C-AC5F-E4F8A773F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F20A-8C30-4239-81EC-F9366F70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DAAC-E864-416D-8811-BD112FCD8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828943"/>
            <a:ext cx="9144000" cy="4156219"/>
          </a:xfrm>
        </p:spPr>
        <p:txBody>
          <a:bodyPr>
            <a:normAutofit fontScale="90000"/>
          </a:bodyPr>
          <a:lstStyle/>
          <a:p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Mestrado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Integrado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em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Engenharia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Computadores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Telemática</a:t>
            </a:r>
            <a:br>
              <a:rPr lang="en-US" sz="2200" dirty="0"/>
            </a:br>
            <a:br>
              <a:rPr lang="en-US" sz="5300" dirty="0"/>
            </a:br>
            <a:br>
              <a:rPr lang="en-US" sz="3600" dirty="0"/>
            </a:br>
            <a:r>
              <a:rPr lang="en-US" sz="3600" dirty="0" err="1"/>
              <a:t>Arquitetura</a:t>
            </a:r>
            <a:r>
              <a:rPr lang="en-US" sz="3600" dirty="0"/>
              <a:t> de </a:t>
            </a:r>
            <a:r>
              <a:rPr lang="en-US" sz="3600" dirty="0" err="1"/>
              <a:t>Computadores</a:t>
            </a:r>
            <a:r>
              <a:rPr lang="en-US" sz="3600" dirty="0"/>
              <a:t> </a:t>
            </a:r>
            <a:r>
              <a:rPr lang="en-US" sz="3600" dirty="0" err="1"/>
              <a:t>Avançada</a:t>
            </a:r>
            <a:br>
              <a:rPr lang="en-US" sz="3600" dirty="0">
                <a:latin typeface="Cambria" panose="02040503050406030204" pitchFamily="18" charset="0"/>
              </a:rPr>
            </a:br>
            <a:br>
              <a:rPr lang="en-US" sz="3600" dirty="0">
                <a:latin typeface="Cambria" panose="02040503050406030204" pitchFamily="18" charset="0"/>
              </a:rPr>
            </a:br>
            <a:r>
              <a:rPr lang="en-US" sz="4000" b="1" dirty="0"/>
              <a:t>Assignment 1 – Cyclic Redundancy Check</a:t>
            </a:r>
            <a:br>
              <a:rPr lang="en-US" sz="3600" dirty="0">
                <a:latin typeface="Cambria" panose="02040503050406030204" pitchFamily="18" charset="0"/>
              </a:rPr>
            </a:br>
            <a:br>
              <a:rPr lang="en-US" sz="3600" dirty="0">
                <a:latin typeface="Cambria" panose="02040503050406030204" pitchFamily="18" charset="0"/>
              </a:rPr>
            </a:br>
            <a:br>
              <a:rPr lang="en-US" sz="36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Pedro Santos, nº 76532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José Pedro Duarte, nº 64194</a:t>
            </a:r>
            <a:br>
              <a:rPr lang="en-US" sz="1800" dirty="0">
                <a:latin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</a:rPr>
              <a:t>Prof. António Rui Borges</a:t>
            </a:r>
            <a:endParaRPr lang="en-US" sz="3600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recpad2016.web.ua.pt/images/house.png">
            <a:extLst>
              <a:ext uri="{FF2B5EF4-FFF2-40B4-BE49-F238E27FC236}">
                <a16:creationId xmlns:a16="http://schemas.microsoft.com/office/drawing/2014/main" id="{62EBC5F2-7013-4A52-85B9-2628CF258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7"/>
          <a:stretch/>
        </p:blipFill>
        <p:spPr bwMode="auto">
          <a:xfrm>
            <a:off x="1187333" y="257018"/>
            <a:ext cx="9817331" cy="1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9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DEDC-A517-4293-A76A-128F2196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74"/>
            <a:ext cx="10515600" cy="1596679"/>
          </a:xfrm>
        </p:spPr>
        <p:txBody>
          <a:bodyPr/>
          <a:lstStyle/>
          <a:p>
            <a:pPr algn="ctr"/>
            <a:r>
              <a:rPr lang="en-US" b="1" dirty="0"/>
              <a:t>Cyclic Redundancy Check (CRC-8)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FF7-EAD6-4D71-902F-C2B09283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21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0" lvl="0" indent="-127000" algn="just"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 	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Método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deteção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erros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transmissão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cadeias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dados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baseado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no resto da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divisão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polinomial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 </a:t>
            </a:r>
          </a:p>
          <a:p>
            <a:pPr marL="0" lvl="0" indent="-127000" algn="just"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Com base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nisto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associando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cada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bit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+mj-lt"/>
              </a:rPr>
              <a:t>correspondente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grau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polinomial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calcul</a:t>
            </a:r>
            <a:r>
              <a:rPr lang="en-US" sz="2000" dirty="0" err="1">
                <a:latin typeface="+mj-lt"/>
              </a:rPr>
              <a:t>a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resultado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divisão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polinomial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aplic</a:t>
            </a:r>
            <a:r>
              <a:rPr lang="en-US" sz="2000" dirty="0" err="1">
                <a:latin typeface="+mj-lt"/>
              </a:rPr>
              <a:t>a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 um campo de Galois de 2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elementos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cada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um dos bits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individualmente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resultados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obtidos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podem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ser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representados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acordo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com 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seguinte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720034-C370-44AA-BCA2-9C156625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83113"/>
              </p:ext>
            </p:extLst>
          </p:nvPr>
        </p:nvGraphicFramePr>
        <p:xfrm>
          <a:off x="1331494" y="3305882"/>
          <a:ext cx="970815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289">
                  <a:extLst>
                    <a:ext uri="{9D8B030D-6E8A-4147-A177-3AD203B41FA5}">
                      <a16:colId xmlns:a16="http://schemas.microsoft.com/office/drawing/2014/main" val="1091563653"/>
                    </a:ext>
                  </a:extLst>
                </a:gridCol>
                <a:gridCol w="568289">
                  <a:extLst>
                    <a:ext uri="{9D8B030D-6E8A-4147-A177-3AD203B41FA5}">
                      <a16:colId xmlns:a16="http://schemas.microsoft.com/office/drawing/2014/main" val="3381619688"/>
                    </a:ext>
                  </a:extLst>
                </a:gridCol>
                <a:gridCol w="568289">
                  <a:extLst>
                    <a:ext uri="{9D8B030D-6E8A-4147-A177-3AD203B41FA5}">
                      <a16:colId xmlns:a16="http://schemas.microsoft.com/office/drawing/2014/main" val="2556402886"/>
                    </a:ext>
                  </a:extLst>
                </a:gridCol>
                <a:gridCol w="704006">
                  <a:extLst>
                    <a:ext uri="{9D8B030D-6E8A-4147-A177-3AD203B41FA5}">
                      <a16:colId xmlns:a16="http://schemas.microsoft.com/office/drawing/2014/main" val="2803082040"/>
                    </a:ext>
                  </a:extLst>
                </a:gridCol>
                <a:gridCol w="648296">
                  <a:extLst>
                    <a:ext uri="{9D8B030D-6E8A-4147-A177-3AD203B41FA5}">
                      <a16:colId xmlns:a16="http://schemas.microsoft.com/office/drawing/2014/main" val="3217221389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682638657"/>
                    </a:ext>
                  </a:extLst>
                </a:gridCol>
                <a:gridCol w="551742">
                  <a:extLst>
                    <a:ext uri="{9D8B030D-6E8A-4147-A177-3AD203B41FA5}">
                      <a16:colId xmlns:a16="http://schemas.microsoft.com/office/drawing/2014/main" val="2197519739"/>
                    </a:ext>
                  </a:extLst>
                </a:gridCol>
                <a:gridCol w="567970">
                  <a:extLst>
                    <a:ext uri="{9D8B030D-6E8A-4147-A177-3AD203B41FA5}">
                      <a16:colId xmlns:a16="http://schemas.microsoft.com/office/drawing/2014/main" val="1003183552"/>
                    </a:ext>
                  </a:extLst>
                </a:gridCol>
                <a:gridCol w="551743">
                  <a:extLst>
                    <a:ext uri="{9D8B030D-6E8A-4147-A177-3AD203B41FA5}">
                      <a16:colId xmlns:a16="http://schemas.microsoft.com/office/drawing/2014/main" val="4271630997"/>
                    </a:ext>
                  </a:extLst>
                </a:gridCol>
                <a:gridCol w="567969">
                  <a:extLst>
                    <a:ext uri="{9D8B030D-6E8A-4147-A177-3AD203B41FA5}">
                      <a16:colId xmlns:a16="http://schemas.microsoft.com/office/drawing/2014/main" val="2522188596"/>
                    </a:ext>
                  </a:extLst>
                </a:gridCol>
                <a:gridCol w="519288">
                  <a:extLst>
                    <a:ext uri="{9D8B030D-6E8A-4147-A177-3AD203B41FA5}">
                      <a16:colId xmlns:a16="http://schemas.microsoft.com/office/drawing/2014/main" val="923530410"/>
                    </a:ext>
                  </a:extLst>
                </a:gridCol>
                <a:gridCol w="551742">
                  <a:extLst>
                    <a:ext uri="{9D8B030D-6E8A-4147-A177-3AD203B41FA5}">
                      <a16:colId xmlns:a16="http://schemas.microsoft.com/office/drawing/2014/main" val="2180152090"/>
                    </a:ext>
                  </a:extLst>
                </a:gridCol>
                <a:gridCol w="567970">
                  <a:extLst>
                    <a:ext uri="{9D8B030D-6E8A-4147-A177-3AD203B41FA5}">
                      <a16:colId xmlns:a16="http://schemas.microsoft.com/office/drawing/2014/main" val="2398459619"/>
                    </a:ext>
                  </a:extLst>
                </a:gridCol>
                <a:gridCol w="584196">
                  <a:extLst>
                    <a:ext uri="{9D8B030D-6E8A-4147-A177-3AD203B41FA5}">
                      <a16:colId xmlns:a16="http://schemas.microsoft.com/office/drawing/2014/main" val="3767493535"/>
                    </a:ext>
                  </a:extLst>
                </a:gridCol>
                <a:gridCol w="551742">
                  <a:extLst>
                    <a:ext uri="{9D8B030D-6E8A-4147-A177-3AD203B41FA5}">
                      <a16:colId xmlns:a16="http://schemas.microsoft.com/office/drawing/2014/main" val="3264716295"/>
                    </a:ext>
                  </a:extLst>
                </a:gridCol>
                <a:gridCol w="535515">
                  <a:extLst>
                    <a:ext uri="{9D8B030D-6E8A-4147-A177-3AD203B41FA5}">
                      <a16:colId xmlns:a16="http://schemas.microsoft.com/office/drawing/2014/main" val="2049590144"/>
                    </a:ext>
                  </a:extLst>
                </a:gridCol>
                <a:gridCol w="550306">
                  <a:extLst>
                    <a:ext uri="{9D8B030D-6E8A-4147-A177-3AD203B41FA5}">
                      <a16:colId xmlns:a16="http://schemas.microsoft.com/office/drawing/2014/main" val="3585841015"/>
                    </a:ext>
                  </a:extLst>
                </a:gridCol>
              </a:tblGrid>
              <a:tr h="351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13805"/>
                  </a:ext>
                </a:extLst>
              </a:tr>
              <a:tr h="351560">
                <a:tc>
                  <a:txBody>
                    <a:bodyPr/>
                    <a:lstStyle/>
                    <a:p>
                      <a:r>
                        <a:rPr lang="en-US" b="1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91484"/>
                  </a:ext>
                </a:extLst>
              </a:tr>
              <a:tr h="351560">
                <a:tc>
                  <a:txBody>
                    <a:bodyPr/>
                    <a:lstStyle/>
                    <a:p>
                      <a:r>
                        <a:rPr lang="en-US" b="1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87397"/>
                  </a:ext>
                </a:extLst>
              </a:tr>
              <a:tr h="351560">
                <a:tc>
                  <a:txBody>
                    <a:bodyPr/>
                    <a:lstStyle/>
                    <a:p>
                      <a:r>
                        <a:rPr lang="en-US" b="1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62490"/>
                  </a:ext>
                </a:extLst>
              </a:tr>
              <a:tr h="351560">
                <a:tc>
                  <a:txBody>
                    <a:bodyPr/>
                    <a:lstStyle/>
                    <a:p>
                      <a:r>
                        <a:rPr lang="en-US" b="1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72501"/>
                  </a:ext>
                </a:extLst>
              </a:tr>
              <a:tr h="351560">
                <a:tc>
                  <a:txBody>
                    <a:bodyPr/>
                    <a:lstStyle/>
                    <a:p>
                      <a:r>
                        <a:rPr lang="en-US" b="1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69626"/>
                  </a:ext>
                </a:extLst>
              </a:tr>
              <a:tr h="351560">
                <a:tc>
                  <a:txBody>
                    <a:bodyPr/>
                    <a:lstStyle/>
                    <a:p>
                      <a:r>
                        <a:rPr lang="en-US" b="1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57738"/>
                  </a:ext>
                </a:extLst>
              </a:tr>
              <a:tr h="351560">
                <a:tc>
                  <a:txBody>
                    <a:bodyPr/>
                    <a:lstStyle/>
                    <a:p>
                      <a:r>
                        <a:rPr lang="en-US" b="1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19250"/>
                  </a:ext>
                </a:extLst>
              </a:tr>
              <a:tr h="351560">
                <a:tc>
                  <a:txBody>
                    <a:bodyPr/>
                    <a:lstStyle/>
                    <a:p>
                      <a:r>
                        <a:rPr lang="en-US" b="1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0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7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05439C-52B9-4FC5-896E-8BA69DDA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15"/>
            <a:ext cx="10515600" cy="6229290"/>
          </a:xfrm>
        </p:spPr>
        <p:txBody>
          <a:bodyPr>
            <a:normAutofit/>
          </a:bodyPr>
          <a:lstStyle/>
          <a:p>
            <a:pPr marL="0" lvl="0" indent="-127000" algn="just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valores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obtidos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representados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anterior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aplicámos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programa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construímos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detetar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recursivamente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pares de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valores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repetidos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diferentes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equações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encontrar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agrupá-los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respeitando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algumas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restrições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).</a:t>
            </a:r>
          </a:p>
          <a:p>
            <a:pPr marL="0" lvl="0" indent="-127000" algn="just"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resultados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obtidos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permitiram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reduzir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complexidade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solução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reduzindo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número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gates 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usar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 O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resultado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foi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seguinte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considerando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que as somas entre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parêntesis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foram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agrupadas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serem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reusadas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posteriormente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: </a:t>
            </a:r>
          </a:p>
          <a:p>
            <a:pPr marL="0" indent="0" algn="just">
              <a:buNone/>
            </a:pPr>
            <a:br>
              <a:rPr lang="en-US" sz="2000" dirty="0">
                <a:latin typeface="+mj-lt"/>
                <a:ea typeface="+mj-ea"/>
                <a:cs typeface="+mj-cs"/>
              </a:rPr>
            </a:br>
            <a:br>
              <a:rPr lang="en-US" sz="2000" dirty="0">
                <a:latin typeface="+mj-lt"/>
                <a:ea typeface="+mj-ea"/>
                <a:cs typeface="+mj-cs"/>
              </a:rPr>
            </a:br>
            <a:br>
              <a:rPr lang="en-US" sz="2000" dirty="0">
                <a:latin typeface="+mj-lt"/>
                <a:ea typeface="+mj-ea"/>
                <a:cs typeface="+mj-cs"/>
              </a:rPr>
            </a:br>
            <a:br>
              <a:rPr lang="en-US" sz="2000" dirty="0">
                <a:latin typeface="+mj-lt"/>
                <a:ea typeface="+mj-ea"/>
                <a:cs typeface="+mj-cs"/>
              </a:rPr>
            </a:br>
            <a:br>
              <a:rPr lang="en-US" sz="2000" dirty="0">
                <a:latin typeface="+mj-lt"/>
                <a:ea typeface="+mj-ea"/>
                <a:cs typeface="+mj-cs"/>
              </a:rPr>
            </a:br>
            <a:br>
              <a:rPr lang="en-US" sz="2000" dirty="0">
                <a:latin typeface="+mj-lt"/>
                <a:ea typeface="+mj-ea"/>
                <a:cs typeface="+mj-cs"/>
              </a:rPr>
            </a:br>
            <a:endParaRPr lang="en-US" sz="2000" dirty="0">
              <a:latin typeface="+mj-lt"/>
              <a:ea typeface="+mj-ea"/>
              <a:cs typeface="+mj-cs"/>
            </a:endParaRPr>
          </a:p>
          <a:p>
            <a:pPr marL="0" indent="0" algn="just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As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equações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acima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referenciadas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foram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usadas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o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caso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do Encoder, mas 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lógica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é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sem</a:t>
            </a:r>
            <a:r>
              <a:rPr lang="en-US" sz="2000" dirty="0" err="1">
                <a:latin typeface="+mj-lt"/>
              </a:rPr>
              <a:t>e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lhante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para o Checker.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Apenas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tem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considerar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cada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uma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das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equações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correspondente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bit dos 8 bits do resto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previamente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obtidos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através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do encoder. </a:t>
            </a:r>
            <a:b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No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caso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do Checker, para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verificar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existiu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erro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transmissão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mensagem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basta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verificar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algum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dos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valores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obtidos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encontra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 um,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ou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seja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se o resto da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divisão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polinomial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 soma do resto com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dados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pelo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polinómio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geral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(CRC-8) é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diferente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de zero. 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7C386F-8942-46A4-BFD1-19E5BED5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61286"/>
              </p:ext>
            </p:extLst>
          </p:nvPr>
        </p:nvGraphicFramePr>
        <p:xfrm>
          <a:off x="838199" y="2546683"/>
          <a:ext cx="10515600" cy="1558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313091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662727"/>
                    </a:ext>
                  </a:extLst>
                </a:gridCol>
              </a:tblGrid>
              <a:tr h="407737"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7</a:t>
                      </a:r>
                      <a:r>
                        <a:rPr lang="en-US" sz="1600" dirty="0"/>
                        <a:t> = 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22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23</a:t>
                      </a:r>
                      <a:r>
                        <a:rPr lang="en-US" sz="1600" dirty="0"/>
                        <a:t> + (x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) +  (x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21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13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20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 = 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 + (x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12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19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70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5</a:t>
                      </a:r>
                      <a:r>
                        <a:rPr lang="en-US" sz="1600" dirty="0"/>
                        <a:t> = x</a:t>
                      </a:r>
                      <a:r>
                        <a:rPr lang="en-US" sz="1600" baseline="30000" dirty="0"/>
                        <a:t>21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23</a:t>
                      </a:r>
                      <a:r>
                        <a:rPr lang="en-US" sz="1600" dirty="0"/>
                        <a:t> + (x</a:t>
                      </a:r>
                      <a:r>
                        <a:rPr lang="en-US" sz="1600" baseline="30000" dirty="0"/>
                        <a:t>11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18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13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20</a:t>
                      </a:r>
                      <a:r>
                        <a:rPr lang="en-US" sz="1600" dirty="0"/>
                        <a:t>) + ((x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22</a:t>
                      </a:r>
                      <a:r>
                        <a:rPr lang="en-US" sz="1600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4</a:t>
                      </a:r>
                      <a:r>
                        <a:rPr lang="en-US" sz="1600" dirty="0"/>
                        <a:t> = 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20</a:t>
                      </a:r>
                      <a:r>
                        <a:rPr lang="en-US" sz="1600" dirty="0"/>
                        <a:t> + (x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+x</a:t>
                      </a:r>
                      <a:r>
                        <a:rPr lang="en-US" sz="1600" baseline="30000" dirty="0"/>
                        <a:t>17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12</a:t>
                      </a:r>
                      <a:r>
                        <a:rPr lang="en-US" sz="1600" dirty="0"/>
                        <a:t>+x</a:t>
                      </a:r>
                      <a:r>
                        <a:rPr lang="en-US" sz="1600" baseline="30000" dirty="0"/>
                        <a:t>19</a:t>
                      </a:r>
                      <a:r>
                        <a:rPr lang="en-US" sz="1600" dirty="0"/>
                        <a:t>) + ((x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21</a:t>
                      </a:r>
                      <a:r>
                        <a:rPr lang="en-US" sz="1600" dirty="0"/>
                        <a:t>)+(x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22</a:t>
                      </a:r>
                      <a:r>
                        <a:rPr lang="en-US" sz="160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19375"/>
                  </a:ext>
                </a:extLst>
              </a:tr>
              <a:tr h="407737"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 = 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19</a:t>
                      </a:r>
                      <a:r>
                        <a:rPr lang="en-US" sz="1600" dirty="0"/>
                        <a:t> + (x</a:t>
                      </a:r>
                      <a:r>
                        <a:rPr lang="en-US" sz="1600" baseline="30000" dirty="0"/>
                        <a:t>11</a:t>
                      </a:r>
                      <a:r>
                        <a:rPr lang="en-US" sz="1600" dirty="0"/>
                        <a:t>+x</a:t>
                      </a:r>
                      <a:r>
                        <a:rPr lang="en-US" sz="1600" baseline="30000" dirty="0"/>
                        <a:t>18</a:t>
                      </a:r>
                      <a:r>
                        <a:rPr lang="en-US" sz="1600" dirty="0"/>
                        <a:t>) + ((x</a:t>
                      </a:r>
                      <a:r>
                        <a:rPr lang="en-US" sz="1600" baseline="30000" dirty="0"/>
                        <a:t>16</a:t>
                      </a:r>
                      <a:r>
                        <a:rPr lang="en-US" sz="1600" dirty="0"/>
                        <a:t>+x</a:t>
                      </a:r>
                      <a:r>
                        <a:rPr lang="en-US" sz="1600" baseline="30000" dirty="0"/>
                        <a:t>23</a:t>
                      </a:r>
                      <a:r>
                        <a:rPr lang="en-US" sz="1600" dirty="0"/>
                        <a:t>)+((x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+x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)+(x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+x</a:t>
                      </a:r>
                      <a:r>
                        <a:rPr lang="en-US" sz="1600" baseline="30000" dirty="0"/>
                        <a:t>22</a:t>
                      </a:r>
                      <a:r>
                        <a:rPr lang="en-US" sz="1600" dirty="0"/>
                        <a:t>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 = x</a:t>
                      </a:r>
                      <a:r>
                        <a:rPr lang="en-US" sz="1600" baseline="30000" dirty="0"/>
                        <a:t>13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18 </a:t>
                      </a:r>
                      <a:r>
                        <a:rPr lang="en-US" sz="1600" dirty="0"/>
                        <a:t>+  (x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21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+x</a:t>
                      </a:r>
                      <a:r>
                        <a:rPr lang="en-US" sz="1600" baseline="30000" dirty="0"/>
                        <a:t>17</a:t>
                      </a:r>
                      <a:r>
                        <a:rPr lang="en-US" sz="1600" dirty="0"/>
                        <a:t>) + ((x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22</a:t>
                      </a:r>
                      <a:r>
                        <a:rPr lang="en-US" sz="160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09553"/>
                  </a:ext>
                </a:extLst>
              </a:tr>
              <a:tr h="407737"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1</a:t>
                      </a:r>
                      <a:r>
                        <a:rPr lang="en-US" sz="1600" dirty="0"/>
                        <a:t> = x</a:t>
                      </a:r>
                      <a:r>
                        <a:rPr lang="en-US" sz="1600" baseline="30000" dirty="0"/>
                        <a:t>12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17 </a:t>
                      </a:r>
                      <a:r>
                        <a:rPr lang="en-US" sz="1600" dirty="0"/>
                        <a:t>+ ((x</a:t>
                      </a:r>
                      <a:r>
                        <a:rPr lang="en-US" sz="1600" baseline="30000" dirty="0"/>
                        <a:t>16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23</a:t>
                      </a:r>
                      <a:r>
                        <a:rPr lang="en-US" sz="1600" dirty="0"/>
                        <a:t>) + ((x</a:t>
                      </a:r>
                      <a:r>
                        <a:rPr lang="en-US" sz="1600" baseline="30000" dirty="0"/>
                        <a:t>10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22</a:t>
                      </a:r>
                      <a:r>
                        <a:rPr lang="en-US" sz="1600" dirty="0"/>
                        <a:t>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0</a:t>
                      </a:r>
                      <a:r>
                        <a:rPr lang="en-US" sz="1600" dirty="0"/>
                        <a:t> = x</a:t>
                      </a:r>
                      <a:r>
                        <a:rPr lang="en-US" sz="1600" baseline="30000" dirty="0"/>
                        <a:t>11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14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15</a:t>
                      </a:r>
                      <a:r>
                        <a:rPr lang="en-US" sz="1600" dirty="0"/>
                        <a:t> + (x</a:t>
                      </a:r>
                      <a:r>
                        <a:rPr lang="en-US" sz="1600" baseline="30000" dirty="0"/>
                        <a:t>16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23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21</a:t>
                      </a:r>
                      <a:r>
                        <a:rPr lang="en-US" sz="1600" dirty="0"/>
                        <a:t>) + (x</a:t>
                      </a:r>
                      <a:r>
                        <a:rPr lang="en-US" sz="1600" baseline="30000" dirty="0"/>
                        <a:t>9</a:t>
                      </a:r>
                      <a:r>
                        <a:rPr lang="en-US" sz="1600" dirty="0"/>
                        <a:t> + x</a:t>
                      </a:r>
                      <a:r>
                        <a:rPr lang="en-US" sz="1600" baseline="30000" dirty="0"/>
                        <a:t>22</a:t>
                      </a:r>
                      <a:r>
                        <a:rPr lang="en-US" sz="160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9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5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6A0C7-FCC9-4E8D-BED3-5209E9E1C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92" y="393892"/>
            <a:ext cx="7834744" cy="6199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E19822-33F3-4B2B-8B68-CD6E9AADC940}"/>
              </a:ext>
            </a:extLst>
          </p:cNvPr>
          <p:cNvSpPr/>
          <p:nvPr/>
        </p:nvSpPr>
        <p:spPr>
          <a:xfrm>
            <a:off x="4862945" y="150668"/>
            <a:ext cx="6390411" cy="6556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5607-BEA2-47B1-8BDD-694633A2ED16}"/>
              </a:ext>
            </a:extLst>
          </p:cNvPr>
          <p:cNvSpPr txBox="1"/>
          <p:nvPr/>
        </p:nvSpPr>
        <p:spPr>
          <a:xfrm>
            <a:off x="1078636" y="613063"/>
            <a:ext cx="1940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Encoder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56759-36E4-4B74-B74D-966035D7BCD7}"/>
              </a:ext>
            </a:extLst>
          </p:cNvPr>
          <p:cNvSpPr txBox="1"/>
          <p:nvPr/>
        </p:nvSpPr>
        <p:spPr>
          <a:xfrm>
            <a:off x="232064" y="2169881"/>
            <a:ext cx="3633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Considerando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cada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gate XOR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tem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de 4 ns:</a:t>
            </a:r>
            <a:b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</a:br>
            <a:b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b="1" dirty="0" err="1">
                <a:latin typeface="Cambria" panose="02040503050406030204" pitchFamily="18" charset="0"/>
                <a:cs typeface="Arial" panose="020B0604020202020204" pitchFamily="34" charset="0"/>
              </a:rPr>
              <a:t>Complexidade</a:t>
            </a:r>
            <a:r>
              <a:rPr lang="en-US" b="1" dirty="0">
                <a:latin typeface="Cambria" panose="0204050305040603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40 gates XOR</a:t>
            </a:r>
          </a:p>
          <a:p>
            <a:pPr algn="just"/>
            <a:r>
              <a:rPr lang="en-US" b="1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b="1" dirty="0">
                <a:latin typeface="Cambria" panose="02040503050406030204" pitchFamily="18" charset="0"/>
                <a:cs typeface="Arial" panose="020B0604020202020204" pitchFamily="34" charset="0"/>
              </a:rPr>
              <a:t> total: 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4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níveis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de XORs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correspondem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a um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total de (4*4) 16 ns.</a:t>
            </a:r>
          </a:p>
        </p:txBody>
      </p:sp>
    </p:spTree>
    <p:extLst>
      <p:ext uri="{BB962C8B-B14F-4D97-AF65-F5344CB8AC3E}">
        <p14:creationId xmlns:p14="http://schemas.microsoft.com/office/powerpoint/2010/main" val="298107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CD7361-4AD7-4AA9-BCB5-0FCCCCDE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62" y="332620"/>
            <a:ext cx="7531331" cy="6096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E19822-33F3-4B2B-8B68-CD6E9AADC940}"/>
              </a:ext>
            </a:extLst>
          </p:cNvPr>
          <p:cNvSpPr/>
          <p:nvPr/>
        </p:nvSpPr>
        <p:spPr>
          <a:xfrm>
            <a:off x="5091546" y="83127"/>
            <a:ext cx="6411190" cy="6691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E7AD1-616E-4596-9037-0C7B7A77977E}"/>
              </a:ext>
            </a:extLst>
          </p:cNvPr>
          <p:cNvSpPr txBox="1"/>
          <p:nvPr/>
        </p:nvSpPr>
        <p:spPr>
          <a:xfrm>
            <a:off x="1078636" y="613063"/>
            <a:ext cx="190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Checker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BD538-F516-4112-AF79-7025BF194467}"/>
              </a:ext>
            </a:extLst>
          </p:cNvPr>
          <p:cNvSpPr txBox="1"/>
          <p:nvPr/>
        </p:nvSpPr>
        <p:spPr>
          <a:xfrm>
            <a:off x="232064" y="2169881"/>
            <a:ext cx="3633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Considerando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cada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gate XOR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tem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de 4 ns e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cada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gate OR um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de 2 ns:</a:t>
            </a:r>
            <a:b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</a:br>
            <a:b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b="1" dirty="0" err="1">
                <a:latin typeface="Cambria" panose="02040503050406030204" pitchFamily="18" charset="0"/>
                <a:cs typeface="Arial" panose="020B0604020202020204" pitchFamily="34" charset="0"/>
              </a:rPr>
              <a:t>Complexidade</a:t>
            </a:r>
            <a:r>
              <a:rPr lang="en-US" b="1" dirty="0">
                <a:latin typeface="Cambria" panose="020405030504060302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48 gates XOR + 7 gates OR</a:t>
            </a:r>
          </a:p>
          <a:p>
            <a:pPr algn="just"/>
            <a:r>
              <a:rPr lang="en-US" b="1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b="1" dirty="0">
                <a:latin typeface="Cambria" panose="02040503050406030204" pitchFamily="18" charset="0"/>
                <a:cs typeface="Arial" panose="020B0604020202020204" pitchFamily="34" charset="0"/>
              </a:rPr>
              <a:t> total: 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4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níveis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de XORs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correspondem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a um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de (4*4) 16 ns. 3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níveis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Ors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correspondema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um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de (3*2) 6 ns. </a:t>
            </a:r>
            <a:r>
              <a:rPr lang="en-US" dirty="0" err="1">
                <a:latin typeface="Cambria" panose="02040503050406030204" pitchFamily="18" charset="0"/>
                <a:cs typeface="Arial" panose="020B0604020202020204" pitchFamily="34" charset="0"/>
              </a:rPr>
              <a:t>Atraso</a:t>
            </a:r>
            <a:r>
              <a:rPr lang="en-US" dirty="0">
                <a:latin typeface="Cambria" panose="02040503050406030204" pitchFamily="18" charset="0"/>
                <a:cs typeface="Arial" panose="020B0604020202020204" pitchFamily="34" charset="0"/>
              </a:rPr>
              <a:t> total de (16 + 6) 22 ns.</a:t>
            </a:r>
          </a:p>
        </p:txBody>
      </p:sp>
    </p:spTree>
    <p:extLst>
      <p:ext uri="{BB962C8B-B14F-4D97-AF65-F5344CB8AC3E}">
        <p14:creationId xmlns:p14="http://schemas.microsoft.com/office/powerpoint/2010/main" val="398203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402</Words>
  <Application>Microsoft Office PowerPoint</Application>
  <PresentationFormat>Widescreen</PresentationFormat>
  <Paragraphs>175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Mestrado Integrado em Engenharia de Computadores e Telemática   Arquitetura de Computadores Avançada  Assignment 1 – Cyclic Redundancy Check   Pedro Santos, nº 76532 José Pedro Duarte, nº 64194  Prof. António Rui Borges</vt:lpstr>
      <vt:lpstr>Cyclic Redundancy Check (CRC-8)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Pedro Duarte</dc:creator>
  <cp:lastModifiedBy>José Pedro Duarte</cp:lastModifiedBy>
  <cp:revision>23</cp:revision>
  <dcterms:created xsi:type="dcterms:W3CDTF">2017-11-23T16:48:19Z</dcterms:created>
  <dcterms:modified xsi:type="dcterms:W3CDTF">2017-11-23T22:43:21Z</dcterms:modified>
</cp:coreProperties>
</file>