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6" r:id="rId3"/>
    <p:sldId id="277" r:id="rId4"/>
    <p:sldId id="278" r:id="rId5"/>
    <p:sldId id="279" r:id="rId6"/>
    <p:sldId id="281" r:id="rId7"/>
    <p:sldId id="280"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89018-A7B5-4BD3-977D-A7B725010479}" type="datetimeFigureOut">
              <a:rPr lang="es-ES" smtClean="0"/>
              <a:t>22/01/2021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4310A-9664-4DAB-840B-E61AABA3D684}" type="slidenum">
              <a:rPr lang="es-ES" smtClean="0"/>
              <a:t>‹Nº›</a:t>
            </a:fld>
            <a:endParaRPr lang="es-ES"/>
          </a:p>
        </p:txBody>
      </p:sp>
    </p:spTree>
    <p:extLst>
      <p:ext uri="{BB962C8B-B14F-4D97-AF65-F5344CB8AC3E}">
        <p14:creationId xmlns:p14="http://schemas.microsoft.com/office/powerpoint/2010/main" val="28617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938113-2539-425C-BD2F-6F66942F2E4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DF20316-0840-4B4D-9169-75820A8AD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033F2A4-1B7E-40D6-B046-A176D85FF0E9}"/>
              </a:ext>
            </a:extLst>
          </p:cNvPr>
          <p:cNvSpPr>
            <a:spLocks noGrp="1"/>
          </p:cNvSpPr>
          <p:nvPr>
            <p:ph type="dt" sz="half" idx="10"/>
          </p:nvPr>
        </p:nvSpPr>
        <p:spPr/>
        <p:txBody>
          <a:bodyPr/>
          <a:lstStyle/>
          <a:p>
            <a:fld id="{83A0300B-1373-43FC-B469-D99C42E1CB04}" type="datetime1">
              <a:rPr lang="es-ES" smtClean="0"/>
              <a:t>22/01/2021</a:t>
            </a:fld>
            <a:endParaRPr lang="es-ES"/>
          </a:p>
        </p:txBody>
      </p:sp>
      <p:sp>
        <p:nvSpPr>
          <p:cNvPr id="5" name="Marcador de pie de página 4">
            <a:extLst>
              <a:ext uri="{FF2B5EF4-FFF2-40B4-BE49-F238E27FC236}">
                <a16:creationId xmlns:a16="http://schemas.microsoft.com/office/drawing/2014/main" id="{645ED11C-C910-498E-BC11-52E69776E6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BA59E6C-D853-4F20-8384-8ABF1A1017E2}"/>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15805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1AAF3A-8B38-408D-B379-DC4AA013F96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43D8F46-7AD4-4E5E-9315-F161997BA35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9406C96-C9CA-418C-9346-0F922227CE38}"/>
              </a:ext>
            </a:extLst>
          </p:cNvPr>
          <p:cNvSpPr>
            <a:spLocks noGrp="1"/>
          </p:cNvSpPr>
          <p:nvPr>
            <p:ph type="dt" sz="half" idx="10"/>
          </p:nvPr>
        </p:nvSpPr>
        <p:spPr/>
        <p:txBody>
          <a:bodyPr/>
          <a:lstStyle/>
          <a:p>
            <a:fld id="{124D1DB3-F5D8-4407-AAAE-EF5B774AA306}" type="datetime1">
              <a:rPr lang="es-ES" smtClean="0"/>
              <a:t>22/01/2021</a:t>
            </a:fld>
            <a:endParaRPr lang="es-ES"/>
          </a:p>
        </p:txBody>
      </p:sp>
      <p:sp>
        <p:nvSpPr>
          <p:cNvPr id="5" name="Marcador de pie de página 4">
            <a:extLst>
              <a:ext uri="{FF2B5EF4-FFF2-40B4-BE49-F238E27FC236}">
                <a16:creationId xmlns:a16="http://schemas.microsoft.com/office/drawing/2014/main" id="{8374B003-59EA-4EEC-95C6-3E8484443F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C6E630-26B3-4618-85CA-B449C3DEB921}"/>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327371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16DA829-7606-4301-B93D-40B6642A9A2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6401EA8-7FB6-49AF-9E56-0CB5841FAC5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479E812-F164-474E-8468-F3F60A447F34}"/>
              </a:ext>
            </a:extLst>
          </p:cNvPr>
          <p:cNvSpPr>
            <a:spLocks noGrp="1"/>
          </p:cNvSpPr>
          <p:nvPr>
            <p:ph type="dt" sz="half" idx="10"/>
          </p:nvPr>
        </p:nvSpPr>
        <p:spPr/>
        <p:txBody>
          <a:bodyPr/>
          <a:lstStyle/>
          <a:p>
            <a:fld id="{BF43F11B-A42B-4312-A712-2A0FAD34B92B}" type="datetime1">
              <a:rPr lang="es-ES" smtClean="0"/>
              <a:t>22/01/2021</a:t>
            </a:fld>
            <a:endParaRPr lang="es-ES"/>
          </a:p>
        </p:txBody>
      </p:sp>
      <p:sp>
        <p:nvSpPr>
          <p:cNvPr id="5" name="Marcador de pie de página 4">
            <a:extLst>
              <a:ext uri="{FF2B5EF4-FFF2-40B4-BE49-F238E27FC236}">
                <a16:creationId xmlns:a16="http://schemas.microsoft.com/office/drawing/2014/main" id="{1BBEE84E-123C-461A-B6AE-6CA1329D6F4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510E641-DE11-4E53-8258-17D087A6BEAA}"/>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55623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D8FC5C-3F07-4414-9F5B-8889BD138E3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CE23BDA-9397-4ABE-9D6D-37907096B3B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F265DB0-B883-4593-B215-32168AA25175}"/>
              </a:ext>
            </a:extLst>
          </p:cNvPr>
          <p:cNvSpPr>
            <a:spLocks noGrp="1"/>
          </p:cNvSpPr>
          <p:nvPr>
            <p:ph type="dt" sz="half" idx="10"/>
          </p:nvPr>
        </p:nvSpPr>
        <p:spPr/>
        <p:txBody>
          <a:bodyPr/>
          <a:lstStyle/>
          <a:p>
            <a:fld id="{DBD9AF38-8B24-4280-BB23-DF1C3DE55A37}" type="datetime1">
              <a:rPr lang="es-ES" smtClean="0"/>
              <a:t>22/01/2021</a:t>
            </a:fld>
            <a:endParaRPr lang="es-ES"/>
          </a:p>
        </p:txBody>
      </p:sp>
      <p:sp>
        <p:nvSpPr>
          <p:cNvPr id="5" name="Marcador de pie de página 4">
            <a:extLst>
              <a:ext uri="{FF2B5EF4-FFF2-40B4-BE49-F238E27FC236}">
                <a16:creationId xmlns:a16="http://schemas.microsoft.com/office/drawing/2014/main" id="{85C9E6E7-AE98-42BD-8F87-3A4220A3D5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4B8016E-124C-4B5E-A8BD-935D75144060}"/>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131877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E4BFB-1BBC-473B-99F5-6596E248565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C67E91-5F92-40E7-813D-FF631AD4D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AD1238C-4344-494D-818D-3FB5E47275FE}"/>
              </a:ext>
            </a:extLst>
          </p:cNvPr>
          <p:cNvSpPr>
            <a:spLocks noGrp="1"/>
          </p:cNvSpPr>
          <p:nvPr>
            <p:ph type="dt" sz="half" idx="10"/>
          </p:nvPr>
        </p:nvSpPr>
        <p:spPr/>
        <p:txBody>
          <a:bodyPr/>
          <a:lstStyle/>
          <a:p>
            <a:fld id="{7A683862-F383-497E-8699-19D378479AF5}" type="datetime1">
              <a:rPr lang="es-ES" smtClean="0"/>
              <a:t>22/01/2021</a:t>
            </a:fld>
            <a:endParaRPr lang="es-ES"/>
          </a:p>
        </p:txBody>
      </p:sp>
      <p:sp>
        <p:nvSpPr>
          <p:cNvPr id="5" name="Marcador de pie de página 4">
            <a:extLst>
              <a:ext uri="{FF2B5EF4-FFF2-40B4-BE49-F238E27FC236}">
                <a16:creationId xmlns:a16="http://schemas.microsoft.com/office/drawing/2014/main" id="{F5E1C15B-31FB-440F-A9E9-94037A2EBF2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330822-7B86-4745-A520-7D0CEB743DCD}"/>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3299056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1FBF5-7F6F-476E-B399-97BF5D19A57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0D9BC20-4D43-4B61-9946-7D2100EAE29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878924D-9DC8-4905-8EBC-93451A6BC79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E196B2D-6DE3-4995-BC74-05AC23481122}"/>
              </a:ext>
            </a:extLst>
          </p:cNvPr>
          <p:cNvSpPr>
            <a:spLocks noGrp="1"/>
          </p:cNvSpPr>
          <p:nvPr>
            <p:ph type="dt" sz="half" idx="10"/>
          </p:nvPr>
        </p:nvSpPr>
        <p:spPr/>
        <p:txBody>
          <a:bodyPr/>
          <a:lstStyle/>
          <a:p>
            <a:fld id="{DD1492FE-D341-4238-8FF2-4DBDF685B6A5}" type="datetime1">
              <a:rPr lang="es-ES" smtClean="0"/>
              <a:t>22/01/2021</a:t>
            </a:fld>
            <a:endParaRPr lang="es-ES"/>
          </a:p>
        </p:txBody>
      </p:sp>
      <p:sp>
        <p:nvSpPr>
          <p:cNvPr id="6" name="Marcador de pie de página 5">
            <a:extLst>
              <a:ext uri="{FF2B5EF4-FFF2-40B4-BE49-F238E27FC236}">
                <a16:creationId xmlns:a16="http://schemas.microsoft.com/office/drawing/2014/main" id="{63F97A08-CDD5-4CAC-9C46-25E13EAAF6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02FAEF8-A7EC-4873-B0D0-FC30DF9A0170}"/>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13687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A64DC-DA64-4F05-88CA-931CF7E3FCD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C60053F-627F-455A-88D1-040D62492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5FBB040-9F39-48E8-8DFD-4168EA8A8FF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FDF1D8B-82AA-4BCA-A8C1-FA378D76E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A974946-4A55-458C-9879-6F47CD21A6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A0BC62C-29DC-4A8D-9EFC-B459D43AC225}"/>
              </a:ext>
            </a:extLst>
          </p:cNvPr>
          <p:cNvSpPr>
            <a:spLocks noGrp="1"/>
          </p:cNvSpPr>
          <p:nvPr>
            <p:ph type="dt" sz="half" idx="10"/>
          </p:nvPr>
        </p:nvSpPr>
        <p:spPr/>
        <p:txBody>
          <a:bodyPr/>
          <a:lstStyle/>
          <a:p>
            <a:fld id="{9F4C5E4C-0C44-496E-9741-B05F985B16FF}" type="datetime1">
              <a:rPr lang="es-ES" smtClean="0"/>
              <a:t>22/01/2021</a:t>
            </a:fld>
            <a:endParaRPr lang="es-ES"/>
          </a:p>
        </p:txBody>
      </p:sp>
      <p:sp>
        <p:nvSpPr>
          <p:cNvPr id="8" name="Marcador de pie de página 7">
            <a:extLst>
              <a:ext uri="{FF2B5EF4-FFF2-40B4-BE49-F238E27FC236}">
                <a16:creationId xmlns:a16="http://schemas.microsoft.com/office/drawing/2014/main" id="{C1106D90-750B-44CB-9B75-352F5FE1238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6F3EF54-6E27-4966-AD19-E9977DCC101D}"/>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3520740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62CDA-5F54-436B-ADFB-AE2FE5751B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5C8C4B5-8F5E-4421-B6BB-1349254C2736}"/>
              </a:ext>
            </a:extLst>
          </p:cNvPr>
          <p:cNvSpPr>
            <a:spLocks noGrp="1"/>
          </p:cNvSpPr>
          <p:nvPr>
            <p:ph type="dt" sz="half" idx="10"/>
          </p:nvPr>
        </p:nvSpPr>
        <p:spPr/>
        <p:txBody>
          <a:bodyPr/>
          <a:lstStyle/>
          <a:p>
            <a:fld id="{825F0708-C6CC-4D7A-A8D5-5AD0C16BC08E}" type="datetime1">
              <a:rPr lang="es-ES" smtClean="0"/>
              <a:t>22/01/2021</a:t>
            </a:fld>
            <a:endParaRPr lang="es-ES"/>
          </a:p>
        </p:txBody>
      </p:sp>
      <p:sp>
        <p:nvSpPr>
          <p:cNvPr id="4" name="Marcador de pie de página 3">
            <a:extLst>
              <a:ext uri="{FF2B5EF4-FFF2-40B4-BE49-F238E27FC236}">
                <a16:creationId xmlns:a16="http://schemas.microsoft.com/office/drawing/2014/main" id="{5980F4CE-0E0E-4C70-A532-D52B936A202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174B7E5-3494-412A-8C1B-9B97F97D513A}"/>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71706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3EEA527-9B22-4B27-8D32-452E31AABB5E}"/>
              </a:ext>
            </a:extLst>
          </p:cNvPr>
          <p:cNvSpPr>
            <a:spLocks noGrp="1"/>
          </p:cNvSpPr>
          <p:nvPr>
            <p:ph type="dt" sz="half" idx="10"/>
          </p:nvPr>
        </p:nvSpPr>
        <p:spPr/>
        <p:txBody>
          <a:bodyPr/>
          <a:lstStyle/>
          <a:p>
            <a:fld id="{8770331D-F791-43FE-9092-B59582494D53}" type="datetime1">
              <a:rPr lang="es-ES" smtClean="0"/>
              <a:t>22/01/2021</a:t>
            </a:fld>
            <a:endParaRPr lang="es-ES"/>
          </a:p>
        </p:txBody>
      </p:sp>
      <p:sp>
        <p:nvSpPr>
          <p:cNvPr id="3" name="Marcador de pie de página 2">
            <a:extLst>
              <a:ext uri="{FF2B5EF4-FFF2-40B4-BE49-F238E27FC236}">
                <a16:creationId xmlns:a16="http://schemas.microsoft.com/office/drawing/2014/main" id="{EB9A6B39-711A-494B-B09F-BFF549BAAC0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94FD50B-9847-4DCA-87C9-200F3918297C}"/>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176721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307B4-4CD8-40D2-8474-529D317E353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E9F6A7-7FEB-4A99-A43F-07304012C6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A12A16B-B5AA-46E7-AFFF-FC24D4192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D6E64F-6BF4-4B9C-96A0-05D85A5E7A19}"/>
              </a:ext>
            </a:extLst>
          </p:cNvPr>
          <p:cNvSpPr>
            <a:spLocks noGrp="1"/>
          </p:cNvSpPr>
          <p:nvPr>
            <p:ph type="dt" sz="half" idx="10"/>
          </p:nvPr>
        </p:nvSpPr>
        <p:spPr/>
        <p:txBody>
          <a:bodyPr/>
          <a:lstStyle/>
          <a:p>
            <a:fld id="{94B89243-8305-41D5-B9DF-B36E6F7E3B85}" type="datetime1">
              <a:rPr lang="es-ES" smtClean="0"/>
              <a:t>22/01/2021</a:t>
            </a:fld>
            <a:endParaRPr lang="es-ES"/>
          </a:p>
        </p:txBody>
      </p:sp>
      <p:sp>
        <p:nvSpPr>
          <p:cNvPr id="6" name="Marcador de pie de página 5">
            <a:extLst>
              <a:ext uri="{FF2B5EF4-FFF2-40B4-BE49-F238E27FC236}">
                <a16:creationId xmlns:a16="http://schemas.microsoft.com/office/drawing/2014/main" id="{493D4239-EB68-4B9A-B704-4A049394EAC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CB3617A-E4E1-4D99-B1BD-108089C88CFD}"/>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288072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FC384-2667-493A-952B-0855E9020B9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E0E6F84-4AE0-4A7B-B230-40DC6A635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85EB8BB-0E06-4AA7-B5F9-EF5CB0DD7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704242-F73C-474F-988B-FEDA673C4774}"/>
              </a:ext>
            </a:extLst>
          </p:cNvPr>
          <p:cNvSpPr>
            <a:spLocks noGrp="1"/>
          </p:cNvSpPr>
          <p:nvPr>
            <p:ph type="dt" sz="half" idx="10"/>
          </p:nvPr>
        </p:nvSpPr>
        <p:spPr/>
        <p:txBody>
          <a:bodyPr/>
          <a:lstStyle/>
          <a:p>
            <a:fld id="{70721090-B528-4F71-B51B-4139FC7BD575}" type="datetime1">
              <a:rPr lang="es-ES" smtClean="0"/>
              <a:t>22/01/2021</a:t>
            </a:fld>
            <a:endParaRPr lang="es-ES"/>
          </a:p>
        </p:txBody>
      </p:sp>
      <p:sp>
        <p:nvSpPr>
          <p:cNvPr id="6" name="Marcador de pie de página 5">
            <a:extLst>
              <a:ext uri="{FF2B5EF4-FFF2-40B4-BE49-F238E27FC236}">
                <a16:creationId xmlns:a16="http://schemas.microsoft.com/office/drawing/2014/main" id="{BAF4040E-42FA-43AD-92EA-14AFAA23CBE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83A99CA-1A1E-4FEF-9442-9CA4D31435C4}"/>
              </a:ext>
            </a:extLst>
          </p:cNvPr>
          <p:cNvSpPr>
            <a:spLocks noGrp="1"/>
          </p:cNvSpPr>
          <p:nvPr>
            <p:ph type="sldNum" sz="quarter" idx="12"/>
          </p:nvPr>
        </p:nvSpPr>
        <p:spPr/>
        <p:txBody>
          <a:bodyPr/>
          <a:lstStyle/>
          <a:p>
            <a:fld id="{2CDF0C44-61AD-46DF-BA37-3B7A7AA81739}" type="slidenum">
              <a:rPr lang="es-ES" smtClean="0"/>
              <a:t>‹Nº›</a:t>
            </a:fld>
            <a:endParaRPr lang="es-ES"/>
          </a:p>
        </p:txBody>
      </p:sp>
    </p:spTree>
    <p:extLst>
      <p:ext uri="{BB962C8B-B14F-4D97-AF65-F5344CB8AC3E}">
        <p14:creationId xmlns:p14="http://schemas.microsoft.com/office/powerpoint/2010/main" val="40179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B08CA81-3BBC-40AF-B287-C653797DF1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D08BEA9-9001-47C5-B8E7-6FA4D4DDA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9EF787C-4190-4B44-B5D9-F512B864C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81B2B-EC82-4364-930A-935987A8AAC3}" type="datetime1">
              <a:rPr lang="es-ES" smtClean="0"/>
              <a:t>22/01/2021</a:t>
            </a:fld>
            <a:endParaRPr lang="es-ES"/>
          </a:p>
        </p:txBody>
      </p:sp>
      <p:sp>
        <p:nvSpPr>
          <p:cNvPr id="5" name="Marcador de pie de página 4">
            <a:extLst>
              <a:ext uri="{FF2B5EF4-FFF2-40B4-BE49-F238E27FC236}">
                <a16:creationId xmlns:a16="http://schemas.microsoft.com/office/drawing/2014/main" id="{F56992C1-46B9-401E-9110-A009397DF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C27E9CF-F9CE-4885-8BB2-DD65922ED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F0C44-61AD-46DF-BA37-3B7A7AA81739}" type="slidenum">
              <a:rPr lang="es-ES" smtClean="0"/>
              <a:t>‹Nº›</a:t>
            </a:fld>
            <a:endParaRPr lang="es-ES"/>
          </a:p>
        </p:txBody>
      </p:sp>
    </p:spTree>
    <p:extLst>
      <p:ext uri="{BB962C8B-B14F-4D97-AF65-F5344CB8AC3E}">
        <p14:creationId xmlns:p14="http://schemas.microsoft.com/office/powerpoint/2010/main" val="3476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foursquare.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3"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5" name="CuadroTexto 4">
            <a:extLst>
              <a:ext uri="{FF2B5EF4-FFF2-40B4-BE49-F238E27FC236}">
                <a16:creationId xmlns:a16="http://schemas.microsoft.com/office/drawing/2014/main" id="{FD5B9EA4-E6F5-44BE-9EDD-4F64E9180396}"/>
              </a:ext>
            </a:extLst>
          </p:cNvPr>
          <p:cNvSpPr txBox="1"/>
          <p:nvPr/>
        </p:nvSpPr>
        <p:spPr>
          <a:xfrm>
            <a:off x="3215729" y="4165152"/>
            <a:ext cx="5760846" cy="682079"/>
          </a:xfrm>
          <a:prstGeom prst="rect">
            <a:avLst/>
          </a:prstGeom>
        </p:spPr>
        <p:txBody>
          <a:bodyPr vert="horz" lIns="91440" tIns="45720" rIns="91440" bIns="45720" rtlCol="0">
            <a:normAutofit/>
          </a:bodyPr>
          <a:lstStyle/>
          <a:p>
            <a:pPr algn="ctr">
              <a:lnSpc>
                <a:spcPct val="90000"/>
              </a:lnSpc>
              <a:spcBef>
                <a:spcPts val="1000"/>
              </a:spcBef>
            </a:pPr>
            <a:r>
              <a:rPr lang="en-US" sz="1500" b="1" i="0" kern="1200">
                <a:solidFill>
                  <a:schemeClr val="tx2"/>
                </a:solidFill>
                <a:effectLst/>
                <a:latin typeface="+mn-lt"/>
                <a:ea typeface="+mn-ea"/>
                <a:cs typeface="+mn-cs"/>
              </a:rPr>
              <a:t>José Antonio Peño Beldad</a:t>
            </a:r>
          </a:p>
          <a:p>
            <a:pPr algn="ctr">
              <a:lnSpc>
                <a:spcPct val="90000"/>
              </a:lnSpc>
              <a:spcBef>
                <a:spcPts val="1000"/>
              </a:spcBef>
            </a:pPr>
            <a:r>
              <a:rPr lang="en-US" sz="1500" b="1" kern="1200">
                <a:solidFill>
                  <a:schemeClr val="tx2"/>
                </a:solidFill>
                <a:latin typeface="+mn-lt"/>
                <a:ea typeface="+mn-ea"/>
                <a:cs typeface="+mn-cs"/>
              </a:rPr>
              <a:t>21-01-2020</a:t>
            </a:r>
            <a:endParaRPr lang="en-US" sz="1500" kern="1200">
              <a:solidFill>
                <a:schemeClr val="tx2"/>
              </a:solidFill>
              <a:latin typeface="+mn-lt"/>
              <a:ea typeface="+mn-ea"/>
              <a:cs typeface="+mn-cs"/>
            </a:endParaRPr>
          </a:p>
        </p:txBody>
      </p:sp>
      <p:sp>
        <p:nvSpPr>
          <p:cNvPr id="4" name="CuadroTexto 3">
            <a:extLst>
              <a:ext uri="{FF2B5EF4-FFF2-40B4-BE49-F238E27FC236}">
                <a16:creationId xmlns:a16="http://schemas.microsoft.com/office/drawing/2014/main" id="{756150CF-CC4D-4CB6-AF1D-4C569E0A954C}"/>
              </a:ext>
            </a:extLst>
          </p:cNvPr>
          <p:cNvSpPr txBox="1"/>
          <p:nvPr/>
        </p:nvSpPr>
        <p:spPr>
          <a:xfrm>
            <a:off x="1741449" y="2407037"/>
            <a:ext cx="8709101" cy="1077218"/>
          </a:xfrm>
          <a:prstGeom prst="rect">
            <a:avLst/>
          </a:prstGeom>
          <a:noFill/>
        </p:spPr>
        <p:txBody>
          <a:bodyPr wrap="square" rtlCol="0">
            <a:spAutoFit/>
          </a:bodyPr>
          <a:lstStyle/>
          <a:p>
            <a:pPr algn="ctr">
              <a:spcAft>
                <a:spcPts val="600"/>
              </a:spcAft>
            </a:pPr>
            <a:r>
              <a:rPr lang="en-US" b="1" i="0">
                <a:solidFill>
                  <a:srgbClr val="000000"/>
                </a:solidFill>
                <a:effectLst/>
                <a:latin typeface="Helvetica Neue"/>
              </a:rPr>
              <a:t>Clustering the Neighbourhoods with Chinese Restaurants of London</a:t>
            </a:r>
          </a:p>
          <a:p>
            <a:pPr algn="ctr">
              <a:spcAft>
                <a:spcPts val="600"/>
              </a:spcAft>
            </a:pPr>
            <a:r>
              <a:rPr lang="es-ES"/>
              <a:t>Final Project </a:t>
            </a:r>
          </a:p>
          <a:p>
            <a:pPr algn="ctr">
              <a:spcAft>
                <a:spcPts val="600"/>
              </a:spcAft>
            </a:pPr>
            <a:r>
              <a:rPr lang="es-ES"/>
              <a:t>Applied Capstone</a:t>
            </a:r>
          </a:p>
        </p:txBody>
      </p:sp>
      <p:sp>
        <p:nvSpPr>
          <p:cNvPr id="2" name="Marcador de número de diapositiva 1">
            <a:extLst>
              <a:ext uri="{FF2B5EF4-FFF2-40B4-BE49-F238E27FC236}">
                <a16:creationId xmlns:a16="http://schemas.microsoft.com/office/drawing/2014/main" id="{518E1B95-E51A-492E-8105-DBEA8D241865}"/>
              </a:ext>
            </a:extLst>
          </p:cNvPr>
          <p:cNvSpPr>
            <a:spLocks noGrp="1"/>
          </p:cNvSpPr>
          <p:nvPr>
            <p:ph type="sldNum" sz="quarter" idx="12"/>
          </p:nvPr>
        </p:nvSpPr>
        <p:spPr/>
        <p:txBody>
          <a:bodyPr/>
          <a:lstStyle/>
          <a:p>
            <a:fld id="{2CDF0C44-61AD-46DF-BA37-3B7A7AA81739}" type="slidenum">
              <a:rPr lang="es-ES" smtClean="0"/>
              <a:t>1</a:t>
            </a:fld>
            <a:endParaRPr lang="es-ES"/>
          </a:p>
        </p:txBody>
      </p:sp>
    </p:spTree>
    <p:extLst>
      <p:ext uri="{BB962C8B-B14F-4D97-AF65-F5344CB8AC3E}">
        <p14:creationId xmlns:p14="http://schemas.microsoft.com/office/powerpoint/2010/main" val="77693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6C1920EA-6A7F-4ABD-81D0-1678D5DC179E}"/>
              </a:ext>
            </a:extLst>
          </p:cNvPr>
          <p:cNvSpPr>
            <a:spLocks noGrp="1"/>
          </p:cNvSpPr>
          <p:nvPr>
            <p:ph type="sldNum" sz="quarter" idx="12"/>
          </p:nvPr>
        </p:nvSpPr>
        <p:spPr/>
        <p:txBody>
          <a:bodyPr/>
          <a:lstStyle/>
          <a:p>
            <a:fld id="{2CDF0C44-61AD-46DF-BA37-3B7A7AA81739}" type="slidenum">
              <a:rPr lang="es-ES" smtClean="0"/>
              <a:t>10</a:t>
            </a:fld>
            <a:endParaRPr lang="es-ES"/>
          </a:p>
        </p:txBody>
      </p:sp>
      <p:sp>
        <p:nvSpPr>
          <p:cNvPr id="11" name="CuadroTexto 10">
            <a:extLst>
              <a:ext uri="{FF2B5EF4-FFF2-40B4-BE49-F238E27FC236}">
                <a16:creationId xmlns:a16="http://schemas.microsoft.com/office/drawing/2014/main" id="{77D994F9-0AC7-4A04-9867-F8EA849B744D}"/>
              </a:ext>
            </a:extLst>
          </p:cNvPr>
          <p:cNvSpPr txBox="1"/>
          <p:nvPr/>
        </p:nvSpPr>
        <p:spPr>
          <a:xfrm>
            <a:off x="449350" y="1204923"/>
            <a:ext cx="6100354" cy="3890937"/>
          </a:xfrm>
          <a:prstGeom prst="rect">
            <a:avLst/>
          </a:prstGeom>
          <a:noFill/>
        </p:spPr>
        <p:txBody>
          <a:bodyPr wrap="square">
            <a:spAutoFit/>
          </a:bodyPr>
          <a:lstStyle/>
          <a:p>
            <a:pPr algn="just">
              <a:lnSpc>
                <a:spcPct val="200000"/>
              </a:lnSpc>
              <a:spcAft>
                <a:spcPts val="800"/>
              </a:spcAf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 must concatenate this list of borough names and postal codes of London with its coordinates. For this reason, it is necessary to use ArcGIS in order to get the coordinates of each neighbour in London. First, we have to get the coordinates in function of postal code and then we have to concatenate this results with the table obtained from Wikipedia.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54F0F2CC-1A4C-46BE-9AE6-BAA6B65DD6AE}"/>
              </a:ext>
            </a:extLst>
          </p:cNvPr>
          <p:cNvPicPr/>
          <p:nvPr/>
        </p:nvPicPr>
        <p:blipFill>
          <a:blip r:embed="rId2"/>
          <a:stretch>
            <a:fillRect/>
          </a:stretch>
        </p:blipFill>
        <p:spPr>
          <a:xfrm>
            <a:off x="6932452" y="2295525"/>
            <a:ext cx="4876800" cy="2266950"/>
          </a:xfrm>
          <a:prstGeom prst="rect">
            <a:avLst/>
          </a:prstGeom>
        </p:spPr>
      </p:pic>
    </p:spTree>
    <p:extLst>
      <p:ext uri="{BB962C8B-B14F-4D97-AF65-F5344CB8AC3E}">
        <p14:creationId xmlns:p14="http://schemas.microsoft.com/office/powerpoint/2010/main" val="391472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FEA09EB-E8EA-4E78-83A0-80A92CCFCD9B}"/>
              </a:ext>
            </a:extLst>
          </p:cNvPr>
          <p:cNvSpPr>
            <a:spLocks noGrp="1"/>
          </p:cNvSpPr>
          <p:nvPr>
            <p:ph type="sldNum" sz="quarter" idx="12"/>
          </p:nvPr>
        </p:nvSpPr>
        <p:spPr/>
        <p:txBody>
          <a:bodyPr/>
          <a:lstStyle/>
          <a:p>
            <a:fld id="{2CDF0C44-61AD-46DF-BA37-3B7A7AA81739}" type="slidenum">
              <a:rPr lang="es-ES" smtClean="0"/>
              <a:t>11</a:t>
            </a:fld>
            <a:endParaRPr lang="es-ES"/>
          </a:p>
        </p:txBody>
      </p:sp>
      <p:pic>
        <p:nvPicPr>
          <p:cNvPr id="11" name="Imagen 10">
            <a:extLst>
              <a:ext uri="{FF2B5EF4-FFF2-40B4-BE49-F238E27FC236}">
                <a16:creationId xmlns:a16="http://schemas.microsoft.com/office/drawing/2014/main" id="{AFF837FC-E5E2-460E-8D99-A38F5FEB18D9}"/>
              </a:ext>
            </a:extLst>
          </p:cNvPr>
          <p:cNvPicPr/>
          <p:nvPr/>
        </p:nvPicPr>
        <p:blipFill>
          <a:blip r:embed="rId2"/>
          <a:stretch>
            <a:fillRect/>
          </a:stretch>
        </p:blipFill>
        <p:spPr>
          <a:xfrm>
            <a:off x="695960" y="1332996"/>
            <a:ext cx="5400040" cy="3805555"/>
          </a:xfrm>
          <a:prstGeom prst="rect">
            <a:avLst/>
          </a:prstGeom>
        </p:spPr>
      </p:pic>
      <p:sp>
        <p:nvSpPr>
          <p:cNvPr id="13" name="CuadroTexto 12">
            <a:extLst>
              <a:ext uri="{FF2B5EF4-FFF2-40B4-BE49-F238E27FC236}">
                <a16:creationId xmlns:a16="http://schemas.microsoft.com/office/drawing/2014/main" id="{5B2BBF63-1F04-476A-A77F-01AEC50D624C}"/>
              </a:ext>
            </a:extLst>
          </p:cNvPr>
          <p:cNvSpPr txBox="1"/>
          <p:nvPr/>
        </p:nvSpPr>
        <p:spPr>
          <a:xfrm>
            <a:off x="6330604" y="1172706"/>
            <a:ext cx="5626791" cy="1674946"/>
          </a:xfrm>
          <a:prstGeom prst="rect">
            <a:avLst/>
          </a:prstGeom>
          <a:noFill/>
        </p:spPr>
        <p:txBody>
          <a:bodyPr wrap="square">
            <a:spAutoFit/>
          </a:bodyPr>
          <a:lstStyle/>
          <a:p>
            <a:pPr algn="just">
              <a:lnSpc>
                <a:spcPct val="200000"/>
              </a:lnSpc>
              <a:spcAft>
                <a:spcPts val="800"/>
              </a:spcAf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Finally, to finish this geolocation part we have to import the coordinates of the city of London in order to make a map and locate the neighbour on this map.</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n 14">
            <a:extLst>
              <a:ext uri="{FF2B5EF4-FFF2-40B4-BE49-F238E27FC236}">
                <a16:creationId xmlns:a16="http://schemas.microsoft.com/office/drawing/2014/main" id="{1C6E6DA1-D4CD-47B2-8228-28479238A3B6}"/>
              </a:ext>
            </a:extLst>
          </p:cNvPr>
          <p:cNvPicPr/>
          <p:nvPr/>
        </p:nvPicPr>
        <p:blipFill>
          <a:blip r:embed="rId3"/>
          <a:stretch>
            <a:fillRect/>
          </a:stretch>
        </p:blipFill>
        <p:spPr>
          <a:xfrm>
            <a:off x="6235337" y="3647977"/>
            <a:ext cx="5007973" cy="932732"/>
          </a:xfrm>
          <a:prstGeom prst="rect">
            <a:avLst/>
          </a:prstGeom>
        </p:spPr>
      </p:pic>
    </p:spTree>
    <p:extLst>
      <p:ext uri="{BB962C8B-B14F-4D97-AF65-F5344CB8AC3E}">
        <p14:creationId xmlns:p14="http://schemas.microsoft.com/office/powerpoint/2010/main" val="411780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Marcador de número de diapositiva 1">
            <a:extLst>
              <a:ext uri="{FF2B5EF4-FFF2-40B4-BE49-F238E27FC236}">
                <a16:creationId xmlns:a16="http://schemas.microsoft.com/office/drawing/2014/main" id="{57824AFF-5F8F-45D6-BB20-85E09627D4AD}"/>
              </a:ext>
            </a:extLst>
          </p:cNvPr>
          <p:cNvSpPr>
            <a:spLocks noGrp="1"/>
          </p:cNvSpPr>
          <p:nvPr>
            <p:ph type="sldNum" sz="quarter" idx="12"/>
          </p:nvPr>
        </p:nvSpPr>
        <p:spPr>
          <a:xfrm>
            <a:off x="8805333" y="6356350"/>
            <a:ext cx="2743200" cy="365125"/>
          </a:xfrm>
        </p:spPr>
        <p:txBody>
          <a:bodyPr>
            <a:normAutofit/>
          </a:bodyPr>
          <a:lstStyle/>
          <a:p>
            <a:pPr>
              <a:spcAft>
                <a:spcPts val="600"/>
              </a:spcAft>
            </a:pPr>
            <a:fld id="{2CDF0C44-61AD-46DF-BA37-3B7A7AA81739}" type="slidenum">
              <a:rPr lang="es-ES" smtClean="0"/>
              <a:pPr>
                <a:spcAft>
                  <a:spcPts val="600"/>
                </a:spcAft>
              </a:pPr>
              <a:t>12</a:t>
            </a:fld>
            <a:endParaRPr lang="es-ES"/>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2911F475-1A04-4898-9501-9BB68C7EAC63}"/>
              </a:ext>
            </a:extLst>
          </p:cNvPr>
          <p:cNvPicPr/>
          <p:nvPr/>
        </p:nvPicPr>
        <p:blipFill>
          <a:blip r:embed="rId2"/>
          <a:stretch>
            <a:fillRect/>
          </a:stretch>
        </p:blipFill>
        <p:spPr>
          <a:xfrm>
            <a:off x="3352251" y="643467"/>
            <a:ext cx="5487498" cy="5571065"/>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67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70A0E39C-8667-4581-B115-6D7C1D3A8892}"/>
              </a:ext>
            </a:extLst>
          </p:cNvPr>
          <p:cNvSpPr>
            <a:spLocks noGrp="1"/>
          </p:cNvSpPr>
          <p:nvPr>
            <p:ph type="sldNum" sz="quarter" idx="12"/>
          </p:nvPr>
        </p:nvSpPr>
        <p:spPr/>
        <p:txBody>
          <a:bodyPr/>
          <a:lstStyle/>
          <a:p>
            <a:fld id="{2CDF0C44-61AD-46DF-BA37-3B7A7AA81739}" type="slidenum">
              <a:rPr lang="es-ES" smtClean="0"/>
              <a:t>13</a:t>
            </a:fld>
            <a:endParaRPr lang="es-ES"/>
          </a:p>
        </p:txBody>
      </p:sp>
      <p:sp>
        <p:nvSpPr>
          <p:cNvPr id="11" name="CuadroTexto 10">
            <a:extLst>
              <a:ext uri="{FF2B5EF4-FFF2-40B4-BE49-F238E27FC236}">
                <a16:creationId xmlns:a16="http://schemas.microsoft.com/office/drawing/2014/main" id="{DCB556F8-D6F6-46A3-8DB4-9DF6502D2372}"/>
              </a:ext>
            </a:extLst>
          </p:cNvPr>
          <p:cNvSpPr txBox="1"/>
          <p:nvPr/>
        </p:nvSpPr>
        <p:spPr>
          <a:xfrm>
            <a:off x="611164" y="1567832"/>
            <a:ext cx="4587853" cy="3892732"/>
          </a:xfrm>
          <a:prstGeom prst="rect">
            <a:avLst/>
          </a:prstGeom>
          <a:noFill/>
        </p:spPr>
        <p:txBody>
          <a:bodyPr wrap="square">
            <a:spAutoFit/>
          </a:bodyPr>
          <a:lstStyle/>
          <a:p>
            <a:pPr algn="just">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Next, it will be used Foursquare API to obtain the list of venues in a 500 meters radius from each Neighbourhood. First of all, I had created an account on Foursquare API developers to obtain the credentials that allow me to obtain these calls to Foursquare API. The result of these calls is the following data frame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BD22B54D-E588-4E3E-9359-0C1764D644A6}"/>
              </a:ext>
            </a:extLst>
          </p:cNvPr>
          <p:cNvPicPr/>
          <p:nvPr/>
        </p:nvPicPr>
        <p:blipFill>
          <a:blip r:embed="rId2"/>
          <a:stretch>
            <a:fillRect/>
          </a:stretch>
        </p:blipFill>
        <p:spPr>
          <a:xfrm>
            <a:off x="5696872" y="2747554"/>
            <a:ext cx="6053455" cy="1676400"/>
          </a:xfrm>
          <a:prstGeom prst="rect">
            <a:avLst/>
          </a:prstGeom>
        </p:spPr>
      </p:pic>
    </p:spTree>
    <p:extLst>
      <p:ext uri="{BB962C8B-B14F-4D97-AF65-F5344CB8AC3E}">
        <p14:creationId xmlns:p14="http://schemas.microsoft.com/office/powerpoint/2010/main" val="244897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C7CCF574-C30E-4128-9718-B7CDF0070610}"/>
              </a:ext>
            </a:extLst>
          </p:cNvPr>
          <p:cNvSpPr>
            <a:spLocks noGrp="1"/>
          </p:cNvSpPr>
          <p:nvPr>
            <p:ph type="sldNum" sz="quarter" idx="12"/>
          </p:nvPr>
        </p:nvSpPr>
        <p:spPr/>
        <p:txBody>
          <a:bodyPr/>
          <a:lstStyle/>
          <a:p>
            <a:fld id="{2CDF0C44-61AD-46DF-BA37-3B7A7AA81739}" type="slidenum">
              <a:rPr lang="es-ES" smtClean="0"/>
              <a:t>14</a:t>
            </a:fld>
            <a:endParaRPr lang="es-ES"/>
          </a:p>
        </p:txBody>
      </p:sp>
      <p:sp>
        <p:nvSpPr>
          <p:cNvPr id="11" name="CuadroTexto 10">
            <a:extLst>
              <a:ext uri="{FF2B5EF4-FFF2-40B4-BE49-F238E27FC236}">
                <a16:creationId xmlns:a16="http://schemas.microsoft.com/office/drawing/2014/main" id="{EDBCEE93-D958-4A5F-A94D-8BE0FEA1A6D4}"/>
              </a:ext>
            </a:extLst>
          </p:cNvPr>
          <p:cNvSpPr txBox="1"/>
          <p:nvPr/>
        </p:nvSpPr>
        <p:spPr>
          <a:xfrm>
            <a:off x="3256289" y="247048"/>
            <a:ext cx="6100354" cy="375552"/>
          </a:xfrm>
          <a:prstGeom prst="rect">
            <a:avLst/>
          </a:prstGeom>
          <a:noFill/>
        </p:spPr>
        <p:txBody>
          <a:bodyPr wrap="square">
            <a:spAutoFit/>
          </a:bodyPr>
          <a:lstStyle/>
          <a:p>
            <a:pPr>
              <a:lnSpc>
                <a:spcPct val="107000"/>
              </a:lnSpc>
              <a:spcBef>
                <a:spcPts val="200"/>
              </a:spcBef>
            </a:pPr>
            <a:r>
              <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Tables and data obtained from Wikipedia and Foursquare </a:t>
            </a:r>
            <a:endParaRPr lang="es-E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3" name="CuadroTexto 12">
            <a:extLst>
              <a:ext uri="{FF2B5EF4-FFF2-40B4-BE49-F238E27FC236}">
                <a16:creationId xmlns:a16="http://schemas.microsoft.com/office/drawing/2014/main" id="{5EDE431D-7653-4E94-AB9E-282C607B5B18}"/>
              </a:ext>
            </a:extLst>
          </p:cNvPr>
          <p:cNvSpPr txBox="1"/>
          <p:nvPr/>
        </p:nvSpPr>
        <p:spPr>
          <a:xfrm>
            <a:off x="-66117" y="863942"/>
            <a:ext cx="6100354" cy="375552"/>
          </a:xfrm>
          <a:prstGeom prst="rect">
            <a:avLst/>
          </a:prstGeom>
          <a:noFill/>
        </p:spPr>
        <p:txBody>
          <a:bodyPr wrap="square">
            <a:spAutoFit/>
          </a:bodyPr>
          <a:lstStyle/>
          <a:p>
            <a:pPr marL="742950" lvl="1" indent="-285750">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Number of venues on each Neighbourhood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n 14">
            <a:extLst>
              <a:ext uri="{FF2B5EF4-FFF2-40B4-BE49-F238E27FC236}">
                <a16:creationId xmlns:a16="http://schemas.microsoft.com/office/drawing/2014/main" id="{C93B1647-32BD-4BFF-8E23-B1C0F8EC645A}"/>
              </a:ext>
            </a:extLst>
          </p:cNvPr>
          <p:cNvPicPr/>
          <p:nvPr/>
        </p:nvPicPr>
        <p:blipFill>
          <a:blip r:embed="rId2"/>
          <a:stretch>
            <a:fillRect/>
          </a:stretch>
        </p:blipFill>
        <p:spPr>
          <a:xfrm>
            <a:off x="1670670" y="1489660"/>
            <a:ext cx="2028825" cy="4723765"/>
          </a:xfrm>
          <a:prstGeom prst="rect">
            <a:avLst/>
          </a:prstGeom>
        </p:spPr>
      </p:pic>
      <p:sp>
        <p:nvSpPr>
          <p:cNvPr id="17" name="CuadroTexto 16">
            <a:extLst>
              <a:ext uri="{FF2B5EF4-FFF2-40B4-BE49-F238E27FC236}">
                <a16:creationId xmlns:a16="http://schemas.microsoft.com/office/drawing/2014/main" id="{FE1E0BF6-3FD6-4C38-B82D-BF3241BDD4B8}"/>
              </a:ext>
            </a:extLst>
          </p:cNvPr>
          <p:cNvSpPr txBox="1"/>
          <p:nvPr/>
        </p:nvSpPr>
        <p:spPr>
          <a:xfrm>
            <a:off x="5860868" y="869648"/>
            <a:ext cx="6130834" cy="375552"/>
          </a:xfrm>
          <a:prstGeom prst="rect">
            <a:avLst/>
          </a:prstGeom>
          <a:noFill/>
        </p:spPr>
        <p:txBody>
          <a:bodyPr wrap="square">
            <a:spAutoFit/>
          </a:bodyPr>
          <a:lstStyle/>
          <a:p>
            <a:pPr marL="742950" lvl="1" indent="-285750">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Number of Chinese Restaurants in London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Imagen 18">
            <a:extLst>
              <a:ext uri="{FF2B5EF4-FFF2-40B4-BE49-F238E27FC236}">
                <a16:creationId xmlns:a16="http://schemas.microsoft.com/office/drawing/2014/main" id="{F825171E-F042-4698-BC39-EEE7B06D63AA}"/>
              </a:ext>
            </a:extLst>
          </p:cNvPr>
          <p:cNvPicPr/>
          <p:nvPr/>
        </p:nvPicPr>
        <p:blipFill>
          <a:blip r:embed="rId3"/>
          <a:stretch>
            <a:fillRect/>
          </a:stretch>
        </p:blipFill>
        <p:spPr>
          <a:xfrm>
            <a:off x="7586526" y="1320783"/>
            <a:ext cx="2314575" cy="723900"/>
          </a:xfrm>
          <a:prstGeom prst="rect">
            <a:avLst/>
          </a:prstGeom>
        </p:spPr>
      </p:pic>
      <p:sp>
        <p:nvSpPr>
          <p:cNvPr id="21" name="CuadroTexto 20">
            <a:extLst>
              <a:ext uri="{FF2B5EF4-FFF2-40B4-BE49-F238E27FC236}">
                <a16:creationId xmlns:a16="http://schemas.microsoft.com/office/drawing/2014/main" id="{6F756D6A-7678-4E24-81A8-2D9B953ACDA1}"/>
              </a:ext>
            </a:extLst>
          </p:cNvPr>
          <p:cNvSpPr txBox="1"/>
          <p:nvPr/>
        </p:nvSpPr>
        <p:spPr>
          <a:xfrm>
            <a:off x="4730902" y="3019775"/>
            <a:ext cx="7376161" cy="375552"/>
          </a:xfrm>
          <a:prstGeom prst="rect">
            <a:avLst/>
          </a:prstGeom>
          <a:noFill/>
        </p:spPr>
        <p:txBody>
          <a:bodyPr wrap="square">
            <a:spAutoFit/>
          </a:bodyPr>
          <a:lstStyle/>
          <a:p>
            <a:pPr marL="742950" lvl="1" indent="-285750" algn="just">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Number of Neighbourhood with at least one Chinese Restaurant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Imagen 21">
            <a:extLst>
              <a:ext uri="{FF2B5EF4-FFF2-40B4-BE49-F238E27FC236}">
                <a16:creationId xmlns:a16="http://schemas.microsoft.com/office/drawing/2014/main" id="{E468C3E8-58B4-4FBD-AE6B-CCA312C41EC5}"/>
              </a:ext>
            </a:extLst>
          </p:cNvPr>
          <p:cNvPicPr/>
          <p:nvPr/>
        </p:nvPicPr>
        <p:blipFill>
          <a:blip r:embed="rId4"/>
          <a:stretch>
            <a:fillRect/>
          </a:stretch>
        </p:blipFill>
        <p:spPr>
          <a:xfrm>
            <a:off x="6096000" y="4060670"/>
            <a:ext cx="4810125" cy="476250"/>
          </a:xfrm>
          <a:prstGeom prst="rect">
            <a:avLst/>
          </a:prstGeom>
        </p:spPr>
      </p:pic>
    </p:spTree>
    <p:extLst>
      <p:ext uri="{BB962C8B-B14F-4D97-AF65-F5344CB8AC3E}">
        <p14:creationId xmlns:p14="http://schemas.microsoft.com/office/powerpoint/2010/main" val="24577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1276DCF9-D525-4340-A5E2-3768886FB1BE}"/>
              </a:ext>
            </a:extLst>
          </p:cNvPr>
          <p:cNvSpPr>
            <a:spLocks noGrp="1"/>
          </p:cNvSpPr>
          <p:nvPr>
            <p:ph type="sldNum" sz="quarter" idx="12"/>
          </p:nvPr>
        </p:nvSpPr>
        <p:spPr/>
        <p:txBody>
          <a:bodyPr/>
          <a:lstStyle/>
          <a:p>
            <a:fld id="{2CDF0C44-61AD-46DF-BA37-3B7A7AA81739}" type="slidenum">
              <a:rPr lang="es-ES" smtClean="0"/>
              <a:t>15</a:t>
            </a:fld>
            <a:endParaRPr lang="es-ES"/>
          </a:p>
        </p:txBody>
      </p:sp>
      <p:sp>
        <p:nvSpPr>
          <p:cNvPr id="11" name="CuadroTexto 10">
            <a:extLst>
              <a:ext uri="{FF2B5EF4-FFF2-40B4-BE49-F238E27FC236}">
                <a16:creationId xmlns:a16="http://schemas.microsoft.com/office/drawing/2014/main" id="{0579D7C6-46C9-4B69-B643-BFA9F9FC92E6}"/>
              </a:ext>
            </a:extLst>
          </p:cNvPr>
          <p:cNvSpPr txBox="1"/>
          <p:nvPr/>
        </p:nvSpPr>
        <p:spPr>
          <a:xfrm>
            <a:off x="3045823" y="811100"/>
            <a:ext cx="6100354" cy="375552"/>
          </a:xfrm>
          <a:prstGeom prst="rect">
            <a:avLst/>
          </a:prstGeom>
          <a:noFill/>
        </p:spPr>
        <p:txBody>
          <a:bodyPr wrap="square">
            <a:spAutoFit/>
          </a:bodyPr>
          <a:lstStyle/>
          <a:p>
            <a:pPr marL="742950" lvl="1" indent="-285750" algn="just">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Venues in London group by Neighbourhood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58F5712A-7F39-4D48-AE0B-425372E17DE8}"/>
              </a:ext>
            </a:extLst>
          </p:cNvPr>
          <p:cNvSpPr txBox="1"/>
          <p:nvPr/>
        </p:nvSpPr>
        <p:spPr>
          <a:xfrm>
            <a:off x="3256289" y="247048"/>
            <a:ext cx="6100354" cy="375552"/>
          </a:xfrm>
          <a:prstGeom prst="rect">
            <a:avLst/>
          </a:prstGeom>
          <a:noFill/>
        </p:spPr>
        <p:txBody>
          <a:bodyPr wrap="square">
            <a:spAutoFit/>
          </a:bodyPr>
          <a:lstStyle/>
          <a:p>
            <a:pPr>
              <a:lnSpc>
                <a:spcPct val="107000"/>
              </a:lnSpc>
              <a:spcBef>
                <a:spcPts val="200"/>
              </a:spcBef>
            </a:pPr>
            <a:r>
              <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Tables and data obtained from Wikipedia and Foursquare </a:t>
            </a:r>
            <a:endParaRPr lang="es-E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5" name="Imagen 14">
            <a:extLst>
              <a:ext uri="{FF2B5EF4-FFF2-40B4-BE49-F238E27FC236}">
                <a16:creationId xmlns:a16="http://schemas.microsoft.com/office/drawing/2014/main" id="{75BA8317-BF03-4305-9940-CCDD3DACF87B}"/>
              </a:ext>
            </a:extLst>
          </p:cNvPr>
          <p:cNvPicPr/>
          <p:nvPr/>
        </p:nvPicPr>
        <p:blipFill>
          <a:blip r:embed="rId2"/>
          <a:stretch>
            <a:fillRect/>
          </a:stretch>
        </p:blipFill>
        <p:spPr>
          <a:xfrm>
            <a:off x="2743200" y="1814571"/>
            <a:ext cx="6879771" cy="3108959"/>
          </a:xfrm>
          <a:prstGeom prst="rect">
            <a:avLst/>
          </a:prstGeom>
        </p:spPr>
      </p:pic>
    </p:spTree>
    <p:extLst>
      <p:ext uri="{BB962C8B-B14F-4D97-AF65-F5344CB8AC3E}">
        <p14:creationId xmlns:p14="http://schemas.microsoft.com/office/powerpoint/2010/main" val="291228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546FBAD0-4EAC-4C38-A573-862B220CC5C5}"/>
              </a:ext>
            </a:extLst>
          </p:cNvPr>
          <p:cNvSpPr>
            <a:spLocks noGrp="1"/>
          </p:cNvSpPr>
          <p:nvPr>
            <p:ph type="sldNum" sz="quarter" idx="12"/>
          </p:nvPr>
        </p:nvSpPr>
        <p:spPr/>
        <p:txBody>
          <a:bodyPr/>
          <a:lstStyle/>
          <a:p>
            <a:fld id="{2CDF0C44-61AD-46DF-BA37-3B7A7AA81739}" type="slidenum">
              <a:rPr lang="es-ES" smtClean="0"/>
              <a:t>16</a:t>
            </a:fld>
            <a:endParaRPr lang="es-ES"/>
          </a:p>
        </p:txBody>
      </p:sp>
      <p:sp>
        <p:nvSpPr>
          <p:cNvPr id="11" name="CuadroTexto 10">
            <a:extLst>
              <a:ext uri="{FF2B5EF4-FFF2-40B4-BE49-F238E27FC236}">
                <a16:creationId xmlns:a16="http://schemas.microsoft.com/office/drawing/2014/main" id="{E1676FED-41CF-46FD-902B-95359DADC1E7}"/>
              </a:ext>
            </a:extLst>
          </p:cNvPr>
          <p:cNvSpPr txBox="1"/>
          <p:nvPr/>
        </p:nvSpPr>
        <p:spPr>
          <a:xfrm>
            <a:off x="2215128" y="512759"/>
            <a:ext cx="7077892" cy="1122743"/>
          </a:xfrm>
          <a:prstGeom prst="rect">
            <a:avLst/>
          </a:prstGeom>
          <a:noFill/>
        </p:spPr>
        <p:txBody>
          <a:bodyPr wrap="square">
            <a:spAutoFit/>
          </a:bodyPr>
          <a:lstStyle/>
          <a:p>
            <a:pPr algn="just">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following step on the methodology is the One Hot Encoding, we need to encode our venue categories to get a better result for our clustering.</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00C26782-4ED4-4533-8C17-B6B383C06FBA}"/>
              </a:ext>
            </a:extLst>
          </p:cNvPr>
          <p:cNvPicPr/>
          <p:nvPr/>
        </p:nvPicPr>
        <p:blipFill>
          <a:blip r:embed="rId2"/>
          <a:stretch>
            <a:fillRect/>
          </a:stretch>
        </p:blipFill>
        <p:spPr>
          <a:xfrm>
            <a:off x="2528760" y="2095123"/>
            <a:ext cx="6827883" cy="3251427"/>
          </a:xfrm>
          <a:prstGeom prst="rect">
            <a:avLst/>
          </a:prstGeom>
        </p:spPr>
      </p:pic>
    </p:spTree>
    <p:extLst>
      <p:ext uri="{BB962C8B-B14F-4D97-AF65-F5344CB8AC3E}">
        <p14:creationId xmlns:p14="http://schemas.microsoft.com/office/powerpoint/2010/main" val="8606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7AE0EFBC-D5AF-4793-A787-3E8EEFC953D0}"/>
              </a:ext>
            </a:extLst>
          </p:cNvPr>
          <p:cNvSpPr>
            <a:spLocks noGrp="1"/>
          </p:cNvSpPr>
          <p:nvPr>
            <p:ph type="sldNum" sz="quarter" idx="12"/>
          </p:nvPr>
        </p:nvSpPr>
        <p:spPr/>
        <p:txBody>
          <a:bodyPr/>
          <a:lstStyle/>
          <a:p>
            <a:fld id="{2CDF0C44-61AD-46DF-BA37-3B7A7AA81739}" type="slidenum">
              <a:rPr lang="es-ES" smtClean="0"/>
              <a:t>17</a:t>
            </a:fld>
            <a:endParaRPr lang="es-ES"/>
          </a:p>
        </p:txBody>
      </p:sp>
      <p:sp>
        <p:nvSpPr>
          <p:cNvPr id="11" name="CuadroTexto 10">
            <a:extLst>
              <a:ext uri="{FF2B5EF4-FFF2-40B4-BE49-F238E27FC236}">
                <a16:creationId xmlns:a16="http://schemas.microsoft.com/office/drawing/2014/main" id="{ED2E80F4-4BFE-4467-8970-CCD262FC2D69}"/>
              </a:ext>
            </a:extLst>
          </p:cNvPr>
          <p:cNvSpPr txBox="1"/>
          <p:nvPr/>
        </p:nvSpPr>
        <p:spPr>
          <a:xfrm>
            <a:off x="757980" y="1616666"/>
            <a:ext cx="11120793" cy="568745"/>
          </a:xfrm>
          <a:prstGeom prst="rect">
            <a:avLst/>
          </a:prstGeom>
          <a:noFill/>
        </p:spPr>
        <p:txBody>
          <a:bodyPr wrap="square">
            <a:spAutoFit/>
          </a:bodyPr>
          <a:lstStyle/>
          <a:p>
            <a:pPr>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To the last data frame we have to add the column Neighbourhood and group this data by each Neighbourhood.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638A01B5-F5D8-43F5-B477-F8A2778E8440}"/>
              </a:ext>
            </a:extLst>
          </p:cNvPr>
          <p:cNvPicPr/>
          <p:nvPr/>
        </p:nvPicPr>
        <p:blipFill>
          <a:blip r:embed="rId2"/>
          <a:stretch>
            <a:fillRect/>
          </a:stretch>
        </p:blipFill>
        <p:spPr>
          <a:xfrm>
            <a:off x="2871332" y="2716231"/>
            <a:ext cx="6599525" cy="2906374"/>
          </a:xfrm>
          <a:prstGeom prst="rect">
            <a:avLst/>
          </a:prstGeom>
        </p:spPr>
      </p:pic>
    </p:spTree>
    <p:extLst>
      <p:ext uri="{BB962C8B-B14F-4D97-AF65-F5344CB8AC3E}">
        <p14:creationId xmlns:p14="http://schemas.microsoft.com/office/powerpoint/2010/main" val="126823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4E8C00DC-A3A0-4A72-BCDF-2A33952307A9}"/>
              </a:ext>
            </a:extLst>
          </p:cNvPr>
          <p:cNvSpPr>
            <a:spLocks noGrp="1"/>
          </p:cNvSpPr>
          <p:nvPr>
            <p:ph type="sldNum" sz="quarter" idx="12"/>
          </p:nvPr>
        </p:nvSpPr>
        <p:spPr/>
        <p:txBody>
          <a:bodyPr/>
          <a:lstStyle/>
          <a:p>
            <a:fld id="{2CDF0C44-61AD-46DF-BA37-3B7A7AA81739}" type="slidenum">
              <a:rPr lang="es-ES" smtClean="0"/>
              <a:t>18</a:t>
            </a:fld>
            <a:endParaRPr lang="es-ES"/>
          </a:p>
        </p:txBody>
      </p:sp>
      <p:sp>
        <p:nvSpPr>
          <p:cNvPr id="11" name="CuadroTexto 10">
            <a:extLst>
              <a:ext uri="{FF2B5EF4-FFF2-40B4-BE49-F238E27FC236}">
                <a16:creationId xmlns:a16="http://schemas.microsoft.com/office/drawing/2014/main" id="{C1F6C33E-135C-4642-B497-A48E801A758B}"/>
              </a:ext>
            </a:extLst>
          </p:cNvPr>
          <p:cNvSpPr txBox="1"/>
          <p:nvPr/>
        </p:nvSpPr>
        <p:spPr>
          <a:xfrm>
            <a:off x="981891" y="179046"/>
            <a:ext cx="10371909" cy="1122743"/>
          </a:xfrm>
          <a:prstGeom prst="rect">
            <a:avLst/>
          </a:prstGeom>
          <a:noFill/>
        </p:spPr>
        <p:txBody>
          <a:bodyPr wrap="square">
            <a:spAutoFit/>
          </a:bodyPr>
          <a:lstStyle/>
          <a:p>
            <a:pPr algn="just">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next step is obtaining a data frame with the neighbourhood and its hot encoding of ‘Chinese Restaurant’ that is the aim of this project. With this data frame, we can perform the clustering method by using k-means.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BB75F1B6-AB6B-4685-833F-1FFD7CCF1CDE}"/>
              </a:ext>
            </a:extLst>
          </p:cNvPr>
          <p:cNvPicPr/>
          <p:nvPr/>
        </p:nvPicPr>
        <p:blipFill>
          <a:blip r:embed="rId2"/>
          <a:stretch>
            <a:fillRect/>
          </a:stretch>
        </p:blipFill>
        <p:spPr>
          <a:xfrm>
            <a:off x="3548470" y="1425118"/>
            <a:ext cx="5238750" cy="428625"/>
          </a:xfrm>
          <a:prstGeom prst="rect">
            <a:avLst/>
          </a:prstGeom>
        </p:spPr>
      </p:pic>
      <p:pic>
        <p:nvPicPr>
          <p:cNvPr id="15" name="Imagen 14">
            <a:extLst>
              <a:ext uri="{FF2B5EF4-FFF2-40B4-BE49-F238E27FC236}">
                <a16:creationId xmlns:a16="http://schemas.microsoft.com/office/drawing/2014/main" id="{EDC20126-0C90-45B6-8B01-943B60615543}"/>
              </a:ext>
            </a:extLst>
          </p:cNvPr>
          <p:cNvPicPr/>
          <p:nvPr/>
        </p:nvPicPr>
        <p:blipFill>
          <a:blip r:embed="rId3"/>
          <a:stretch>
            <a:fillRect/>
          </a:stretch>
        </p:blipFill>
        <p:spPr>
          <a:xfrm>
            <a:off x="2966294" y="1977072"/>
            <a:ext cx="2498725" cy="4132580"/>
          </a:xfrm>
          <a:prstGeom prst="rect">
            <a:avLst/>
          </a:prstGeom>
        </p:spPr>
      </p:pic>
      <p:pic>
        <p:nvPicPr>
          <p:cNvPr id="17" name="Imagen 16">
            <a:extLst>
              <a:ext uri="{FF2B5EF4-FFF2-40B4-BE49-F238E27FC236}">
                <a16:creationId xmlns:a16="http://schemas.microsoft.com/office/drawing/2014/main" id="{B06DA72C-F6FA-4FDA-984A-8CE211C4459C}"/>
              </a:ext>
            </a:extLst>
          </p:cNvPr>
          <p:cNvPicPr/>
          <p:nvPr/>
        </p:nvPicPr>
        <p:blipFill>
          <a:blip r:embed="rId4"/>
          <a:stretch>
            <a:fillRect/>
          </a:stretch>
        </p:blipFill>
        <p:spPr>
          <a:xfrm>
            <a:off x="6754548" y="2126634"/>
            <a:ext cx="2513965" cy="3906520"/>
          </a:xfrm>
          <a:prstGeom prst="rect">
            <a:avLst/>
          </a:prstGeom>
        </p:spPr>
      </p:pic>
    </p:spTree>
    <p:extLst>
      <p:ext uri="{BB962C8B-B14F-4D97-AF65-F5344CB8AC3E}">
        <p14:creationId xmlns:p14="http://schemas.microsoft.com/office/powerpoint/2010/main" val="312530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19</a:t>
            </a:fld>
            <a:endParaRPr lang="es-ES"/>
          </a:p>
        </p:txBody>
      </p:sp>
      <p:sp>
        <p:nvSpPr>
          <p:cNvPr id="11" name="CuadroTexto 10">
            <a:extLst>
              <a:ext uri="{FF2B5EF4-FFF2-40B4-BE49-F238E27FC236}">
                <a16:creationId xmlns:a16="http://schemas.microsoft.com/office/drawing/2014/main" id="{0A43AA88-40E5-4BF6-9960-AA33C8B7B6E7}"/>
              </a:ext>
            </a:extLst>
          </p:cNvPr>
          <p:cNvSpPr txBox="1"/>
          <p:nvPr/>
        </p:nvSpPr>
        <p:spPr>
          <a:xfrm>
            <a:off x="1188720" y="416074"/>
            <a:ext cx="9814559" cy="1122743"/>
          </a:xfrm>
          <a:prstGeom prst="rect">
            <a:avLst/>
          </a:prstGeom>
          <a:noFill/>
        </p:spPr>
        <p:txBody>
          <a:bodyPr wrap="square">
            <a:spAutoFit/>
          </a:bodyPr>
          <a:lstStyle/>
          <a:p>
            <a:pPr algn="just">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can analysed more the data in order to obtain the best clustering so I find the most common venues of each neighbourhood and I look at if any Chinese Restaurant is among these common venues.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80DBA344-4162-4CCB-96CD-D062DBA504DB}"/>
              </a:ext>
            </a:extLst>
          </p:cNvPr>
          <p:cNvPicPr/>
          <p:nvPr/>
        </p:nvPicPr>
        <p:blipFill>
          <a:blip r:embed="rId2"/>
          <a:stretch>
            <a:fillRect/>
          </a:stretch>
        </p:blipFill>
        <p:spPr>
          <a:xfrm>
            <a:off x="3211864" y="1526207"/>
            <a:ext cx="5550216" cy="5160373"/>
          </a:xfrm>
          <a:prstGeom prst="rect">
            <a:avLst/>
          </a:prstGeom>
        </p:spPr>
      </p:pic>
    </p:spTree>
    <p:extLst>
      <p:ext uri="{BB962C8B-B14F-4D97-AF65-F5344CB8AC3E}">
        <p14:creationId xmlns:p14="http://schemas.microsoft.com/office/powerpoint/2010/main" val="4820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9090B26-778D-4FDB-9E94-32B7086F59AF}"/>
              </a:ext>
            </a:extLst>
          </p:cNvPr>
          <p:cNvSpPr>
            <a:spLocks noChangeArrowheads="1"/>
          </p:cNvSpPr>
          <p:nvPr/>
        </p:nvSpPr>
        <p:spPr bwMode="auto">
          <a:xfrm>
            <a:off x="1214325" y="1590351"/>
            <a:ext cx="9227252"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9400" algn="l"/>
                <a:tab pos="5394325" algn="r"/>
              </a:tabLst>
              <a:defRPr>
                <a:solidFill>
                  <a:schemeClr val="tx1"/>
                </a:solidFill>
                <a:latin typeface="Arial" panose="020B0604020202020204" pitchFamily="34" charset="0"/>
              </a:defRPr>
            </a:lvl1pPr>
            <a:lvl2pPr eaLnBrk="0" fontAlgn="base" hangingPunct="0">
              <a:spcBef>
                <a:spcPct val="0"/>
              </a:spcBef>
              <a:spcAft>
                <a:spcPct val="0"/>
              </a:spcAft>
              <a:tabLst>
                <a:tab pos="279400" algn="l"/>
                <a:tab pos="5394325" algn="r"/>
              </a:tabLst>
              <a:defRPr>
                <a:solidFill>
                  <a:schemeClr val="tx1"/>
                </a:solidFill>
                <a:latin typeface="Arial" panose="020B0604020202020204" pitchFamily="34" charset="0"/>
              </a:defRPr>
            </a:lvl2pPr>
            <a:lvl3pPr eaLnBrk="0" fontAlgn="base" hangingPunct="0">
              <a:spcBef>
                <a:spcPct val="0"/>
              </a:spcBef>
              <a:spcAft>
                <a:spcPct val="0"/>
              </a:spcAft>
              <a:tabLst>
                <a:tab pos="279400" algn="l"/>
                <a:tab pos="5394325" algn="r"/>
              </a:tabLst>
              <a:defRPr>
                <a:solidFill>
                  <a:schemeClr val="tx1"/>
                </a:solidFill>
                <a:latin typeface="Arial" panose="020B0604020202020204" pitchFamily="34" charset="0"/>
              </a:defRPr>
            </a:lvl3pPr>
            <a:lvl4pPr eaLnBrk="0" fontAlgn="base" hangingPunct="0">
              <a:spcBef>
                <a:spcPct val="0"/>
              </a:spcBef>
              <a:spcAft>
                <a:spcPct val="0"/>
              </a:spcAft>
              <a:tabLst>
                <a:tab pos="279400" algn="l"/>
                <a:tab pos="5394325" algn="r"/>
              </a:tabLst>
              <a:defRPr>
                <a:solidFill>
                  <a:schemeClr val="tx1"/>
                </a:solidFill>
                <a:latin typeface="Arial" panose="020B0604020202020204" pitchFamily="34" charset="0"/>
              </a:defRPr>
            </a:lvl4pPr>
            <a:lvl5pPr eaLnBrk="0" fontAlgn="base" hangingPunct="0">
              <a:spcBef>
                <a:spcPct val="0"/>
              </a:spcBef>
              <a:spcAft>
                <a:spcPct val="0"/>
              </a:spcAft>
              <a:tabLst>
                <a:tab pos="279400" algn="l"/>
                <a:tab pos="5394325" algn="r"/>
              </a:tabLst>
              <a:defRPr>
                <a:solidFill>
                  <a:schemeClr val="tx1"/>
                </a:solidFill>
                <a:latin typeface="Arial" panose="020B0604020202020204" pitchFamily="34" charset="0"/>
              </a:defRPr>
            </a:lvl5pPr>
            <a:lvl6pPr eaLnBrk="0" fontAlgn="base" hangingPunct="0">
              <a:spcBef>
                <a:spcPct val="0"/>
              </a:spcBef>
              <a:spcAft>
                <a:spcPct val="0"/>
              </a:spcAft>
              <a:tabLst>
                <a:tab pos="279400" algn="l"/>
                <a:tab pos="5394325" algn="r"/>
              </a:tabLst>
              <a:defRPr>
                <a:solidFill>
                  <a:schemeClr val="tx1"/>
                </a:solidFill>
                <a:latin typeface="Arial" panose="020B0604020202020204" pitchFamily="34" charset="0"/>
              </a:defRPr>
            </a:lvl6pPr>
            <a:lvl7pPr eaLnBrk="0" fontAlgn="base" hangingPunct="0">
              <a:spcBef>
                <a:spcPct val="0"/>
              </a:spcBef>
              <a:spcAft>
                <a:spcPct val="0"/>
              </a:spcAft>
              <a:tabLst>
                <a:tab pos="279400" algn="l"/>
                <a:tab pos="5394325" algn="r"/>
              </a:tabLst>
              <a:defRPr>
                <a:solidFill>
                  <a:schemeClr val="tx1"/>
                </a:solidFill>
                <a:latin typeface="Arial" panose="020B0604020202020204" pitchFamily="34" charset="0"/>
              </a:defRPr>
            </a:lvl7pPr>
            <a:lvl8pPr eaLnBrk="0" fontAlgn="base" hangingPunct="0">
              <a:spcBef>
                <a:spcPct val="0"/>
              </a:spcBef>
              <a:spcAft>
                <a:spcPct val="0"/>
              </a:spcAft>
              <a:tabLst>
                <a:tab pos="279400" algn="l"/>
                <a:tab pos="5394325" algn="r"/>
              </a:tabLst>
              <a:defRPr>
                <a:solidFill>
                  <a:schemeClr val="tx1"/>
                </a:solidFill>
                <a:latin typeface="Arial" panose="020B0604020202020204" pitchFamily="34" charset="0"/>
              </a:defRPr>
            </a:lvl8pPr>
            <a:lvl9pPr eaLnBrk="0" fontAlgn="base" hangingPunct="0">
              <a:spcBef>
                <a:spcPct val="0"/>
              </a:spcBef>
              <a:spcAft>
                <a:spcPct val="0"/>
              </a:spcAft>
              <a:tabLst>
                <a:tab pos="279400" algn="l"/>
                <a:tab pos="53943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kumimoji="0" lang="es-ES" altLang="es-ES" sz="1600" b="0" i="0" u="none" strike="noStrike" cap="none" normalizeH="0" baseline="0" dirty="0" err="1">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Index</a:t>
            </a:r>
            <a:endParaRPr kumimoji="0" lang="es-ES" altLang="es-E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s-ES" altLang="es-ES" sz="1100" dirty="0">
                <a:latin typeface="Calibri" panose="020F0502020204030204" pitchFamily="34" charset="0"/>
                <a:ea typeface="Calibri" panose="020F0502020204030204" pitchFamily="34" charset="0"/>
                <a:cs typeface="Times New Roman" panose="02020603050405020304" pitchFamily="18" charset="0"/>
              </a:rPr>
              <a:t>1.</a:t>
            </a:r>
            <a:r>
              <a:rPr lang="es-ES" altLang="es-ES" sz="1100" dirty="0">
                <a:latin typeface="Calibri" panose="020F0502020204030204" pitchFamily="34" charset="0"/>
                <a:ea typeface="Times New Roman" panose="02020603050405020304" pitchFamily="18" charset="0"/>
                <a:cs typeface="Times New Roman" panose="02020603050405020304" pitchFamily="18" charset="0"/>
              </a:rPr>
              <a:t>	</a:t>
            </a:r>
            <a:r>
              <a:rPr lang="es-ES" altLang="es-ES" sz="1100" dirty="0" err="1">
                <a:latin typeface="Calibri" panose="020F0502020204030204" pitchFamily="34" charset="0"/>
                <a:ea typeface="Calibri" panose="020F0502020204030204" pitchFamily="34" charset="0"/>
                <a:cs typeface="Times New Roman" panose="02020603050405020304" pitchFamily="18" charset="0"/>
              </a:rPr>
              <a:t>Introduction</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Calibri" panose="020F0502020204030204" pitchFamily="34" charset="0"/>
                <a:cs typeface="Times New Roman" panose="02020603050405020304" pitchFamily="18" charset="0"/>
              </a:rPr>
              <a:t>2.</a:t>
            </a:r>
            <a:r>
              <a:rPr lang="es-ES" altLang="es-ES" sz="1100" dirty="0">
                <a:latin typeface="Calibri" panose="020F0502020204030204" pitchFamily="34" charset="0"/>
                <a:ea typeface="Times New Roman" panose="02020603050405020304" pitchFamily="18" charset="0"/>
                <a:cs typeface="Times New Roman" panose="02020603050405020304" pitchFamily="18" charset="0"/>
              </a:rPr>
              <a:t>	</a:t>
            </a:r>
            <a:r>
              <a:rPr lang="en-GB" altLang="es-ES" sz="1100" dirty="0">
                <a:latin typeface="Calibri" panose="020F0502020204030204" pitchFamily="34" charset="0"/>
                <a:ea typeface="Calibri" panose="020F0502020204030204" pitchFamily="34" charset="0"/>
                <a:cs typeface="Times New Roman" panose="02020603050405020304" pitchFamily="18" charset="0"/>
              </a:rPr>
              <a:t>Business problem</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Calibri" panose="020F0502020204030204" pitchFamily="34" charset="0"/>
                <a:cs typeface="Times New Roman" panose="02020603050405020304" pitchFamily="18" charset="0"/>
              </a:rPr>
              <a:t>3.</a:t>
            </a:r>
            <a:r>
              <a:rPr lang="es-ES" altLang="es-ES" sz="1100" dirty="0">
                <a:latin typeface="Calibri" panose="020F0502020204030204" pitchFamily="34" charset="0"/>
                <a:ea typeface="Times New Roman" panose="02020603050405020304" pitchFamily="18" charset="0"/>
                <a:cs typeface="Times New Roman" panose="02020603050405020304" pitchFamily="18" charset="0"/>
              </a:rPr>
              <a:t>	</a:t>
            </a:r>
            <a:r>
              <a:rPr lang="en-GB" altLang="es-ES" sz="1100" dirty="0">
                <a:latin typeface="Calibri" panose="020F0502020204030204" pitchFamily="34" charset="0"/>
                <a:ea typeface="Calibri" panose="020F0502020204030204" pitchFamily="34" charset="0"/>
                <a:cs typeface="Times New Roman" panose="02020603050405020304" pitchFamily="18" charset="0"/>
              </a:rPr>
              <a:t>Data</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Calibri" panose="020F0502020204030204" pitchFamily="34" charset="0"/>
                <a:cs typeface="Times New Roman" panose="02020603050405020304" pitchFamily="18" charset="0"/>
              </a:rPr>
              <a:t>	Wikipedia</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Times New Roman" panose="02020603050405020304" pitchFamily="18" charset="0"/>
                <a:cs typeface="Times New Roman" panose="02020603050405020304" pitchFamily="18" charset="0"/>
              </a:rPr>
              <a:t>	Foursquare API</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Times New Roman" panose="02020603050405020304" pitchFamily="18" charset="0"/>
                <a:cs typeface="Times New Roman" panose="02020603050405020304" pitchFamily="18" charset="0"/>
              </a:rPr>
              <a:t>	ArcGIS geolocations</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Calibri" panose="020F0502020204030204" pitchFamily="34" charset="0"/>
                <a:cs typeface="Times New Roman" panose="02020603050405020304" pitchFamily="18" charset="0"/>
              </a:rPr>
              <a:t>4.</a:t>
            </a:r>
            <a:r>
              <a:rPr lang="es-ES" altLang="es-ES" sz="1100" dirty="0">
                <a:latin typeface="Calibri" panose="020F0502020204030204" pitchFamily="34" charset="0"/>
                <a:ea typeface="Times New Roman" panose="02020603050405020304" pitchFamily="18" charset="0"/>
                <a:cs typeface="Times New Roman" panose="02020603050405020304" pitchFamily="18" charset="0"/>
              </a:rPr>
              <a:t>	</a:t>
            </a:r>
            <a:r>
              <a:rPr lang="en-GB" altLang="es-ES" sz="1100" dirty="0">
                <a:latin typeface="Calibri" panose="020F0502020204030204" pitchFamily="34" charset="0"/>
                <a:ea typeface="Calibri" panose="020F0502020204030204" pitchFamily="34" charset="0"/>
                <a:cs typeface="Times New Roman" panose="02020603050405020304" pitchFamily="18" charset="0"/>
              </a:rPr>
              <a:t>Methodology</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Calibri" panose="020F0502020204030204" pitchFamily="34" charset="0"/>
                <a:cs typeface="Times New Roman" panose="02020603050405020304" pitchFamily="18" charset="0"/>
              </a:rPr>
              <a:t>	Tables and data obtained from Wikipedia and Foursquare</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Calibri" panose="020F0502020204030204" pitchFamily="34" charset="0"/>
                <a:cs typeface="Times New Roman" panose="02020603050405020304" pitchFamily="18" charset="0"/>
              </a:rPr>
              <a:t>5.</a:t>
            </a:r>
            <a:r>
              <a:rPr lang="es-ES" altLang="es-ES" sz="1100" dirty="0">
                <a:latin typeface="Calibri" panose="020F0502020204030204" pitchFamily="34" charset="0"/>
                <a:ea typeface="Times New Roman" panose="02020603050405020304" pitchFamily="18" charset="0"/>
                <a:cs typeface="Times New Roman" panose="02020603050405020304" pitchFamily="18" charset="0"/>
              </a:rPr>
              <a:t>	</a:t>
            </a:r>
            <a:r>
              <a:rPr lang="en-GB" altLang="es-ES" sz="1100" dirty="0">
                <a:latin typeface="Calibri" panose="020F0502020204030204" pitchFamily="34" charset="0"/>
                <a:ea typeface="Calibri" panose="020F0502020204030204" pitchFamily="34" charset="0"/>
                <a:cs typeface="Times New Roman" panose="02020603050405020304" pitchFamily="18" charset="0"/>
              </a:rPr>
              <a:t>Results</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Calibri" panose="020F0502020204030204" pitchFamily="34" charset="0"/>
                <a:cs typeface="Times New Roman" panose="02020603050405020304" pitchFamily="18" charset="0"/>
              </a:rPr>
              <a:t>6.</a:t>
            </a:r>
            <a:r>
              <a:rPr lang="es-ES" altLang="es-ES" sz="1100" dirty="0">
                <a:latin typeface="Calibri" panose="020F0502020204030204" pitchFamily="34" charset="0"/>
                <a:ea typeface="Times New Roman" panose="02020603050405020304" pitchFamily="18" charset="0"/>
                <a:cs typeface="Times New Roman" panose="02020603050405020304" pitchFamily="18" charset="0"/>
              </a:rPr>
              <a:t>	</a:t>
            </a:r>
            <a:r>
              <a:rPr lang="en-GB" altLang="es-ES" sz="1100" dirty="0">
                <a:latin typeface="Calibri" panose="020F0502020204030204" pitchFamily="34" charset="0"/>
                <a:ea typeface="Calibri" panose="020F0502020204030204" pitchFamily="34" charset="0"/>
                <a:cs typeface="Times New Roman" panose="02020603050405020304" pitchFamily="18" charset="0"/>
              </a:rPr>
              <a:t>Discussion</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r>
              <a:rPr lang="en-GB" altLang="es-ES" sz="1100" dirty="0">
                <a:latin typeface="Calibri" panose="020F0502020204030204" pitchFamily="34" charset="0"/>
                <a:ea typeface="Calibri" panose="020F0502020204030204" pitchFamily="34" charset="0"/>
                <a:cs typeface="Times New Roman" panose="02020603050405020304" pitchFamily="18" charset="0"/>
              </a:rPr>
              <a:t>7.</a:t>
            </a:r>
            <a:r>
              <a:rPr lang="es-ES" altLang="es-ES" sz="1100" dirty="0">
                <a:latin typeface="Calibri" panose="020F0502020204030204" pitchFamily="34" charset="0"/>
                <a:ea typeface="Times New Roman" panose="02020603050405020304" pitchFamily="18" charset="0"/>
                <a:cs typeface="Times New Roman" panose="02020603050405020304" pitchFamily="18" charset="0"/>
              </a:rPr>
              <a:t>	</a:t>
            </a:r>
            <a:r>
              <a:rPr lang="en-GB" altLang="es-ES" sz="1100" dirty="0">
                <a:latin typeface="Calibri" panose="020F0502020204030204" pitchFamily="34" charset="0"/>
                <a:ea typeface="Calibri" panose="020F0502020204030204" pitchFamily="34" charset="0"/>
                <a:cs typeface="Times New Roman" panose="02020603050405020304" pitchFamily="18" charset="0"/>
              </a:rPr>
              <a:t>Conclusion</a:t>
            </a:r>
            <a:endParaRPr kumimoji="0" lang="es-ES" altLang="es-ES" sz="800" b="0" i="0"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279400" algn="l"/>
                <a:tab pos="5394325" algn="r"/>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3" name="Marcador de número de diapositiva 2">
            <a:extLst>
              <a:ext uri="{FF2B5EF4-FFF2-40B4-BE49-F238E27FC236}">
                <a16:creationId xmlns:a16="http://schemas.microsoft.com/office/drawing/2014/main" id="{70EE1BAB-E960-4F8E-B979-109968653A5D}"/>
              </a:ext>
            </a:extLst>
          </p:cNvPr>
          <p:cNvSpPr>
            <a:spLocks noGrp="1"/>
          </p:cNvSpPr>
          <p:nvPr>
            <p:ph type="sldNum" sz="quarter" idx="12"/>
          </p:nvPr>
        </p:nvSpPr>
        <p:spPr/>
        <p:txBody>
          <a:bodyPr/>
          <a:lstStyle/>
          <a:p>
            <a:fld id="{2CDF0C44-61AD-46DF-BA37-3B7A7AA81739}" type="slidenum">
              <a:rPr lang="es-ES" smtClean="0"/>
              <a:t>2</a:t>
            </a:fld>
            <a:endParaRPr lang="es-ES"/>
          </a:p>
        </p:txBody>
      </p:sp>
    </p:spTree>
    <p:extLst>
      <p:ext uri="{BB962C8B-B14F-4D97-AF65-F5344CB8AC3E}">
        <p14:creationId xmlns:p14="http://schemas.microsoft.com/office/powerpoint/2010/main" val="3914983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20</a:t>
            </a:fld>
            <a:endParaRPr lang="es-ES"/>
          </a:p>
        </p:txBody>
      </p:sp>
      <p:pic>
        <p:nvPicPr>
          <p:cNvPr id="11" name="Imagen 10">
            <a:extLst>
              <a:ext uri="{FF2B5EF4-FFF2-40B4-BE49-F238E27FC236}">
                <a16:creationId xmlns:a16="http://schemas.microsoft.com/office/drawing/2014/main" id="{A2EFA15D-500B-4E5B-AFBF-F4E918B35048}"/>
              </a:ext>
            </a:extLst>
          </p:cNvPr>
          <p:cNvPicPr/>
          <p:nvPr/>
        </p:nvPicPr>
        <p:blipFill>
          <a:blip r:embed="rId2"/>
          <a:stretch>
            <a:fillRect/>
          </a:stretch>
        </p:blipFill>
        <p:spPr>
          <a:xfrm>
            <a:off x="1038322" y="1538817"/>
            <a:ext cx="10115355" cy="3491792"/>
          </a:xfrm>
          <a:prstGeom prst="rect">
            <a:avLst/>
          </a:prstGeom>
        </p:spPr>
      </p:pic>
    </p:spTree>
    <p:extLst>
      <p:ext uri="{BB962C8B-B14F-4D97-AF65-F5344CB8AC3E}">
        <p14:creationId xmlns:p14="http://schemas.microsoft.com/office/powerpoint/2010/main" val="100842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21</a:t>
            </a:fld>
            <a:endParaRPr lang="es-ES"/>
          </a:p>
        </p:txBody>
      </p:sp>
      <p:sp>
        <p:nvSpPr>
          <p:cNvPr id="11" name="CuadroTexto 10">
            <a:extLst>
              <a:ext uri="{FF2B5EF4-FFF2-40B4-BE49-F238E27FC236}">
                <a16:creationId xmlns:a16="http://schemas.microsoft.com/office/drawing/2014/main" id="{D9DB11EB-1A2C-4228-B4E0-A05027E75C17}"/>
              </a:ext>
            </a:extLst>
          </p:cNvPr>
          <p:cNvSpPr txBox="1"/>
          <p:nvPr/>
        </p:nvSpPr>
        <p:spPr>
          <a:xfrm>
            <a:off x="1074374" y="423447"/>
            <a:ext cx="10043251" cy="2230739"/>
          </a:xfrm>
          <a:prstGeom prst="rect">
            <a:avLst/>
          </a:prstGeom>
          <a:noFill/>
        </p:spPr>
        <p:txBody>
          <a:bodyPr wrap="square">
            <a:spAutoFit/>
          </a:bodyPr>
          <a:lstStyle/>
          <a:p>
            <a:pPr algn="just">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following step of the methodology is a important step, k-means clustering algorithm identifies k number of centroids an then allocates every data point to the nearest cluster while keeping the centroids as small as possible. It is an unsupervised machine learning. I have decided clustering the neighbourhoods in London into 5 clusters based on their frequency of occurrence for ‘Chinese Restaurant’.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A5E1D53A-D578-4C88-BB4C-A5FC61A829C7}"/>
              </a:ext>
            </a:extLst>
          </p:cNvPr>
          <p:cNvPicPr/>
          <p:nvPr/>
        </p:nvPicPr>
        <p:blipFill>
          <a:blip r:embed="rId2"/>
          <a:stretch>
            <a:fillRect/>
          </a:stretch>
        </p:blipFill>
        <p:spPr>
          <a:xfrm>
            <a:off x="3711075" y="3475252"/>
            <a:ext cx="4543425" cy="1895475"/>
          </a:xfrm>
          <a:prstGeom prst="rect">
            <a:avLst/>
          </a:prstGeom>
        </p:spPr>
      </p:pic>
    </p:spTree>
    <p:extLst>
      <p:ext uri="{BB962C8B-B14F-4D97-AF65-F5344CB8AC3E}">
        <p14:creationId xmlns:p14="http://schemas.microsoft.com/office/powerpoint/2010/main" val="387830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22</a:t>
            </a:fld>
            <a:endParaRPr lang="es-ES"/>
          </a:p>
        </p:txBody>
      </p:sp>
      <p:pic>
        <p:nvPicPr>
          <p:cNvPr id="11" name="Imagen 10">
            <a:extLst>
              <a:ext uri="{FF2B5EF4-FFF2-40B4-BE49-F238E27FC236}">
                <a16:creationId xmlns:a16="http://schemas.microsoft.com/office/drawing/2014/main" id="{36CECBCC-F846-4B5C-B19A-8278785C814D}"/>
              </a:ext>
            </a:extLst>
          </p:cNvPr>
          <p:cNvPicPr/>
          <p:nvPr/>
        </p:nvPicPr>
        <p:blipFill>
          <a:blip r:embed="rId2"/>
          <a:stretch>
            <a:fillRect/>
          </a:stretch>
        </p:blipFill>
        <p:spPr>
          <a:xfrm>
            <a:off x="1089218" y="434824"/>
            <a:ext cx="3790385" cy="5350315"/>
          </a:xfrm>
          <a:prstGeom prst="rect">
            <a:avLst/>
          </a:prstGeom>
        </p:spPr>
      </p:pic>
      <p:pic>
        <p:nvPicPr>
          <p:cNvPr id="13" name="Imagen 12">
            <a:extLst>
              <a:ext uri="{FF2B5EF4-FFF2-40B4-BE49-F238E27FC236}">
                <a16:creationId xmlns:a16="http://schemas.microsoft.com/office/drawing/2014/main" id="{5C06288F-2A84-46FC-9178-A841ADC72BD1}"/>
              </a:ext>
            </a:extLst>
          </p:cNvPr>
          <p:cNvPicPr/>
          <p:nvPr/>
        </p:nvPicPr>
        <p:blipFill>
          <a:blip r:embed="rId3"/>
          <a:stretch>
            <a:fillRect/>
          </a:stretch>
        </p:blipFill>
        <p:spPr>
          <a:xfrm>
            <a:off x="6840856" y="573706"/>
            <a:ext cx="3953838" cy="5112146"/>
          </a:xfrm>
          <a:prstGeom prst="rect">
            <a:avLst/>
          </a:prstGeom>
        </p:spPr>
      </p:pic>
    </p:spTree>
    <p:extLst>
      <p:ext uri="{BB962C8B-B14F-4D97-AF65-F5344CB8AC3E}">
        <p14:creationId xmlns:p14="http://schemas.microsoft.com/office/powerpoint/2010/main" val="333563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23</a:t>
            </a:fld>
            <a:endParaRPr lang="es-ES"/>
          </a:p>
        </p:txBody>
      </p:sp>
      <p:sp>
        <p:nvSpPr>
          <p:cNvPr id="11" name="CuadroTexto 10">
            <a:extLst>
              <a:ext uri="{FF2B5EF4-FFF2-40B4-BE49-F238E27FC236}">
                <a16:creationId xmlns:a16="http://schemas.microsoft.com/office/drawing/2014/main" id="{BD0E1DE3-0E84-4C12-9F65-2287165725A8}"/>
              </a:ext>
            </a:extLst>
          </p:cNvPr>
          <p:cNvSpPr txBox="1"/>
          <p:nvPr/>
        </p:nvSpPr>
        <p:spPr>
          <a:xfrm>
            <a:off x="830573" y="476225"/>
            <a:ext cx="6100762" cy="470000"/>
          </a:xfrm>
          <a:prstGeom prst="rect">
            <a:avLst/>
          </a:prstGeom>
          <a:noFill/>
        </p:spPr>
        <p:txBody>
          <a:bodyPr wrap="square">
            <a:spAutoFit/>
          </a:bodyPr>
          <a:lstStyle/>
          <a:p>
            <a:pPr lvl="0">
              <a:lnSpc>
                <a:spcPct val="107000"/>
              </a:lnSpc>
              <a:spcBef>
                <a:spcPts val="1200"/>
              </a:spcBef>
            </a:pPr>
            <a:r>
              <a:rPr lang="en-GB"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Results</a:t>
            </a:r>
            <a:endParaRPr lang="es-E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7" name="CuadroTexto 16">
            <a:extLst>
              <a:ext uri="{FF2B5EF4-FFF2-40B4-BE49-F238E27FC236}">
                <a16:creationId xmlns:a16="http://schemas.microsoft.com/office/drawing/2014/main" id="{73E59FDC-D8F7-4D2F-9FED-EFDFCF64F1A4}"/>
              </a:ext>
            </a:extLst>
          </p:cNvPr>
          <p:cNvSpPr txBox="1"/>
          <p:nvPr/>
        </p:nvSpPr>
        <p:spPr>
          <a:xfrm>
            <a:off x="3700802" y="755195"/>
            <a:ext cx="6100354" cy="568745"/>
          </a:xfrm>
          <a:prstGeom prst="rect">
            <a:avLst/>
          </a:prstGeom>
          <a:noFill/>
        </p:spPr>
        <p:txBody>
          <a:bodyPr wrap="square">
            <a:spAutoFit/>
          </a:bodyPr>
          <a:lstStyle/>
          <a:p>
            <a:pPr marL="742950" lvl="1" indent="-285750" algn="just">
              <a:lnSpc>
                <a:spcPct val="200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Hot encoding graphic</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Imagen 18">
            <a:extLst>
              <a:ext uri="{FF2B5EF4-FFF2-40B4-BE49-F238E27FC236}">
                <a16:creationId xmlns:a16="http://schemas.microsoft.com/office/drawing/2014/main" id="{A4B02C70-5982-4CC0-A31F-C2B61159BA8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3612" y="1455139"/>
            <a:ext cx="9709723" cy="5180600"/>
          </a:xfrm>
          <a:prstGeom prst="rect">
            <a:avLst/>
          </a:prstGeom>
          <a:noFill/>
          <a:ln>
            <a:noFill/>
          </a:ln>
        </p:spPr>
      </p:pic>
    </p:spTree>
    <p:extLst>
      <p:ext uri="{BB962C8B-B14F-4D97-AF65-F5344CB8AC3E}">
        <p14:creationId xmlns:p14="http://schemas.microsoft.com/office/powerpoint/2010/main" val="3264994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24</a:t>
            </a:fld>
            <a:endParaRPr lang="es-ES"/>
          </a:p>
        </p:txBody>
      </p:sp>
      <p:sp>
        <p:nvSpPr>
          <p:cNvPr id="11" name="CuadroTexto 10">
            <a:extLst>
              <a:ext uri="{FF2B5EF4-FFF2-40B4-BE49-F238E27FC236}">
                <a16:creationId xmlns:a16="http://schemas.microsoft.com/office/drawing/2014/main" id="{3EAA10B8-7300-470A-A15F-30C7F0B2CCDB}"/>
              </a:ext>
            </a:extLst>
          </p:cNvPr>
          <p:cNvSpPr txBox="1"/>
          <p:nvPr/>
        </p:nvSpPr>
        <p:spPr>
          <a:xfrm>
            <a:off x="537663" y="1334179"/>
            <a:ext cx="6100354" cy="568745"/>
          </a:xfrm>
          <a:prstGeom prst="rect">
            <a:avLst/>
          </a:prstGeom>
          <a:noFill/>
        </p:spPr>
        <p:txBody>
          <a:bodyPr wrap="square">
            <a:spAutoFit/>
          </a:bodyPr>
          <a:lstStyle/>
          <a:p>
            <a:pPr marL="742950" lvl="1" indent="-285750">
              <a:lnSpc>
                <a:spcPct val="200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Data frame merged with all data frames obtained.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1480DF9F-17D7-4EC1-9B67-347E8B726565}"/>
              </a:ext>
            </a:extLst>
          </p:cNvPr>
          <p:cNvPicPr/>
          <p:nvPr/>
        </p:nvPicPr>
        <p:blipFill>
          <a:blip r:embed="rId2"/>
          <a:stretch>
            <a:fillRect/>
          </a:stretch>
        </p:blipFill>
        <p:spPr>
          <a:xfrm>
            <a:off x="871220" y="2903228"/>
            <a:ext cx="5224780" cy="1736725"/>
          </a:xfrm>
          <a:prstGeom prst="rect">
            <a:avLst/>
          </a:prstGeom>
        </p:spPr>
      </p:pic>
      <p:pic>
        <p:nvPicPr>
          <p:cNvPr id="15" name="Imagen 14">
            <a:extLst>
              <a:ext uri="{FF2B5EF4-FFF2-40B4-BE49-F238E27FC236}">
                <a16:creationId xmlns:a16="http://schemas.microsoft.com/office/drawing/2014/main" id="{2F9759BD-4EBA-449A-974B-87FF868E8697}"/>
              </a:ext>
            </a:extLst>
          </p:cNvPr>
          <p:cNvPicPr/>
          <p:nvPr/>
        </p:nvPicPr>
        <p:blipFill>
          <a:blip r:embed="rId3"/>
          <a:stretch>
            <a:fillRect/>
          </a:stretch>
        </p:blipFill>
        <p:spPr>
          <a:xfrm>
            <a:off x="8011531" y="2565860"/>
            <a:ext cx="3051810" cy="2223770"/>
          </a:xfrm>
          <a:prstGeom prst="rect">
            <a:avLst/>
          </a:prstGeom>
        </p:spPr>
      </p:pic>
      <p:sp>
        <p:nvSpPr>
          <p:cNvPr id="17" name="CuadroTexto 16">
            <a:extLst>
              <a:ext uri="{FF2B5EF4-FFF2-40B4-BE49-F238E27FC236}">
                <a16:creationId xmlns:a16="http://schemas.microsoft.com/office/drawing/2014/main" id="{DC20C578-8A15-4F91-805B-F4EFAC403B89}"/>
              </a:ext>
            </a:extLst>
          </p:cNvPr>
          <p:cNvSpPr txBox="1"/>
          <p:nvPr/>
        </p:nvSpPr>
        <p:spPr>
          <a:xfrm>
            <a:off x="6664846" y="1334179"/>
            <a:ext cx="6100354" cy="568745"/>
          </a:xfrm>
          <a:prstGeom prst="rect">
            <a:avLst/>
          </a:prstGeom>
          <a:noFill/>
        </p:spPr>
        <p:txBody>
          <a:bodyPr wrap="square">
            <a:spAutoFit/>
          </a:bodyPr>
          <a:lstStyle/>
          <a:p>
            <a:pPr marL="742950" lvl="1" indent="-285750" algn="just">
              <a:lnSpc>
                <a:spcPct val="200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Number of neighbourhoods in each cluster.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6209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25</a:t>
            </a:fld>
            <a:endParaRPr lang="es-ES"/>
          </a:p>
        </p:txBody>
      </p:sp>
      <p:pic>
        <p:nvPicPr>
          <p:cNvPr id="11" name="Imagen 10">
            <a:extLst>
              <a:ext uri="{FF2B5EF4-FFF2-40B4-BE49-F238E27FC236}">
                <a16:creationId xmlns:a16="http://schemas.microsoft.com/office/drawing/2014/main" id="{EBDD770C-4548-4809-8BA2-70D24D03197B}"/>
              </a:ext>
            </a:extLst>
          </p:cNvPr>
          <p:cNvPicPr/>
          <p:nvPr/>
        </p:nvPicPr>
        <p:blipFill>
          <a:blip r:embed="rId2"/>
          <a:stretch>
            <a:fillRect/>
          </a:stretch>
        </p:blipFill>
        <p:spPr>
          <a:xfrm>
            <a:off x="210251" y="1856317"/>
            <a:ext cx="6135370" cy="3645535"/>
          </a:xfrm>
          <a:prstGeom prst="rect">
            <a:avLst/>
          </a:prstGeom>
        </p:spPr>
      </p:pic>
      <p:sp>
        <p:nvSpPr>
          <p:cNvPr id="13" name="CuadroTexto 12">
            <a:extLst>
              <a:ext uri="{FF2B5EF4-FFF2-40B4-BE49-F238E27FC236}">
                <a16:creationId xmlns:a16="http://schemas.microsoft.com/office/drawing/2014/main" id="{97C667DB-6569-45EB-987D-858D8102F319}"/>
              </a:ext>
            </a:extLst>
          </p:cNvPr>
          <p:cNvSpPr txBox="1"/>
          <p:nvPr/>
        </p:nvSpPr>
        <p:spPr>
          <a:xfrm>
            <a:off x="6345621" y="2319890"/>
            <a:ext cx="5677945" cy="2297680"/>
          </a:xfrm>
          <a:prstGeom prst="rect">
            <a:avLst/>
          </a:prstGeom>
          <a:noFill/>
        </p:spPr>
        <p:txBody>
          <a:bodyPr wrap="square">
            <a:spAutoFit/>
          </a:bodyPr>
          <a:lstStyle/>
          <a:p>
            <a:pPr algn="just">
              <a:lnSpc>
                <a:spcPct val="200000"/>
              </a:lnSpc>
              <a:spcAft>
                <a:spcPts val="800"/>
              </a:spcAft>
            </a:pPr>
            <a:r>
              <a:rPr lang="en-GB"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*Cluster 1 Neighbourhoods with </a:t>
            </a:r>
            <a:r>
              <a:rPr lang="en-GB" sz="1200"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few Chinese restaurants</a:t>
            </a:r>
            <a:r>
              <a:rPr lang="en-GB" sz="1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in London</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GB" sz="12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*Cluster 2 Neighbourhoods whit </a:t>
            </a:r>
            <a:r>
              <a:rPr lang="en-GB" sz="12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the greatest number of Chinese</a:t>
            </a:r>
            <a:r>
              <a:rPr lang="en-GB" sz="12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restaurants in London</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GB"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*Cluster 3 Neighbourhoods with </a:t>
            </a:r>
            <a:r>
              <a:rPr lang="en-GB" sz="1200"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0 or low number of Chinese restaurants</a:t>
            </a:r>
            <a:r>
              <a:rPr lang="en-GB"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in London</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GB" sz="12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*Cluster 4 Neighbourhoods with </a:t>
            </a:r>
            <a:r>
              <a:rPr lang="en-GB" sz="1200" u="sng"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high number of Chinese restaurants</a:t>
            </a:r>
            <a:r>
              <a:rPr lang="en-GB" sz="12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in London</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GB" sz="1200"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*Cluster 5 Neighbourhoods with </a:t>
            </a:r>
            <a:r>
              <a:rPr lang="en-GB" sz="1200" u="sng"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considerable number of Chinese restaurants</a:t>
            </a:r>
            <a:r>
              <a:rPr lang="en-GB" sz="1200"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 in London</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7362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26</a:t>
            </a:fld>
            <a:endParaRPr lang="es-ES"/>
          </a:p>
        </p:txBody>
      </p:sp>
      <p:pic>
        <p:nvPicPr>
          <p:cNvPr id="11" name="Imagen 10">
            <a:extLst>
              <a:ext uri="{FF2B5EF4-FFF2-40B4-BE49-F238E27FC236}">
                <a16:creationId xmlns:a16="http://schemas.microsoft.com/office/drawing/2014/main" id="{0BC948BD-DB19-4878-89D3-E5C7764AED3A}"/>
              </a:ext>
            </a:extLst>
          </p:cNvPr>
          <p:cNvPicPr/>
          <p:nvPr/>
        </p:nvPicPr>
        <p:blipFill>
          <a:blip r:embed="rId2"/>
          <a:stretch>
            <a:fillRect/>
          </a:stretch>
        </p:blipFill>
        <p:spPr>
          <a:xfrm>
            <a:off x="347980" y="740565"/>
            <a:ext cx="5400040" cy="5185410"/>
          </a:xfrm>
          <a:prstGeom prst="rect">
            <a:avLst/>
          </a:prstGeom>
        </p:spPr>
      </p:pic>
      <p:pic>
        <p:nvPicPr>
          <p:cNvPr id="13" name="Imagen 12">
            <a:extLst>
              <a:ext uri="{FF2B5EF4-FFF2-40B4-BE49-F238E27FC236}">
                <a16:creationId xmlns:a16="http://schemas.microsoft.com/office/drawing/2014/main" id="{193FC9E1-8B73-4795-94E8-C195862DDF92}"/>
              </a:ext>
            </a:extLst>
          </p:cNvPr>
          <p:cNvPicPr/>
          <p:nvPr/>
        </p:nvPicPr>
        <p:blipFill>
          <a:blip r:embed="rId3"/>
          <a:stretch>
            <a:fillRect/>
          </a:stretch>
        </p:blipFill>
        <p:spPr>
          <a:xfrm>
            <a:off x="5953760" y="620367"/>
            <a:ext cx="5400040" cy="1005205"/>
          </a:xfrm>
          <a:prstGeom prst="rect">
            <a:avLst/>
          </a:prstGeom>
        </p:spPr>
      </p:pic>
      <p:pic>
        <p:nvPicPr>
          <p:cNvPr id="15" name="Imagen 14">
            <a:extLst>
              <a:ext uri="{FF2B5EF4-FFF2-40B4-BE49-F238E27FC236}">
                <a16:creationId xmlns:a16="http://schemas.microsoft.com/office/drawing/2014/main" id="{9E63F541-92F9-4521-B5F8-4EEAEF0450F8}"/>
              </a:ext>
            </a:extLst>
          </p:cNvPr>
          <p:cNvPicPr/>
          <p:nvPr/>
        </p:nvPicPr>
        <p:blipFill>
          <a:blip r:embed="rId4"/>
          <a:stretch>
            <a:fillRect/>
          </a:stretch>
        </p:blipFill>
        <p:spPr>
          <a:xfrm>
            <a:off x="5910580" y="1657554"/>
            <a:ext cx="5400040" cy="2397760"/>
          </a:xfrm>
          <a:prstGeom prst="rect">
            <a:avLst/>
          </a:prstGeom>
        </p:spPr>
      </p:pic>
      <p:pic>
        <p:nvPicPr>
          <p:cNvPr id="17" name="Imagen 16">
            <a:extLst>
              <a:ext uri="{FF2B5EF4-FFF2-40B4-BE49-F238E27FC236}">
                <a16:creationId xmlns:a16="http://schemas.microsoft.com/office/drawing/2014/main" id="{9FF44153-3951-4CDA-9952-A35D90707192}"/>
              </a:ext>
            </a:extLst>
          </p:cNvPr>
          <p:cNvPicPr/>
          <p:nvPr/>
        </p:nvPicPr>
        <p:blipFill>
          <a:blip r:embed="rId5"/>
          <a:stretch>
            <a:fillRect/>
          </a:stretch>
        </p:blipFill>
        <p:spPr>
          <a:xfrm>
            <a:off x="5910580" y="3952036"/>
            <a:ext cx="5400040" cy="1248410"/>
          </a:xfrm>
          <a:prstGeom prst="rect">
            <a:avLst/>
          </a:prstGeom>
        </p:spPr>
      </p:pic>
      <p:pic>
        <p:nvPicPr>
          <p:cNvPr id="19" name="Imagen 18">
            <a:extLst>
              <a:ext uri="{FF2B5EF4-FFF2-40B4-BE49-F238E27FC236}">
                <a16:creationId xmlns:a16="http://schemas.microsoft.com/office/drawing/2014/main" id="{52220148-EED3-49D2-ADCD-3570FCAC36BE}"/>
              </a:ext>
            </a:extLst>
          </p:cNvPr>
          <p:cNvPicPr/>
          <p:nvPr/>
        </p:nvPicPr>
        <p:blipFill>
          <a:blip r:embed="rId6"/>
          <a:stretch>
            <a:fillRect/>
          </a:stretch>
        </p:blipFill>
        <p:spPr>
          <a:xfrm>
            <a:off x="5910580" y="5188066"/>
            <a:ext cx="5400040" cy="1123950"/>
          </a:xfrm>
          <a:prstGeom prst="rect">
            <a:avLst/>
          </a:prstGeom>
        </p:spPr>
      </p:pic>
    </p:spTree>
    <p:extLst>
      <p:ext uri="{BB962C8B-B14F-4D97-AF65-F5344CB8AC3E}">
        <p14:creationId xmlns:p14="http://schemas.microsoft.com/office/powerpoint/2010/main" val="3521621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27</a:t>
            </a:fld>
            <a:endParaRPr lang="es-ES"/>
          </a:p>
        </p:txBody>
      </p:sp>
      <p:sp>
        <p:nvSpPr>
          <p:cNvPr id="11" name="CuadroTexto 10">
            <a:extLst>
              <a:ext uri="{FF2B5EF4-FFF2-40B4-BE49-F238E27FC236}">
                <a16:creationId xmlns:a16="http://schemas.microsoft.com/office/drawing/2014/main" id="{B7B7A4C7-DB6E-4AFF-94C5-87F3FA4CDED1}"/>
              </a:ext>
            </a:extLst>
          </p:cNvPr>
          <p:cNvSpPr txBox="1"/>
          <p:nvPr/>
        </p:nvSpPr>
        <p:spPr>
          <a:xfrm>
            <a:off x="1098844" y="623324"/>
            <a:ext cx="6100762" cy="375552"/>
          </a:xfrm>
          <a:prstGeom prst="rect">
            <a:avLst/>
          </a:prstGeom>
          <a:noFill/>
        </p:spPr>
        <p:txBody>
          <a:bodyPr wrap="square">
            <a:spAutoFit/>
          </a:bodyPr>
          <a:lstStyle/>
          <a:p>
            <a:pPr lvl="0">
              <a:lnSpc>
                <a:spcPct val="107000"/>
              </a:lnSpc>
              <a:spcBef>
                <a:spcPts val="1200"/>
              </a:spcBef>
            </a:pPr>
            <a:r>
              <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Discussion</a:t>
            </a:r>
            <a:endParaRPr lang="es-E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9" name="CuadroTexto 18">
            <a:extLst>
              <a:ext uri="{FF2B5EF4-FFF2-40B4-BE49-F238E27FC236}">
                <a16:creationId xmlns:a16="http://schemas.microsoft.com/office/drawing/2014/main" id="{7000B8E3-93A4-434E-B27F-EE63EB18474A}"/>
              </a:ext>
            </a:extLst>
          </p:cNvPr>
          <p:cNvSpPr txBox="1"/>
          <p:nvPr/>
        </p:nvSpPr>
        <p:spPr>
          <a:xfrm>
            <a:off x="1179064" y="1189789"/>
            <a:ext cx="10254956" cy="1122743"/>
          </a:xfrm>
          <a:prstGeom prst="rect">
            <a:avLst/>
          </a:prstGeom>
          <a:noFill/>
        </p:spPr>
        <p:txBody>
          <a:bodyPr wrap="square">
            <a:spAutoFit/>
          </a:bodyPr>
          <a:lstStyle/>
          <a:p>
            <a:pPr algn="just">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cluster 2 that is the neighbourhood with the highest number of Chinese restaurants in London we can observe that a Chinese restaurant is the 5</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sz="1800" dirty="0">
                <a:effectLst/>
                <a:latin typeface="Calibri" panose="020F0502020204030204" pitchFamily="34" charset="0"/>
                <a:ea typeface="Calibri" panose="020F0502020204030204" pitchFamily="34" charset="0"/>
                <a:cs typeface="Times New Roman" panose="02020603050405020304" pitchFamily="18" charset="0"/>
              </a:rPr>
              <a:t> most common venue to be visited in the neighbourhood.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Imagen 20">
            <a:extLst>
              <a:ext uri="{FF2B5EF4-FFF2-40B4-BE49-F238E27FC236}">
                <a16:creationId xmlns:a16="http://schemas.microsoft.com/office/drawing/2014/main" id="{E4BA4781-BAC4-4219-A4DD-905DA2B58835}"/>
              </a:ext>
            </a:extLst>
          </p:cNvPr>
          <p:cNvPicPr/>
          <p:nvPr/>
        </p:nvPicPr>
        <p:blipFill>
          <a:blip r:embed="rId2"/>
          <a:stretch>
            <a:fillRect/>
          </a:stretch>
        </p:blipFill>
        <p:spPr>
          <a:xfrm>
            <a:off x="4291556" y="2536102"/>
            <a:ext cx="3190875" cy="266700"/>
          </a:xfrm>
          <a:prstGeom prst="rect">
            <a:avLst/>
          </a:prstGeom>
        </p:spPr>
      </p:pic>
      <p:sp>
        <p:nvSpPr>
          <p:cNvPr id="22" name="CuadroTexto 21">
            <a:extLst>
              <a:ext uri="{FF2B5EF4-FFF2-40B4-BE49-F238E27FC236}">
                <a16:creationId xmlns:a16="http://schemas.microsoft.com/office/drawing/2014/main" id="{12939219-1CB1-44E0-88F9-0194E1B5116C}"/>
              </a:ext>
            </a:extLst>
          </p:cNvPr>
          <p:cNvSpPr txBox="1"/>
          <p:nvPr/>
        </p:nvSpPr>
        <p:spPr>
          <a:xfrm>
            <a:off x="1064764" y="3076766"/>
            <a:ext cx="10483556" cy="1122743"/>
          </a:xfrm>
          <a:prstGeom prst="rect">
            <a:avLst/>
          </a:prstGeom>
          <a:noFill/>
        </p:spPr>
        <p:txBody>
          <a:bodyPr wrap="square">
            <a:spAutoFit/>
          </a:bodyPr>
          <a:lstStyle/>
          <a:p>
            <a:pPr algn="just">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the cluster 4 that is the neighbourhood with the highest number of Chinese restaurant in London we can observe that a Chinese restaurant is the 3</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GB" sz="1800" dirty="0">
                <a:effectLst/>
                <a:latin typeface="Calibri" panose="020F0502020204030204" pitchFamily="34" charset="0"/>
                <a:ea typeface="Calibri" panose="020F0502020204030204" pitchFamily="34" charset="0"/>
                <a:cs typeface="Times New Roman" panose="02020603050405020304" pitchFamily="18" charset="0"/>
              </a:rPr>
              <a:t>  most common venue to be visited in the neighbourhood.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Imagen 22">
            <a:extLst>
              <a:ext uri="{FF2B5EF4-FFF2-40B4-BE49-F238E27FC236}">
                <a16:creationId xmlns:a16="http://schemas.microsoft.com/office/drawing/2014/main" id="{8C4C1E9C-970D-42A0-A47D-C1A55916E633}"/>
              </a:ext>
            </a:extLst>
          </p:cNvPr>
          <p:cNvPicPr/>
          <p:nvPr/>
        </p:nvPicPr>
        <p:blipFill>
          <a:blip r:embed="rId3"/>
          <a:stretch>
            <a:fillRect/>
          </a:stretch>
        </p:blipFill>
        <p:spPr>
          <a:xfrm>
            <a:off x="4291556" y="4462587"/>
            <a:ext cx="3200400" cy="257175"/>
          </a:xfrm>
          <a:prstGeom prst="rect">
            <a:avLst/>
          </a:prstGeom>
        </p:spPr>
      </p:pic>
      <p:sp>
        <p:nvSpPr>
          <p:cNvPr id="24" name="CuadroTexto 23">
            <a:extLst>
              <a:ext uri="{FF2B5EF4-FFF2-40B4-BE49-F238E27FC236}">
                <a16:creationId xmlns:a16="http://schemas.microsoft.com/office/drawing/2014/main" id="{F9174B80-A3F3-4AFB-AA0B-20BE13C79CAE}"/>
              </a:ext>
            </a:extLst>
          </p:cNvPr>
          <p:cNvSpPr txBox="1"/>
          <p:nvPr/>
        </p:nvSpPr>
        <p:spPr>
          <a:xfrm>
            <a:off x="1030307" y="4939013"/>
            <a:ext cx="10552470" cy="1122743"/>
          </a:xfrm>
          <a:prstGeom prst="rect">
            <a:avLst/>
          </a:prstGeom>
          <a:noFill/>
        </p:spPr>
        <p:txBody>
          <a:bodyPr wrap="square">
            <a:spAutoFit/>
          </a:bodyPr>
          <a:lstStyle/>
          <a:p>
            <a:pPr>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information confirms the success of Chinese restaurant in these areas so this information can be very useful for tourists that are looking for a Chinese restaurants for his trip.</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2358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28</a:t>
            </a:fld>
            <a:endParaRPr lang="es-ES"/>
          </a:p>
        </p:txBody>
      </p:sp>
      <p:sp>
        <p:nvSpPr>
          <p:cNvPr id="11" name="CuadroTexto 10">
            <a:extLst>
              <a:ext uri="{FF2B5EF4-FFF2-40B4-BE49-F238E27FC236}">
                <a16:creationId xmlns:a16="http://schemas.microsoft.com/office/drawing/2014/main" id="{BB224EE8-B9FF-44C8-A9D6-97CB4BB74B76}"/>
              </a:ext>
            </a:extLst>
          </p:cNvPr>
          <p:cNvSpPr txBox="1"/>
          <p:nvPr/>
        </p:nvSpPr>
        <p:spPr>
          <a:xfrm>
            <a:off x="452898" y="600341"/>
            <a:ext cx="6100354" cy="5657318"/>
          </a:xfrm>
          <a:prstGeom prst="rect">
            <a:avLst/>
          </a:prstGeom>
          <a:noFill/>
        </p:spPr>
        <p:txBody>
          <a:bodyPr wrap="square">
            <a:spAutoFit/>
          </a:bodyPr>
          <a:lstStyle/>
          <a:p>
            <a:pPr>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Evaluating the results of the clustering neighbourhoods in London depending on the number of Chinese restaurants in each neighbourhood we can observed that it exists a zone at southeast of London with two clusters that they having a high quantity of Chinese Restaurants (Cluster 4 and 5) and in the west of city there is the neighbourhood with the greatest number of Chinese restaurants.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neighbourhoods near this neighbourhood (Brent (Ealing), Tower Hamlets and Greenwich) could be good opportunities to open a new Chinese restaurant.</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n 14">
            <a:extLst>
              <a:ext uri="{FF2B5EF4-FFF2-40B4-BE49-F238E27FC236}">
                <a16:creationId xmlns:a16="http://schemas.microsoft.com/office/drawing/2014/main" id="{FB733332-53F2-4C79-8A71-4492F747998A}"/>
              </a:ext>
            </a:extLst>
          </p:cNvPr>
          <p:cNvPicPr/>
          <p:nvPr/>
        </p:nvPicPr>
        <p:blipFill>
          <a:blip r:embed="rId2"/>
          <a:stretch>
            <a:fillRect/>
          </a:stretch>
        </p:blipFill>
        <p:spPr>
          <a:xfrm>
            <a:off x="6553252" y="1721686"/>
            <a:ext cx="5397500" cy="3300730"/>
          </a:xfrm>
          <a:prstGeom prst="rect">
            <a:avLst/>
          </a:prstGeom>
        </p:spPr>
      </p:pic>
    </p:spTree>
    <p:extLst>
      <p:ext uri="{BB962C8B-B14F-4D97-AF65-F5344CB8AC3E}">
        <p14:creationId xmlns:p14="http://schemas.microsoft.com/office/powerpoint/2010/main" val="1094157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29</a:t>
            </a:fld>
            <a:endParaRPr lang="es-ES"/>
          </a:p>
        </p:txBody>
      </p:sp>
      <p:sp>
        <p:nvSpPr>
          <p:cNvPr id="11" name="CuadroTexto 10">
            <a:extLst>
              <a:ext uri="{FF2B5EF4-FFF2-40B4-BE49-F238E27FC236}">
                <a16:creationId xmlns:a16="http://schemas.microsoft.com/office/drawing/2014/main" id="{C1FB1BF7-9A48-4515-85C6-CBD59621DB00}"/>
              </a:ext>
            </a:extLst>
          </p:cNvPr>
          <p:cNvSpPr txBox="1"/>
          <p:nvPr/>
        </p:nvSpPr>
        <p:spPr>
          <a:xfrm>
            <a:off x="437606" y="2152021"/>
            <a:ext cx="5628640" cy="2784737"/>
          </a:xfrm>
          <a:prstGeom prst="rect">
            <a:avLst/>
          </a:prstGeom>
          <a:noFill/>
        </p:spPr>
        <p:txBody>
          <a:bodyPr wrap="square">
            <a:spAutoFit/>
          </a:bodyPr>
          <a:lstStyle/>
          <a:p>
            <a:pPr algn="just">
              <a:lnSpc>
                <a:spcPct val="200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If we carefully observe the London map with the colour clusters, we can explain another insight for someone that wants to open a new restaurant in London. There are three big zones which belong to the cluster number 3 where the number of Chinese restaurants is low or none.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4297535A-0771-4469-8D1A-E09E77DCF36F}"/>
              </a:ext>
            </a:extLst>
          </p:cNvPr>
          <p:cNvPicPr/>
          <p:nvPr/>
        </p:nvPicPr>
        <p:blipFill>
          <a:blip r:embed="rId2"/>
          <a:stretch>
            <a:fillRect/>
          </a:stretch>
        </p:blipFill>
        <p:spPr>
          <a:xfrm>
            <a:off x="6310734" y="1991820"/>
            <a:ext cx="5628640" cy="3371850"/>
          </a:xfrm>
          <a:prstGeom prst="rect">
            <a:avLst/>
          </a:prstGeom>
        </p:spPr>
      </p:pic>
    </p:spTree>
    <p:extLst>
      <p:ext uri="{BB962C8B-B14F-4D97-AF65-F5344CB8AC3E}">
        <p14:creationId xmlns:p14="http://schemas.microsoft.com/office/powerpoint/2010/main" val="351828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423E2CB3-05E0-4912-941A-568100E226BD}"/>
              </a:ext>
            </a:extLst>
          </p:cNvPr>
          <p:cNvSpPr txBox="1"/>
          <p:nvPr/>
        </p:nvSpPr>
        <p:spPr>
          <a:xfrm>
            <a:off x="513471" y="916620"/>
            <a:ext cx="10920549" cy="4849789"/>
          </a:xfrm>
          <a:prstGeom prst="rect">
            <a:avLst/>
          </a:prstGeom>
          <a:noFill/>
        </p:spPr>
        <p:txBody>
          <a:bodyPr wrap="square">
            <a:spAutoFit/>
          </a:bodyPr>
          <a:lstStyle/>
          <a:p>
            <a:pPr lvl="0">
              <a:lnSpc>
                <a:spcPct val="107000"/>
              </a:lnSpc>
              <a:spcBef>
                <a:spcPts val="1200"/>
              </a:spcBef>
            </a:pPr>
            <a:r>
              <a:rPr lang="es-ES" sz="32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Introduction</a:t>
            </a:r>
            <a:endParaRPr lang="es-ES" sz="3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 sz="20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200000"/>
              </a:lnSpc>
              <a:spcAft>
                <a:spcPts val="800"/>
              </a:spcAft>
            </a:pPr>
            <a:r>
              <a:rPr lang="en-GB"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This is the final project of the IBM Data Science Course on Coursera. In this project, I have </a:t>
            </a:r>
            <a:r>
              <a:rPr lang="en-GB"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analyzed</a:t>
            </a:r>
            <a:r>
              <a:rPr lang="en-GB"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the scenario of Chinese Restaurants in London. The results and data obtained might be used such as information for tourisms guides, neighbourhoods where it is possible to create a new Chinese restaurant or areas to avoid in the city for this news Chinese restaurants. Whit these ideas in mind, I have developed this project to get the correct information for tourists or the best locations for new restaurant. The project will be developed with python, Foursquare API and all tools and mechanism that I have learned in this IBM Course.</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número de diapositiva 2">
            <a:extLst>
              <a:ext uri="{FF2B5EF4-FFF2-40B4-BE49-F238E27FC236}">
                <a16:creationId xmlns:a16="http://schemas.microsoft.com/office/drawing/2014/main" id="{85F545FF-F466-446E-A49D-F380EC18BD2D}"/>
              </a:ext>
            </a:extLst>
          </p:cNvPr>
          <p:cNvSpPr>
            <a:spLocks noGrp="1"/>
          </p:cNvSpPr>
          <p:nvPr>
            <p:ph type="sldNum" sz="quarter" idx="12"/>
          </p:nvPr>
        </p:nvSpPr>
        <p:spPr/>
        <p:txBody>
          <a:bodyPr/>
          <a:lstStyle/>
          <a:p>
            <a:fld id="{2CDF0C44-61AD-46DF-BA37-3B7A7AA81739}" type="slidenum">
              <a:rPr lang="es-ES" smtClean="0"/>
              <a:t>3</a:t>
            </a:fld>
            <a:endParaRPr lang="es-ES"/>
          </a:p>
        </p:txBody>
      </p:sp>
    </p:spTree>
    <p:extLst>
      <p:ext uri="{BB962C8B-B14F-4D97-AF65-F5344CB8AC3E}">
        <p14:creationId xmlns:p14="http://schemas.microsoft.com/office/powerpoint/2010/main" val="45377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30</a:t>
            </a:fld>
            <a:endParaRPr lang="es-ES"/>
          </a:p>
        </p:txBody>
      </p:sp>
      <p:sp>
        <p:nvSpPr>
          <p:cNvPr id="11" name="CuadroTexto 10">
            <a:extLst>
              <a:ext uri="{FF2B5EF4-FFF2-40B4-BE49-F238E27FC236}">
                <a16:creationId xmlns:a16="http://schemas.microsoft.com/office/drawing/2014/main" id="{8B3EDD83-B5FA-4DF5-956C-BAB48214A048}"/>
              </a:ext>
            </a:extLst>
          </p:cNvPr>
          <p:cNvSpPr txBox="1"/>
          <p:nvPr/>
        </p:nvSpPr>
        <p:spPr>
          <a:xfrm>
            <a:off x="961776" y="720391"/>
            <a:ext cx="6100354" cy="375552"/>
          </a:xfrm>
          <a:prstGeom prst="rect">
            <a:avLst/>
          </a:prstGeom>
          <a:noFill/>
        </p:spPr>
        <p:txBody>
          <a:bodyPr wrap="square">
            <a:spAutoFit/>
          </a:bodyPr>
          <a:lstStyle/>
          <a:p>
            <a:pPr lvl="0">
              <a:lnSpc>
                <a:spcPct val="107000"/>
              </a:lnSpc>
              <a:spcBef>
                <a:spcPts val="1200"/>
              </a:spcBef>
            </a:pPr>
            <a:r>
              <a:rPr lang="en-GB"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endParaRPr lang="es-E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3" name="CuadroTexto 12">
            <a:extLst>
              <a:ext uri="{FF2B5EF4-FFF2-40B4-BE49-F238E27FC236}">
                <a16:creationId xmlns:a16="http://schemas.microsoft.com/office/drawing/2014/main" id="{DB0CA8EE-9842-4067-BDFC-74D7B03617C8}"/>
              </a:ext>
            </a:extLst>
          </p:cNvPr>
          <p:cNvSpPr txBox="1"/>
          <p:nvPr/>
        </p:nvSpPr>
        <p:spPr>
          <a:xfrm>
            <a:off x="836185" y="1713934"/>
            <a:ext cx="10037150" cy="3737690"/>
          </a:xfrm>
          <a:prstGeom prst="rect">
            <a:avLst/>
          </a:prstGeom>
          <a:noFill/>
        </p:spPr>
        <p:txBody>
          <a:bodyPr wrap="square">
            <a:spAutoFit/>
          </a:bodyPr>
          <a:lstStyle/>
          <a:p>
            <a:pPr>
              <a:lnSpc>
                <a:spcPct val="107000"/>
              </a:lnSpc>
              <a:spcAft>
                <a:spcPts val="800"/>
              </a:spcAft>
            </a:pPr>
            <a:r>
              <a:rPr lang="en-GB" dirty="0">
                <a:effectLst/>
                <a:latin typeface="Calibri" panose="020F0502020204030204" pitchFamily="34" charset="0"/>
                <a:ea typeface="Calibri" panose="020F0502020204030204" pitchFamily="34" charset="0"/>
                <a:cs typeface="Times New Roman" panose="02020603050405020304" pitchFamily="18" charset="0"/>
              </a:rPr>
              <a:t>After evaluating the results, we can conclude:</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200000"/>
              </a:lnSpc>
              <a:buFont typeface="Calibri" panose="020F0502020204030204" pitchFamily="34" charset="0"/>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The most number of Chinese restaurants are shared in the </a:t>
            </a:r>
            <a:r>
              <a:rPr lang="en-GB" dirty="0" err="1">
                <a:effectLst/>
                <a:latin typeface="Calibri" panose="020F0502020204030204" pitchFamily="34" charset="0"/>
                <a:ea typeface="Calibri" panose="020F0502020204030204" pitchFamily="34" charset="0"/>
                <a:cs typeface="Times New Roman" panose="02020603050405020304" pitchFamily="18" charset="0"/>
              </a:rPr>
              <a:t>center</a:t>
            </a:r>
            <a:r>
              <a:rPr lang="en-GB" dirty="0">
                <a:effectLst/>
                <a:latin typeface="Calibri" panose="020F0502020204030204" pitchFamily="34" charset="0"/>
                <a:ea typeface="Calibri" panose="020F0502020204030204" pitchFamily="34" charset="0"/>
                <a:cs typeface="Times New Roman" panose="02020603050405020304" pitchFamily="18" charset="0"/>
              </a:rPr>
              <a:t> of London.</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200000"/>
              </a:lnSpc>
            </a:pPr>
            <a:r>
              <a:rPr lang="en-GB" dirty="0">
                <a:effectLst/>
                <a:latin typeface="Calibri" panose="020F0502020204030204" pitchFamily="34" charset="0"/>
                <a:ea typeface="Calibri" panose="020F0502020204030204" pitchFamily="34" charset="0"/>
                <a:cs typeface="Times New Roman" panose="02020603050405020304" pitchFamily="18" charset="0"/>
              </a:rPr>
              <a:t>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200000"/>
              </a:lnSpc>
              <a:buFont typeface="Calibri" panose="020F0502020204030204" pitchFamily="34" charset="0"/>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The result map of London is useful to use by a tourist that want eat in a Chinese restaurant. There are three zones in London with a high number of Chinese restaurants Brent (Ealing), Tower Hamlets and Greenwich.</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200000"/>
              </a:lnSpc>
              <a:spcAft>
                <a:spcPts val="800"/>
              </a:spcAft>
            </a:pPr>
            <a:r>
              <a:rPr lang="en-GB" dirty="0">
                <a:effectLst/>
                <a:latin typeface="Calibri" panose="020F0502020204030204" pitchFamily="34" charset="0"/>
                <a:ea typeface="Calibri" panose="020F0502020204030204" pitchFamily="34" charset="0"/>
                <a:cs typeface="Times New Roman" panose="02020603050405020304" pitchFamily="18" charset="0"/>
              </a:rPr>
              <a:t>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8450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31</a:t>
            </a:fld>
            <a:endParaRPr lang="es-ES"/>
          </a:p>
        </p:txBody>
      </p:sp>
      <p:sp>
        <p:nvSpPr>
          <p:cNvPr id="11" name="CuadroTexto 10">
            <a:extLst>
              <a:ext uri="{FF2B5EF4-FFF2-40B4-BE49-F238E27FC236}">
                <a16:creationId xmlns:a16="http://schemas.microsoft.com/office/drawing/2014/main" id="{0E3ECFDE-8480-414E-B153-C08908A7D6D0}"/>
              </a:ext>
            </a:extLst>
          </p:cNvPr>
          <p:cNvSpPr txBox="1"/>
          <p:nvPr/>
        </p:nvSpPr>
        <p:spPr>
          <a:xfrm>
            <a:off x="-66117" y="360953"/>
            <a:ext cx="6100354" cy="5638338"/>
          </a:xfrm>
          <a:prstGeom prst="rect">
            <a:avLst/>
          </a:prstGeom>
          <a:noFill/>
        </p:spPr>
        <p:txBody>
          <a:bodyPr wrap="square">
            <a:spAutoFit/>
          </a:bodyPr>
          <a:lstStyle/>
          <a:p>
            <a:pPr marL="742950" lvl="1" indent="-285750" algn="just">
              <a:lnSpc>
                <a:spcPct val="200000"/>
              </a:lnSpc>
              <a:buFont typeface="Calibri" panose="020F0502020204030204" pitchFamily="34" charset="0"/>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For a person who want to open a new Chinese restaurant he have to consider two branches: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 </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200000"/>
              </a:lnSpc>
              <a:spcAft>
                <a:spcPts val="800"/>
              </a:spcAft>
              <a:buFont typeface="+mj-lt"/>
              <a:buAutoNum type="arabicPeriod"/>
              <a:tabLst>
                <a:tab pos="1170305"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 Open a new restaurant near to Brent (Ealing), Tower Hamlets and Greenwich. Due to the success of Chinese restaurants in these neighbourhoods a new restaurant can attract a lot of people.</a:t>
            </a:r>
          </a:p>
          <a:p>
            <a:pPr marL="1143000" lvl="2" indent="-228600" algn="just">
              <a:lnSpc>
                <a:spcPct val="200000"/>
              </a:lnSpc>
              <a:spcAft>
                <a:spcPts val="800"/>
              </a:spcAft>
              <a:buFont typeface="+mj-lt"/>
              <a:buAutoNum type="arabicPeriod"/>
              <a:tabLst>
                <a:tab pos="1170305"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If a fast-food chain want to open some Chinese restaurants it could be interested in the other model that is the following: Open restaurants where the number of restaurants are low or zero (cluster 3). People who lived here or tourist who have been accommodated on these zones will be the people interested in new Chinese restaurants in these zones.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200000"/>
              </a:lnSpc>
              <a:spcAft>
                <a:spcPts val="800"/>
              </a:spcAft>
              <a:buFont typeface="+mj-lt"/>
              <a:buAutoNum type="arabicPeriod"/>
              <a:tabLst>
                <a:tab pos="1170305" algn="l"/>
              </a:tabLst>
            </a:pP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D0E49AD6-27B0-42A1-B6C1-DE820B319FCF}"/>
              </a:ext>
            </a:extLst>
          </p:cNvPr>
          <p:cNvPicPr/>
          <p:nvPr/>
        </p:nvPicPr>
        <p:blipFill>
          <a:blip r:embed="rId2"/>
          <a:stretch>
            <a:fillRect/>
          </a:stretch>
        </p:blipFill>
        <p:spPr>
          <a:xfrm>
            <a:off x="6389739" y="136525"/>
            <a:ext cx="5397500" cy="3300730"/>
          </a:xfrm>
          <a:prstGeom prst="rect">
            <a:avLst/>
          </a:prstGeom>
        </p:spPr>
      </p:pic>
      <p:pic>
        <p:nvPicPr>
          <p:cNvPr id="15" name="Imagen 14">
            <a:extLst>
              <a:ext uri="{FF2B5EF4-FFF2-40B4-BE49-F238E27FC236}">
                <a16:creationId xmlns:a16="http://schemas.microsoft.com/office/drawing/2014/main" id="{13B7CB09-9443-45EF-BEF1-A0E031D136D7}"/>
              </a:ext>
            </a:extLst>
          </p:cNvPr>
          <p:cNvPicPr/>
          <p:nvPr/>
        </p:nvPicPr>
        <p:blipFill>
          <a:blip r:embed="rId3"/>
          <a:stretch>
            <a:fillRect/>
          </a:stretch>
        </p:blipFill>
        <p:spPr>
          <a:xfrm>
            <a:off x="6389739" y="3564320"/>
            <a:ext cx="5397500" cy="3024143"/>
          </a:xfrm>
          <a:prstGeom prst="rect">
            <a:avLst/>
          </a:prstGeom>
        </p:spPr>
      </p:pic>
    </p:spTree>
    <p:extLst>
      <p:ext uri="{BB962C8B-B14F-4D97-AF65-F5344CB8AC3E}">
        <p14:creationId xmlns:p14="http://schemas.microsoft.com/office/powerpoint/2010/main" val="2901539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a:extLst>
              <a:ext uri="{FF2B5EF4-FFF2-40B4-BE49-F238E27FC236}">
                <a16:creationId xmlns:a16="http://schemas.microsoft.com/office/drawing/2014/main" id="{29E09F95-46EE-4609-8191-1A8FA7517B73}"/>
              </a:ext>
            </a:extLst>
          </p:cNvPr>
          <p:cNvSpPr>
            <a:spLocks noGrp="1"/>
          </p:cNvSpPr>
          <p:nvPr>
            <p:ph type="sldNum" sz="quarter" idx="12"/>
          </p:nvPr>
        </p:nvSpPr>
        <p:spPr/>
        <p:txBody>
          <a:bodyPr/>
          <a:lstStyle/>
          <a:p>
            <a:fld id="{2CDF0C44-61AD-46DF-BA37-3B7A7AA81739}" type="slidenum">
              <a:rPr lang="es-ES" smtClean="0"/>
              <a:t>32</a:t>
            </a:fld>
            <a:endParaRPr lang="es-ES"/>
          </a:p>
        </p:txBody>
      </p:sp>
      <p:sp>
        <p:nvSpPr>
          <p:cNvPr id="3" name="CuadroTexto 2">
            <a:extLst>
              <a:ext uri="{FF2B5EF4-FFF2-40B4-BE49-F238E27FC236}">
                <a16:creationId xmlns:a16="http://schemas.microsoft.com/office/drawing/2014/main" id="{17D5B85A-164D-4A01-AC6B-2404F01C6FA5}"/>
              </a:ext>
            </a:extLst>
          </p:cNvPr>
          <p:cNvSpPr txBox="1"/>
          <p:nvPr/>
        </p:nvSpPr>
        <p:spPr>
          <a:xfrm>
            <a:off x="1683016" y="2874839"/>
            <a:ext cx="9396548" cy="923330"/>
          </a:xfrm>
          <a:prstGeom prst="rect">
            <a:avLst/>
          </a:prstGeom>
          <a:noFill/>
        </p:spPr>
        <p:txBody>
          <a:bodyPr wrap="square" rtlCol="0">
            <a:spAutoFit/>
          </a:bodyPr>
          <a:lstStyle/>
          <a:p>
            <a:r>
              <a:rPr lang="es-ES" sz="5400" dirty="0" err="1"/>
              <a:t>Thanks</a:t>
            </a:r>
            <a:r>
              <a:rPr lang="es-ES" sz="5400" dirty="0"/>
              <a:t> </a:t>
            </a:r>
            <a:r>
              <a:rPr lang="es-ES" sz="5400" dirty="0" err="1"/>
              <a:t>for</a:t>
            </a:r>
            <a:r>
              <a:rPr lang="es-ES" sz="5400" dirty="0"/>
              <a:t> </a:t>
            </a:r>
            <a:r>
              <a:rPr lang="es-ES" sz="5400" dirty="0" err="1"/>
              <a:t>view</a:t>
            </a:r>
            <a:r>
              <a:rPr lang="es-ES" sz="5400" dirty="0"/>
              <a:t> </a:t>
            </a:r>
            <a:r>
              <a:rPr lang="es-ES" sz="5400" dirty="0" err="1"/>
              <a:t>my</a:t>
            </a:r>
            <a:r>
              <a:rPr lang="es-ES" sz="5400" dirty="0"/>
              <a:t> </a:t>
            </a:r>
            <a:r>
              <a:rPr lang="es-ES" sz="5400" dirty="0" err="1"/>
              <a:t>assignment</a:t>
            </a:r>
            <a:endParaRPr lang="es-ES" sz="5400" dirty="0"/>
          </a:p>
        </p:txBody>
      </p:sp>
    </p:spTree>
    <p:extLst>
      <p:ext uri="{BB962C8B-B14F-4D97-AF65-F5344CB8AC3E}">
        <p14:creationId xmlns:p14="http://schemas.microsoft.com/office/powerpoint/2010/main" val="193013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CC08C6F7-0DEE-40C1-9FA5-8B054F73554A}"/>
              </a:ext>
            </a:extLst>
          </p:cNvPr>
          <p:cNvSpPr txBox="1"/>
          <p:nvPr/>
        </p:nvSpPr>
        <p:spPr>
          <a:xfrm>
            <a:off x="984069" y="1447942"/>
            <a:ext cx="10258697" cy="2858475"/>
          </a:xfrm>
          <a:prstGeom prst="rect">
            <a:avLst/>
          </a:prstGeom>
          <a:noFill/>
        </p:spPr>
        <p:txBody>
          <a:bodyPr wrap="square">
            <a:spAutoFit/>
          </a:bodyPr>
          <a:lstStyle/>
          <a:p>
            <a:pPr lvl="0">
              <a:lnSpc>
                <a:spcPct val="107000"/>
              </a:lnSpc>
              <a:spcBef>
                <a:spcPts val="1200"/>
              </a:spcBef>
            </a:pPr>
            <a:r>
              <a:rPr lang="en-GB" sz="3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Business problem</a:t>
            </a:r>
            <a:endParaRPr lang="es-ES" sz="3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200000"/>
              </a:lnSpc>
              <a:spcAft>
                <a:spcPts val="800"/>
              </a:spcAft>
            </a:pPr>
            <a:r>
              <a:rPr lang="en-GB"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GB"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aim of this project is to help to find the best location for any person that wants establish his Chinese Restaurant in London. In addition, this project can help to elaborate a tourist guide with the better information about Chinese Restaurants in the capital of United Kingdom.</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número de diapositiva 2">
            <a:extLst>
              <a:ext uri="{FF2B5EF4-FFF2-40B4-BE49-F238E27FC236}">
                <a16:creationId xmlns:a16="http://schemas.microsoft.com/office/drawing/2014/main" id="{768775AA-5CF2-488D-9BEA-B15C03173B68}"/>
              </a:ext>
            </a:extLst>
          </p:cNvPr>
          <p:cNvSpPr>
            <a:spLocks noGrp="1"/>
          </p:cNvSpPr>
          <p:nvPr>
            <p:ph type="sldNum" sz="quarter" idx="12"/>
          </p:nvPr>
        </p:nvSpPr>
        <p:spPr/>
        <p:txBody>
          <a:bodyPr/>
          <a:lstStyle/>
          <a:p>
            <a:fld id="{2CDF0C44-61AD-46DF-BA37-3B7A7AA81739}" type="slidenum">
              <a:rPr lang="es-ES" smtClean="0"/>
              <a:t>4</a:t>
            </a:fld>
            <a:endParaRPr lang="es-ES"/>
          </a:p>
        </p:txBody>
      </p:sp>
    </p:spTree>
    <p:extLst>
      <p:ext uri="{BB962C8B-B14F-4D97-AF65-F5344CB8AC3E}">
        <p14:creationId xmlns:p14="http://schemas.microsoft.com/office/powerpoint/2010/main" val="94999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FA5871A9-ACA9-4ECE-BCD9-E12FCE60CFFA}"/>
              </a:ext>
            </a:extLst>
          </p:cNvPr>
          <p:cNvSpPr txBox="1"/>
          <p:nvPr/>
        </p:nvSpPr>
        <p:spPr>
          <a:xfrm>
            <a:off x="537663" y="789114"/>
            <a:ext cx="11477897" cy="5157566"/>
          </a:xfrm>
          <a:prstGeom prst="rect">
            <a:avLst/>
          </a:prstGeom>
          <a:noFill/>
        </p:spPr>
        <p:txBody>
          <a:bodyPr wrap="square">
            <a:spAutoFit/>
          </a:bodyPr>
          <a:lstStyle/>
          <a:p>
            <a:pPr lvl="0">
              <a:lnSpc>
                <a:spcPct val="107000"/>
              </a:lnSpc>
              <a:spcBef>
                <a:spcPts val="1200"/>
              </a:spcBef>
            </a:pPr>
            <a:r>
              <a:rPr lang="en-GB" sz="3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a:t>
            </a:r>
            <a:endParaRPr lang="es-ES" sz="3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It is necessary data about the boroughs (or Neighbourhoods), geolocation data of each borough and all the venues in each borough visited by the people in London. When we have obtained this information will be relevant the correct union of valid information in order to cluster the Neighbourhoods and obtain valuables results. We are going to use the following apps or websites pages in order to obtain the primary information: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s-E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Wikipedia</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s-E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Foursquare API</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s-E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ArcGIS </a:t>
            </a:r>
            <a:r>
              <a:rPr lang="es-E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geolocations</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número de diapositiva 2">
            <a:extLst>
              <a:ext uri="{FF2B5EF4-FFF2-40B4-BE49-F238E27FC236}">
                <a16:creationId xmlns:a16="http://schemas.microsoft.com/office/drawing/2014/main" id="{24004997-29FD-4473-A96A-D7E601FEFF2D}"/>
              </a:ext>
            </a:extLst>
          </p:cNvPr>
          <p:cNvSpPr>
            <a:spLocks noGrp="1"/>
          </p:cNvSpPr>
          <p:nvPr>
            <p:ph type="sldNum" sz="quarter" idx="12"/>
          </p:nvPr>
        </p:nvSpPr>
        <p:spPr/>
        <p:txBody>
          <a:bodyPr/>
          <a:lstStyle/>
          <a:p>
            <a:fld id="{2CDF0C44-61AD-46DF-BA37-3B7A7AA81739}" type="slidenum">
              <a:rPr lang="es-ES" smtClean="0"/>
              <a:t>5</a:t>
            </a:fld>
            <a:endParaRPr lang="es-ES"/>
          </a:p>
        </p:txBody>
      </p:sp>
    </p:spTree>
    <p:extLst>
      <p:ext uri="{BB962C8B-B14F-4D97-AF65-F5344CB8AC3E}">
        <p14:creationId xmlns:p14="http://schemas.microsoft.com/office/powerpoint/2010/main" val="250433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46CED8CA-EDF5-48D7-92D5-65E8D0C25B58}"/>
              </a:ext>
            </a:extLst>
          </p:cNvPr>
          <p:cNvSpPr txBox="1"/>
          <p:nvPr/>
        </p:nvSpPr>
        <p:spPr>
          <a:xfrm>
            <a:off x="1001486" y="755474"/>
            <a:ext cx="10432534" cy="5080365"/>
          </a:xfrm>
          <a:prstGeom prst="rect">
            <a:avLst/>
          </a:prstGeom>
          <a:noFill/>
        </p:spPr>
        <p:txBody>
          <a:bodyPr wrap="square">
            <a:spAutoFit/>
          </a:bodyPr>
          <a:lstStyle/>
          <a:p>
            <a:pPr>
              <a:lnSpc>
                <a:spcPct val="107000"/>
              </a:lnSpc>
              <a:spcBef>
                <a:spcPts val="200"/>
              </a:spcBef>
            </a:pPr>
            <a:r>
              <a:rPr lang="en-GB"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Wikipedia</a:t>
            </a:r>
            <a:endParaRPr lang="es-ES"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200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To obtain the data of London's Borough, we have to scrape data from: </a:t>
            </a:r>
            <a:r>
              <a:rPr lang="en-GB" sz="1800" dirty="0">
                <a:solidFill>
                  <a:srgbClr val="296EAA"/>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https://en.wikipedia.org/wiki/List_of_areas_of_London</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1200"/>
              </a:spcBef>
              <a:spcAft>
                <a:spcPts val="800"/>
              </a:spcAf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On this website we will obtain: Borough, Town and Postal code after clean the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dataframes</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s-E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Borough</a:t>
            </a:r>
            <a:r>
              <a:rPr lang="es-E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s-E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Name</a:t>
            </a:r>
            <a:r>
              <a:rPr lang="es-E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s-E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of</a:t>
            </a:r>
            <a:r>
              <a:rPr lang="es-E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s-E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Neighbourhood</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s-E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Town: </a:t>
            </a:r>
            <a:r>
              <a:rPr lang="es-E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Name</a:t>
            </a:r>
            <a:r>
              <a:rPr lang="es-E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s-E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of</a:t>
            </a:r>
            <a:r>
              <a:rPr lang="es-E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s-ES"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Borough</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Post-code: Postal codes in London</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número de diapositiva 2">
            <a:extLst>
              <a:ext uri="{FF2B5EF4-FFF2-40B4-BE49-F238E27FC236}">
                <a16:creationId xmlns:a16="http://schemas.microsoft.com/office/drawing/2014/main" id="{183B0C93-77BE-4249-AF1A-60481500E09E}"/>
              </a:ext>
            </a:extLst>
          </p:cNvPr>
          <p:cNvSpPr>
            <a:spLocks noGrp="1"/>
          </p:cNvSpPr>
          <p:nvPr>
            <p:ph type="sldNum" sz="quarter" idx="12"/>
          </p:nvPr>
        </p:nvSpPr>
        <p:spPr/>
        <p:txBody>
          <a:bodyPr/>
          <a:lstStyle/>
          <a:p>
            <a:fld id="{2CDF0C44-61AD-46DF-BA37-3B7A7AA81739}" type="slidenum">
              <a:rPr lang="es-ES" smtClean="0"/>
              <a:t>6</a:t>
            </a:fld>
            <a:endParaRPr lang="es-ES"/>
          </a:p>
        </p:txBody>
      </p:sp>
    </p:spTree>
    <p:extLst>
      <p:ext uri="{BB962C8B-B14F-4D97-AF65-F5344CB8AC3E}">
        <p14:creationId xmlns:p14="http://schemas.microsoft.com/office/powerpoint/2010/main" val="59953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27A1624C-1482-4C1F-8F02-AC896B75D3BF}"/>
              </a:ext>
            </a:extLst>
          </p:cNvPr>
          <p:cNvSpPr txBox="1"/>
          <p:nvPr/>
        </p:nvSpPr>
        <p:spPr>
          <a:xfrm>
            <a:off x="226423" y="98007"/>
            <a:ext cx="11965577" cy="6290953"/>
          </a:xfrm>
          <a:prstGeom prst="rect">
            <a:avLst/>
          </a:prstGeom>
          <a:noFill/>
        </p:spPr>
        <p:txBody>
          <a:bodyPr wrap="square">
            <a:spAutoFit/>
          </a:bodyPr>
          <a:lstStyle/>
          <a:p>
            <a:pPr>
              <a:lnSpc>
                <a:spcPct val="107000"/>
              </a:lnSpc>
              <a:spcBef>
                <a:spcPts val="200"/>
              </a:spcBef>
            </a:pPr>
            <a:r>
              <a:rPr lang="en-GB"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Foursquare API</a:t>
            </a:r>
            <a:endParaRPr lang="es-ES"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200000"/>
              </a:lnSpc>
              <a:spcAft>
                <a:spcPts val="800"/>
              </a:spcAf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 need credentials in order to obtain the information, so first of all we have to register in Foursquare Developer API </a:t>
            </a:r>
            <a:r>
              <a:rPr lang="en-GB" sz="1800" dirty="0">
                <a:solidFill>
                  <a:srgbClr val="296EAA"/>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https://foursquare.com/</a:t>
            </a:r>
            <a:r>
              <a:rPr lang="es-ES" sz="2000" dirty="0">
                <a:latin typeface="Calibri" panose="020F0502020204030204" pitchFamily="34" charset="0"/>
                <a:ea typeface="Times New Roman" panose="02020603050405020304" pitchFamily="18" charset="0"/>
                <a:cs typeface="Times New Roman" panose="02020603050405020304" pitchFamily="18" charset="0"/>
              </a:rPr>
              <a:t>.  </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All the information about venues location in London will be provided by Foursquare API. This information will be the cornerstone to elaborate this project.</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1200"/>
              </a:spcBef>
              <a:spcAft>
                <a:spcPts val="800"/>
              </a:spcAf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On this website we will obtain: Neighbourhoods, latitude, longitude, venues and venues category.</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Neighbourhood: Name of Neighbourhood in London</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Latitude Neighbourhood: Latitude coordinate of each Neighbourhood in London</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Longitude Neighbourhood: Longitude coordinate of each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Neihgbourhood</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in London</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Venue: Name of venue in London</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Venue Category: Category assigned of each venue in London</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número de diapositiva 2">
            <a:extLst>
              <a:ext uri="{FF2B5EF4-FFF2-40B4-BE49-F238E27FC236}">
                <a16:creationId xmlns:a16="http://schemas.microsoft.com/office/drawing/2014/main" id="{D1F3E9FD-90EC-4CB6-BF20-A78250A304FF}"/>
              </a:ext>
            </a:extLst>
          </p:cNvPr>
          <p:cNvSpPr>
            <a:spLocks noGrp="1"/>
          </p:cNvSpPr>
          <p:nvPr>
            <p:ph type="sldNum" sz="quarter" idx="12"/>
          </p:nvPr>
        </p:nvSpPr>
        <p:spPr/>
        <p:txBody>
          <a:bodyPr/>
          <a:lstStyle/>
          <a:p>
            <a:fld id="{2CDF0C44-61AD-46DF-BA37-3B7A7AA81739}" type="slidenum">
              <a:rPr lang="es-ES" smtClean="0"/>
              <a:t>7</a:t>
            </a:fld>
            <a:endParaRPr lang="es-ES"/>
          </a:p>
        </p:txBody>
      </p:sp>
    </p:spTree>
    <p:extLst>
      <p:ext uri="{BB962C8B-B14F-4D97-AF65-F5344CB8AC3E}">
        <p14:creationId xmlns:p14="http://schemas.microsoft.com/office/powerpoint/2010/main" val="49224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49CFC7E0-AFF8-4726-8D92-009E79A51F7F}"/>
              </a:ext>
            </a:extLst>
          </p:cNvPr>
          <p:cNvSpPr txBox="1"/>
          <p:nvPr/>
        </p:nvSpPr>
        <p:spPr>
          <a:xfrm>
            <a:off x="914400" y="1713934"/>
            <a:ext cx="10746378" cy="3327065"/>
          </a:xfrm>
          <a:prstGeom prst="rect">
            <a:avLst/>
          </a:prstGeom>
          <a:noFill/>
        </p:spPr>
        <p:txBody>
          <a:bodyPr wrap="square">
            <a:spAutoFit/>
          </a:bodyPr>
          <a:lstStyle/>
          <a:p>
            <a:pPr>
              <a:lnSpc>
                <a:spcPct val="107000"/>
              </a:lnSpc>
              <a:spcBef>
                <a:spcPts val="200"/>
              </a:spcBef>
            </a:pPr>
            <a:r>
              <a:rPr lang="en-GB"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ArcGIS geolocations</a:t>
            </a:r>
            <a:endParaRPr lang="es-ES"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Arcgis</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is a System of Geographic Information (GIS) that provide to the project the coordinates of each neighbourhood and the city of London in order to obtain the maps and make the cluster with Folium.</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Latitude Neighbourhood: Data of latitude coordinates</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800"/>
              </a:spcAft>
              <a:buFont typeface="+mj-lt"/>
              <a:buAutoNum type="arabicPeriod"/>
              <a:tabLst>
                <a:tab pos="457200" algn="l"/>
              </a:tabLst>
            </a:pP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Longitude Neighbourhood: Data of longitude coordinates</a:t>
            </a:r>
            <a:endParaRPr lang="es-E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número de diapositiva 2">
            <a:extLst>
              <a:ext uri="{FF2B5EF4-FFF2-40B4-BE49-F238E27FC236}">
                <a16:creationId xmlns:a16="http://schemas.microsoft.com/office/drawing/2014/main" id="{22BE3E50-D8FD-463C-8297-14FDB13E5C1F}"/>
              </a:ext>
            </a:extLst>
          </p:cNvPr>
          <p:cNvSpPr>
            <a:spLocks noGrp="1"/>
          </p:cNvSpPr>
          <p:nvPr>
            <p:ph type="sldNum" sz="quarter" idx="12"/>
          </p:nvPr>
        </p:nvSpPr>
        <p:spPr/>
        <p:txBody>
          <a:bodyPr/>
          <a:lstStyle/>
          <a:p>
            <a:fld id="{2CDF0C44-61AD-46DF-BA37-3B7A7AA81739}" type="slidenum">
              <a:rPr lang="es-ES" smtClean="0"/>
              <a:t>8</a:t>
            </a:fld>
            <a:endParaRPr lang="es-ES"/>
          </a:p>
        </p:txBody>
      </p:sp>
    </p:spTree>
    <p:extLst>
      <p:ext uri="{BB962C8B-B14F-4D97-AF65-F5344CB8AC3E}">
        <p14:creationId xmlns:p14="http://schemas.microsoft.com/office/powerpoint/2010/main" val="22382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8D20F67B-BE91-4A96-A68D-D1F3997754BE}"/>
              </a:ext>
            </a:extLst>
          </p:cNvPr>
          <p:cNvSpPr txBox="1"/>
          <p:nvPr/>
        </p:nvSpPr>
        <p:spPr>
          <a:xfrm>
            <a:off x="250570" y="249137"/>
            <a:ext cx="5845429" cy="5034455"/>
          </a:xfrm>
          <a:prstGeom prst="rect">
            <a:avLst/>
          </a:prstGeom>
          <a:noFill/>
        </p:spPr>
        <p:txBody>
          <a:bodyPr wrap="square">
            <a:spAutoFit/>
          </a:bodyPr>
          <a:lstStyle/>
          <a:p>
            <a:pPr marL="342900" lvl="0" indent="-342900">
              <a:lnSpc>
                <a:spcPct val="107000"/>
              </a:lnSpc>
              <a:spcBef>
                <a:spcPts val="1200"/>
              </a:spcBef>
              <a:buFont typeface="+mj-lt"/>
              <a:buAutoNum type="arabicPeriod"/>
            </a:pPr>
            <a:r>
              <a:rPr lang="en-GB" sz="3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Methodology</a:t>
            </a:r>
            <a:endParaRPr lang="es-ES" sz="3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First, we need to get the list of Boroughs in London. So, we are extracting the list of borough from Wikipedia: </a:t>
            </a:r>
            <a:r>
              <a:rPr lang="en-GB" sz="1800" dirty="0">
                <a:solidFill>
                  <a:srgbClr val="296EAA"/>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https://en.wikipedia.org/wiki/List_of_areas_of_London</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We have to do web scraping by utilizing pandas with </a:t>
            </a:r>
            <a:r>
              <a:rPr lang="en-GB" sz="1800" dirty="0" err="1">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read_html</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to pull tabular directly from Wikipedia page into a data frame.</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39639DE1-BD98-4C2A-9406-BE41132EEEBA}"/>
              </a:ext>
            </a:extLst>
          </p:cNvPr>
          <p:cNvPicPr/>
          <p:nvPr/>
        </p:nvPicPr>
        <p:blipFill>
          <a:blip r:embed="rId3"/>
          <a:stretch>
            <a:fillRect/>
          </a:stretch>
        </p:blipFill>
        <p:spPr>
          <a:xfrm>
            <a:off x="7593053" y="1102497"/>
            <a:ext cx="2625090" cy="4248150"/>
          </a:xfrm>
          <a:prstGeom prst="rect">
            <a:avLst/>
          </a:prstGeom>
        </p:spPr>
      </p:pic>
      <p:sp>
        <p:nvSpPr>
          <p:cNvPr id="3" name="Marcador de número de diapositiva 2">
            <a:extLst>
              <a:ext uri="{FF2B5EF4-FFF2-40B4-BE49-F238E27FC236}">
                <a16:creationId xmlns:a16="http://schemas.microsoft.com/office/drawing/2014/main" id="{B679D053-84E6-4E4B-B267-044181D79618}"/>
              </a:ext>
            </a:extLst>
          </p:cNvPr>
          <p:cNvSpPr>
            <a:spLocks noGrp="1"/>
          </p:cNvSpPr>
          <p:nvPr>
            <p:ph type="sldNum" sz="quarter" idx="12"/>
          </p:nvPr>
        </p:nvSpPr>
        <p:spPr/>
        <p:txBody>
          <a:bodyPr/>
          <a:lstStyle/>
          <a:p>
            <a:fld id="{2CDF0C44-61AD-46DF-BA37-3B7A7AA81739}" type="slidenum">
              <a:rPr lang="es-ES" smtClean="0"/>
              <a:t>9</a:t>
            </a:fld>
            <a:endParaRPr lang="es-ES"/>
          </a:p>
        </p:txBody>
      </p:sp>
    </p:spTree>
    <p:extLst>
      <p:ext uri="{BB962C8B-B14F-4D97-AF65-F5344CB8AC3E}">
        <p14:creationId xmlns:p14="http://schemas.microsoft.com/office/powerpoint/2010/main" val="22145406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1590</Words>
  <Application>Microsoft Office PowerPoint</Application>
  <PresentationFormat>Panorámica</PresentationFormat>
  <Paragraphs>125</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Calibri Light</vt:lpstr>
      <vt:lpstr>Helvetica</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ANTONIO PEÑO BELDAD</dc:creator>
  <cp:lastModifiedBy>JOSÉ ANTONIO PEÑO BELDAD</cp:lastModifiedBy>
  <cp:revision>7</cp:revision>
  <dcterms:created xsi:type="dcterms:W3CDTF">2021-01-22T17:02:12Z</dcterms:created>
  <dcterms:modified xsi:type="dcterms:W3CDTF">2021-01-23T11:26:34Z</dcterms:modified>
</cp:coreProperties>
</file>