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2"/>
  </p:notesMasterIdLst>
  <p:sldIdLst>
    <p:sldId id="256" r:id="rId2"/>
    <p:sldId id="303" r:id="rId3"/>
    <p:sldId id="304" r:id="rId4"/>
    <p:sldId id="308" r:id="rId5"/>
    <p:sldId id="271" r:id="rId6"/>
    <p:sldId id="309" r:id="rId7"/>
    <p:sldId id="319" r:id="rId8"/>
    <p:sldId id="310" r:id="rId9"/>
    <p:sldId id="311" r:id="rId10"/>
    <p:sldId id="312" r:id="rId11"/>
    <p:sldId id="280" r:id="rId12"/>
    <p:sldId id="281" r:id="rId13"/>
    <p:sldId id="283" r:id="rId14"/>
    <p:sldId id="284" r:id="rId15"/>
    <p:sldId id="285" r:id="rId16"/>
    <p:sldId id="293" r:id="rId17"/>
    <p:sldId id="286" r:id="rId18"/>
    <p:sldId id="287" r:id="rId19"/>
    <p:sldId id="288" r:id="rId20"/>
    <p:sldId id="291" r:id="rId21"/>
    <p:sldId id="294" r:id="rId22"/>
    <p:sldId id="300" r:id="rId23"/>
    <p:sldId id="295" r:id="rId24"/>
    <p:sldId id="297" r:id="rId25"/>
    <p:sldId id="298" r:id="rId26"/>
    <p:sldId id="299" r:id="rId27"/>
    <p:sldId id="320" r:id="rId28"/>
    <p:sldId id="316" r:id="rId29"/>
    <p:sldId id="274" r:id="rId30"/>
    <p:sldId id="275" r:id="rId3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F2BBA-692B-3FDC-678D-DD71248117D1}" v="132" dt="2019-06-05T14:16:18.318"/>
    <p1510:client id="{4DF62D15-775B-2315-3E66-DA4D411F166B}" v="508" dt="2019-06-04T22:37:58.783"/>
    <p1510:client id="{625AA920-7463-74E7-F40A-DFDC8B41FFCC}" v="4" dt="2019-06-05T14:19:41.203"/>
    <p1510:client id="{93701C73-445C-3FA5-61C3-3D4C703C8E59}" v="59" dt="2019-06-05T12:38:41.026"/>
    <p1510:client id="{9BB023F7-0803-8A48-EDBD-B85A7A8158EA}" v="173" dt="2019-06-04T22:00:20.182"/>
    <p1510:client id="{F4096C09-0083-EF20-BD6C-CA675EEC054C}" v="62" dt="2019-06-04T22:41:58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106B5-4EFC-488B-8D55-F3FEDA3D9917}" type="datetimeFigureOut">
              <a:rPr lang="pt-PT"/>
              <a:t>05/06/2019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FCA2F-DF09-44C0-A3B0-333EC320F25D}" type="slidenum">
              <a:rPr lang="pt-PT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3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Microsoft entity framework core -&gt; models com </a:t>
            </a:r>
            <a:r>
              <a:rPr lang="en-US" err="1"/>
              <a:t>mesmos</a:t>
            </a:r>
            <a:r>
              <a:rPr lang="en-US"/>
              <a:t> </a:t>
            </a:r>
            <a:r>
              <a:rPr lang="en-US" err="1"/>
              <a:t>nomes</a:t>
            </a:r>
            <a:r>
              <a:rPr lang="en-US"/>
              <a:t> e </a:t>
            </a:r>
            <a:r>
              <a:rPr lang="en-US" err="1"/>
              <a:t>atributos</a:t>
            </a:r>
            <a:r>
              <a:rPr lang="en-US"/>
              <a:t> dos da BD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automaticamente</a:t>
            </a:r>
            <a:r>
              <a:rPr lang="en-US"/>
              <a:t> </a:t>
            </a:r>
            <a:r>
              <a:rPr lang="en-US" err="1"/>
              <a:t>reconhecidos</a:t>
            </a:r>
            <a:endParaRPr lang="pt-PT" err="1"/>
          </a:p>
          <a:p>
            <a:r>
              <a:rPr lang="pt-PT" err="1">
                <a:cs typeface="Calibri"/>
              </a:rPr>
              <a:t>Speach</a:t>
            </a:r>
            <a:r>
              <a:rPr lang="pt-PT">
                <a:cs typeface="Calibri"/>
              </a:rPr>
              <a:t> para ditado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Cortana para </a:t>
            </a:r>
            <a:r>
              <a:rPr lang="en-US" err="1">
                <a:cs typeface="Calibri"/>
              </a:rPr>
              <a:t>reconhecimento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voz</a:t>
            </a:r>
            <a:endParaRPr lang="pt-PT" err="1">
              <a:cs typeface="Calibri"/>
            </a:endParaRPr>
          </a:p>
          <a:p>
            <a:r>
              <a:rPr lang="en-US" err="1">
                <a:cs typeface="Calibri"/>
              </a:rPr>
              <a:t>.Net</a:t>
            </a:r>
            <a:r>
              <a:rPr lang="en-US">
                <a:cs typeface="Calibri"/>
              </a:rPr>
              <a:t> para interface </a:t>
            </a:r>
            <a:r>
              <a:rPr lang="en-US" err="1">
                <a:cs typeface="Calibri"/>
              </a:rPr>
              <a:t>gráfica</a:t>
            </a:r>
            <a:endParaRPr lang="pt-PT" err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FCA2F-DF09-44C0-A3B0-333EC320F25D}" type="slidenum">
              <a:rPr lang="pt-PT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94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0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8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39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86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19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640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22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96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20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46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50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58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17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4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18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178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Cheli</a:t>
            </a:r>
            <a:r>
              <a:rPr lang="pt-PT">
                <a:latin typeface="Castellar"/>
                <a:cs typeface="Calibri Light"/>
              </a:rPr>
              <a:t>4</a:t>
            </a:r>
            <a:br>
              <a:rPr lang="pt-PT">
                <a:latin typeface="Castellar"/>
                <a:cs typeface="Calibri Light"/>
              </a:rPr>
            </a:br>
            <a:endParaRPr lang="pt-PT" sz="3600">
              <a:latin typeface="Castellar"/>
              <a:cs typeface="Calibri Light"/>
            </a:endParaRPr>
          </a:p>
        </p:txBody>
      </p:sp>
      <p:pic>
        <p:nvPicPr>
          <p:cNvPr id="3" name="Imagem 3" descr="Uma imagem com objeto&#10;&#10;Descrição gerada com confiança muito alta">
            <a:extLst>
              <a:ext uri="{FF2B5EF4-FFF2-40B4-BE49-F238E27FC236}">
                <a16:creationId xmlns:a16="http://schemas.microsoft.com/office/drawing/2014/main" id="{4AEFD23B-EF8C-4613-8919-13AE924B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2" y="410975"/>
            <a:ext cx="1905000" cy="1724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897654F-5460-4DBC-A68A-8BC990DEA6CE}"/>
              </a:ext>
            </a:extLst>
          </p:cNvPr>
          <p:cNvSpPr txBox="1"/>
          <p:nvPr/>
        </p:nvSpPr>
        <p:spPr>
          <a:xfrm>
            <a:off x="8892174" y="4751701"/>
            <a:ext cx="2743200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cs typeface="Calibri"/>
              </a:rPr>
              <a:t>Grupo 8:</a:t>
            </a:r>
          </a:p>
          <a:p>
            <a:r>
              <a:rPr lang="pt-PT" sz="2000">
                <a:cs typeface="Calibri"/>
              </a:rPr>
              <a:t>-Henrique Faria</a:t>
            </a:r>
            <a:endParaRPr lang="pt-PT"/>
          </a:p>
          <a:p>
            <a:r>
              <a:rPr lang="pt-PT" sz="2000">
                <a:cs typeface="Calibri"/>
              </a:rPr>
              <a:t>-João Marques</a:t>
            </a:r>
          </a:p>
          <a:p>
            <a:r>
              <a:rPr lang="pt-PT" sz="2000">
                <a:cs typeface="Calibri"/>
              </a:rPr>
              <a:t>-José Pereira</a:t>
            </a:r>
          </a:p>
          <a:p>
            <a:r>
              <a:rPr lang="pt-PT" sz="2000">
                <a:cs typeface="Calibri"/>
              </a:rPr>
              <a:t>-Ricardo Petronilho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44520F-306C-480A-AFB1-2CDCD6C0E9DF}"/>
              </a:ext>
            </a:extLst>
          </p:cNvPr>
          <p:cNvSpPr txBox="1"/>
          <p:nvPr/>
        </p:nvSpPr>
        <p:spPr>
          <a:xfrm>
            <a:off x="1154257" y="4008293"/>
            <a:ext cx="57634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Projeto de Laboratórios de Informática IV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66EA68-1C60-4685-929E-A4F96B4A78CF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CCA2-6124-4437-AF96-BF42653C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Plano de desenvolvimento</a:t>
            </a:r>
          </a:p>
        </p:txBody>
      </p:sp>
      <p:pic>
        <p:nvPicPr>
          <p:cNvPr id="4" name="Picture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90138EC-D965-4695-8AC4-1DB5B16549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587" r="1746" b="-1"/>
          <a:stretch/>
        </p:blipFill>
        <p:spPr>
          <a:xfrm>
            <a:off x="1150938" y="-1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40" name="CaixaDeTexto 3">
            <a:extLst>
              <a:ext uri="{FF2B5EF4-FFF2-40B4-BE49-F238E27FC236}">
                <a16:creationId xmlns:a16="http://schemas.microsoft.com/office/drawing/2014/main" id="{1331B2B8-AA97-448D-BBD1-D023A3B8F01B}"/>
              </a:ext>
            </a:extLst>
          </p:cNvPr>
          <p:cNvSpPr txBox="1"/>
          <p:nvPr/>
        </p:nvSpPr>
        <p:spPr>
          <a:xfrm>
            <a:off x="11268636" y="379166"/>
            <a:ext cx="53398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7092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168BD-0382-4BA1-A056-D2D75909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>
                <a:cs typeface="Calibri Light"/>
              </a:rPr>
              <a:t>Levantamento de requisitos</a:t>
            </a:r>
          </a:p>
          <a:p>
            <a:pPr algn="just"/>
            <a:endParaRPr lang="pt-PT" b="1">
              <a:cs typeface="Calibri Light"/>
            </a:endParaRPr>
          </a:p>
          <a:p>
            <a:endParaRPr lang="pt-PT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35D36A-D7E9-446C-8B9D-D36C2F11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Reuniões com uma equipa responsável do grupo SONAE, para se perceber as funcionalidades que os mesmos pretendiam encontrar na aplicação.</a:t>
            </a:r>
          </a:p>
          <a:p>
            <a:r>
              <a:rPr lang="pt-PT">
                <a:cs typeface="Calibri"/>
              </a:rPr>
              <a:t>Inquéritos realizados aos clientes habituais dos supermercados do grupo, para percecionar o tipo de dificuldades que os mesmos encontram na hora de cozinhar e o que os levaria a usar uma aplicação com um assistente de voz.</a:t>
            </a:r>
          </a:p>
          <a:p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EC9624-7DED-4AAE-B7FB-C09C42D6BE17}"/>
              </a:ext>
            </a:extLst>
          </p:cNvPr>
          <p:cNvSpPr txBox="1"/>
          <p:nvPr/>
        </p:nvSpPr>
        <p:spPr>
          <a:xfrm>
            <a:off x="11268636" y="365312"/>
            <a:ext cx="60453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3411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168BD-0382-4BA1-A056-D2D75909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pt-PT">
              <a:cs typeface="Calibri Light"/>
            </a:endParaRPr>
          </a:p>
          <a:p>
            <a:pPr algn="just"/>
            <a:endParaRPr lang="pt-PT" b="1">
              <a:cs typeface="Calibri Light"/>
            </a:endParaRPr>
          </a:p>
          <a:p>
            <a:endParaRPr lang="pt-PT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35D36A-D7E9-446C-8B9D-D36C2F11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600" b="1">
                <a:cs typeface="Calibri"/>
              </a:rPr>
              <a:t>Requisitos do sistema:</a:t>
            </a:r>
          </a:p>
          <a:p>
            <a:pPr marL="0" indent="0">
              <a:buNone/>
            </a:pPr>
            <a:endParaRPr lang="pt-PT" sz="2600" b="1">
              <a:solidFill>
                <a:srgbClr val="FFFFFF"/>
              </a:solidFill>
              <a:cs typeface="Calibri"/>
            </a:endParaRPr>
          </a:p>
          <a:p>
            <a:r>
              <a:rPr lang="pt-PT">
                <a:solidFill>
                  <a:srgbClr val="FFFFFF"/>
                </a:solidFill>
                <a:cs typeface="Calibri"/>
              </a:rPr>
              <a:t>Guardar/Registar informação sobre o utilizador, como nome, </a:t>
            </a:r>
            <a:r>
              <a:rPr lang="pt-PT" err="1">
                <a:solidFill>
                  <a:srgbClr val="FFFFFF"/>
                </a:solidFill>
                <a:cs typeface="Calibri"/>
              </a:rPr>
              <a:t>username</a:t>
            </a:r>
            <a:r>
              <a:rPr lang="pt-PT">
                <a:solidFill>
                  <a:srgbClr val="FFFFFF"/>
                </a:solidFill>
                <a:cs typeface="Calibri"/>
              </a:rPr>
              <a:t>, password, data nascimento, email, altura, peso, estado da conta (se foi apagada ou não).</a:t>
            </a:r>
          </a:p>
          <a:p>
            <a:r>
              <a:rPr lang="pt-PT">
                <a:cs typeface="Calibri"/>
              </a:rPr>
              <a:t>Autenticar utilizadores através de </a:t>
            </a:r>
            <a:r>
              <a:rPr lang="pt-PT" err="1">
                <a:cs typeface="Calibri"/>
              </a:rPr>
              <a:t>username</a:t>
            </a:r>
            <a:r>
              <a:rPr lang="pt-PT">
                <a:cs typeface="Calibri"/>
              </a:rPr>
              <a:t> e password.</a:t>
            </a:r>
            <a:endParaRPr lang="pt-PT"/>
          </a:p>
          <a:p>
            <a:r>
              <a:rPr lang="pt-PT">
                <a:cs typeface="Calibri"/>
              </a:rPr>
              <a:t>Apresentar receitas sem e com filtros.</a:t>
            </a:r>
            <a:endParaRPr lang="pt-PT"/>
          </a:p>
          <a:p>
            <a:r>
              <a:rPr lang="pt-PT">
                <a:cs typeface="Calibri"/>
              </a:rPr>
              <a:t>Efetuar receitas, explicando/ditando passo a passo cada processo para a realização da mesma, através de texto ou do assistente pessoal.</a:t>
            </a:r>
            <a:endParaRPr lang="pt-PT"/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EC9624-7DED-4AAE-B7FB-C09C42D6BE17}"/>
              </a:ext>
            </a:extLst>
          </p:cNvPr>
          <p:cNvSpPr txBox="1"/>
          <p:nvPr/>
        </p:nvSpPr>
        <p:spPr>
          <a:xfrm>
            <a:off x="11268636" y="365312"/>
            <a:ext cx="56220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499AB91-5C48-4A41-82FC-B5F1F394D94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4200">
                <a:cs typeface="Calibri Light"/>
              </a:rPr>
              <a:t>Análise de requisitos</a:t>
            </a:r>
            <a:endParaRPr lang="pt-PT" sz="4200"/>
          </a:p>
          <a:p>
            <a:pPr algn="just"/>
            <a:endParaRPr lang="pt-PT" b="1">
              <a:cs typeface="Calibri Light"/>
            </a:endParaRPr>
          </a:p>
          <a:p>
            <a:endParaRPr lang="pt-PT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812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C3CFD-7F67-482E-8BB3-28E82594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/>
              <a:t>Análise de requisitos</a:t>
            </a:r>
          </a:p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1D6995-4F42-4688-92AC-2DD47F81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/>
              <a:t>Assistente pessoal, presente na realização da receita para:</a:t>
            </a:r>
          </a:p>
          <a:p>
            <a:pPr lvl="1"/>
            <a:r>
              <a:rPr lang="pt-PT"/>
              <a:t>Ditar/explicar os passos;</a:t>
            </a:r>
          </a:p>
          <a:p>
            <a:pPr lvl="1"/>
            <a:r>
              <a:rPr lang="pt-PT"/>
              <a:t>Ditar determinadas expressões que utilizador não tenha entendido (exemplo: explicar o que significa claras em castelo);</a:t>
            </a:r>
          </a:p>
          <a:p>
            <a:pPr lvl="1"/>
            <a:r>
              <a:rPr lang="pt-PT"/>
              <a:t>Controlar os tempos para execução da receita e passos.</a:t>
            </a:r>
          </a:p>
          <a:p>
            <a:r>
              <a:rPr lang="pt-PT"/>
              <a:t>Realizar questionário, perguntas relacionadas com a dificuldade na realização da receita e do resultado final.</a:t>
            </a:r>
          </a:p>
          <a:p>
            <a:r>
              <a:rPr lang="pt-PT"/>
              <a:t>Gerar/guardar/consultar código de desconto, agenda semanal.</a:t>
            </a:r>
          </a:p>
          <a:p>
            <a:r>
              <a:rPr lang="pt-PT"/>
              <a:t>Gerar publicidade.</a:t>
            </a:r>
          </a:p>
          <a:p>
            <a:r>
              <a:rPr lang="pt-PT"/>
              <a:t>Calcular a localização dos supermercados mais próximos (grupo SONAE) do Cliente.</a:t>
            </a:r>
          </a:p>
          <a:p>
            <a:r>
              <a:rPr lang="pt-PT"/>
              <a:t>Calcular o número de utilizadores registados.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D385AD-F2E9-40CA-AC0B-2A6871199E94}"/>
              </a:ext>
            </a:extLst>
          </p:cNvPr>
          <p:cNvSpPr txBox="1"/>
          <p:nvPr/>
        </p:nvSpPr>
        <p:spPr>
          <a:xfrm>
            <a:off x="11268636" y="365312"/>
            <a:ext cx="59042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1398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4AA2-2035-4DF9-B061-8C2174B1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3D98AB-3ACB-4206-815E-3D12E199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800" b="1"/>
              <a:t>Requisitos do Utilizador (Cliente):</a:t>
            </a:r>
          </a:p>
          <a:p>
            <a:r>
              <a:rPr lang="pt-PT"/>
              <a:t>Registar-se na aplicação.</a:t>
            </a:r>
          </a:p>
          <a:p>
            <a:r>
              <a:rPr lang="pt-PT"/>
              <a:t>Autenticar-se na aplicação.</a:t>
            </a:r>
          </a:p>
          <a:p>
            <a:r>
              <a:rPr lang="pt-PT"/>
              <a:t>O utilizador pode pesquisar por receitas, com filtros ou sem filtros.</a:t>
            </a:r>
          </a:p>
          <a:p>
            <a:r>
              <a:rPr lang="pt-PT"/>
              <a:t>O utilizador realiza receitas com e sem assistente de voz.</a:t>
            </a:r>
          </a:p>
          <a:p>
            <a:r>
              <a:rPr lang="pt-PT"/>
              <a:t>Gerar automaticamente uma agenda semanal de receitas consoante as suas preferências pessoais.</a:t>
            </a:r>
          </a:p>
          <a:p>
            <a:r>
              <a:rPr lang="pt-PT"/>
              <a:t>Pedir a localização de supermercados mais próximos do grupo SONAE para obter ingredientes em falta.</a:t>
            </a:r>
          </a:p>
          <a:p>
            <a:r>
              <a:rPr lang="pt-PT"/>
              <a:t>Obter códigos de desconto, para ser utilizado nas lojas SONAE.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3CF9A7-D14A-4227-B076-81CD3F892C24}"/>
              </a:ext>
            </a:extLst>
          </p:cNvPr>
          <p:cNvSpPr txBox="1"/>
          <p:nvPr/>
        </p:nvSpPr>
        <p:spPr>
          <a:xfrm>
            <a:off x="11268636" y="365312"/>
            <a:ext cx="66098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6225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CFD0-EF84-4D45-A2DF-1085C533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63F90C-1940-4B35-BDEA-EC62938A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400" b="1"/>
              <a:t>Requisitos do Utilizador (Administrador):</a:t>
            </a:r>
          </a:p>
          <a:p>
            <a:pPr marL="0" indent="0">
              <a:buNone/>
            </a:pPr>
            <a:endParaRPr lang="pt-PT" sz="2400" b="1"/>
          </a:p>
          <a:p>
            <a:r>
              <a:rPr lang="pt-PT"/>
              <a:t>Verificar o número de Utilizadores registados.</a:t>
            </a:r>
          </a:p>
          <a:p>
            <a:r>
              <a:rPr lang="pt-PT"/>
              <a:t>Verificar avaliações gerais das receitas.</a:t>
            </a:r>
          </a:p>
          <a:p>
            <a:r>
              <a:rPr lang="pt-PT"/>
              <a:t>Verificar número de receitas feitas por utilizador.</a:t>
            </a:r>
          </a:p>
          <a:p>
            <a:r>
              <a:rPr lang="pt-PT"/>
              <a:t>Apresentar e gerir publicidades.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BA941-1B0D-4B63-B88C-AFB36885A1BB}"/>
              </a:ext>
            </a:extLst>
          </p:cNvPr>
          <p:cNvSpPr txBox="1"/>
          <p:nvPr/>
        </p:nvSpPr>
        <p:spPr>
          <a:xfrm>
            <a:off x="11268636" y="365312"/>
            <a:ext cx="67509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7806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CFD0-EF84-4D45-A2DF-1085C533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Modelo de Domínio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BA941-1B0D-4B63-B88C-AFB36885A1BB}"/>
              </a:ext>
            </a:extLst>
          </p:cNvPr>
          <p:cNvSpPr txBox="1"/>
          <p:nvPr/>
        </p:nvSpPr>
        <p:spPr>
          <a:xfrm>
            <a:off x="11268636" y="365312"/>
            <a:ext cx="57631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16</a:t>
            </a: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4256A8F1-06F3-43BF-9AE7-884FCF20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360694"/>
            <a:ext cx="10822641" cy="50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2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08860-526A-4C73-A9AA-A096AC94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Diagrama de Use Cases</a:t>
            </a:r>
            <a:br>
              <a:rPr lang="pt-PT"/>
            </a:br>
            <a:endParaRPr lang="pt-PT"/>
          </a:p>
        </p:txBody>
      </p:sp>
      <p:pic>
        <p:nvPicPr>
          <p:cNvPr id="6" name="Imagem 6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8C7D1E17-2E87-490D-8DA9-EF2A9373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76" y="1302759"/>
            <a:ext cx="6603032" cy="38267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C8A422-4F3B-4C7B-9A88-E4380161D513}"/>
              </a:ext>
            </a:extLst>
          </p:cNvPr>
          <p:cNvSpPr txBox="1"/>
          <p:nvPr/>
        </p:nvSpPr>
        <p:spPr>
          <a:xfrm>
            <a:off x="11268636" y="365312"/>
            <a:ext cx="57503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17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F3CCCC61-99E6-4436-ADB6-397FDED2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62" y="4124697"/>
            <a:ext cx="5733690" cy="25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CF363-9B48-4616-B5AC-59E00643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Use case – Interpretador de voz – Assistente pessoal</a:t>
            </a:r>
          </a:p>
        </p:txBody>
      </p:sp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411F4586-08EC-4E68-B2FE-084F6EA4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02" y="2052918"/>
            <a:ext cx="9162912" cy="48005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85356E-205B-49FE-8212-77EBD309530A}"/>
              </a:ext>
            </a:extLst>
          </p:cNvPr>
          <p:cNvSpPr txBox="1"/>
          <p:nvPr/>
        </p:nvSpPr>
        <p:spPr>
          <a:xfrm>
            <a:off x="11268636" y="365312"/>
            <a:ext cx="52884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28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1B39F5-7B61-4F05-9AB0-3FEB84E1320A}"/>
              </a:ext>
            </a:extLst>
          </p:cNvPr>
          <p:cNvSpPr txBox="1"/>
          <p:nvPr/>
        </p:nvSpPr>
        <p:spPr>
          <a:xfrm>
            <a:off x="11268636" y="365312"/>
            <a:ext cx="53088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19</a:t>
            </a:r>
          </a:p>
        </p:txBody>
      </p:sp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2FAA850B-1E74-4B00-8FCC-120F1F52E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" b="54137"/>
          <a:stretch/>
        </p:blipFill>
        <p:spPr>
          <a:xfrm>
            <a:off x="1260424" y="-774356"/>
            <a:ext cx="9164174" cy="2858250"/>
          </a:xfrm>
          <a:prstGeom prst="rect">
            <a:avLst/>
          </a:prstGeom>
        </p:spPr>
      </p:pic>
      <p:pic>
        <p:nvPicPr>
          <p:cNvPr id="4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D31876E-2DEB-4890-B6C6-BEB03565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79" y="2072273"/>
            <a:ext cx="9178547" cy="3451683"/>
          </a:xfrm>
          <a:prstGeom prst="rect">
            <a:avLst/>
          </a:prstGeom>
        </p:spPr>
      </p:pic>
      <p:pic>
        <p:nvPicPr>
          <p:cNvPr id="10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6BA61126-2C4B-4642-802D-6B41C37F0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25" y="5471375"/>
            <a:ext cx="9163831" cy="14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5C1E-F51D-4233-8F0D-D4EFE12B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Contextualização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A6C6-919E-4EEB-8AB9-54537333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Continente, grupo SONAE;</a:t>
            </a:r>
          </a:p>
          <a:p>
            <a:r>
              <a:rPr lang="pt-PT">
                <a:ea typeface="+mj-lt"/>
                <a:cs typeface="+mj-lt"/>
              </a:rPr>
              <a:t>App grátis;</a:t>
            </a:r>
          </a:p>
          <a:p>
            <a:r>
              <a:rPr lang="pt-PT">
                <a:ea typeface="+mj-lt"/>
                <a:cs typeface="+mj-lt"/>
              </a:rPr>
              <a:t>Assistente Pessoal de Cozinha;</a:t>
            </a:r>
          </a:p>
          <a:p>
            <a:r>
              <a:rPr lang="pt-PT" err="1">
                <a:ea typeface="+mj-lt"/>
                <a:cs typeface="+mj-lt"/>
              </a:rPr>
              <a:t>Hands</a:t>
            </a:r>
            <a:r>
              <a:rPr lang="pt-PT">
                <a:ea typeface="+mj-lt"/>
                <a:cs typeface="+mj-lt"/>
              </a:rPr>
              <a:t> </a:t>
            </a:r>
            <a:r>
              <a:rPr lang="pt-PT" err="1">
                <a:ea typeface="+mj-lt"/>
                <a:cs typeface="+mj-lt"/>
              </a:rPr>
              <a:t>off</a:t>
            </a:r>
            <a:r>
              <a:rPr lang="pt-PT">
                <a:ea typeface="+mj-lt"/>
                <a:cs typeface="+mj-lt"/>
              </a:rPr>
              <a:t>;</a:t>
            </a:r>
          </a:p>
          <a:p>
            <a:r>
              <a:rPr lang="pt-PT">
                <a:ea typeface="+mj-lt"/>
                <a:cs typeface="+mj-lt"/>
              </a:rPr>
              <a:t>Compatibilidade </a:t>
            </a:r>
            <a:r>
              <a:rPr lang="pt-PT" err="1">
                <a:ea typeface="+mj-lt"/>
                <a:cs typeface="+mj-lt"/>
              </a:rPr>
              <a:t>multi-dispositivo</a:t>
            </a:r>
            <a:r>
              <a:rPr lang="pt-PT">
                <a:ea typeface="+mj-lt"/>
                <a:cs typeface="+mj-lt"/>
              </a:rPr>
              <a:t>.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AC7331D4-0656-442A-91E2-277B9F061B56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925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019E5-38BA-460B-8D73-950E6537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Sistema de base de dados</a:t>
            </a:r>
          </a:p>
        </p:txBody>
      </p:sp>
      <p:pic>
        <p:nvPicPr>
          <p:cNvPr id="4" name="Imagem 4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602D6945-2018-413E-B973-501FD3DF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9" y="1148902"/>
            <a:ext cx="7998758" cy="53109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C6091E-0777-469C-8922-3436901B7484}"/>
              </a:ext>
            </a:extLst>
          </p:cNvPr>
          <p:cNvSpPr txBox="1"/>
          <p:nvPr/>
        </p:nvSpPr>
        <p:spPr>
          <a:xfrm flipH="1">
            <a:off x="11266054" y="359881"/>
            <a:ext cx="70889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9255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B080E-FD5C-464B-BC09-6E1CAEC5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1" y="164082"/>
            <a:ext cx="9404723" cy="1400530"/>
          </a:xfrm>
        </p:spPr>
        <p:txBody>
          <a:bodyPr/>
          <a:lstStyle/>
          <a:p>
            <a:r>
              <a:rPr lang="pt-PT" sz="3200"/>
              <a:t>Diagrama de estado</a:t>
            </a:r>
          </a:p>
        </p:txBody>
      </p:sp>
      <p:pic>
        <p:nvPicPr>
          <p:cNvPr id="4" name="Imagem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8B87874D-C6B4-48F0-AC9A-10B8A239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6" y="850756"/>
            <a:ext cx="8642927" cy="58492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96FA2F-45E3-4AD5-AD77-D81245A7FFDF}"/>
              </a:ext>
            </a:extLst>
          </p:cNvPr>
          <p:cNvSpPr txBox="1"/>
          <p:nvPr/>
        </p:nvSpPr>
        <p:spPr>
          <a:xfrm>
            <a:off x="11282218" y="383310"/>
            <a:ext cx="71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9308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5AA1-4A63-47FA-8C19-3B30316E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57" y="140991"/>
            <a:ext cx="9404723" cy="1400530"/>
          </a:xfrm>
        </p:spPr>
        <p:txBody>
          <a:bodyPr/>
          <a:lstStyle/>
          <a:p>
            <a:r>
              <a:rPr lang="pt-PT" sz="3200"/>
              <a:t>Diagrama de Classes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1F1B27-E8B3-43DA-91EF-B4531EBDF30C}"/>
              </a:ext>
            </a:extLst>
          </p:cNvPr>
          <p:cNvSpPr txBox="1"/>
          <p:nvPr/>
        </p:nvSpPr>
        <p:spPr>
          <a:xfrm>
            <a:off x="11282218" y="383310"/>
            <a:ext cx="71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/>
              <a:t>22</a:t>
            </a:r>
          </a:p>
        </p:txBody>
      </p:sp>
      <p:pic>
        <p:nvPicPr>
          <p:cNvPr id="3" name="Imagem 3" descr="Uma imagem com mapa&#10;&#10;Descrição gerada com confiança alta">
            <a:extLst>
              <a:ext uri="{FF2B5EF4-FFF2-40B4-BE49-F238E27FC236}">
                <a16:creationId xmlns:a16="http://schemas.microsoft.com/office/drawing/2014/main" id="{5539B03F-0E97-4124-82FE-5BB95CA9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45" y="840330"/>
            <a:ext cx="8331199" cy="56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1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E122D4C5-150A-47F2-B935-555E62E15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707" y="1110481"/>
            <a:ext cx="9542779" cy="5521836"/>
          </a:xfrm>
          <a:prstGeom prst="rect">
            <a:avLst/>
          </a:prstGeom>
          <a:effectLst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C6BE758F-2B96-474B-9CA8-CB2C0EA1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Mockup</a:t>
            </a:r>
            <a:r>
              <a:rPr lang="pt-PT"/>
              <a:t> pesquisa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5BADCE-02B2-4824-9277-A6B11B3D0E08}"/>
              </a:ext>
            </a:extLst>
          </p:cNvPr>
          <p:cNvSpPr txBox="1"/>
          <p:nvPr/>
        </p:nvSpPr>
        <p:spPr>
          <a:xfrm>
            <a:off x="11282218" y="383310"/>
            <a:ext cx="56144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387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3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416A549F-4AB3-4CA4-9E3D-1F8AB7F67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54" y="1250525"/>
            <a:ext cx="9878956" cy="5533099"/>
          </a:xfrm>
          <a:prstGeom prst="rect">
            <a:avLst/>
          </a:prstGeom>
          <a:effectLst/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714BAB47-B7D1-4DEF-9D44-34E53240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Mockup</a:t>
            </a:r>
            <a:r>
              <a:rPr lang="pt-PT"/>
              <a:t> pré-receita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DED757-D20A-418D-8731-A064C6913224}"/>
              </a:ext>
            </a:extLst>
          </p:cNvPr>
          <p:cNvSpPr txBox="1"/>
          <p:nvPr/>
        </p:nvSpPr>
        <p:spPr>
          <a:xfrm>
            <a:off x="11282217" y="394855"/>
            <a:ext cx="711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85126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CE4991C1-3AA3-4168-8CCD-16BF09D13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207" y="1137480"/>
            <a:ext cx="9049720" cy="5602309"/>
          </a:xfrm>
          <a:prstGeom prst="rect">
            <a:avLst/>
          </a:prstGeom>
          <a:effectLst/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91A6BE30-CD04-4D10-B46F-1A0FFC9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Mockup</a:t>
            </a:r>
            <a:r>
              <a:rPr lang="pt-PT"/>
              <a:t> realiza receita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2B498E-36D6-43A6-8DBA-F1D7657C8ADA}"/>
              </a:ext>
            </a:extLst>
          </p:cNvPr>
          <p:cNvSpPr txBox="1"/>
          <p:nvPr/>
        </p:nvSpPr>
        <p:spPr>
          <a:xfrm>
            <a:off x="11270672" y="394855"/>
            <a:ext cx="5536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33111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9707886-4FAC-4EEF-B05D-C8A88F648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18" y="1202276"/>
            <a:ext cx="10237543" cy="5483920"/>
          </a:xfrm>
          <a:prstGeom prst="rect">
            <a:avLst/>
          </a:prstGeom>
          <a:effectLst/>
        </p:spPr>
      </p:pic>
      <p:sp>
        <p:nvSpPr>
          <p:cNvPr id="21" name="Título 20">
            <a:extLst>
              <a:ext uri="{FF2B5EF4-FFF2-40B4-BE49-F238E27FC236}">
                <a16:creationId xmlns:a16="http://schemas.microsoft.com/office/drawing/2014/main" id="{A0EB8C27-11B4-4B3C-889F-CE06DD9D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Mockup</a:t>
            </a:r>
            <a:r>
              <a:rPr lang="pt-PT"/>
              <a:t> agenda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56026A-9038-4DC0-B7B7-CCCDD75595DE}"/>
              </a:ext>
            </a:extLst>
          </p:cNvPr>
          <p:cNvSpPr txBox="1"/>
          <p:nvPr/>
        </p:nvSpPr>
        <p:spPr>
          <a:xfrm>
            <a:off x="11316853" y="383309"/>
            <a:ext cx="5611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24762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F87B-F785-40D1-8DF1-73627017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Arquitetura da Aplicação (MVC)</a:t>
            </a:r>
            <a:endParaRPr lang="pt-PT"/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52095F07-DB7B-472A-A5FE-36F6EC6B36A6}"/>
              </a:ext>
            </a:extLst>
          </p:cNvPr>
          <p:cNvSpPr txBox="1"/>
          <p:nvPr/>
        </p:nvSpPr>
        <p:spPr>
          <a:xfrm>
            <a:off x="11268636" y="365312"/>
            <a:ext cx="54809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9E8B0-ED63-4FCE-B62D-35CAA0E05EB5}"/>
              </a:ext>
            </a:extLst>
          </p:cNvPr>
          <p:cNvSpPr/>
          <p:nvPr/>
        </p:nvSpPr>
        <p:spPr>
          <a:xfrm>
            <a:off x="3338394" y="2610809"/>
            <a:ext cx="2263588" cy="8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128FF-F398-4D7B-9FF0-D0288427F35A}"/>
              </a:ext>
            </a:extLst>
          </p:cNvPr>
          <p:cNvSpPr txBox="1"/>
          <p:nvPr/>
        </p:nvSpPr>
        <p:spPr>
          <a:xfrm>
            <a:off x="3656241" y="2811795"/>
            <a:ext cx="16450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 b="1" err="1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32660-14B4-47CF-9F4C-19E49054AF59}"/>
              </a:ext>
            </a:extLst>
          </p:cNvPr>
          <p:cNvSpPr/>
          <p:nvPr/>
        </p:nvSpPr>
        <p:spPr>
          <a:xfrm>
            <a:off x="592152" y="4454177"/>
            <a:ext cx="2622176" cy="91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4B2F7-9CF7-4C47-A5CD-8AC013D5B006}"/>
              </a:ext>
            </a:extLst>
          </p:cNvPr>
          <p:cNvSpPr/>
          <p:nvPr/>
        </p:nvSpPr>
        <p:spPr>
          <a:xfrm>
            <a:off x="5743256" y="4464983"/>
            <a:ext cx="2678206" cy="91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5FE9E-BAB8-4C26-AE75-ECBFFF55567D}"/>
              </a:ext>
            </a:extLst>
          </p:cNvPr>
          <p:cNvSpPr txBox="1"/>
          <p:nvPr/>
        </p:nvSpPr>
        <p:spPr>
          <a:xfrm>
            <a:off x="1438677" y="4738006"/>
            <a:ext cx="9166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 b="1" err="1"/>
              <a:t>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7FA89-14C7-4656-92F3-AEBC0BF1FDEB}"/>
              </a:ext>
            </a:extLst>
          </p:cNvPr>
          <p:cNvSpPr txBox="1"/>
          <p:nvPr/>
        </p:nvSpPr>
        <p:spPr>
          <a:xfrm>
            <a:off x="6523345" y="4721599"/>
            <a:ext cx="11183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 b="1" err="1"/>
              <a:t>Models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A507C86-0D10-42E4-8DFA-5EF42A4B5A83}"/>
              </a:ext>
            </a:extLst>
          </p:cNvPr>
          <p:cNvSpPr/>
          <p:nvPr/>
        </p:nvSpPr>
        <p:spPr>
          <a:xfrm rot="2220000">
            <a:off x="5387342" y="3570936"/>
            <a:ext cx="2091884" cy="432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757575"/>
              </a:solidFill>
              <a:highlight>
                <a:srgbClr val="00FF00"/>
              </a:highlight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99D3E4B-7D1F-439F-82D4-13B63A48FF46}"/>
              </a:ext>
            </a:extLst>
          </p:cNvPr>
          <p:cNvSpPr/>
          <p:nvPr/>
        </p:nvSpPr>
        <p:spPr>
          <a:xfrm rot="8280000">
            <a:off x="1575213" y="3502740"/>
            <a:ext cx="2005852" cy="4818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D815B30-1C1C-432C-BCC8-1D7E41B2699E}"/>
              </a:ext>
            </a:extLst>
          </p:cNvPr>
          <p:cNvSpPr/>
          <p:nvPr/>
        </p:nvSpPr>
        <p:spPr>
          <a:xfrm>
            <a:off x="3202408" y="4687606"/>
            <a:ext cx="2536531" cy="4818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757575"/>
              </a:solidFill>
              <a:highlight>
                <a:srgbClr val="00FF00"/>
              </a:highlight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4905D7C1-F1B2-475A-9D4F-F0B30EA7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07" y="2323874"/>
            <a:ext cx="985684" cy="1137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2CFC40-0DA6-43F8-B2CE-BAB6E51659FC}"/>
              </a:ext>
            </a:extLst>
          </p:cNvPr>
          <p:cNvSpPr txBox="1"/>
          <p:nvPr/>
        </p:nvSpPr>
        <p:spPr>
          <a:xfrm>
            <a:off x="8552991" y="3506032"/>
            <a:ext cx="28169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Servidor base de dados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4354E15-A8DB-40C4-A780-0CC52683E1EA}"/>
              </a:ext>
            </a:extLst>
          </p:cNvPr>
          <p:cNvSpPr/>
          <p:nvPr/>
        </p:nvSpPr>
        <p:spPr>
          <a:xfrm>
            <a:off x="5605274" y="2607853"/>
            <a:ext cx="3744598" cy="528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20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4E6-AB79-4D61-99F1-FAE16DCA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Assistente Pessoal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89D5-D7CE-4494-B163-A66C2DFC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Ativação através de botão;</a:t>
            </a:r>
          </a:p>
          <a:p>
            <a:r>
              <a:rPr lang="pt-PT"/>
              <a:t>Comandos reconhecidos:</a:t>
            </a:r>
          </a:p>
          <a:p>
            <a:pPr marL="0" indent="0">
              <a:buNone/>
            </a:pPr>
            <a:r>
              <a:rPr lang="pt-PT"/>
              <a:t>      • </a:t>
            </a:r>
            <a:r>
              <a:rPr lang="pt-PT" err="1"/>
              <a:t>Next</a:t>
            </a:r>
            <a:r>
              <a:rPr lang="pt-PT"/>
              <a:t>;</a:t>
            </a:r>
          </a:p>
          <a:p>
            <a:pPr marL="0" indent="0">
              <a:buNone/>
            </a:pPr>
            <a:r>
              <a:rPr lang="pt-PT"/>
              <a:t>      • </a:t>
            </a:r>
            <a:r>
              <a:rPr lang="pt-PT" err="1"/>
              <a:t>Back</a:t>
            </a:r>
            <a:r>
              <a:rPr lang="pt-PT"/>
              <a:t>;</a:t>
            </a:r>
          </a:p>
          <a:p>
            <a:pPr marL="0" indent="0">
              <a:buNone/>
            </a:pPr>
            <a:r>
              <a:rPr lang="pt-PT"/>
              <a:t>      • </a:t>
            </a:r>
            <a:r>
              <a:rPr lang="pt-PT" err="1"/>
              <a:t>Repeat</a:t>
            </a:r>
            <a:r>
              <a:rPr lang="pt-PT"/>
              <a:t>;</a:t>
            </a:r>
          </a:p>
          <a:p>
            <a:pPr marL="0" indent="0">
              <a:buNone/>
            </a:pPr>
            <a:r>
              <a:rPr lang="pt-PT"/>
              <a:t>      • </a:t>
            </a:r>
            <a:r>
              <a:rPr lang="pt-PT" err="1"/>
              <a:t>Help</a:t>
            </a:r>
            <a:r>
              <a:rPr lang="pt-PT"/>
              <a:t>;</a:t>
            </a:r>
          </a:p>
          <a:p>
            <a:pPr marL="0" indent="0">
              <a:buNone/>
            </a:pPr>
            <a:r>
              <a:rPr lang="pt-PT"/>
              <a:t>      • </a:t>
            </a:r>
            <a:r>
              <a:rPr lang="pt-PT" err="1"/>
              <a:t>Expressions</a:t>
            </a:r>
            <a:r>
              <a:rPr lang="pt-PT"/>
              <a:t>.</a:t>
            </a:r>
          </a:p>
          <a:p>
            <a:pPr>
              <a:buFont typeface="Wingdings 3"/>
              <a:buChar char=""/>
            </a:pPr>
            <a:r>
              <a:rPr lang="pt-PT">
                <a:ea typeface="+mj-lt"/>
                <a:cs typeface="+mj-lt"/>
              </a:rPr>
              <a:t>Reação aos comandos.</a:t>
            </a:r>
            <a:endParaRPr lang="pt-PT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7CFDDE0-1CA7-4ED1-892B-A7841D80EFD1}"/>
              </a:ext>
            </a:extLst>
          </p:cNvPr>
          <p:cNvSpPr txBox="1"/>
          <p:nvPr/>
        </p:nvSpPr>
        <p:spPr>
          <a:xfrm>
            <a:off x="11268636" y="365312"/>
            <a:ext cx="54809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2585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168BD-0382-4BA1-A056-D2D75909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b="1">
                <a:cs typeface="Calibri Light"/>
              </a:rPr>
              <a:t>Conclusão </a:t>
            </a:r>
            <a:endParaRPr lang="pt-PT">
              <a:cs typeface="Calibri Light"/>
            </a:endParaRPr>
          </a:p>
          <a:p>
            <a:endParaRPr lang="pt-PT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35D36A-D7E9-446C-8B9D-D36C2F11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j-lt"/>
                <a:cs typeface="+mj-lt"/>
              </a:rPr>
              <a:t>Por fim, o mais importante que a equipa conclui deste projeto é a necessidade de uma pré-avaliação das nossas capacidades/conhecimentos das ferramentas que são fornecidas e a importância de uma correta e completa estruturação de um projeto antes de qualquer implementação.</a:t>
            </a:r>
          </a:p>
          <a:p>
            <a:r>
              <a:rPr lang="pt-PT">
                <a:cs typeface="Calibri"/>
              </a:rPr>
              <a:t>Apesar de não terem sido cumpridos todos os requisitos inicialmente proposto, a equipa e o grupo SONAE, está satisfeito com o resultado, pois os objetivos mais importantes encontram-se implementados.</a:t>
            </a:r>
          </a:p>
          <a:p>
            <a:endParaRPr lang="pt-PT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EC9624-7DED-4AAE-B7FB-C09C42D6BE17}"/>
              </a:ext>
            </a:extLst>
          </p:cNvPr>
          <p:cNvSpPr txBox="1"/>
          <p:nvPr/>
        </p:nvSpPr>
        <p:spPr>
          <a:xfrm>
            <a:off x="11326363" y="399948"/>
            <a:ext cx="59180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4917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24D1-D4A5-4D56-B8D1-431B4507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Motivação e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F805-7087-4549-892F-8CF88F9C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/>
          </a:p>
          <a:p>
            <a:r>
              <a:rPr lang="pt-PT"/>
              <a:t>Qualquer idade;</a:t>
            </a:r>
          </a:p>
          <a:p>
            <a:r>
              <a:rPr lang="pt-PT"/>
              <a:t>Fácil.</a:t>
            </a:r>
          </a:p>
          <a:p>
            <a:endParaRPr lang="pt-PT"/>
          </a:p>
          <a:p>
            <a:r>
              <a:rPr lang="pt-PT"/>
              <a:t>Acessível;</a:t>
            </a:r>
          </a:p>
          <a:p>
            <a:r>
              <a:rPr lang="pt-PT"/>
              <a:t>Prático;</a:t>
            </a:r>
          </a:p>
          <a:p>
            <a:r>
              <a:rPr lang="pt-PT"/>
              <a:t>Divertido;</a:t>
            </a:r>
          </a:p>
          <a:p>
            <a:r>
              <a:rPr lang="pt-PT"/>
              <a:t>Lucro.</a:t>
            </a:r>
          </a:p>
          <a:p>
            <a:endParaRPr lang="pt-PT"/>
          </a:p>
          <a:p>
            <a:endParaRPr lang="pt-PT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C69F6F33-9D18-45F4-A6D7-86521A8B40B5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24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Cheli</a:t>
            </a:r>
            <a:r>
              <a:rPr lang="pt-PT">
                <a:latin typeface="Castellar"/>
                <a:cs typeface="Calibri Light"/>
              </a:rPr>
              <a:t>4</a:t>
            </a:r>
            <a:br>
              <a:rPr lang="pt-PT">
                <a:latin typeface="Castellar"/>
                <a:cs typeface="Calibri Light"/>
              </a:rPr>
            </a:br>
            <a:endParaRPr lang="pt-PT" sz="3600">
              <a:latin typeface="Castellar"/>
              <a:cs typeface="Calibri Light"/>
            </a:endParaRPr>
          </a:p>
        </p:txBody>
      </p:sp>
      <p:pic>
        <p:nvPicPr>
          <p:cNvPr id="3" name="Imagem 3" descr="Uma imagem com objeto&#10;&#10;Descrição gerada com confiança muito alta">
            <a:extLst>
              <a:ext uri="{FF2B5EF4-FFF2-40B4-BE49-F238E27FC236}">
                <a16:creationId xmlns:a16="http://schemas.microsoft.com/office/drawing/2014/main" id="{4AEFD23B-EF8C-4613-8919-13AE924B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2" y="410975"/>
            <a:ext cx="1905000" cy="1724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897654F-5460-4DBC-A68A-8BC990DEA6CE}"/>
              </a:ext>
            </a:extLst>
          </p:cNvPr>
          <p:cNvSpPr txBox="1"/>
          <p:nvPr/>
        </p:nvSpPr>
        <p:spPr>
          <a:xfrm>
            <a:off x="8892174" y="4751701"/>
            <a:ext cx="2743200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>
                <a:cs typeface="Calibri"/>
              </a:rPr>
              <a:t>Grupo 8:</a:t>
            </a:r>
          </a:p>
          <a:p>
            <a:r>
              <a:rPr lang="pt-PT" sz="2000">
                <a:cs typeface="Calibri"/>
              </a:rPr>
              <a:t>-Henrique Faria</a:t>
            </a:r>
            <a:endParaRPr lang="pt-PT"/>
          </a:p>
          <a:p>
            <a:r>
              <a:rPr lang="pt-PT" sz="2000">
                <a:cs typeface="Calibri"/>
              </a:rPr>
              <a:t>-João Marques</a:t>
            </a:r>
          </a:p>
          <a:p>
            <a:r>
              <a:rPr lang="pt-PT" sz="2000">
                <a:cs typeface="Calibri"/>
              </a:rPr>
              <a:t>-José Pereira</a:t>
            </a:r>
          </a:p>
          <a:p>
            <a:r>
              <a:rPr lang="pt-PT" sz="2000">
                <a:cs typeface="Calibri"/>
              </a:rPr>
              <a:t>-Ricardo Petronilho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44520F-306C-480A-AFB1-2CDCD6C0E9DF}"/>
              </a:ext>
            </a:extLst>
          </p:cNvPr>
          <p:cNvSpPr txBox="1"/>
          <p:nvPr/>
        </p:nvSpPr>
        <p:spPr>
          <a:xfrm>
            <a:off x="1154257" y="4008293"/>
            <a:ext cx="57634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Projeto de Laboratórios de Informática IV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66EA68-1C60-4685-929E-A4F96B4A78CF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95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04AE-BD3B-44D1-A856-D3C2E53C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Definição de identidade do sistema a desenvolver</a:t>
            </a:r>
          </a:p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A5DB-9665-4EFD-BCCA-CD6D77C6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42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j-lt"/>
                <a:cs typeface="+mj-lt"/>
              </a:rPr>
              <a:t>Nome: CHELI4;</a:t>
            </a:r>
          </a:p>
          <a:p>
            <a:r>
              <a:rPr lang="pt-PT">
                <a:ea typeface="+mj-lt"/>
                <a:cs typeface="+mj-lt"/>
              </a:rPr>
              <a:t>Plataforma: Universal (Web App);</a:t>
            </a:r>
          </a:p>
          <a:p>
            <a:r>
              <a:rPr lang="pt-PT">
                <a:ea typeface="+mj-lt"/>
                <a:cs typeface="+mj-lt"/>
              </a:rPr>
              <a:t>Culinária: Portuguesa;</a:t>
            </a:r>
          </a:p>
          <a:p>
            <a:r>
              <a:rPr lang="pt-PT">
                <a:ea typeface="+mj-lt"/>
                <a:cs typeface="+mj-lt"/>
              </a:rPr>
              <a:t>Idioma: Inglês;</a:t>
            </a:r>
          </a:p>
          <a:p>
            <a:r>
              <a:rPr lang="pt-PT">
                <a:ea typeface="+mj-lt"/>
                <a:cs typeface="+mj-lt"/>
              </a:rPr>
              <a:t>Comunicação áudio-textual;</a:t>
            </a:r>
          </a:p>
          <a:p>
            <a:r>
              <a:rPr lang="pt-PT">
                <a:ea typeface="+mj-lt"/>
                <a:cs typeface="+mj-lt"/>
              </a:rPr>
              <a:t>Descontos;</a:t>
            </a:r>
          </a:p>
          <a:p>
            <a:r>
              <a:rPr lang="pt-PT">
                <a:ea typeface="+mj-lt"/>
                <a:cs typeface="+mj-lt"/>
              </a:rPr>
              <a:t>Agendamento Semanal de Refeições;</a:t>
            </a:r>
            <a:endParaRPr lang="pt-PT"/>
          </a:p>
          <a:p>
            <a:r>
              <a:rPr lang="pt-PT"/>
              <a:t>Serviços de localização;</a:t>
            </a:r>
            <a:endParaRPr lang="pt-PT">
              <a:ea typeface="+mj-lt"/>
              <a:cs typeface="+mj-lt"/>
            </a:endParaRPr>
          </a:p>
          <a:p>
            <a:r>
              <a:rPr lang="pt-PT">
                <a:ea typeface="+mj-lt"/>
                <a:cs typeface="+mj-lt"/>
              </a:rPr>
              <a:t>Registo de Preferências;</a:t>
            </a:r>
            <a:endParaRPr lang="pt-PT"/>
          </a:p>
          <a:p>
            <a:r>
              <a:rPr lang="pt-PT">
                <a:ea typeface="+mj-lt"/>
                <a:cs typeface="+mj-lt"/>
              </a:rPr>
              <a:t>Publicidades.</a:t>
            </a:r>
          </a:p>
          <a:p>
            <a:endParaRPr lang="pt-PT"/>
          </a:p>
          <a:p>
            <a:pPr marL="0" indent="0">
              <a:buNone/>
            </a:pPr>
            <a:endParaRPr lang="pt-PT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0EB88E66-71E5-4E22-ABB5-118E03CCF403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53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168BD-0382-4BA1-A056-D2D75909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76609" cy="1400530"/>
          </a:xfrm>
        </p:spPr>
        <p:txBody>
          <a:bodyPr/>
          <a:lstStyle/>
          <a:p>
            <a:pPr algn="just"/>
            <a:r>
              <a:rPr lang="pt-PT">
                <a:cs typeface="Calibri Light"/>
              </a:rPr>
              <a:t>Justificação, viabilidade e utilidade do sistema </a:t>
            </a:r>
          </a:p>
          <a:p>
            <a:pPr algn="just"/>
            <a:endParaRPr lang="pt-PT" b="1">
              <a:cs typeface="Calibri Light"/>
            </a:endParaRPr>
          </a:p>
          <a:p>
            <a:endParaRPr lang="pt-PT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35D36A-D7E9-446C-8B9D-D36C2F11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Aplicação </a:t>
            </a:r>
            <a:r>
              <a:rPr lang="pt-PT" err="1">
                <a:cs typeface="Calibri"/>
              </a:rPr>
              <a:t>hands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off</a:t>
            </a:r>
            <a:r>
              <a:rPr lang="pt-PT">
                <a:cs typeface="Calibri"/>
              </a:rPr>
              <a:t>;</a:t>
            </a:r>
          </a:p>
          <a:p>
            <a:r>
              <a:rPr lang="pt-PT">
                <a:cs typeface="Calibri"/>
              </a:rPr>
              <a:t>Vocabulário simples e sucinto;</a:t>
            </a:r>
          </a:p>
          <a:p>
            <a:r>
              <a:rPr lang="pt-PT">
                <a:cs typeface="Calibri"/>
              </a:rPr>
              <a:t>Receitas variadas para todos os gostos e idades;</a:t>
            </a:r>
          </a:p>
          <a:p>
            <a:r>
              <a:rPr lang="pt-PT">
                <a:cs typeface="Calibri"/>
              </a:rPr>
              <a:t>Utilização fácil e prática mesmo para quem nunca cozinhou;</a:t>
            </a:r>
          </a:p>
          <a:p>
            <a:r>
              <a:rPr lang="pt-PT">
                <a:cs typeface="Calibri"/>
              </a:rPr>
              <a:t>Passos detalhados com ajudas, sem necessidade de utilizar sites externos à aplicação.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EC9624-7DED-4AAE-B7FB-C09C42D6BE17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453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FDD2-AA4F-4D4E-A858-8BB25617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Identificação dos recursos necessários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B105-1C06-4C42-A428-4B8398D9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6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j-lt"/>
                <a:cs typeface="+mj-lt"/>
              </a:rPr>
              <a:t>1 Gestor de Projeto;</a:t>
            </a:r>
          </a:p>
          <a:p>
            <a:r>
              <a:rPr lang="pt-PT">
                <a:ea typeface="+mj-lt"/>
                <a:cs typeface="+mj-lt"/>
              </a:rPr>
              <a:t>2 Engenheiros de Software;</a:t>
            </a:r>
          </a:p>
          <a:p>
            <a:r>
              <a:rPr lang="pt-PT">
                <a:ea typeface="+mj-lt"/>
                <a:cs typeface="+mj-lt"/>
              </a:rPr>
              <a:t>4 Programadores;</a:t>
            </a:r>
            <a:endParaRPr lang="pt-PT"/>
          </a:p>
          <a:p>
            <a:r>
              <a:rPr lang="pt-PT">
                <a:ea typeface="+mj-lt"/>
                <a:cs typeface="+mj-lt"/>
              </a:rPr>
              <a:t>Visual Paradigm;</a:t>
            </a:r>
          </a:p>
          <a:p>
            <a:r>
              <a:rPr lang="pt-PT">
                <a:ea typeface="+mj-lt"/>
                <a:cs typeface="+mj-lt"/>
              </a:rPr>
              <a:t>Microsoft Project;</a:t>
            </a:r>
            <a:endParaRPr lang="pt-PT" b="1"/>
          </a:p>
          <a:p>
            <a:r>
              <a:rPr lang="pt-PT">
                <a:ea typeface="+mj-lt"/>
                <a:cs typeface="+mj-lt"/>
              </a:rPr>
              <a:t>Microsoft SQL Server;</a:t>
            </a:r>
          </a:p>
          <a:p>
            <a:r>
              <a:rPr lang="pt-PT">
                <a:ea typeface="+mj-lt"/>
                <a:cs typeface="+mj-lt"/>
              </a:rPr>
              <a:t>Microsoft SQL Server </a:t>
            </a:r>
            <a:r>
              <a:rPr lang="pt-PT" err="1">
                <a:ea typeface="+mj-lt"/>
                <a:cs typeface="+mj-lt"/>
              </a:rPr>
              <a:t>Managment</a:t>
            </a:r>
            <a:r>
              <a:rPr lang="pt-PT">
                <a:ea typeface="+mj-lt"/>
                <a:cs typeface="+mj-lt"/>
              </a:rPr>
              <a:t> Studio;</a:t>
            </a:r>
          </a:p>
          <a:p>
            <a:r>
              <a:rPr lang="pt-PT">
                <a:ea typeface="+mj-lt"/>
                <a:cs typeface="+mj-lt"/>
              </a:rPr>
              <a:t>Microsoft </a:t>
            </a:r>
            <a:r>
              <a:rPr lang="pt-PT" err="1">
                <a:ea typeface="+mj-lt"/>
                <a:cs typeface="+mj-lt"/>
              </a:rPr>
              <a:t>Speech</a:t>
            </a:r>
            <a:r>
              <a:rPr lang="pt-PT">
                <a:ea typeface="+mj-lt"/>
                <a:cs typeface="+mj-lt"/>
              </a:rPr>
              <a:t> Platform;</a:t>
            </a:r>
            <a:endParaRPr lang="pt-PT" err="1"/>
          </a:p>
          <a:p>
            <a:r>
              <a:rPr lang="pt-PT">
                <a:ea typeface="+mj-lt"/>
                <a:cs typeface="+mj-lt"/>
              </a:rPr>
              <a:t>Microsoft Cortana;</a:t>
            </a:r>
            <a:endParaRPr lang="pt-PT"/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A333E152-BDBB-42D4-9C17-34AB6BB631B0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375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960-3318-45C3-9E03-11211470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Identificação dos recursos necessários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BDD2-32E3-42FD-B515-CF0614E7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j-lt"/>
                <a:cs typeface="+mj-lt"/>
              </a:rPr>
              <a:t>Microsoft Visual </a:t>
            </a:r>
            <a:r>
              <a:rPr lang="pt-PT" err="1">
                <a:ea typeface="+mj-lt"/>
                <a:cs typeface="+mj-lt"/>
              </a:rPr>
              <a:t>Studio</a:t>
            </a:r>
            <a:r>
              <a:rPr lang="pt-PT">
                <a:ea typeface="+mj-lt"/>
                <a:cs typeface="+mj-lt"/>
              </a:rPr>
              <a:t>;</a:t>
            </a:r>
          </a:p>
          <a:p>
            <a:r>
              <a:rPr lang="pt-PT">
                <a:ea typeface="+mj-lt"/>
                <a:cs typeface="+mj-lt"/>
              </a:rPr>
              <a:t>Bing </a:t>
            </a:r>
            <a:r>
              <a:rPr lang="pt-PT" err="1">
                <a:ea typeface="+mj-lt"/>
                <a:cs typeface="+mj-lt"/>
              </a:rPr>
              <a:t>Maps</a:t>
            </a:r>
            <a:r>
              <a:rPr lang="pt-PT">
                <a:ea typeface="+mj-lt"/>
                <a:cs typeface="+mj-lt"/>
              </a:rPr>
              <a:t> </a:t>
            </a:r>
            <a:r>
              <a:rPr lang="pt-PT" err="1">
                <a:ea typeface="+mj-lt"/>
                <a:cs typeface="+mj-lt"/>
              </a:rPr>
              <a:t>Platfor</a:t>
            </a:r>
            <a:r>
              <a:rPr lang="pt-PT">
                <a:ea typeface="+mj-lt"/>
                <a:cs typeface="+mj-lt"/>
              </a:rPr>
              <a:t>;</a:t>
            </a:r>
            <a:endParaRPr lang="pt-PT"/>
          </a:p>
          <a:p>
            <a:r>
              <a:rPr lang="pt-PT">
                <a:ea typeface="+mj-lt"/>
                <a:cs typeface="+mj-lt"/>
              </a:rPr>
              <a:t>Microsoft Office Word;</a:t>
            </a:r>
            <a:endParaRPr lang="pt-PT"/>
          </a:p>
          <a:p>
            <a:pPr algn="just"/>
            <a:r>
              <a:rPr lang="pt-PT">
                <a:ea typeface="+mj-lt"/>
                <a:cs typeface="+mj-lt"/>
              </a:rPr>
              <a:t>Mari </a:t>
            </a:r>
            <a:r>
              <a:rPr lang="pt-PT" err="1">
                <a:ea typeface="+mj-lt"/>
                <a:cs typeface="+mj-lt"/>
              </a:rPr>
              <a:t>Recipes</a:t>
            </a:r>
            <a:r>
              <a:rPr lang="pt-PT">
                <a:ea typeface="+mj-lt"/>
                <a:cs typeface="+mj-lt"/>
              </a:rPr>
              <a:t>, receitas on-line.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60DDD57F-D8FA-404B-81E3-AEFFF78C76D7}"/>
              </a:ext>
            </a:extLst>
          </p:cNvPr>
          <p:cNvSpPr txBox="1"/>
          <p:nvPr/>
        </p:nvSpPr>
        <p:spPr>
          <a:xfrm>
            <a:off x="11268636" y="365312"/>
            <a:ext cx="37875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4519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1C903-4376-41CC-8890-272143AA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 do sistema a implementar – Maqueta</a:t>
            </a:r>
          </a:p>
          <a:p>
            <a:pPr>
              <a:lnSpc>
                <a:spcPct val="90000"/>
              </a:lnSpc>
            </a:pP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5" descr="Uma imagem com objeto&#10;&#10;Descrição gerada com confiança muito alta">
            <a:extLst>
              <a:ext uri="{FF2B5EF4-FFF2-40B4-BE49-F238E27FC236}">
                <a16:creationId xmlns:a16="http://schemas.microsoft.com/office/drawing/2014/main" id="{0788E827-40ED-4FCF-8E9F-20126B2D3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625952"/>
            <a:ext cx="6270662" cy="3605630"/>
          </a:xfrm>
          <a:prstGeom prst="rect">
            <a:avLst/>
          </a:prstGeom>
          <a:effectLst/>
        </p:spPr>
      </p:pic>
      <p:sp>
        <p:nvSpPr>
          <p:cNvPr id="3" name="CaixaDeTexto 3">
            <a:extLst>
              <a:ext uri="{FF2B5EF4-FFF2-40B4-BE49-F238E27FC236}">
                <a16:creationId xmlns:a16="http://schemas.microsoft.com/office/drawing/2014/main" id="{98205FB3-F3AF-41BA-81C0-5A31276043BD}"/>
              </a:ext>
            </a:extLst>
          </p:cNvPr>
          <p:cNvSpPr txBox="1"/>
          <p:nvPr/>
        </p:nvSpPr>
        <p:spPr>
          <a:xfrm>
            <a:off x="11268636" y="365312"/>
            <a:ext cx="58286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solidFill>
                  <a:schemeClr val="bg1"/>
                </a:solidFill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2048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1B78-C2E9-4424-A88E-596F7F27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Definição de Medidas de sucesso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F30C-6E7A-4BD7-884B-DC3EA45C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j-lt"/>
                <a:cs typeface="+mj-lt"/>
              </a:rPr>
              <a:t>Descontos em lojas do grupo SONAE;</a:t>
            </a:r>
          </a:p>
          <a:p>
            <a:r>
              <a:rPr lang="pt-PT">
                <a:ea typeface="+mj-lt"/>
                <a:cs typeface="+mj-lt"/>
              </a:rPr>
              <a:t>Anúncios de empresas terceiras;</a:t>
            </a:r>
            <a:endParaRPr lang="pt-PT"/>
          </a:p>
          <a:p>
            <a:r>
              <a:rPr lang="pt-PT">
                <a:ea typeface="+mj-lt"/>
                <a:cs typeface="+mj-lt"/>
              </a:rPr>
              <a:t>Escolha seletiva de postos de venda (maior proximidade).</a:t>
            </a:r>
            <a:endParaRPr lang="pt-PT"/>
          </a:p>
          <a:p>
            <a:endParaRPr lang="pt-PT"/>
          </a:p>
          <a:p>
            <a:endParaRPr lang="pt-PT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8FD2A96D-179F-4DA5-9FC4-B1CFF9A7F5B4}"/>
              </a:ext>
            </a:extLst>
          </p:cNvPr>
          <p:cNvSpPr txBox="1"/>
          <p:nvPr/>
        </p:nvSpPr>
        <p:spPr>
          <a:xfrm>
            <a:off x="11268636" y="379166"/>
            <a:ext cx="53398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860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Ião</vt:lpstr>
      <vt:lpstr>Cheli4 </vt:lpstr>
      <vt:lpstr>Contextualização</vt:lpstr>
      <vt:lpstr>Motivação e Objetivos</vt:lpstr>
      <vt:lpstr>Definição de identidade do sistema a desenvolver </vt:lpstr>
      <vt:lpstr>Justificação, viabilidade e utilidade do sistema   </vt:lpstr>
      <vt:lpstr>Identificação dos recursos necessários</vt:lpstr>
      <vt:lpstr>Identificação dos recursos necessários</vt:lpstr>
      <vt:lpstr>Modelo do sistema a implementar – Maqueta </vt:lpstr>
      <vt:lpstr>Definição de Medidas de sucesso</vt:lpstr>
      <vt:lpstr>Plano de desenvolvimento</vt:lpstr>
      <vt:lpstr>Levantamento de requisitos  </vt:lpstr>
      <vt:lpstr>  </vt:lpstr>
      <vt:lpstr>Análise de requisitos </vt:lpstr>
      <vt:lpstr>Análise de requisitos</vt:lpstr>
      <vt:lpstr>Análise de requisitos</vt:lpstr>
      <vt:lpstr>Modelo de Domínio</vt:lpstr>
      <vt:lpstr>Diagrama de Use Cases </vt:lpstr>
      <vt:lpstr>Use case – Interpretador de voz – Assistente pessoal</vt:lpstr>
      <vt:lpstr>PowerPoint Presentation</vt:lpstr>
      <vt:lpstr>Sistema de base de dados</vt:lpstr>
      <vt:lpstr>Diagrama de estado</vt:lpstr>
      <vt:lpstr>Diagrama de Classes</vt:lpstr>
      <vt:lpstr>Mockup pesquisa</vt:lpstr>
      <vt:lpstr>Mockup pré-receita</vt:lpstr>
      <vt:lpstr>Mockup realiza receita</vt:lpstr>
      <vt:lpstr>Mockup agenda</vt:lpstr>
      <vt:lpstr>Arquitetura da Aplicação (MVC)</vt:lpstr>
      <vt:lpstr>Assistente Pessoal</vt:lpstr>
      <vt:lpstr>Conclusão  </vt:lpstr>
      <vt:lpstr>Cheli4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2012-08-15T17:17:20Z</dcterms:created>
  <dcterms:modified xsi:type="dcterms:W3CDTF">2019-06-05T15:38:08Z</dcterms:modified>
</cp:coreProperties>
</file>