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57" r:id="rId3"/>
    <p:sldId id="258" r:id="rId4"/>
    <p:sldId id="262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0BBF0-D664-42D9-C212-5D31366FC353}" v="81" dt="2020-01-14T19:29:44.047"/>
    <p1510:client id="{39B23D3C-BE7F-430D-BB49-9B15D95167D5}" v="53" dt="2020-01-15T10:38:43.469"/>
    <p1510:client id="{39BE8751-80A4-4D15-BEBD-6AEB222E0E69}" v="2635" dt="2020-01-15T11:00:48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2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A62BA-EE7E-4098-9842-0EB8E8818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78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PT">
                <a:cs typeface="Calibri Light"/>
              </a:rPr>
              <a:t>Aplicação Zulip</a:t>
            </a:r>
            <a:br>
              <a:rPr lang="pt-PT">
                <a:cs typeface="Calibri Light"/>
              </a:rPr>
            </a:br>
            <a:r>
              <a:rPr lang="pt-PT" err="1">
                <a:cs typeface="Calibri Light"/>
              </a:rPr>
              <a:t>Systems</a:t>
            </a:r>
            <a:r>
              <a:rPr lang="pt-PT">
                <a:cs typeface="Calibri Light"/>
              </a:rPr>
              <a:t> </a:t>
            </a:r>
            <a:r>
              <a:rPr lang="pt-PT" err="1">
                <a:cs typeface="Calibri Light"/>
              </a:rPr>
              <a:t>Deployment</a:t>
            </a:r>
            <a:r>
              <a:rPr lang="pt-PT">
                <a:cs typeface="Calibri Light"/>
              </a:rPr>
              <a:t> &amp; Benchmarking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C5C0D-2DB2-4F3D-929A-2513D72EF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212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Grupo 11</a:t>
            </a:r>
          </a:p>
          <a:p>
            <a:r>
              <a:rPr lang="pt-PT">
                <a:cs typeface="Calibri"/>
              </a:rPr>
              <a:t>José Pereira, Miguel Dias, Ricardo Dias, Ricardo Petronilho</a:t>
            </a:r>
          </a:p>
          <a:p>
            <a:r>
              <a:rPr lang="pt-PT">
                <a:cs typeface="Calibri"/>
              </a:rPr>
              <a:t>2019/2020</a:t>
            </a:r>
          </a:p>
        </p:txBody>
      </p:sp>
      <p:pic>
        <p:nvPicPr>
          <p:cNvPr id="4" name="Imagem 4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317F2AA9-CD71-4DDD-B299-BE46864D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067" y="163999"/>
            <a:ext cx="1801284" cy="16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1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065F5-C3F5-40A5-9DFA-037EC1CC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Arquitetura do </a:t>
            </a:r>
            <a:r>
              <a:rPr lang="pt-PT" err="1">
                <a:cs typeface="Calibri Light"/>
              </a:rPr>
              <a:t>Zulip</a:t>
            </a:r>
            <a:endParaRPr lang="pt-PT" err="1"/>
          </a:p>
        </p:txBody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AD7B115D-56B2-449A-B0C9-D786FC6C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67" y="1385384"/>
            <a:ext cx="8487447" cy="5433431"/>
          </a:xfrm>
          <a:prstGeom prst="rect">
            <a:avLst/>
          </a:prstGeom>
        </p:spPr>
      </p:pic>
      <p:pic>
        <p:nvPicPr>
          <p:cNvPr id="6" name="Imagem 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9CD982EC-66E5-40A1-9737-CD8ED69F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181" y="370470"/>
            <a:ext cx="1357747" cy="1240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32D824F-3879-4010-BED6-1ABE87B170FA}"/>
              </a:ext>
            </a:extLst>
          </p:cNvPr>
          <p:cNvSpPr txBox="1"/>
          <p:nvPr/>
        </p:nvSpPr>
        <p:spPr>
          <a:xfrm>
            <a:off x="11610109" y="6317673"/>
            <a:ext cx="3186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1</a:t>
            </a:r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26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0F5BA-A16B-4FF8-B246-C36C7773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Pontos críticos da arquitetura </a:t>
            </a:r>
            <a:r>
              <a:rPr lang="pt-PT" err="1">
                <a:cs typeface="Calibri Light"/>
              </a:rPr>
              <a:t>Zulip</a:t>
            </a:r>
            <a:r>
              <a:rPr lang="pt-PT">
                <a:cs typeface="Calibri Light"/>
              </a:rPr>
              <a:t> (SPOFS)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2B4E8A-2418-48E9-AAB7-55464D24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Componentes do sistema, em que a sua falha/falta provocam a falha do sistema.</a:t>
            </a:r>
          </a:p>
          <a:p>
            <a:endParaRPr lang="pt-PT">
              <a:cs typeface="Calibri"/>
            </a:endParaRPr>
          </a:p>
          <a:p>
            <a:r>
              <a:rPr lang="pt-PT">
                <a:cs typeface="Calibri"/>
              </a:rPr>
              <a:t>Desta forma, todos os componentes, são considerados pontos críticos, no entanto de destacar os mais importantes:</a:t>
            </a:r>
            <a:endParaRPr lang="pt-PT"/>
          </a:p>
          <a:p>
            <a:pPr lvl="1"/>
            <a:r>
              <a:rPr lang="pt-PT">
                <a:cs typeface="Calibri"/>
              </a:rPr>
              <a:t>Base de dados;</a:t>
            </a:r>
          </a:p>
          <a:p>
            <a:pPr lvl="1"/>
            <a:r>
              <a:rPr lang="pt-PT">
                <a:cs typeface="Calibri"/>
              </a:rPr>
              <a:t>Servidor aplicacional (</a:t>
            </a:r>
            <a:r>
              <a:rPr lang="pt-PT" err="1">
                <a:cs typeface="Calibri"/>
              </a:rPr>
              <a:t>Django</a:t>
            </a:r>
            <a:r>
              <a:rPr lang="pt-PT">
                <a:cs typeface="Calibri"/>
              </a:rPr>
              <a:t>);</a:t>
            </a:r>
          </a:p>
          <a:p>
            <a:pPr lvl="1"/>
            <a:r>
              <a:rPr lang="pt-PT">
                <a:cs typeface="Calibri"/>
              </a:rPr>
              <a:t>NGINX</a:t>
            </a:r>
          </a:p>
          <a:p>
            <a:pPr lvl="1"/>
            <a:r>
              <a:rPr lang="pt-PT">
                <a:cs typeface="Calibri"/>
              </a:rPr>
              <a:t>Etc.</a:t>
            </a:r>
          </a:p>
        </p:txBody>
      </p:sp>
      <p:pic>
        <p:nvPicPr>
          <p:cNvPr id="5" name="Imagem 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295809CF-A487-4854-80B3-3BB9DBA3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728" y="370470"/>
            <a:ext cx="1357747" cy="1240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8B0A10-24B7-4245-A848-363AA3263716}"/>
              </a:ext>
            </a:extLst>
          </p:cNvPr>
          <p:cNvSpPr txBox="1"/>
          <p:nvPr/>
        </p:nvSpPr>
        <p:spPr>
          <a:xfrm>
            <a:off x="11610109" y="6317673"/>
            <a:ext cx="3186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851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FDCDA-A765-475C-87EE-3689451B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>
                <a:cs typeface="Calibri Light"/>
              </a:rPr>
              <a:t>Kubernetes</a:t>
            </a:r>
            <a:r>
              <a:rPr lang="pt-PT">
                <a:cs typeface="Calibri Light"/>
              </a:rPr>
              <a:t> &amp; Docker</a:t>
            </a:r>
            <a:endParaRPr lang="pt-PT" err="1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EFC4C1BE-4633-4FF5-AE9E-8DC9EA1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Arquitetura </a:t>
            </a:r>
            <a:r>
              <a:rPr lang="pt-PT" err="1">
                <a:cs typeface="Calibri"/>
              </a:rPr>
              <a:t>Kubernetes</a:t>
            </a:r>
            <a:r>
              <a:rPr lang="pt-PT">
                <a:cs typeface="Calibri"/>
              </a:rPr>
              <a:t> </a:t>
            </a:r>
          </a:p>
          <a:p>
            <a:endParaRPr lang="pt-PT">
              <a:cs typeface="Calibri"/>
            </a:endParaRPr>
          </a:p>
        </p:txBody>
      </p:sp>
      <p:pic>
        <p:nvPicPr>
          <p:cNvPr id="8" name="Imagem 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A5FEBFEB-A461-4100-B61F-C2636BCC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2" y="2938989"/>
            <a:ext cx="5150005" cy="2138762"/>
          </a:xfrm>
          <a:prstGeom prst="rect">
            <a:avLst/>
          </a:prstGeom>
        </p:spPr>
      </p:pic>
      <p:sp>
        <p:nvSpPr>
          <p:cNvPr id="11" name="Marcador de Posição de Conteúdo 6">
            <a:extLst>
              <a:ext uri="{FF2B5EF4-FFF2-40B4-BE49-F238E27FC236}">
                <a16:creationId xmlns:a16="http://schemas.microsoft.com/office/drawing/2014/main" id="{376C9C13-F1E5-4464-B7EB-D15B11BA58D8}"/>
              </a:ext>
            </a:extLst>
          </p:cNvPr>
          <p:cNvSpPr txBox="1">
            <a:spLocks/>
          </p:cNvSpPr>
          <p:nvPr/>
        </p:nvSpPr>
        <p:spPr>
          <a:xfrm>
            <a:off x="6629399" y="1789766"/>
            <a:ext cx="5441578" cy="3777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cs typeface="Calibri"/>
              </a:rPr>
              <a:t>Arquitetura Docker</a:t>
            </a:r>
            <a:endParaRPr lang="pt-PT"/>
          </a:p>
          <a:p>
            <a:endParaRPr lang="pt-PT"/>
          </a:p>
          <a:p>
            <a:endParaRPr lang="pt-PT">
              <a:cs typeface="Calibri"/>
            </a:endParaRPr>
          </a:p>
        </p:txBody>
      </p:sp>
      <p:pic>
        <p:nvPicPr>
          <p:cNvPr id="12" name="Imagem 12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FE068840-6EF7-4752-B49A-4380EA83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575" y="2345036"/>
            <a:ext cx="3579541" cy="2982951"/>
          </a:xfrm>
          <a:prstGeom prst="rect">
            <a:avLst/>
          </a:prstGeom>
        </p:spPr>
      </p:pic>
      <p:pic>
        <p:nvPicPr>
          <p:cNvPr id="3" name="Imagem 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723B0EDD-AE79-4E26-A496-F290481B7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0181" y="370470"/>
            <a:ext cx="1357747" cy="12402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2DA87E4-7289-4AA5-998A-B6DA3C26B9CE}"/>
              </a:ext>
            </a:extLst>
          </p:cNvPr>
          <p:cNvSpPr txBox="1"/>
          <p:nvPr/>
        </p:nvSpPr>
        <p:spPr>
          <a:xfrm>
            <a:off x="11610109" y="6317673"/>
            <a:ext cx="3186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361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122210-9A2C-40A6-86F8-E5721128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Monitorização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88B543A4-B4BB-41D6-8C80-123C0612F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7811" r="-1" b="-1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5F7B2025-E98B-43D0-863E-E532EAC28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0181" y="370470"/>
            <a:ext cx="1357747" cy="12402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3FC440F-79CF-451A-AAF0-2635FE0328FF}"/>
              </a:ext>
            </a:extLst>
          </p:cNvPr>
          <p:cNvSpPr txBox="1"/>
          <p:nvPr/>
        </p:nvSpPr>
        <p:spPr>
          <a:xfrm>
            <a:off x="11610109" y="6317673"/>
            <a:ext cx="3186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124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1B25-7666-4FA4-98FE-36C2B4AD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Benchmarking</a:t>
            </a:r>
            <a:endParaRPr 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E1F4E4C-C944-4C3B-90C1-100E0755A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897" y="1891939"/>
            <a:ext cx="6306608" cy="3397250"/>
          </a:xfrm>
        </p:spPr>
      </p:pic>
      <p:pic>
        <p:nvPicPr>
          <p:cNvPr id="3" name="Imagem 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B641CF63-1EBA-4327-8262-623EBD5C5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181" y="370470"/>
            <a:ext cx="1357747" cy="1240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DDA29F6-8010-4B55-A84B-2A41A9159E5A}"/>
              </a:ext>
            </a:extLst>
          </p:cNvPr>
          <p:cNvSpPr txBox="1"/>
          <p:nvPr/>
        </p:nvSpPr>
        <p:spPr>
          <a:xfrm>
            <a:off x="11610109" y="6317673"/>
            <a:ext cx="3186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5</a:t>
            </a:r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62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D7F8B-AA90-4833-B869-3FD38FC4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Conclusões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F6727F-CB61-45F5-88C9-F07F8966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>
                <a:cs typeface="Calibri"/>
              </a:rPr>
              <a:t>Surgiram dificuldades na instalação da monitorização com o kubernetes, principalmente o MetricBeat, em alternativa usou-se a monitorização disponível pela plataforma Google Cloud.</a:t>
            </a:r>
          </a:p>
          <a:p>
            <a:pPr marL="0" indent="0">
              <a:buNone/>
            </a:pPr>
            <a:r>
              <a:rPr lang="pt-PT">
                <a:cs typeface="Calibri"/>
              </a:rPr>
              <a:t>No entanto, após a data de entrega do trabalho, conseguiu-se colocar o MetricBeat a funcionar.</a:t>
            </a:r>
          </a:p>
          <a:p>
            <a:pPr marL="0" indent="0">
              <a:buNone/>
            </a:pPr>
            <a:r>
              <a:rPr lang="pt-PT">
                <a:cs typeface="Calibri"/>
              </a:rPr>
              <a:t>O benchmark foi feito apenas para o login, no entanto, assumimos que deviam ser testadas mais workloads (requests), mas devido à falta de tempo, não foi possível.</a:t>
            </a: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pic>
        <p:nvPicPr>
          <p:cNvPr id="5" name="Imagem 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C3BF863B-37DF-4EDD-9802-32032543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81" y="370470"/>
            <a:ext cx="1357747" cy="1240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48C3A6-53A0-4D5B-A315-33B9E9FBA9A8}"/>
              </a:ext>
            </a:extLst>
          </p:cNvPr>
          <p:cNvSpPr txBox="1"/>
          <p:nvPr/>
        </p:nvSpPr>
        <p:spPr>
          <a:xfrm>
            <a:off x="11610109" y="6317673"/>
            <a:ext cx="3186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3709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A62BA-EE7E-4098-9842-0EB8E8818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78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PT">
                <a:cs typeface="Calibri Light"/>
              </a:rPr>
              <a:t>Aplicação Zulip</a:t>
            </a:r>
            <a:br>
              <a:rPr lang="pt-PT">
                <a:cs typeface="Calibri Light"/>
              </a:rPr>
            </a:br>
            <a:r>
              <a:rPr lang="pt-PT" err="1">
                <a:cs typeface="Calibri Light"/>
              </a:rPr>
              <a:t>Systems</a:t>
            </a:r>
            <a:r>
              <a:rPr lang="pt-PT">
                <a:cs typeface="Calibri Light"/>
              </a:rPr>
              <a:t> </a:t>
            </a:r>
            <a:r>
              <a:rPr lang="pt-PT" err="1">
                <a:cs typeface="Calibri Light"/>
              </a:rPr>
              <a:t>Deployment</a:t>
            </a:r>
            <a:r>
              <a:rPr lang="pt-PT">
                <a:cs typeface="Calibri Light"/>
              </a:rPr>
              <a:t> &amp; Benchmarking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C5C0D-2DB2-4F3D-929A-2513D72EF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212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Grupo 11</a:t>
            </a:r>
          </a:p>
          <a:p>
            <a:r>
              <a:rPr lang="pt-PT">
                <a:cs typeface="Calibri"/>
              </a:rPr>
              <a:t>José Pereira, Miguel Dias, Ricardo Dias, Ricardo Petronilho</a:t>
            </a:r>
          </a:p>
          <a:p>
            <a:r>
              <a:rPr lang="pt-PT">
                <a:cs typeface="Calibri"/>
              </a:rPr>
              <a:t>2019/2020</a:t>
            </a:r>
          </a:p>
        </p:txBody>
      </p:sp>
      <p:pic>
        <p:nvPicPr>
          <p:cNvPr id="4" name="Imagem 4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317F2AA9-CD71-4DDD-B299-BE46864D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067" y="163999"/>
            <a:ext cx="1801284" cy="16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Office Theme</vt:lpstr>
      <vt:lpstr>Aplicação Zulip Systems Deployment &amp; Benchmarking</vt:lpstr>
      <vt:lpstr>Arquitetura do Zulip</vt:lpstr>
      <vt:lpstr>Pontos críticos da arquitetura Zulip (SPOFS)</vt:lpstr>
      <vt:lpstr>Kubernetes &amp; Docker</vt:lpstr>
      <vt:lpstr>Monitorização</vt:lpstr>
      <vt:lpstr>Benchmarking</vt:lpstr>
      <vt:lpstr>Conclusões</vt:lpstr>
      <vt:lpstr>Aplicação Zulip Systems Deployment &amp; Benchmarking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2020-01-14T17:57:28Z</dcterms:created>
  <dcterms:modified xsi:type="dcterms:W3CDTF">2020-01-15T12:43:21Z</dcterms:modified>
</cp:coreProperties>
</file>