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12" autoAdjust="0"/>
  </p:normalViewPr>
  <p:slideViewPr>
    <p:cSldViewPr>
      <p:cViewPr varScale="1">
        <p:scale>
          <a:sx n="74" d="100"/>
          <a:sy n="74" d="100"/>
        </p:scale>
        <p:origin x="1266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r>
              <a:rPr lang="pt-PT" dirty="0"/>
              <a:t>Não utilizamos muitos modelos nestes casos visto que não podíamos utilizar o preditor que mais afeta o resultado, por n ser normal, e que os resultados eram sempre baixos.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Carlos, mas cada um mete aqui o seu erro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que vimos que sem o ratio deu exatamente igual no </a:t>
            </a:r>
            <a:r>
              <a:rPr lang="pt-PT" dirty="0" err="1"/>
              <a:t>glm</a:t>
            </a:r>
            <a:r>
              <a:rPr lang="pt-PT" dirty="0"/>
              <a:t> e por isso retiramos o ratio, Não percebemos isso anteriormente porque no CV o ratio alterava o valor, </a:t>
            </a:r>
            <a:r>
              <a:rPr lang="pt-PT" dirty="0" err="1"/>
              <a:t>so</a:t>
            </a:r>
            <a:r>
              <a:rPr lang="pt-PT" dirty="0"/>
              <a:t> agora a fazer o modelo é que conseguimos perceber isso através do p valor.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Realizamos a análise exploratória para perceber logo à partida qual a influência de cada preditor tanto na variável qualitativa, como na variável quantitativa. Isto era importante para tentar eliminar alguns preditores à partida, visto que estávamos a lidar com muitos e era necessário perceber quais os mais importantes.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verificamos quais preditores nos eliminavam muitos casos, devido aos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(bp.2s e d) e eliminamos esses preditores visto reduzirem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perto dos 25%.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também as correlações entre as diferentes variáveis para tentar perceber quais se relacionam. Isto é importante para não se incluir no modelo 2 variáveis que estão altamente relacionadas, pois uma já explica a outra e não traz grande coisa de novo ter mais uma, apenas complexidade.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e visto que alguns métodos estudados (com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usam pressupostos da normalidade das variáveis decidimos verificar quais as variáveis que se aproximam de seguir uma distribuição normal, para eliminar logo à partida essas, no uso desses métodos.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 que dividimos o trabalho pelos 3, ficando: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Ricardo -&gt; regressão linear (variável quantitativa) e posterior classificação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Carlos -&gt; regressão logística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José Pedro -&gt;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tentar perceber qual o melhor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visto que nem sempre o melhor é 0.5, decidimos criar uma função que vai variando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(consoante os argumentos passados) e que retorna o acerto para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valores de acerto retornados, não são simplesmente o acerto total mas: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total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positivos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negativos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não é só importante o acerto total, mas também não obter muitos falsos positivos, nem negativos.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 AQUI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095" y="1655520"/>
            <a:ext cx="6260905" cy="1527050"/>
          </a:xfrm>
        </p:spPr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 do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A04-9A2C-4404-987A-4E998FC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logística (GLM)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0256-3B2B-4745-A0F1-D92516FF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DBDD3-5CEA-456F-B4C6-C92E5DDA1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221B2-2F12-4CD5-A280-DF2E2C25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EA86-9DFE-43BF-B007-552FCD9905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F4F-774F-4ED1-9FE6-385C370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81A-6004-4B9C-94C0-18BA4FCD5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03CBD-5940-4312-B54C-CB2786B3F5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/>
              <a:t>Stab.glu</a:t>
            </a:r>
            <a:r>
              <a:rPr lang="en-US" dirty="0"/>
              <a:t> -&gt; k=14 -&gt; 3.4825</a:t>
            </a:r>
          </a:p>
          <a:p>
            <a:pPr algn="l"/>
            <a:r>
              <a:rPr lang="en-US" dirty="0" err="1"/>
              <a:t>Stab.glu+age</a:t>
            </a:r>
            <a:r>
              <a:rPr lang="en-US" dirty="0"/>
              <a:t> -&gt; k=9 -&gt; 3.4707</a:t>
            </a:r>
          </a:p>
          <a:p>
            <a:pPr algn="l"/>
            <a:r>
              <a:rPr lang="en-US" dirty="0"/>
              <a:t>Stab.glu+age+bp.1s -&gt; k=10 -&gt; 3.5320</a:t>
            </a:r>
          </a:p>
          <a:p>
            <a:pPr algn="l"/>
            <a:r>
              <a:rPr lang="en-US" dirty="0"/>
              <a:t>Stab.glu+age+bp.1s+ratio-&gt; k=12 -&gt; 3.5316</a:t>
            </a:r>
          </a:p>
          <a:p>
            <a:pPr algn="l"/>
            <a:r>
              <a:rPr lang="en-US" dirty="0"/>
              <a:t>Stab.glu+age+bp.1s+ratio+waist -&gt; k=10 -&gt; 3.5307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2B20-B7A0-40B0-9702-67AB0246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Regsubsets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7853-41E0-42F7-9C36-78B734E25F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/>
              <a:t>Stab.glu+chol</a:t>
            </a:r>
            <a:r>
              <a:rPr lang="en-US" dirty="0"/>
              <a:t> -&gt; k=9 -&gt; 3.4902</a:t>
            </a:r>
          </a:p>
          <a:p>
            <a:pPr algn="l"/>
            <a:r>
              <a:rPr lang="en-US" dirty="0" err="1"/>
              <a:t>Stab.glu+ratio+age</a:t>
            </a:r>
            <a:r>
              <a:rPr lang="en-US" dirty="0"/>
              <a:t> -&gt; k=16 -&gt; 3.4766</a:t>
            </a:r>
          </a:p>
          <a:p>
            <a:pPr algn="l"/>
            <a:r>
              <a:rPr lang="en-US" dirty="0" err="1"/>
              <a:t>Stab.glu+ratio+age+time.ppn</a:t>
            </a:r>
            <a:r>
              <a:rPr lang="en-US" dirty="0"/>
              <a:t> -&gt; k=3 -&gt; 3.4286</a:t>
            </a:r>
          </a:p>
          <a:p>
            <a:pPr algn="l"/>
            <a:r>
              <a:rPr lang="en-US" dirty="0"/>
              <a:t>(F)</a:t>
            </a:r>
            <a:r>
              <a:rPr lang="en-US" dirty="0" err="1"/>
              <a:t>stab.glu+chol+age</a:t>
            </a:r>
            <a:r>
              <a:rPr lang="en-US" dirty="0"/>
              <a:t> -&gt; k=8 -&gt; 3.4684</a:t>
            </a:r>
          </a:p>
          <a:p>
            <a:pPr algn="l"/>
            <a:r>
              <a:rPr lang="en-US" dirty="0"/>
              <a:t>(F)</a:t>
            </a:r>
            <a:r>
              <a:rPr lang="en-US" dirty="0" err="1"/>
              <a:t>stab.glu+chol+age+time.ppn</a:t>
            </a:r>
            <a:r>
              <a:rPr lang="en-US" dirty="0"/>
              <a:t> -&gt; k=4-&gt; 3.4014  </a:t>
            </a:r>
          </a:p>
          <a:p>
            <a:pPr algn="l"/>
            <a:r>
              <a:rPr lang="en-US" dirty="0"/>
              <a:t>(B)</a:t>
            </a:r>
            <a:r>
              <a:rPr lang="en-US" dirty="0" err="1"/>
              <a:t>stab.glu+ratio</a:t>
            </a:r>
            <a:r>
              <a:rPr lang="en-US" dirty="0"/>
              <a:t> -&gt; k=15 -&gt; 3.4820</a:t>
            </a:r>
          </a:p>
        </p:txBody>
      </p:sp>
    </p:spTree>
    <p:extLst>
      <p:ext uri="{BB962C8B-B14F-4D97-AF65-F5344CB8AC3E}">
        <p14:creationId xmlns:p14="http://schemas.microsoft.com/office/powerpoint/2010/main" val="1284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8B5-519F-4016-A08B-EEB5BBC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QDA E LDA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1446-ABD3-469E-869E-FDB0E6F8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5098-DFCE-4756-9B3A-A7F5436BC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 -&gt; </a:t>
            </a:r>
            <a:r>
              <a:rPr lang="en-US" dirty="0" err="1"/>
              <a:t>thr</a:t>
            </a:r>
            <a:r>
              <a:rPr lang="en-US" dirty="0"/>
              <a:t> = 0.22 -&gt; 2.8265</a:t>
            </a:r>
          </a:p>
          <a:p>
            <a:r>
              <a:rPr lang="en-US" dirty="0"/>
              <a:t>Age+bp.1s -&gt; </a:t>
            </a:r>
            <a:r>
              <a:rPr lang="en-US" dirty="0" err="1"/>
              <a:t>thr</a:t>
            </a:r>
            <a:r>
              <a:rPr lang="en-US" dirty="0"/>
              <a:t> = 0.24 -&gt; 2.8260</a:t>
            </a:r>
          </a:p>
          <a:p>
            <a:r>
              <a:rPr lang="en-US" dirty="0"/>
              <a:t>Age+bp.1s+waist -&gt; </a:t>
            </a:r>
            <a:r>
              <a:rPr lang="en-US" dirty="0" err="1"/>
              <a:t>thr</a:t>
            </a:r>
            <a:r>
              <a:rPr lang="en-US" dirty="0"/>
              <a:t> = 0.18 -&gt; 2.9115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440C-E8F6-4065-8EF9-94BCD39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CD30E-1D0B-4D79-ACC0-3F0574E005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Age -&gt; </a:t>
            </a:r>
            <a:r>
              <a:rPr lang="en-US" dirty="0" err="1"/>
              <a:t>thr</a:t>
            </a:r>
            <a:r>
              <a:rPr lang="en-US" dirty="0"/>
              <a:t> = 0.18 -&gt; 2.8578</a:t>
            </a:r>
          </a:p>
          <a:p>
            <a:r>
              <a:rPr lang="en-US" dirty="0"/>
              <a:t>Age+bp.1s -&gt; </a:t>
            </a:r>
            <a:r>
              <a:rPr lang="en-US" dirty="0" err="1"/>
              <a:t>thr</a:t>
            </a:r>
            <a:r>
              <a:rPr lang="en-US" dirty="0"/>
              <a:t> = 0.26 -&gt; 2.8039</a:t>
            </a:r>
          </a:p>
          <a:p>
            <a:r>
              <a:rPr lang="en-US" dirty="0"/>
              <a:t>Age+bp.1s+waist -&gt; </a:t>
            </a:r>
            <a:r>
              <a:rPr lang="en-US" dirty="0" err="1"/>
              <a:t>thr</a:t>
            </a:r>
            <a:r>
              <a:rPr lang="en-US" dirty="0"/>
              <a:t> </a:t>
            </a:r>
            <a:r>
              <a:rPr lang="en-US"/>
              <a:t>= 0.16 -&gt; 2.9364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2C3-61CD-4836-8499-9A5CC9E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03" y="330282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Seleção melhor modelo (CV)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E190F-81DC-4AEB-9C40-C23098F2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98213"/>
              </p:ext>
            </p:extLst>
          </p:nvPr>
        </p:nvGraphicFramePr>
        <p:xfrm>
          <a:off x="448964" y="1808225"/>
          <a:ext cx="8246072" cy="23941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 + ratio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3.5714</a:t>
                      </a:r>
                      <a:endParaRPr lang="en-US" sz="16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3.5320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270-ED52-4DD5-8FE2-B301CE5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800" dirty="0"/>
              <a:t>Seleção melhor modelo </a:t>
            </a:r>
            <a:br>
              <a:rPr lang="pt-PT" sz="2000" dirty="0"/>
            </a:br>
            <a:r>
              <a:rPr lang="pt-PT" sz="2000" dirty="0"/>
              <a:t>(Teste e Treino)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12BE5-A204-4D03-9CCF-AA42968E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69384"/>
              </p:ext>
            </p:extLst>
          </p:nvPr>
        </p:nvGraphicFramePr>
        <p:xfrm>
          <a:off x="448964" y="1808225"/>
          <a:ext cx="8246072" cy="2364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85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Stab.glu + age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 &gt;7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3.6318</a:t>
                      </a:r>
                      <a:endParaRPr lang="en-US" sz="18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3.5991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3.5665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70E-2517-4686-AA14-8B38862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 escolhido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64CF-3826-4A3C-8607-8CACB2C27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1605-7030-44BF-A402-90C79AE55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40BA5E5-6CD6-4489-BE8A-D596871E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50" y="1920020"/>
            <a:ext cx="2144974" cy="2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4724704" y="2419045"/>
            <a:ext cx="3512215" cy="1679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Nome: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Origem: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EUA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Data:   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Quantidade: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403 obs. e 19 var</a:t>
            </a:r>
            <a:endParaRPr lang="pt-PT" sz="1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92D594-D996-4D96-8C96-D7F60D98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748" y="1347902"/>
            <a:ext cx="2466728" cy="344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95580-427C-4482-9948-8953BD8521E7}"/>
              </a:ext>
            </a:extLst>
          </p:cNvPr>
          <p:cNvSpPr/>
          <p:nvPr/>
        </p:nvSpPr>
        <p:spPr>
          <a:xfrm>
            <a:off x="4336499" y="1808225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Informações do </a:t>
            </a:r>
            <a:r>
              <a:rPr lang="pt-PT" sz="2400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Stab.glu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Chol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T</a:t>
            </a:r>
            <a:r>
              <a:rPr lang="en-US" sz="2000" dirty="0" err="1"/>
              <a:t>ime.pp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Hip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Weight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Height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2391-2A34-4CA3-9A51-5B2D8DB55134}"/>
              </a:ext>
            </a:extLst>
          </p:cNvPr>
          <p:cNvGrpSpPr/>
          <p:nvPr/>
        </p:nvGrpSpPr>
        <p:grpSpPr>
          <a:xfrm>
            <a:off x="2208671" y="3598322"/>
            <a:ext cx="4726658" cy="955234"/>
            <a:chOff x="1823310" y="3586202"/>
            <a:chExt cx="5948297" cy="120212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8E4C3D1-1034-4342-B9E1-E9E8CD0A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310" y="3673900"/>
              <a:ext cx="1114425" cy="1114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CD455E1-AF04-4FEE-92E0-0A93E518F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3589" y="3595195"/>
              <a:ext cx="1114425" cy="111442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C04F1E8-A1C0-4668-831B-3D68FD1C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6904" y="3673898"/>
              <a:ext cx="1114425" cy="111442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9324477-EBE0-4500-8191-224BA2A99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0246" y="3647649"/>
              <a:ext cx="1114425" cy="1114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DF0D595-56B8-4E85-BCDD-FA88755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7182" y="3586202"/>
              <a:ext cx="1114425" cy="1114425"/>
            </a:xfrm>
            <a:prstGeom prst="rect">
              <a:avLst/>
            </a:prstGeom>
          </p:spPr>
        </p:pic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7D016BA-CE40-4518-B34F-54DDDADAE0D2}"/>
              </a:ext>
            </a:extLst>
          </p:cNvPr>
          <p:cNvSpPr txBox="1">
            <a:spLocks/>
          </p:cNvSpPr>
          <p:nvPr/>
        </p:nvSpPr>
        <p:spPr>
          <a:xfrm>
            <a:off x="4327602" y="1165670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Bp.1s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p.1d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p.2s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Bp.2d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Gly.hb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Ratio</a:t>
            </a:r>
            <a:endParaRPr lang="en-US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CBD3A2D-5FF3-4079-9777-42C7B4898226}"/>
              </a:ext>
            </a:extLst>
          </p:cNvPr>
          <p:cNvSpPr txBox="1">
            <a:spLocks/>
          </p:cNvSpPr>
          <p:nvPr/>
        </p:nvSpPr>
        <p:spPr>
          <a:xfrm>
            <a:off x="5916853" y="1163464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Ratio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Frame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Location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Hdl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Gender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Waist</a:t>
            </a:r>
            <a:endParaRPr lang="en-US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B51168-837F-404A-A8A2-266F229DF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6183" y="3592222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695DC-2D58-431E-8BF3-DDD6614F2E9C}"/>
              </a:ext>
            </a:extLst>
          </p:cNvPr>
          <p:cNvSpPr/>
          <p:nvPr/>
        </p:nvSpPr>
        <p:spPr>
          <a:xfrm>
            <a:off x="1288842" y="2419045"/>
            <a:ext cx="6566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Análise exploratória 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AEDF-7CAD-41F4-BE8A-143CA904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b="-402"/>
          <a:stretch/>
        </p:blipFill>
        <p:spPr>
          <a:xfrm>
            <a:off x="4915563" y="1558478"/>
            <a:ext cx="3517168" cy="3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152" y="1782127"/>
            <a:ext cx="1867389" cy="29274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Racio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Hdl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DFC2D9-B16D-4EDC-8DFC-61D9951DC6BB}"/>
              </a:ext>
            </a:extLst>
          </p:cNvPr>
          <p:cNvSpPr txBox="1">
            <a:spLocks/>
          </p:cNvSpPr>
          <p:nvPr/>
        </p:nvSpPr>
        <p:spPr>
          <a:xfrm>
            <a:off x="2133152" y="1197405"/>
            <a:ext cx="1867389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Var </a:t>
            </a:r>
            <a:r>
              <a:rPr lang="en-US" b="1" dirty="0" err="1"/>
              <a:t>Binária</a:t>
            </a:r>
            <a:endParaRPr lang="en-US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8DB18CB-A784-4BFD-960A-5BA353CD9673}"/>
              </a:ext>
            </a:extLst>
          </p:cNvPr>
          <p:cNvSpPr txBox="1">
            <a:spLocks/>
          </p:cNvSpPr>
          <p:nvPr/>
        </p:nvSpPr>
        <p:spPr>
          <a:xfrm>
            <a:off x="4301519" y="1197405"/>
            <a:ext cx="1492121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 err="1"/>
              <a:t>Gly.hb</a:t>
            </a:r>
            <a:endParaRPr lang="en-US" sz="22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2859732-9A2D-474B-91E4-D7B43EF3E320}"/>
              </a:ext>
            </a:extLst>
          </p:cNvPr>
          <p:cNvSpPr txBox="1">
            <a:spLocks/>
          </p:cNvSpPr>
          <p:nvPr/>
        </p:nvSpPr>
        <p:spPr>
          <a:xfrm>
            <a:off x="4301519" y="1754785"/>
            <a:ext cx="1867389" cy="292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T</a:t>
            </a:r>
            <a:r>
              <a:rPr lang="en-US" sz="1800" dirty="0"/>
              <a:t>ime.ppn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Weigth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Font typeface="Arial" pitchFamily="34" charset="0"/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710AEC-396F-4B8D-A838-635CB830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640" y="1718000"/>
            <a:ext cx="2984479" cy="22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22E68E-EF5D-4820-850B-F0F53E5EA8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5"/>
            <a:ext cx="1679755" cy="198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2DD2AF-FDFC-453B-9694-611167DB15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16812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3479-D0C4-498D-A973-B6E2ED9066EC}"/>
              </a:ext>
            </a:extLst>
          </p:cNvPr>
          <p:cNvSpPr/>
          <p:nvPr/>
        </p:nvSpPr>
        <p:spPr>
          <a:xfrm>
            <a:off x="67201" y="2419045"/>
            <a:ext cx="900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GLM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QDA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KNN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LDA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486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D63-B446-4250-88C7-8A3768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linear (LM)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D7F-4762-4193-8CF0-FB6A9034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3E7D-3AA2-43B8-A4F4-0DD5322BC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29CB-8A6A-4E39-8E71-89A6BC75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257B-F635-4C59-B215-4242227D3F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894</Words>
  <Application>Microsoft Office PowerPoint</Application>
  <PresentationFormat>Apresentação no Ecrã (16:9)</PresentationFormat>
  <Paragraphs>154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AA1 Apresentação  do trabalho prático</vt:lpstr>
      <vt:lpstr>Dataset</vt:lpstr>
      <vt:lpstr>Variáveis </vt:lpstr>
      <vt:lpstr>Apresentação do PowerPoint</vt:lpstr>
      <vt:lpstr>Análise de influencia</vt:lpstr>
      <vt:lpstr>Ranking variáveis</vt:lpstr>
      <vt:lpstr>Análise de normalidade</vt:lpstr>
      <vt:lpstr>Seleção do modelo</vt:lpstr>
      <vt:lpstr>Regressão linear (LM)</vt:lpstr>
      <vt:lpstr>Regressão logística (GLM)</vt:lpstr>
      <vt:lpstr>KNN</vt:lpstr>
      <vt:lpstr>QDA E LDA</vt:lpstr>
      <vt:lpstr>Seleção melhor modelo (CV)</vt:lpstr>
      <vt:lpstr>Seleção melhor modelo  (Teste e Treino)</vt:lpstr>
      <vt:lpstr>Modelo escolhido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zepedroferreira11@hotmail.com</cp:lastModifiedBy>
  <cp:revision>161</cp:revision>
  <dcterms:created xsi:type="dcterms:W3CDTF">2013-08-21T19:17:07Z</dcterms:created>
  <dcterms:modified xsi:type="dcterms:W3CDTF">2018-12-12T20:27:17Z</dcterms:modified>
</cp:coreProperties>
</file>