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FCF"/>
    <a:srgbClr val="FF5050"/>
    <a:srgbClr val="990099"/>
    <a:srgbClr val="FF4370"/>
    <a:srgbClr val="FE9202"/>
    <a:srgbClr val="FFF3E7"/>
    <a:srgbClr val="5EEC3C"/>
    <a:srgbClr val="FFDC47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012" autoAdjust="0"/>
  </p:normalViewPr>
  <p:slideViewPr>
    <p:cSldViewPr>
      <p:cViewPr varScale="1">
        <p:scale>
          <a:sx n="118" d="100"/>
          <a:sy n="118" d="100"/>
        </p:scale>
        <p:origin x="140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46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ZE FALA AQUI</a:t>
            </a:r>
          </a:p>
          <a:p>
            <a:r>
              <a:rPr lang="pt-PT" dirty="0"/>
              <a:t>Não utilizamos muitos modelos nestes casos visto que não podíamos utilizar o preditor que mais afeta o resultado, por n ser normal, e que os resultados eram sempre baixos.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3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Carlos, mas cada um mete aqui o seu erro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86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Explicar que vimos que sem o ratio deu exatamente igual no </a:t>
            </a:r>
            <a:r>
              <a:rPr lang="pt-PT" dirty="0" err="1"/>
              <a:t>glm</a:t>
            </a:r>
            <a:r>
              <a:rPr lang="pt-PT" dirty="0"/>
              <a:t> e por isso retiramos o ratio, Não percebemos isso anteriormente porque no CV o ratio alterava o valor, </a:t>
            </a:r>
            <a:r>
              <a:rPr lang="pt-PT" dirty="0" err="1"/>
              <a:t>so</a:t>
            </a:r>
            <a:r>
              <a:rPr lang="pt-PT" dirty="0"/>
              <a:t> agora a fazer o modelo é que conseguimos perceber isso através do p valor.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4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80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Realizamos a análise exploratória para perceber logo à partida qual a influência de cada preditor tanto na variável qualitativa, como na variável quantitativa. Isto era importante para tentar eliminar alguns preditores à partida, visto que estávamos a lidar com muitos e era necessário perceber quais os mais importantes.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além disto, verificamos quais preditores nos eliminavam muitos casos, devido aos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(bp.2s e d) e eliminamos esses preditores visto reduzirem o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perto dos 25%.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Verificamos também as correlações entre as diferentes variáveis para tentar perceber quais se relacionam. Isto é importante para não se incluir no modelo 2 variáveis que estão altamente relacionadas, pois uma já explica a outra e não traz grande coisa de novo ter mais uma, apenas complexidade.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além disto, e visto que alguns métodos estudados (com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usam pressupostos da normalidade das variáveis decidimos verificar quais as variáveis que se aproximam de seguir uma distribuição normal, para eliminar logo à partida essas, no uso desses métodos.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Binaria: </a:t>
            </a:r>
            <a:r>
              <a:rPr lang="pt-PT" dirty="0" err="1"/>
              <a:t>stab.glu</a:t>
            </a:r>
            <a:r>
              <a:rPr lang="pt-PT" dirty="0"/>
              <a:t> binária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7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42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 que dividimos o trabalho pelos 3, ficando: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Ricardo -&gt; regressão linear (variável quantitativa) e posterior classificação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Carlos -&gt; regressão logística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José Pedro -&gt;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tentar perceber qual o melhor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 visto que nem sempre o melhor é 0.5, decidimos criar uma função que vai variando o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(consoante os argumentos passados) e que retorna o acerto para cada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Os valores de acerto retornados, não são simplesmente o acerto total mas: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Acerto total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Acerto nos casos positivos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Acerto nos casos negativos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Porque não é só importante o acerto total, mas também não obter muitos falsos positivos, nem negativos.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4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PEIXOTO FALA AQUI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47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CARLOS FALA AQUI  temos de ver aqui melhor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2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ZE FALA AQUI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6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3095" y="1655520"/>
            <a:ext cx="6260905" cy="1527050"/>
          </a:xfrm>
        </p:spPr>
        <p:txBody>
          <a:bodyPr/>
          <a:lstStyle/>
          <a:p>
            <a:r>
              <a:rPr lang="en-US" dirty="0"/>
              <a:t>AA1</a:t>
            </a:r>
            <a:br>
              <a:rPr lang="en-US" dirty="0"/>
            </a:br>
            <a:r>
              <a:rPr lang="en-US" sz="2800" dirty="0" err="1"/>
              <a:t>Apresentação</a:t>
            </a:r>
            <a:r>
              <a:rPr lang="en-US" sz="2800" dirty="0"/>
              <a:t>  do </a:t>
            </a:r>
            <a:r>
              <a:rPr lang="en-US" sz="2800" dirty="0" err="1"/>
              <a:t>trabalho</a:t>
            </a:r>
            <a:r>
              <a:rPr lang="en-US" sz="2800" dirty="0"/>
              <a:t> </a:t>
            </a:r>
            <a:r>
              <a:rPr lang="en-US" sz="2800" dirty="0" err="1"/>
              <a:t>prático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14 de </a:t>
            </a:r>
            <a:r>
              <a:rPr lang="pt-PT" sz="2000" dirty="0"/>
              <a:t>Dezembro</a:t>
            </a:r>
            <a:r>
              <a:rPr lang="en-US" sz="2000" dirty="0"/>
              <a:t> de 2018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8A04-9A2C-4404-987A-4E998FC5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Regressão logística (GLM)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10256-3B2B-4745-A0F1-D92516FF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965" y="1197405"/>
            <a:ext cx="4040188" cy="484620"/>
          </a:xfrm>
        </p:spPr>
        <p:txBody>
          <a:bodyPr/>
          <a:lstStyle/>
          <a:p>
            <a:r>
              <a:rPr lang="pt-PT" dirty="0"/>
              <a:t>Modelos: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221B2-2F12-4CD5-A280-DF2E2C253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84086" y="1197405"/>
            <a:ext cx="4041775" cy="484620"/>
          </a:xfrm>
        </p:spPr>
        <p:txBody>
          <a:bodyPr/>
          <a:lstStyle/>
          <a:p>
            <a:r>
              <a:rPr lang="pt-PT" dirty="0"/>
              <a:t>Gráfico:</a:t>
            </a:r>
            <a:endParaRPr lang="en-US" dirty="0"/>
          </a:p>
        </p:txBody>
      </p:sp>
      <p:pic>
        <p:nvPicPr>
          <p:cNvPr id="1026" name="Picture 2" descr="https://scontent.fopo1-1.fna.fbcdn.net/v/t1.15752-9/48379243_264670124205670_3577557240439111680_n.png?_nc_cat=100&amp;_nc_ht=scontent.fopo1-1.fna&amp;oh=cb49a9a5b3ba45f5b7be17c4ba9ff793&amp;oe=5C96A014">
            <a:extLst>
              <a:ext uri="{FF2B5EF4-FFF2-40B4-BE49-F238E27FC236}">
                <a16:creationId xmlns:a16="http://schemas.microsoft.com/office/drawing/2014/main" id="{985CB369-9650-4383-8336-9F4347E0DB0F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67" r="4356" b="4884"/>
          <a:stretch/>
        </p:blipFill>
        <p:spPr bwMode="auto">
          <a:xfrm>
            <a:off x="4571999" y="1960930"/>
            <a:ext cx="4275740" cy="214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5AB6C1A-673F-49CC-8662-8D55A10F4F36}"/>
              </a:ext>
            </a:extLst>
          </p:cNvPr>
          <p:cNvSpPr txBox="1">
            <a:spLocks/>
          </p:cNvSpPr>
          <p:nvPr/>
        </p:nvSpPr>
        <p:spPr>
          <a:xfrm>
            <a:off x="448965" y="1960930"/>
            <a:ext cx="4275740" cy="2595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Stab.glu^3-&gt; </a:t>
            </a:r>
            <a:r>
              <a:rPr lang="en-US" dirty="0" err="1"/>
              <a:t>th</a:t>
            </a:r>
            <a:r>
              <a:rPr lang="en-US" dirty="0"/>
              <a:t>  0.2 -&gt; 3.5177</a:t>
            </a:r>
          </a:p>
          <a:p>
            <a:pPr algn="l"/>
            <a:r>
              <a:rPr lang="en-US" dirty="0"/>
              <a:t>Stab.glu^2+ratio+age-&gt; 0.12 -&gt; 3.4707</a:t>
            </a:r>
          </a:p>
          <a:p>
            <a:pPr algn="l"/>
            <a:r>
              <a:rPr lang="en-US" dirty="0"/>
              <a:t>Stab.glu^2+ratio-&gt; </a:t>
            </a:r>
            <a:r>
              <a:rPr lang="en-US" dirty="0" err="1"/>
              <a:t>thr</a:t>
            </a:r>
            <a:r>
              <a:rPr lang="en-US" dirty="0"/>
              <a:t> 0.12 -&gt; 3.5777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8F4F-774F-4ED1-9FE6-385C3705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KNN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3581A-6004-4B9C-94C0-18BA4FCD5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abordagem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03CBD-5940-4312-B54C-CB2786B3F5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err="1"/>
              <a:t>Stab.glu</a:t>
            </a:r>
            <a:r>
              <a:rPr lang="en-US" dirty="0"/>
              <a:t> -&gt; k=14 -&gt; 3.4825</a:t>
            </a:r>
          </a:p>
          <a:p>
            <a:pPr algn="l"/>
            <a:r>
              <a:rPr lang="en-US" dirty="0" err="1"/>
              <a:t>Stab.glu+age</a:t>
            </a:r>
            <a:r>
              <a:rPr lang="en-US" dirty="0"/>
              <a:t> -&gt; k=9 -&gt; 3.4707</a:t>
            </a:r>
          </a:p>
          <a:p>
            <a:pPr algn="l"/>
            <a:r>
              <a:rPr lang="en-US" dirty="0"/>
              <a:t>Stab.glu+age+bp.1s -&gt; k=10 -&gt; 3.5320</a:t>
            </a:r>
          </a:p>
          <a:p>
            <a:pPr algn="l"/>
            <a:r>
              <a:rPr lang="en-US" dirty="0"/>
              <a:t>Stab.glu+age+bp.1s+ratio-&gt; k=12 -&gt; 3.5316</a:t>
            </a:r>
          </a:p>
          <a:p>
            <a:pPr algn="l"/>
            <a:r>
              <a:rPr lang="en-US" dirty="0"/>
              <a:t>Stab.glu+age+bp.1s+ratio+waist -&gt; k=10 -&gt; 3.5307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52B20-B7A0-40B0-9702-67AB0246E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Regsubsets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27853-41E0-42F7-9C36-78B734E25F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err="1"/>
              <a:t>Stab.glu+chol</a:t>
            </a:r>
            <a:r>
              <a:rPr lang="en-US" dirty="0"/>
              <a:t> -&gt; k=9 -&gt; 3.4902</a:t>
            </a:r>
          </a:p>
          <a:p>
            <a:pPr algn="l"/>
            <a:r>
              <a:rPr lang="en-US" dirty="0" err="1"/>
              <a:t>Stab.glu+ratio+age</a:t>
            </a:r>
            <a:r>
              <a:rPr lang="en-US" dirty="0"/>
              <a:t> -&gt; k=16 -&gt; 3.4766</a:t>
            </a:r>
          </a:p>
          <a:p>
            <a:pPr algn="l"/>
            <a:r>
              <a:rPr lang="en-US" dirty="0" err="1"/>
              <a:t>Stab.glu+ratio+age+time.ppn</a:t>
            </a:r>
            <a:r>
              <a:rPr lang="en-US" dirty="0"/>
              <a:t> -&gt; k=3 -&gt; 3.4286</a:t>
            </a:r>
          </a:p>
          <a:p>
            <a:pPr algn="l"/>
            <a:r>
              <a:rPr lang="en-US" dirty="0"/>
              <a:t>(F)</a:t>
            </a:r>
            <a:r>
              <a:rPr lang="en-US" dirty="0" err="1"/>
              <a:t>stab.glu+chol+age</a:t>
            </a:r>
            <a:r>
              <a:rPr lang="en-US" dirty="0"/>
              <a:t> -&gt; k=8 -&gt; 3.4684</a:t>
            </a:r>
          </a:p>
          <a:p>
            <a:pPr algn="l"/>
            <a:r>
              <a:rPr lang="en-US" dirty="0"/>
              <a:t>(F)</a:t>
            </a:r>
            <a:r>
              <a:rPr lang="en-US" dirty="0" err="1"/>
              <a:t>stab.glu+chol+age+time.ppn</a:t>
            </a:r>
            <a:r>
              <a:rPr lang="en-US" dirty="0"/>
              <a:t> -&gt; k=4-&gt; 3.4014  </a:t>
            </a:r>
          </a:p>
          <a:p>
            <a:pPr algn="l"/>
            <a:r>
              <a:rPr lang="en-US" dirty="0"/>
              <a:t>(B)</a:t>
            </a:r>
            <a:r>
              <a:rPr lang="en-US" dirty="0" err="1"/>
              <a:t>stab.glu+ratio</a:t>
            </a:r>
            <a:r>
              <a:rPr lang="en-US" dirty="0"/>
              <a:t> -&gt; k=15 -&gt; 3.4820</a:t>
            </a:r>
          </a:p>
        </p:txBody>
      </p:sp>
    </p:spTree>
    <p:extLst>
      <p:ext uri="{BB962C8B-B14F-4D97-AF65-F5344CB8AC3E}">
        <p14:creationId xmlns:p14="http://schemas.microsoft.com/office/powerpoint/2010/main" val="128448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28B5-519F-4016-A08B-EEB5BBCE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QDA E LDA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51446-ABD3-469E-869E-FDB0E6F8D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E5098-DFCE-4756-9B3A-A7F5436BC4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Age -&gt; </a:t>
            </a:r>
            <a:r>
              <a:rPr lang="en-US" dirty="0" err="1"/>
              <a:t>thr</a:t>
            </a:r>
            <a:r>
              <a:rPr lang="en-US" dirty="0"/>
              <a:t> = 0.22 -&gt; 2.8265</a:t>
            </a:r>
          </a:p>
          <a:p>
            <a:r>
              <a:rPr lang="en-US" dirty="0"/>
              <a:t>Age+bp.1s -&gt; </a:t>
            </a:r>
            <a:r>
              <a:rPr lang="en-US" dirty="0" err="1"/>
              <a:t>thr</a:t>
            </a:r>
            <a:r>
              <a:rPr lang="en-US" dirty="0"/>
              <a:t> = 0.24 -&gt; 2.8260</a:t>
            </a:r>
          </a:p>
          <a:p>
            <a:r>
              <a:rPr lang="en-US" dirty="0"/>
              <a:t>Age+bp.1s+waist -&gt; </a:t>
            </a:r>
            <a:r>
              <a:rPr lang="en-US" dirty="0" err="1"/>
              <a:t>thr</a:t>
            </a:r>
            <a:r>
              <a:rPr lang="en-US" dirty="0"/>
              <a:t> = 0.18 -&gt; 2.9115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2440C-E8F6-4065-8EF9-94BCD3962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CD30E-1D0B-4D79-ACC0-3F0574E005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Age -&gt; </a:t>
            </a:r>
            <a:r>
              <a:rPr lang="en-US" dirty="0" err="1"/>
              <a:t>thr</a:t>
            </a:r>
            <a:r>
              <a:rPr lang="en-US" dirty="0"/>
              <a:t> = 0.18 -&gt; 2.8578</a:t>
            </a:r>
          </a:p>
          <a:p>
            <a:r>
              <a:rPr lang="en-US" dirty="0"/>
              <a:t>Age+bp.1s -&gt; </a:t>
            </a:r>
            <a:r>
              <a:rPr lang="en-US" dirty="0" err="1"/>
              <a:t>thr</a:t>
            </a:r>
            <a:r>
              <a:rPr lang="en-US" dirty="0"/>
              <a:t> = 0.26 -&gt; 2.8039</a:t>
            </a:r>
          </a:p>
          <a:p>
            <a:r>
              <a:rPr lang="en-US" dirty="0"/>
              <a:t>Age+bp.1s+waist -&gt; </a:t>
            </a:r>
            <a:r>
              <a:rPr lang="en-US" dirty="0" err="1"/>
              <a:t>thr</a:t>
            </a:r>
            <a:r>
              <a:rPr lang="en-US" dirty="0"/>
              <a:t> </a:t>
            </a:r>
            <a:r>
              <a:rPr lang="en-US"/>
              <a:t>= 0.16 -&gt; 2.9364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49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92C3-61CD-4836-8499-9A5CC9EF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103" y="330282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pt-PT" dirty="0"/>
              <a:t>Seleção melhor modelo (CV)</a:t>
            </a:r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CEE190F-81DC-4AEB-9C40-C23098F2C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298213"/>
              </p:ext>
            </p:extLst>
          </p:nvPr>
        </p:nvGraphicFramePr>
        <p:xfrm>
          <a:off x="448964" y="1808225"/>
          <a:ext cx="8246072" cy="23941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61518">
                  <a:extLst>
                    <a:ext uri="{9D8B030D-6E8A-4147-A177-3AD203B41FA5}">
                      <a16:colId xmlns:a16="http://schemas.microsoft.com/office/drawing/2014/main" val="350918994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554453022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4062502196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2248031875"/>
                    </a:ext>
                  </a:extLst>
                </a:gridCol>
              </a:tblGrid>
              <a:tr h="575903">
                <a:tc>
                  <a:txBody>
                    <a:bodyPr/>
                    <a:lstStyle/>
                    <a:p>
                      <a:pPr algn="ctr"/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Modelo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Regressão linear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Regressão logística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KNN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0528281"/>
                  </a:ext>
                </a:extLst>
              </a:tr>
              <a:tr h="575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Fórmula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stab.glu^2 + ratio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stab.glu + age + bp.1s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183875"/>
                  </a:ext>
                </a:extLst>
              </a:tr>
              <a:tr h="575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Threshold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0.39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K=10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2742085"/>
                  </a:ext>
                </a:extLst>
              </a:tr>
              <a:tr h="575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Erro ponderado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90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3.5714</a:t>
                      </a:r>
                      <a:endParaRPr lang="en-US" sz="1600" b="1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3.5320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685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30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8270-ED52-4DD5-8FE2-B301CE5F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2800" dirty="0"/>
              <a:t>Seleção melhor modelo </a:t>
            </a:r>
            <a:br>
              <a:rPr lang="pt-PT" sz="2000" dirty="0"/>
            </a:br>
            <a:r>
              <a:rPr lang="pt-PT" sz="2000" dirty="0"/>
              <a:t>(Teste e Treino)</a:t>
            </a: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512BE5-A204-4D03-9CCF-AA42968EC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469384"/>
              </p:ext>
            </p:extLst>
          </p:nvPr>
        </p:nvGraphicFramePr>
        <p:xfrm>
          <a:off x="448964" y="1808225"/>
          <a:ext cx="8246072" cy="2364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61518">
                  <a:extLst>
                    <a:ext uri="{9D8B030D-6E8A-4147-A177-3AD203B41FA5}">
                      <a16:colId xmlns:a16="http://schemas.microsoft.com/office/drawing/2014/main" val="350918994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554453022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4062502196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2248031875"/>
                    </a:ext>
                  </a:extLst>
                </a:gridCol>
              </a:tblGrid>
              <a:tr h="575903">
                <a:tc>
                  <a:txBody>
                    <a:bodyPr/>
                    <a:lstStyle/>
                    <a:p>
                      <a:pPr algn="ctr"/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Modelo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Regressão linear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Regressão logística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KNN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0528281"/>
                  </a:ext>
                </a:extLst>
              </a:tr>
              <a:tr h="585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Fórmula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Stab.glu + age</a:t>
                      </a:r>
                      <a:endParaRPr lang="en-US" sz="18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stab.glu^2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stab.glu + age + bp.1s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183875"/>
                  </a:ext>
                </a:extLst>
              </a:tr>
              <a:tr h="575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Threshold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 &gt;7</a:t>
                      </a:r>
                      <a:endParaRPr lang="en-US" sz="18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0.39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K=10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2742085"/>
                  </a:ext>
                </a:extLst>
              </a:tr>
              <a:tr h="575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Erro ponderado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/>
                        <a:t>3.6318</a:t>
                      </a:r>
                      <a:endParaRPr lang="en-US" sz="1800" b="1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dirty="0"/>
                        <a:t>3.5991</a:t>
                      </a:r>
                      <a:endParaRPr lang="en-US" sz="1600" b="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dirty="0"/>
                        <a:t>3.5665</a:t>
                      </a:r>
                      <a:endParaRPr lang="en-US" sz="1600" b="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685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05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470E-2517-4686-AA14-8B388624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Modelo escolhido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464CF-3826-4A3C-8607-8CACB2C27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91605-7030-44BF-A402-90C79AE557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40BA5E5-6CD6-4489-BE8A-D596871E9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50" y="1920020"/>
            <a:ext cx="2144974" cy="21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04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0B13-D341-41D0-821A-1F0AA51D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Discussão de resultados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E6852-DCCF-480C-89DC-B0F770944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766" y="1655520"/>
            <a:ext cx="8398775" cy="3054099"/>
          </a:xfrm>
        </p:spPr>
        <p:txBody>
          <a:bodyPr>
            <a:norm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pt-PT" sz="1500" dirty="0"/>
              <a:t>Será que o colesterol/pressão arterial/tempo após refeição/fatores corporais afetam os diabetes?</a:t>
            </a:r>
          </a:p>
          <a:p>
            <a:pPr algn="l"/>
            <a:endParaRPr lang="pt-PT" sz="1500" dirty="0"/>
          </a:p>
          <a:p>
            <a:pPr marL="342900" indent="-342900" algn="l">
              <a:buBlip>
                <a:blip r:embed="rId2"/>
              </a:buBlip>
            </a:pPr>
            <a:r>
              <a:rPr lang="pt-PT" sz="1500" dirty="0"/>
              <a:t>Qual fator corporal explica melhor o valor da diabete? </a:t>
            </a:r>
          </a:p>
          <a:p>
            <a:pPr marL="342900" indent="-342900" algn="l">
              <a:buBlip>
                <a:blip r:embed="rId2"/>
              </a:buBlip>
            </a:pPr>
            <a:endParaRPr lang="pt-PT" sz="1500" dirty="0"/>
          </a:p>
          <a:p>
            <a:pPr marL="342900" indent="-342900" algn="l">
              <a:buBlip>
                <a:blip r:embed="rId2"/>
              </a:buBlip>
            </a:pPr>
            <a:r>
              <a:rPr lang="pt-PT" sz="1500" dirty="0"/>
              <a:t> Quais fatores influenciam mais o resultado final? </a:t>
            </a:r>
          </a:p>
          <a:p>
            <a:pPr algn="l"/>
            <a:endParaRPr lang="pt-PT" sz="1500" dirty="0"/>
          </a:p>
          <a:p>
            <a:pPr marL="342900" indent="-342900" algn="l">
              <a:buBlip>
                <a:blip r:embed="rId2"/>
              </a:buBlip>
            </a:pPr>
            <a:r>
              <a:rPr lang="pt-PT" sz="1500" dirty="0"/>
              <a:t>De que forma os fatores selecionados para a explicação dos resultados o influenciam? (crescentemente, decrescentemente, linearmente) </a:t>
            </a:r>
          </a:p>
          <a:p>
            <a:pPr algn="l"/>
            <a:endParaRPr lang="pt-PT" sz="1500" dirty="0"/>
          </a:p>
          <a:p>
            <a:pPr marL="342900" indent="-342900" algn="l">
              <a:buBlip>
                <a:blip r:embed="rId2"/>
              </a:buBlip>
            </a:pPr>
            <a:r>
              <a:rPr lang="pt-PT" sz="1500" dirty="0"/>
              <a:t> Qual a probabilidade (ou confiança no resultado) de uma pessoa com as caraterísticas X (por exemplo colesterol=180, altura=175, peso=67, etc.) ter diabetes? </a:t>
            </a:r>
          </a:p>
          <a:p>
            <a:pPr algn="l"/>
            <a:endParaRPr lang="pt-PT" sz="1500" dirty="0"/>
          </a:p>
        </p:txBody>
      </p:sp>
    </p:spTree>
    <p:extLst>
      <p:ext uri="{BB962C8B-B14F-4D97-AF65-F5344CB8AC3E}">
        <p14:creationId xmlns:p14="http://schemas.microsoft.com/office/powerpoint/2010/main" val="4214412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1CE9-9EFD-4304-B21B-96D0848A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Discussão de resultados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FB595A2-681C-4BC3-9C91-8CEAA8C0AA0A}"/>
              </a:ext>
            </a:extLst>
          </p:cNvPr>
          <p:cNvSpPr txBox="1">
            <a:spLocks/>
          </p:cNvSpPr>
          <p:nvPr/>
        </p:nvSpPr>
        <p:spPr>
          <a:xfrm>
            <a:off x="754375" y="1655520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A65C7DC-8944-4818-8CE1-442C8E3D2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964" y="1502815"/>
            <a:ext cx="8398775" cy="2137869"/>
          </a:xfrm>
        </p:spPr>
        <p:txBody>
          <a:bodyPr>
            <a:norm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pt-PT" sz="1500" dirty="0"/>
              <a:t> Qual a taxa de incidência em pessoas com menos e com mais de 50 anos? </a:t>
            </a:r>
          </a:p>
          <a:p>
            <a:pPr algn="l"/>
            <a:endParaRPr lang="pt-PT" sz="1500" dirty="0"/>
          </a:p>
          <a:p>
            <a:pPr marL="342900" indent="-342900" algn="l">
              <a:buBlip>
                <a:blip r:embed="rId2">
                  <a:extLst/>
                </a:blip>
              </a:buBlip>
            </a:pPr>
            <a:r>
              <a:rPr lang="pt-PT" sz="1500" dirty="0"/>
              <a:t>Qual país apresenta maior incidência? (visto serem só dois podemos comparar)</a:t>
            </a:r>
          </a:p>
          <a:p>
            <a:pPr algn="l"/>
            <a:endParaRPr lang="pt-PT" sz="1500" dirty="0"/>
          </a:p>
          <a:p>
            <a:pPr marL="342900" indent="-342900" algn="l">
              <a:buBlip>
                <a:blip r:embed="rId2"/>
              </a:buBlip>
            </a:pPr>
            <a:r>
              <a:rPr lang="pt-PT" sz="1500" dirty="0"/>
              <a:t>O resultado é mais exato utilizando um modelo de classificação ou de regressão (e de seguida classificando)?</a:t>
            </a:r>
            <a:endParaRPr lang="en-US" sz="1500" dirty="0"/>
          </a:p>
          <a:p>
            <a:pPr algn="l"/>
            <a:endParaRPr lang="pt-PT" sz="1500" dirty="0"/>
          </a:p>
        </p:txBody>
      </p:sp>
    </p:spTree>
    <p:extLst>
      <p:ext uri="{BB962C8B-B14F-4D97-AF65-F5344CB8AC3E}">
        <p14:creationId xmlns:p14="http://schemas.microsoft.com/office/powerpoint/2010/main" val="298035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C6FE01A-BD39-4550-9E80-AC7DB6685E00}"/>
              </a:ext>
            </a:extLst>
          </p:cNvPr>
          <p:cNvSpPr txBox="1">
            <a:spLocks/>
          </p:cNvSpPr>
          <p:nvPr/>
        </p:nvSpPr>
        <p:spPr>
          <a:xfrm>
            <a:off x="4724704" y="2419045"/>
            <a:ext cx="3512215" cy="16797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PT" sz="1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Nome:            </a:t>
            </a:r>
            <a:r>
              <a:rPr lang="pt-PT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Diabetes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sz="1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Origem:          </a:t>
            </a:r>
            <a:r>
              <a:rPr lang="pt-PT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EUA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sz="1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Data:               </a:t>
            </a:r>
            <a:r>
              <a:rPr lang="pt-PT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1997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sz="1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Quantidade: </a:t>
            </a:r>
            <a:r>
              <a:rPr lang="pt-PT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403 obs. e 19 var</a:t>
            </a:r>
            <a:endParaRPr lang="pt-PT" sz="18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2200" dirty="0"/>
              <a:t>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A92D594-D996-4D96-8C96-D7F60D984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1748" y="1347902"/>
            <a:ext cx="2466728" cy="34490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95580-427C-4482-9948-8953BD8521E7}"/>
              </a:ext>
            </a:extLst>
          </p:cNvPr>
          <p:cNvSpPr/>
          <p:nvPr/>
        </p:nvSpPr>
        <p:spPr>
          <a:xfrm>
            <a:off x="4336499" y="1808225"/>
            <a:ext cx="3233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sz="24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Informações do </a:t>
            </a:r>
            <a:r>
              <a:rPr lang="pt-PT" sz="2400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Dataset</a:t>
            </a:r>
            <a:r>
              <a:rPr lang="pt-PT" sz="24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Variáveis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197406"/>
            <a:ext cx="2290575" cy="3358356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Stab.glu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Chol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T</a:t>
            </a:r>
            <a:r>
              <a:rPr lang="en-US" sz="2000" dirty="0" err="1"/>
              <a:t>ime.pp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Hip</a:t>
            </a:r>
            <a:endParaRPr lang="pt-PT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Weight</a:t>
            </a:r>
            <a:endParaRPr lang="pt-PT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Height</a:t>
            </a:r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A52391-2A34-4CA3-9A51-5B2D8DB55134}"/>
              </a:ext>
            </a:extLst>
          </p:cNvPr>
          <p:cNvGrpSpPr/>
          <p:nvPr/>
        </p:nvGrpSpPr>
        <p:grpSpPr>
          <a:xfrm>
            <a:off x="2208671" y="3598322"/>
            <a:ext cx="4726658" cy="955234"/>
            <a:chOff x="1823310" y="3586202"/>
            <a:chExt cx="5948297" cy="1202123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68E4C3D1-1034-4342-B9E1-E9E8CD0A5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23310" y="3673900"/>
              <a:ext cx="1114425" cy="111442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CD455E1-AF04-4FEE-92E0-0A93E518F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53589" y="3595195"/>
              <a:ext cx="1114425" cy="1114425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C04F1E8-A1C0-4668-831B-3D68FD1C9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26904" y="3673898"/>
              <a:ext cx="1114425" cy="111442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39324477-EBE0-4500-8191-224BA2A99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40246" y="3647649"/>
              <a:ext cx="1114425" cy="1114425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0DF0D595-56B8-4E85-BCDD-FA8875518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57182" y="3586202"/>
              <a:ext cx="1114425" cy="1114425"/>
            </a:xfrm>
            <a:prstGeom prst="rect">
              <a:avLst/>
            </a:prstGeom>
          </p:spPr>
        </p:pic>
      </p:grp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17D016BA-CE40-4518-B34F-54DDDADAE0D2}"/>
              </a:ext>
            </a:extLst>
          </p:cNvPr>
          <p:cNvSpPr txBox="1">
            <a:spLocks/>
          </p:cNvSpPr>
          <p:nvPr/>
        </p:nvSpPr>
        <p:spPr>
          <a:xfrm>
            <a:off x="4327602" y="1165670"/>
            <a:ext cx="2290575" cy="3358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Bp.1s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B</a:t>
            </a:r>
            <a:r>
              <a:rPr lang="en-US" sz="2000" dirty="0"/>
              <a:t>p.1d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B</a:t>
            </a:r>
            <a:r>
              <a:rPr lang="en-US" sz="2000" dirty="0"/>
              <a:t>p.2s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Bp.2d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Gly.hb</a:t>
            </a:r>
            <a:endParaRPr lang="pt-PT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Ratio</a:t>
            </a:r>
            <a:endParaRPr lang="en-US" sz="2000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7CBD3A2D-5FF3-4079-9777-42C7B4898226}"/>
              </a:ext>
            </a:extLst>
          </p:cNvPr>
          <p:cNvSpPr txBox="1">
            <a:spLocks/>
          </p:cNvSpPr>
          <p:nvPr/>
        </p:nvSpPr>
        <p:spPr>
          <a:xfrm>
            <a:off x="5916853" y="1163464"/>
            <a:ext cx="2290575" cy="3358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Ratio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Frame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Location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Hdl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Gender</a:t>
            </a:r>
            <a:endParaRPr lang="pt-PT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Waist</a:t>
            </a:r>
            <a:endParaRPr lang="en-US" sz="200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CB51168-837F-404A-A8A2-266F229DFF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06183" y="3592222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6695DC-2D58-431E-8BF3-DDD6614F2E9C}"/>
              </a:ext>
            </a:extLst>
          </p:cNvPr>
          <p:cNvSpPr/>
          <p:nvPr/>
        </p:nvSpPr>
        <p:spPr>
          <a:xfrm>
            <a:off x="1288842" y="2419045"/>
            <a:ext cx="65663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Análise exploratória  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B4B7C34-70F5-4529-8F88-E66CAFA463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5" b="8420"/>
          <a:stretch/>
        </p:blipFill>
        <p:spPr>
          <a:xfrm>
            <a:off x="63195" y="1527903"/>
            <a:ext cx="1784623" cy="165466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influencia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1047997"/>
            <a:ext cx="4040188" cy="479822"/>
          </a:xfrm>
        </p:spPr>
        <p:txBody>
          <a:bodyPr/>
          <a:lstStyle/>
          <a:p>
            <a:r>
              <a:rPr lang="en-US" dirty="0"/>
              <a:t>Var Binária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53260" y="1099345"/>
            <a:ext cx="4041775" cy="479822"/>
          </a:xfrm>
        </p:spPr>
        <p:txBody>
          <a:bodyPr/>
          <a:lstStyle/>
          <a:p>
            <a:r>
              <a:rPr lang="pt-PT" dirty="0" err="1"/>
              <a:t>Gly.hb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16FD16-B60D-4493-98F3-583FC8BAF8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9"/>
          <a:stretch/>
        </p:blipFill>
        <p:spPr>
          <a:xfrm>
            <a:off x="1823310" y="1527819"/>
            <a:ext cx="1749491" cy="18404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F02DABE-8BFE-442B-BB4B-CE9D5CE497FD}"/>
              </a:ext>
            </a:extLst>
          </p:cNvPr>
          <p:cNvSpPr txBox="1"/>
          <p:nvPr/>
        </p:nvSpPr>
        <p:spPr>
          <a:xfrm>
            <a:off x="2589393" y="3029865"/>
            <a:ext cx="706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Age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0A80B5-C3BC-416C-B756-A2301F2678E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6" b="9187"/>
          <a:stretch/>
        </p:blipFill>
        <p:spPr>
          <a:xfrm>
            <a:off x="185347" y="3297531"/>
            <a:ext cx="1637963" cy="1564794"/>
          </a:xfrm>
          <a:prstGeom prst="rect">
            <a:avLst/>
          </a:prstGeom>
        </p:spPr>
      </p:pic>
      <p:pic>
        <p:nvPicPr>
          <p:cNvPr id="22" name="Imagem 26">
            <a:extLst>
              <a:ext uri="{FF2B5EF4-FFF2-40B4-BE49-F238E27FC236}">
                <a16:creationId xmlns:a16="http://schemas.microsoft.com/office/drawing/2014/main" id="{F65A5F16-81FB-4C27-990F-69451532F65E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912" y="3335275"/>
            <a:ext cx="1518235" cy="14794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E5D9EF-A10F-4988-9D2E-01FCC481A710}"/>
              </a:ext>
            </a:extLst>
          </p:cNvPr>
          <p:cNvSpPr txBox="1"/>
          <p:nvPr/>
        </p:nvSpPr>
        <p:spPr>
          <a:xfrm>
            <a:off x="811102" y="4646881"/>
            <a:ext cx="706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  Ratio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E4654D-B792-4964-9860-05CBE7F4154C}"/>
              </a:ext>
            </a:extLst>
          </p:cNvPr>
          <p:cNvSpPr txBox="1"/>
          <p:nvPr/>
        </p:nvSpPr>
        <p:spPr>
          <a:xfrm>
            <a:off x="2434130" y="4646881"/>
            <a:ext cx="706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  Bp.1s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9C3C5F-265F-4F91-877C-8F9ABA9709A7}"/>
              </a:ext>
            </a:extLst>
          </p:cNvPr>
          <p:cNvSpPr txBox="1"/>
          <p:nvPr/>
        </p:nvSpPr>
        <p:spPr>
          <a:xfrm>
            <a:off x="790032" y="2967126"/>
            <a:ext cx="706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Stab.glu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4AEDF-7CAD-41F4-BE8A-143CA9042F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6" b="-402"/>
          <a:stretch/>
        </p:blipFill>
        <p:spPr>
          <a:xfrm>
            <a:off x="4915563" y="1558478"/>
            <a:ext cx="3517168" cy="34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Ranking variáveis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152" y="1782127"/>
            <a:ext cx="1867389" cy="292749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Stab.glu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Age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Bp.1s</a:t>
            </a:r>
            <a:endParaRPr lang="en-US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Racio</a:t>
            </a:r>
            <a:endParaRPr lang="en-US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Waist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Weight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Hip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Hdl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Chol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Bp.1d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pt-PT" sz="1800" dirty="0"/>
          </a:p>
          <a:p>
            <a:pPr marL="0" indent="0">
              <a:buClr>
                <a:schemeClr val="accent1"/>
              </a:buClr>
              <a:buNone/>
            </a:pP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5DFC2D9-B16D-4EDC-8DFC-61D9951DC6BB}"/>
              </a:ext>
            </a:extLst>
          </p:cNvPr>
          <p:cNvSpPr txBox="1">
            <a:spLocks/>
          </p:cNvSpPr>
          <p:nvPr/>
        </p:nvSpPr>
        <p:spPr>
          <a:xfrm>
            <a:off x="2133152" y="1197405"/>
            <a:ext cx="1867389" cy="479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b="1" dirty="0"/>
              <a:t>Var </a:t>
            </a:r>
            <a:r>
              <a:rPr lang="en-US" b="1" dirty="0" err="1"/>
              <a:t>Binária</a:t>
            </a:r>
            <a:endParaRPr lang="en-US" b="1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8DB18CB-A784-4BFD-960A-5BA353CD9673}"/>
              </a:ext>
            </a:extLst>
          </p:cNvPr>
          <p:cNvSpPr txBox="1">
            <a:spLocks/>
          </p:cNvSpPr>
          <p:nvPr/>
        </p:nvSpPr>
        <p:spPr>
          <a:xfrm>
            <a:off x="4301519" y="1197405"/>
            <a:ext cx="1492121" cy="47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200" b="1" dirty="0" err="1"/>
              <a:t>Gly.hb</a:t>
            </a:r>
            <a:endParaRPr lang="en-US" sz="2200" b="1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52859732-9A2D-474B-91E4-D7B43EF3E320}"/>
              </a:ext>
            </a:extLst>
          </p:cNvPr>
          <p:cNvSpPr txBox="1">
            <a:spLocks/>
          </p:cNvSpPr>
          <p:nvPr/>
        </p:nvSpPr>
        <p:spPr>
          <a:xfrm>
            <a:off x="4301519" y="1754785"/>
            <a:ext cx="1867389" cy="29274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Stab.glu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Age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T</a:t>
            </a:r>
            <a:r>
              <a:rPr lang="en-US" sz="1800" dirty="0"/>
              <a:t>ime.ppn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Hip</a:t>
            </a:r>
            <a:endParaRPr lang="en-US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Bp.1s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Waist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Bp.1d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Chol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Height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Weigth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pt-PT" sz="1800" dirty="0"/>
          </a:p>
          <a:p>
            <a:pPr marL="0" indent="0">
              <a:buClr>
                <a:schemeClr val="accent1"/>
              </a:buClr>
              <a:buFont typeface="Arial" pitchFamily="34" charset="0"/>
              <a:buNone/>
            </a:pP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710AEC-396F-4B8D-A838-635CB830D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3640" y="1718000"/>
            <a:ext cx="2984479" cy="223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0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normalidade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22E68E-EF5D-4820-850B-F0F53E5EA88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197405"/>
            <a:ext cx="1679755" cy="19851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2DD2AF-FDFC-453B-9694-611167DB159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20" y="1197405"/>
            <a:ext cx="1681200" cy="1983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BCF2A6-6389-4A95-B3BF-42710D3F00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4" y="3442103"/>
            <a:ext cx="2263813" cy="14202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14ED6-59CB-4ECD-BB4D-3B04B61942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55" y="3323513"/>
            <a:ext cx="2626498" cy="1657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923A8C-50FE-4AAD-AEBF-A566210981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755" y="3323513"/>
            <a:ext cx="2115168" cy="14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9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Seleção</a:t>
            </a:r>
            <a:r>
              <a:rPr lang="en-US" dirty="0"/>
              <a:t> do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583479-D0C4-498D-A973-B6E2ED9066EC}"/>
              </a:ext>
            </a:extLst>
          </p:cNvPr>
          <p:cNvSpPr/>
          <p:nvPr/>
        </p:nvSpPr>
        <p:spPr>
          <a:xfrm>
            <a:off x="67201" y="2419045"/>
            <a:ext cx="90095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LM </a:t>
            </a:r>
            <a:r>
              <a:rPr lang="pt-PT" sz="3500" dirty="0" err="1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vs</a:t>
            </a:r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GLM </a:t>
            </a:r>
            <a:r>
              <a:rPr lang="pt-PT" sz="3500" dirty="0" err="1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vs</a:t>
            </a:r>
            <a:r>
              <a:rPr lang="pt-PT" sz="5400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QDA </a:t>
            </a:r>
            <a:r>
              <a:rPr lang="pt-PT" sz="3500" dirty="0" err="1">
                <a:solidFill>
                  <a:srgbClr val="F79646">
                    <a:lumMod val="75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vs</a:t>
            </a:r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KNN </a:t>
            </a:r>
            <a:r>
              <a:rPr lang="pt-PT" sz="3500" dirty="0" err="1">
                <a:solidFill>
                  <a:srgbClr val="F79646">
                    <a:lumMod val="75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vs</a:t>
            </a:r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LDA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4863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CD63-B446-4250-88C7-8A376851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Regressão linear (LM)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81D7F-4762-4193-8CF0-FB6A9034DD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43E7D-3AA2-43B8-A4F4-0DD5322BC8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229CB-8A6A-4E39-8E71-89A6BC756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9257B-F635-4C59-B215-4242227D3F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5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1089</Words>
  <Application>Microsoft Office PowerPoint</Application>
  <PresentationFormat>On-screen Show (16:9)</PresentationFormat>
  <Paragraphs>175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AA1 Apresentação  do trabalho prático</vt:lpstr>
      <vt:lpstr>Dataset</vt:lpstr>
      <vt:lpstr>Variáveis </vt:lpstr>
      <vt:lpstr>PowerPoint Presentation</vt:lpstr>
      <vt:lpstr>Análise de influencia</vt:lpstr>
      <vt:lpstr>Ranking variáveis</vt:lpstr>
      <vt:lpstr>Análise de normalidade</vt:lpstr>
      <vt:lpstr>Seleção do modelo</vt:lpstr>
      <vt:lpstr>Regressão linear (LM)</vt:lpstr>
      <vt:lpstr>Regressão logística (GLM)</vt:lpstr>
      <vt:lpstr>KNN</vt:lpstr>
      <vt:lpstr>QDA E LDA</vt:lpstr>
      <vt:lpstr>Seleção melhor modelo (CV)</vt:lpstr>
      <vt:lpstr>Seleção melhor modelo  (Teste e Treino)</vt:lpstr>
      <vt:lpstr>Modelo escolhido</vt:lpstr>
      <vt:lpstr>Discussão de resultados</vt:lpstr>
      <vt:lpstr>Discussão de resultados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carlos jose</cp:lastModifiedBy>
  <cp:revision>166</cp:revision>
  <dcterms:created xsi:type="dcterms:W3CDTF">2013-08-21T19:17:07Z</dcterms:created>
  <dcterms:modified xsi:type="dcterms:W3CDTF">2018-12-12T21:34:29Z</dcterms:modified>
</cp:coreProperties>
</file>