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54" autoAdjust="0"/>
  </p:normalViewPr>
  <p:slideViewPr>
    <p:cSldViewPr>
      <p:cViewPr varScale="1">
        <p:scale>
          <a:sx n="71" d="100"/>
          <a:sy n="71" d="100"/>
        </p:scale>
        <p:origin x="1356" y="-21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 AQUI  temos de ver aqui melhor</a:t>
            </a:r>
          </a:p>
          <a:p>
            <a:endParaRPr lang="pt-PT" dirty="0"/>
          </a:p>
          <a:p>
            <a:r>
              <a:rPr lang="pt-PT" dirty="0"/>
              <a:t>V</a:t>
            </a:r>
            <a:r>
              <a:rPr lang="en-US" dirty="0" err="1"/>
              <a:t>erde</a:t>
            </a:r>
            <a:r>
              <a:rPr lang="en-US" dirty="0"/>
              <a:t>- </a:t>
            </a:r>
            <a:r>
              <a:rPr lang="en-US" dirty="0" err="1"/>
              <a:t>acerto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en-US" dirty="0"/>
          </a:p>
          <a:p>
            <a:r>
              <a:rPr lang="pt-PT" dirty="0"/>
              <a:t>A</a:t>
            </a:r>
            <a:r>
              <a:rPr lang="en-US" dirty="0" err="1"/>
              <a:t>zul</a:t>
            </a:r>
            <a:r>
              <a:rPr lang="en-US" dirty="0"/>
              <a:t> = </a:t>
            </a:r>
            <a:r>
              <a:rPr lang="en-US" dirty="0" err="1"/>
              <a:t>acerto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n-US" dirty="0"/>
          </a:p>
          <a:p>
            <a:r>
              <a:rPr lang="pt-PT" dirty="0"/>
              <a:t>V</a:t>
            </a:r>
            <a:r>
              <a:rPr lang="en-US" dirty="0" err="1"/>
              <a:t>ermelho</a:t>
            </a:r>
            <a:r>
              <a:rPr lang="en-US" dirty="0"/>
              <a:t> = </a:t>
            </a:r>
            <a:r>
              <a:rPr lang="en-US" dirty="0" err="1"/>
              <a:t>acerto</a:t>
            </a:r>
            <a:r>
              <a:rPr lang="en-US" dirty="0"/>
              <a:t> total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Explicar erro ponderado</a:t>
            </a: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r>
              <a:rPr lang="pt-PT" dirty="0"/>
              <a:t>Não utilizamos muitos modelos nestes casos visto que não podíamos utilizar o preditor que mais afeta o resultado, por n ser normal, e que os resultados eram sempre baixos.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Carlos, explicar o cross </a:t>
            </a:r>
            <a:r>
              <a:rPr lang="pt-PT" dirty="0" err="1"/>
              <a:t>validation</a:t>
            </a:r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[PEIXOTO]</a:t>
            </a:r>
          </a:p>
          <a:p>
            <a:endParaRPr lang="pt-PT" dirty="0"/>
          </a:p>
          <a:p>
            <a:r>
              <a:rPr lang="pt-PT" dirty="0"/>
              <a:t>-&gt; O porque do teste e treino , dados frescos evitar </a:t>
            </a:r>
            <a:r>
              <a:rPr lang="pt-PT" dirty="0" err="1"/>
              <a:t>overtfiting</a:t>
            </a:r>
            <a:r>
              <a:rPr lang="pt-PT" dirty="0"/>
              <a:t> e que até ficamos um pouco impressionados por obtermos um desempenho um erro </a:t>
            </a:r>
            <a:r>
              <a:rPr lang="pt-PT" dirty="0" err="1"/>
              <a:t>ponderaro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GLM-&gt; </a:t>
            </a:r>
          </a:p>
          <a:p>
            <a:endParaRPr lang="pt-PT" dirty="0"/>
          </a:p>
          <a:p>
            <a:r>
              <a:rPr lang="pt-PT" dirty="0"/>
              <a:t>Explicar que vimos que sem o ratio deu exatamente igual no </a:t>
            </a:r>
            <a:r>
              <a:rPr lang="pt-PT" dirty="0" err="1"/>
              <a:t>glm</a:t>
            </a:r>
            <a:r>
              <a:rPr lang="pt-PT" dirty="0"/>
              <a:t> e por isso retiramos o ratio, Não percebemos isso anteriormente porque no CV o ratio alterava o valor, </a:t>
            </a:r>
            <a:r>
              <a:rPr lang="pt-PT" dirty="0" err="1"/>
              <a:t>so</a:t>
            </a:r>
            <a:r>
              <a:rPr lang="pt-PT" dirty="0"/>
              <a:t> agora a fazer o modelo é que conseguimos perceber isso através do p valor.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Falar que escolhemos este modelo por ter o melhor erro ponderado, e mais que tudo por ser o mais simples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Peixoto,</a:t>
            </a:r>
          </a:p>
          <a:p>
            <a:endParaRPr lang="pt-PT" dirty="0"/>
          </a:p>
          <a:p>
            <a:r>
              <a:rPr lang="pt-PT" dirty="0"/>
              <a:t>1-&gt;  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2-&gt;</a:t>
            </a:r>
            <a:r>
              <a:rPr lang="pt-PT" dirty="0" err="1"/>
              <a:t>Gly-hb</a:t>
            </a:r>
            <a:r>
              <a:rPr lang="pt-PT" dirty="0"/>
              <a:t> -&gt; </a:t>
            </a:r>
            <a:r>
              <a:rPr lang="pt-PT" dirty="0" err="1"/>
              <a:t>hip</a:t>
            </a:r>
            <a:endParaRPr lang="pt-PT" dirty="0"/>
          </a:p>
          <a:p>
            <a:r>
              <a:rPr lang="pt-PT" dirty="0"/>
              <a:t>Binaria. &gt; rácio</a:t>
            </a:r>
          </a:p>
          <a:p>
            <a:r>
              <a:rPr lang="pt-PT" dirty="0"/>
              <a:t>No entanto nenhuma se mostrou importante para o modelo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3-&gt;</a:t>
            </a:r>
            <a:r>
              <a:rPr lang="pt-PT" dirty="0" err="1"/>
              <a:t>Time.ppn</a:t>
            </a:r>
            <a:r>
              <a:rPr lang="pt-PT" dirty="0"/>
              <a:t> parecia ser importante mas na pratica não se mostrou decisiva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4-&gt; </a:t>
            </a:r>
            <a:r>
              <a:rPr lang="pt-PT" dirty="0" err="1"/>
              <a:t>Stab.glu</a:t>
            </a:r>
            <a:r>
              <a:rPr lang="pt-PT" dirty="0"/>
              <a:t> e age explicar a sua relação com os diabetes</a:t>
            </a:r>
          </a:p>
          <a:p>
            <a:r>
              <a:rPr lang="pt-PT" dirty="0"/>
              <a:t> São os 2 crescente, ambos aumentam a probabilidade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9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peixoto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 Realizamos a análise exploratória para perceber logo à partida qual a influência de cada preditor tanto na variável qualitativa, como na variável quantitativa. Isto era importante para tentar eliminar alguns preditores à partida, visto que estávamos a lidar com muitos e era necessário perceber quais os mais importantes.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verificamos quais preditores nos eliminavam muitos casos, devido aos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(bp.2s e d) e eliminamos esses preditores visto reduzirem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perto dos 25%.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Verificamos também as correlações entre as diferentes variáveis para tentar perceber quais se relacionam. Isto é importante para não se incluir no modelo 2 variáveis que estão altamente relacionadas, pois uma já explica a outra e não traz grande coisa de novo ter mais uma, apenas complexidade.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e visto que alguns métodos estudados (com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usam pressupostos da normalidade das variáveis decidimos verificar quais as variáveis que se aproximam de seguir uma distribuição normal, para eliminar logo à partida essas, no uso desses métodos.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,</a:t>
            </a:r>
          </a:p>
          <a:p>
            <a:r>
              <a:rPr lang="pt-PT" dirty="0"/>
              <a:t>Binaria: </a:t>
            </a:r>
            <a:r>
              <a:rPr lang="pt-PT" dirty="0" err="1"/>
              <a:t>stab.glu</a:t>
            </a:r>
            <a:r>
              <a:rPr lang="pt-PT" dirty="0"/>
              <a:t> binária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 que dividimos o trabalho pelos 3, ficando: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Ricardo -&gt; regressão linear (variável quantitativa) e posterior classificação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Carlos -&gt; regressão logística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José Pedro -&gt;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tentar perceber qual o melhor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visto que nem sempre o melhor é 0.5, decidimos criar uma função que vai variando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(consoante os argumentos passados) e que retorna o acerto para cada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valores de acerto retornados, não são simplesmente o acerto total mas: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total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positivos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negativos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 não é só importante o acerto total, mas também não obter muitos falsos positivos, nem negativos.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 FALA AQUI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095" y="1655520"/>
            <a:ext cx="6260905" cy="1527050"/>
          </a:xfrm>
        </p:spPr>
        <p:txBody>
          <a:bodyPr/>
          <a:lstStyle/>
          <a:p>
            <a:r>
              <a:rPr lang="en-US" dirty="0"/>
              <a:t>AA1</a:t>
            </a:r>
            <a:br>
              <a:rPr lang="en-US" dirty="0"/>
            </a:br>
            <a:r>
              <a:rPr lang="en-US" sz="2800" dirty="0" err="1"/>
              <a:t>Apresentação</a:t>
            </a:r>
            <a:r>
              <a:rPr lang="en-US" sz="2800" dirty="0"/>
              <a:t>  do </a:t>
            </a: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prático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14 de </a:t>
            </a:r>
            <a:r>
              <a:rPr lang="pt-PT" sz="2000" dirty="0"/>
              <a:t>Dezembro</a:t>
            </a:r>
            <a:r>
              <a:rPr lang="en-US" sz="2000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A04-9A2C-4404-987A-4E998FC5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logística (GLM)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0256-3B2B-4745-A0F1-D92516F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5" y="1197405"/>
            <a:ext cx="4040188" cy="484620"/>
          </a:xfrm>
        </p:spPr>
        <p:txBody>
          <a:bodyPr/>
          <a:lstStyle/>
          <a:p>
            <a:r>
              <a:rPr lang="pt-PT" dirty="0"/>
              <a:t>Modelos: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221B2-2F12-4CD5-A280-DF2E2C25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4086" y="1197405"/>
            <a:ext cx="4041775" cy="484620"/>
          </a:xfrm>
        </p:spPr>
        <p:txBody>
          <a:bodyPr/>
          <a:lstStyle/>
          <a:p>
            <a:r>
              <a:rPr lang="pt-PT" dirty="0"/>
              <a:t>Gráfico Threshold: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CB369-9650-4383-8336-9F4347E0DB0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9386" y="1960930"/>
            <a:ext cx="4583970" cy="27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5AB6C1A-673F-49CC-8662-8D55A10F4F36}"/>
              </a:ext>
            </a:extLst>
          </p:cNvPr>
          <p:cNvSpPr txBox="1">
            <a:spLocks/>
          </p:cNvSpPr>
          <p:nvPr/>
        </p:nvSpPr>
        <p:spPr>
          <a:xfrm>
            <a:off x="448965" y="1960930"/>
            <a:ext cx="4275740" cy="25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Stab.glu^2-&gt; </a:t>
            </a:r>
            <a:r>
              <a:rPr lang="en-US" dirty="0" err="1"/>
              <a:t>th</a:t>
            </a:r>
            <a:r>
              <a:rPr lang="en-US" dirty="0"/>
              <a:t>  0.39 -&gt; 3.5714</a:t>
            </a:r>
          </a:p>
          <a:p>
            <a:pPr algn="l"/>
            <a:r>
              <a:rPr lang="en-US" dirty="0"/>
              <a:t>Stab.glu^2+ratio&gt; 0.39 -&gt; 3.5714</a:t>
            </a:r>
          </a:p>
          <a:p>
            <a:pPr algn="l"/>
            <a:r>
              <a:rPr lang="en-US" dirty="0" err="1"/>
              <a:t>Stab.glu+ratio</a:t>
            </a:r>
            <a:r>
              <a:rPr lang="en-US" dirty="0"/>
              <a:t> + </a:t>
            </a:r>
            <a:r>
              <a:rPr lang="en-US" dirty="0" err="1"/>
              <a:t>stab.glu</a:t>
            </a:r>
            <a:r>
              <a:rPr lang="en-US" dirty="0"/>
              <a:t> x ratio-&gt; </a:t>
            </a:r>
            <a:r>
              <a:rPr lang="en-US" dirty="0" err="1"/>
              <a:t>thr</a:t>
            </a:r>
            <a:r>
              <a:rPr lang="en-US" dirty="0"/>
              <a:t>  -&gt; 3.5520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F4F-774F-4ED1-9FE6-385C3705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581A-6004-4B9C-94C0-18BA4FCD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1" y="1284611"/>
            <a:ext cx="4040188" cy="479822"/>
          </a:xfrm>
        </p:spPr>
        <p:txBody>
          <a:bodyPr/>
          <a:lstStyle/>
          <a:p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abordagem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2B20-B7A0-40B0-9702-67AB0246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9287" y="1262904"/>
            <a:ext cx="4041775" cy="479822"/>
          </a:xfrm>
        </p:spPr>
        <p:txBody>
          <a:bodyPr/>
          <a:lstStyle/>
          <a:p>
            <a:r>
              <a:rPr lang="en-US" dirty="0" err="1"/>
              <a:t>Regsubsets</a:t>
            </a:r>
            <a:endParaRPr lang="en-US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2A32792-0298-4F4A-A1DB-732042A36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2246"/>
              </p:ext>
            </p:extLst>
          </p:nvPr>
        </p:nvGraphicFramePr>
        <p:xfrm>
          <a:off x="140843" y="1869031"/>
          <a:ext cx="4428444" cy="288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97">
                  <a:extLst>
                    <a:ext uri="{9D8B030D-6E8A-4147-A177-3AD203B41FA5}">
                      <a16:colId xmlns:a16="http://schemas.microsoft.com/office/drawing/2014/main" val="4034497256"/>
                    </a:ext>
                  </a:extLst>
                </a:gridCol>
                <a:gridCol w="458115">
                  <a:extLst>
                    <a:ext uri="{9D8B030D-6E8A-4147-A177-3AD203B41FA5}">
                      <a16:colId xmlns:a16="http://schemas.microsoft.com/office/drawing/2014/main" val="2023022809"/>
                    </a:ext>
                  </a:extLst>
                </a:gridCol>
                <a:gridCol w="1371632">
                  <a:extLst>
                    <a:ext uri="{9D8B030D-6E8A-4147-A177-3AD203B41FA5}">
                      <a16:colId xmlns:a16="http://schemas.microsoft.com/office/drawing/2014/main" val="1060835024"/>
                    </a:ext>
                  </a:extLst>
                </a:gridCol>
              </a:tblGrid>
              <a:tr h="361589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98362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Stab.glu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3.4825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104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Stab.glu+age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8913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r>
                        <a:rPr lang="en-US" sz="1400" dirty="0"/>
                        <a:t>Stab.glu+age+bp.1s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3.5320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9937"/>
                  </a:ext>
                </a:extLst>
              </a:tr>
              <a:tr h="632781">
                <a:tc>
                  <a:txBody>
                    <a:bodyPr/>
                    <a:lstStyle/>
                    <a:p>
                      <a:r>
                        <a:rPr lang="en-US" sz="1400" dirty="0"/>
                        <a:t>Stab.glu+age+bp.1s+ratio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3.5316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51346"/>
                  </a:ext>
                </a:extLst>
              </a:tr>
              <a:tr h="632781">
                <a:tc>
                  <a:txBody>
                    <a:bodyPr/>
                    <a:lstStyle/>
                    <a:p>
                      <a:r>
                        <a:rPr lang="en-US" sz="1400" dirty="0"/>
                        <a:t>Stab.glu+age+bp.1s+ratio+waist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3.5307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8391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A60B42B-582D-4B15-818A-23C13C0C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15459"/>
              </p:ext>
            </p:extLst>
          </p:nvPr>
        </p:nvGraphicFramePr>
        <p:xfrm>
          <a:off x="4878604" y="1720768"/>
          <a:ext cx="4124553" cy="330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087">
                  <a:extLst>
                    <a:ext uri="{9D8B030D-6E8A-4147-A177-3AD203B41FA5}">
                      <a16:colId xmlns:a16="http://schemas.microsoft.com/office/drawing/2014/main" val="4034497256"/>
                    </a:ext>
                  </a:extLst>
                </a:gridCol>
                <a:gridCol w="458115">
                  <a:extLst>
                    <a:ext uri="{9D8B030D-6E8A-4147-A177-3AD203B41FA5}">
                      <a16:colId xmlns:a16="http://schemas.microsoft.com/office/drawing/2014/main" val="2023022809"/>
                    </a:ext>
                  </a:extLst>
                </a:gridCol>
                <a:gridCol w="1224351">
                  <a:extLst>
                    <a:ext uri="{9D8B030D-6E8A-4147-A177-3AD203B41FA5}">
                      <a16:colId xmlns:a16="http://schemas.microsoft.com/office/drawing/2014/main" val="1060835024"/>
                    </a:ext>
                  </a:extLst>
                </a:gridCol>
              </a:tblGrid>
              <a:tr h="482379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98362"/>
                  </a:ext>
                </a:extLst>
              </a:tr>
              <a:tr h="341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Stab.glu+chol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3.4902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104"/>
                  </a:ext>
                </a:extLst>
              </a:tr>
              <a:tr h="3412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Stab.glu+ratio+age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8913"/>
                  </a:ext>
                </a:extLst>
              </a:tr>
              <a:tr h="3412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Stab.glu+ratio+age+time.ppn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9937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400" dirty="0"/>
                        <a:t>(F)</a:t>
                      </a:r>
                      <a:r>
                        <a:rPr lang="en-US" sz="1400" dirty="0" err="1"/>
                        <a:t>stab.glu+chol+age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3.4684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51346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400" dirty="0"/>
                        <a:t>(F)</a:t>
                      </a:r>
                      <a:r>
                        <a:rPr lang="en-US" sz="1400" dirty="0" err="1"/>
                        <a:t>stab.glu+chol+age+time.ppn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3.4014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83918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400" dirty="0"/>
                        <a:t>(B)</a:t>
                      </a:r>
                      <a:r>
                        <a:rPr lang="en-US" sz="1400" dirty="0" err="1"/>
                        <a:t>stab.glu+ratio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3.4820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48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8B5-519F-4016-A08B-EEB5BBCE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QDA E LDA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1446-ABD3-469E-869E-FDB0E6F8D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440C-E8F6-4065-8EF9-94BCD39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89B3118-A871-4D9D-9383-A4C60B30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66218"/>
              </p:ext>
            </p:extLst>
          </p:nvPr>
        </p:nvGraphicFramePr>
        <p:xfrm>
          <a:off x="448966" y="2274595"/>
          <a:ext cx="3858930" cy="21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10">
                  <a:extLst>
                    <a:ext uri="{9D8B030D-6E8A-4147-A177-3AD203B41FA5}">
                      <a16:colId xmlns:a16="http://schemas.microsoft.com/office/drawing/2014/main" val="1191845396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3683160750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1891413670"/>
                    </a:ext>
                  </a:extLst>
                </a:gridCol>
              </a:tblGrid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/>
                        <a:t>Threshold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22803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87191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Age+bp.1s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07425"/>
                  </a:ext>
                </a:extLst>
              </a:tr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Age+bp.1s+waist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2.9115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392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8EC755C-8481-4F2D-90B0-EFC94D75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91494"/>
              </p:ext>
            </p:extLst>
          </p:nvPr>
        </p:nvGraphicFramePr>
        <p:xfrm>
          <a:off x="4836105" y="2273574"/>
          <a:ext cx="3858930" cy="21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10">
                  <a:extLst>
                    <a:ext uri="{9D8B030D-6E8A-4147-A177-3AD203B41FA5}">
                      <a16:colId xmlns:a16="http://schemas.microsoft.com/office/drawing/2014/main" val="1191845396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3683160750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1891413670"/>
                    </a:ext>
                  </a:extLst>
                </a:gridCol>
              </a:tblGrid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/>
                        <a:t>Threshold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22803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87191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Age+bp.1s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07425"/>
                  </a:ext>
                </a:extLst>
              </a:tr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Age+bp.1s+waist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2.9364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3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2C3-61CD-4836-8499-9A5CC9E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03" y="330282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Seleção melhor modelo (CV)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CEE190F-81DC-4AEB-9C40-C23098F2C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58141"/>
                  </p:ext>
                </p:extLst>
              </p:nvPr>
            </p:nvGraphicFramePr>
            <p:xfrm>
              <a:off x="448964" y="1808225"/>
              <a:ext cx="8246072" cy="237922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61518">
                      <a:extLst>
                        <a:ext uri="{9D8B030D-6E8A-4147-A177-3AD203B41FA5}">
                          <a16:colId xmlns:a16="http://schemas.microsoft.com/office/drawing/2014/main" val="350918994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554453022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4062502196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2248031875"/>
                        </a:ext>
                      </a:extLst>
                    </a:gridCol>
                  </a:tblGrid>
                  <a:tr h="575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Modelo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linear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logística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 KNN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528281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Fórmula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stab.glu^2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 + age + bp.1s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6218387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Threshold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2900" dirty="0"/>
                            <a:t> </a:t>
                          </a:r>
                          <a:r>
                            <a:rPr lang="pt-PT" sz="1600" dirty="0"/>
                            <a:t>&gt;7</a:t>
                          </a:r>
                          <a:endParaRPr lang="en-US" sz="29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0.39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K=10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74208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Acerto ponderado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6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pt-PT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b="1" dirty="0"/>
                            <a:t>3.5714</a:t>
                          </a:r>
                          <a:endParaRPr lang="en-US" sz="1600" b="1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3.5320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68521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CEE190F-81DC-4AEB-9C40-C23098F2C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58141"/>
                  </p:ext>
                </p:extLst>
              </p:nvPr>
            </p:nvGraphicFramePr>
            <p:xfrm>
              <a:off x="448964" y="1808225"/>
              <a:ext cx="8246072" cy="237922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61518">
                      <a:extLst>
                        <a:ext uri="{9D8B030D-6E8A-4147-A177-3AD203B41FA5}">
                          <a16:colId xmlns:a16="http://schemas.microsoft.com/office/drawing/2014/main" val="350918994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554453022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4062502196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2248031875"/>
                        </a:ext>
                      </a:extLst>
                    </a:gridCol>
                  </a:tblGrid>
                  <a:tr h="575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Modelo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linear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logística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 KNN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528281"/>
                      </a:ext>
                    </a:extLst>
                  </a:tr>
                  <a:tr h="6365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Fórmula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stab.glu^2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 + age + bp.1s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62183875"/>
                      </a:ext>
                    </a:extLst>
                  </a:tr>
                  <a:tr h="5908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Threshold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2900" dirty="0"/>
                            <a:t> </a:t>
                          </a:r>
                          <a:r>
                            <a:rPr lang="pt-PT" sz="1600" dirty="0"/>
                            <a:t>&gt;7</a:t>
                          </a:r>
                          <a:endParaRPr lang="en-US" sz="29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0.39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K=10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74208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Acerto ponderado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592" t="-312632" r="-200888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b="1" dirty="0"/>
                            <a:t>3.5714</a:t>
                          </a:r>
                          <a:endParaRPr lang="en-US" sz="1600" b="1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3.5320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6852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63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270-ED52-4DD5-8FE2-B301CE5F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2800" dirty="0"/>
              <a:t>Seleção melhor modelo </a:t>
            </a:r>
            <a:br>
              <a:rPr lang="pt-PT" sz="2000" dirty="0"/>
            </a:br>
            <a:r>
              <a:rPr lang="pt-PT" sz="2000" dirty="0"/>
              <a:t>(Teste e Treino)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512BE5-A204-4D03-9CCF-AA42968E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59702"/>
              </p:ext>
            </p:extLst>
          </p:nvPr>
        </p:nvGraphicFramePr>
        <p:xfrm>
          <a:off x="448964" y="1808225"/>
          <a:ext cx="8246072" cy="2364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85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Stab.glu + age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 &gt;7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3.6318 </a:t>
                      </a:r>
                      <a:endParaRPr lang="en-US" sz="1800" b="1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3.5991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3.5665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70E-2517-4686-AA14-8B38862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Modelo escolhido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64CF-3826-4A3C-8607-8CACB2C27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Modelo:</a:t>
            </a:r>
            <a:r>
              <a:rPr lang="pt-PT" dirty="0"/>
              <a:t> </a:t>
            </a:r>
            <a:r>
              <a:rPr lang="pt-PT" b="0" dirty="0"/>
              <a:t>Regressão linear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91605-7030-44BF-A402-90C79AE557F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99976" y="2266340"/>
                <a:ext cx="5344676" cy="2137871"/>
              </a:xfrm>
            </p:spPr>
            <p:txBody>
              <a:bodyPr>
                <a:normAutofit/>
              </a:bodyPr>
              <a:lstStyle/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Fórmula</a:t>
                </a:r>
                <a:r>
                  <a:rPr lang="pt-PT" sz="1600" b="1" dirty="0"/>
                  <a:t>:  </a:t>
                </a:r>
                <a:r>
                  <a:rPr lang="pt-PT" sz="1600" b="1" dirty="0" err="1"/>
                  <a:t>glyhb</a:t>
                </a:r>
                <a:r>
                  <a:rPr lang="pt-PT" sz="1600" b="1" dirty="0"/>
                  <a:t> = 1.693 + 0.027*</a:t>
                </a:r>
                <a:r>
                  <a:rPr lang="pt-PT" sz="1600" b="1" dirty="0" err="1"/>
                  <a:t>stab.glu</a:t>
                </a:r>
                <a:r>
                  <a:rPr lang="pt-PT" sz="1600" b="1" dirty="0"/>
                  <a:t> + 0.020*age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 err="1">
                    <a:solidFill>
                      <a:schemeClr val="accent1"/>
                    </a:solidFill>
                  </a:rPr>
                  <a:t>Adjusted</a:t>
                </a:r>
                <a:r>
                  <a:rPr lang="pt-PT" sz="1600" b="1" dirty="0">
                    <a:solidFill>
                      <a:schemeClr val="accent1"/>
                    </a:solidFill>
                  </a:rPr>
                  <a:t> R</a:t>
                </a:r>
                <a:r>
                  <a:rPr lang="pt-PT" sz="1600" b="1" baseline="30000" dirty="0">
                    <a:solidFill>
                      <a:schemeClr val="accent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600" b="1" dirty="0">
                    <a:solidFill>
                      <a:schemeClr val="accent1"/>
                    </a:solidFill>
                  </a:rPr>
                  <a:t>: </a:t>
                </a:r>
                <a:r>
                  <a:rPr lang="pt-PT" sz="1600" b="1" dirty="0"/>
                  <a:t>56.23%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ponderado: </a:t>
                </a:r>
                <a:r>
                  <a:rPr lang="pt-PT" sz="1600" b="1" dirty="0"/>
                  <a:t>3.63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total: </a:t>
                </a:r>
                <a:r>
                  <a:rPr lang="pt-PT" sz="1600" b="1" dirty="0">
                    <a:solidFill>
                      <a:schemeClr val="tx1"/>
                    </a:solidFill>
                  </a:rPr>
                  <a:t>95.88%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positivos: </a:t>
                </a:r>
                <a:r>
                  <a:rPr lang="pt-PT" sz="1600" b="1" dirty="0">
                    <a:solidFill>
                      <a:schemeClr val="tx1"/>
                    </a:solidFill>
                  </a:rPr>
                  <a:t>71.43%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negativos: </a:t>
                </a:r>
                <a:r>
                  <a:rPr lang="pt-PT" sz="1600" b="1" dirty="0">
                    <a:solidFill>
                      <a:schemeClr val="tx1"/>
                    </a:solidFill>
                  </a:rPr>
                  <a:t>100%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91605-7030-44BF-A402-90C79AE55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99976" y="2266340"/>
                <a:ext cx="5344676" cy="2137871"/>
              </a:xfrm>
              <a:blipFill>
                <a:blip r:embed="rId3"/>
                <a:stretch>
                  <a:fillRect l="-457" t="-8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40BA5E5-6CD6-4489-BE8A-D596871E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50" y="1920020"/>
            <a:ext cx="2144974" cy="2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0B13-D341-41D0-821A-1F0AA51D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6852-DCCF-480C-89DC-B0F77094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766" y="1655520"/>
            <a:ext cx="8398775" cy="3054099"/>
          </a:xfrm>
        </p:spPr>
        <p:txBody>
          <a:bodyPr>
            <a:norm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Será que o colesterol/pressão arterial/tempo após refeição/fatores corporais afetam os diabetes?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Qual fator corporal explica melhor o valor da diabete? </a:t>
            </a:r>
          </a:p>
          <a:p>
            <a:pPr marL="342900" indent="-342900" algn="l">
              <a:buBlip>
                <a:blip r:embed="rId3"/>
              </a:buBlip>
            </a:pPr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 Quais fatores influenciam mais o resultado final?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De que forma os fatores selecionados para a explicação dos resultados o influenciam? (crescentemente, decrescentemente, linearmente) </a:t>
            </a:r>
          </a:p>
          <a:p>
            <a:pPr algn="l"/>
            <a:endParaRPr lang="pt-PT" sz="1500" dirty="0"/>
          </a:p>
          <a:p>
            <a:pPr algn="l"/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42144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D4979B-DE0B-436D-B32B-B0D47FFAAEE6}"/>
              </a:ext>
            </a:extLst>
          </p:cNvPr>
          <p:cNvSpPr/>
          <p:nvPr/>
        </p:nvSpPr>
        <p:spPr>
          <a:xfrm>
            <a:off x="296260" y="1350110"/>
            <a:ext cx="90095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Blip>
                <a:blip r:embed="rId3"/>
              </a:buBlip>
            </a:pPr>
            <a:r>
              <a:rPr lang="pt-PT" sz="1500" b="1" dirty="0">
                <a:solidFill>
                  <a:srgbClr val="002060"/>
                </a:solidFill>
              </a:rPr>
              <a:t> Qual a probabilidade (ou confiança no resultado) de uma pessoa com as caraterísticas X (por exemplo colesterol=180, altura=175, peso=67, etc.) ter diabetes?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9A30DC-B167-4BEE-8E20-7C5BB42AA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40389"/>
              </p:ext>
            </p:extLst>
          </p:nvPr>
        </p:nvGraphicFramePr>
        <p:xfrm>
          <a:off x="754374" y="2113635"/>
          <a:ext cx="7482545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888">
                  <a:extLst>
                    <a:ext uri="{9D8B030D-6E8A-4147-A177-3AD203B41FA5}">
                      <a16:colId xmlns:a16="http://schemas.microsoft.com/office/drawing/2014/main" val="2840921503"/>
                    </a:ext>
                  </a:extLst>
                </a:gridCol>
                <a:gridCol w="2493888">
                  <a:extLst>
                    <a:ext uri="{9D8B030D-6E8A-4147-A177-3AD203B41FA5}">
                      <a16:colId xmlns:a16="http://schemas.microsoft.com/office/drawing/2014/main" val="1793255086"/>
                    </a:ext>
                  </a:extLst>
                </a:gridCol>
                <a:gridCol w="2494769">
                  <a:extLst>
                    <a:ext uri="{9D8B030D-6E8A-4147-A177-3AD203B41FA5}">
                      <a16:colId xmlns:a16="http://schemas.microsoft.com/office/drawing/2014/main" val="4197123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Stab.glu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Confiança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29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0.5%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13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29.9%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933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54.7%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78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73.8%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46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86.3%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5913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4FE12D-8F28-4792-A0C1-94F23AB2E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61202"/>
              </p:ext>
            </p:extLst>
          </p:nvPr>
        </p:nvGraphicFramePr>
        <p:xfrm>
          <a:off x="754375" y="3239393"/>
          <a:ext cx="7482545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888">
                  <a:extLst>
                    <a:ext uri="{9D8B030D-6E8A-4147-A177-3AD203B41FA5}">
                      <a16:colId xmlns:a16="http://schemas.microsoft.com/office/drawing/2014/main" val="1199771801"/>
                    </a:ext>
                  </a:extLst>
                </a:gridCol>
                <a:gridCol w="2493888">
                  <a:extLst>
                    <a:ext uri="{9D8B030D-6E8A-4147-A177-3AD203B41FA5}">
                      <a16:colId xmlns:a16="http://schemas.microsoft.com/office/drawing/2014/main" val="3937307625"/>
                    </a:ext>
                  </a:extLst>
                </a:gridCol>
                <a:gridCol w="2494769">
                  <a:extLst>
                    <a:ext uri="{9D8B030D-6E8A-4147-A177-3AD203B41FA5}">
                      <a16:colId xmlns:a16="http://schemas.microsoft.com/office/drawing/2014/main" val="4227634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Stab.glu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Confiança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54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16.7%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62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37%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42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54.7%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14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66%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99359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98AC1746-92DB-4474-9AA7-A993D2D1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5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CE9-9EFD-4304-B21B-96D0848A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B595A2-681C-4BC3-9C91-8CEAA8C0AA0A}"/>
              </a:ext>
            </a:extLst>
          </p:cNvPr>
          <p:cNvSpPr txBox="1">
            <a:spLocks/>
          </p:cNvSpPr>
          <p:nvPr/>
        </p:nvSpPr>
        <p:spPr>
          <a:xfrm>
            <a:off x="754375" y="165552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A65C7DC-8944-4818-8CE1-442C8E3D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4" y="1350110"/>
            <a:ext cx="8398775" cy="137434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 Qual a taxa de incidência em pessoas com menos e com mais de 50 anos?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>
                  <a:extLst/>
                </a:blip>
              </a:buBlip>
            </a:pPr>
            <a:r>
              <a:rPr lang="pt-PT" sz="1500" dirty="0"/>
              <a:t>Qual a cidade apresenta maior incidência? (visto serem só dois podemos comparar)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O resultado é mais exato utilizando um modelo de classificação ou de regressão (e de seguida classificando)?</a:t>
            </a:r>
            <a:endParaRPr lang="en-US" sz="1500" dirty="0"/>
          </a:p>
          <a:p>
            <a:pPr algn="l"/>
            <a:endParaRPr lang="pt-PT" sz="1500" dirty="0"/>
          </a:p>
        </p:txBody>
      </p:sp>
      <p:pic>
        <p:nvPicPr>
          <p:cNvPr id="2050" name="Picture 2" descr="https://scontent.fopo1-1.fna.fbcdn.net/v/t1.15752-9/48277351_329235637908992_6174549030312345600_n.png?_nc_cat=108&amp;_nc_ht=scontent.fopo1-1.fna&amp;oh=1c043f919072149135165d93c264ab9b&amp;oe=5C923BFB">
            <a:extLst>
              <a:ext uri="{FF2B5EF4-FFF2-40B4-BE49-F238E27FC236}">
                <a16:creationId xmlns:a16="http://schemas.microsoft.com/office/drawing/2014/main" id="{4BF49BF8-9E44-4721-B2FF-7ADC6B02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" y="2556054"/>
            <a:ext cx="4015713" cy="238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E4AD43-839F-4F64-81BA-FB3C4BAE1032}"/>
              </a:ext>
            </a:extLst>
          </p:cNvPr>
          <p:cNvSpPr/>
          <p:nvPr/>
        </p:nvSpPr>
        <p:spPr>
          <a:xfrm>
            <a:off x="4648351" y="2968585"/>
            <a:ext cx="4205882" cy="173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lang="pt-PT" sz="14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Incidência em pessoas com mais/menos do que 50 anos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94.22% das pessoas que têm menos de 50 anos não têm diabetes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70,4% das pessoas que têm mais de 50 anos não têm diabetes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42.55% dos que não têm diabetes têm mais de 50 anos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83.54% dos que têm diabetes têm mais de 50 anos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5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9C69-3DB0-454C-AEF0-8191DB41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6FE01A-BD39-4550-9E80-AC7DB6685E00}"/>
              </a:ext>
            </a:extLst>
          </p:cNvPr>
          <p:cNvSpPr txBox="1">
            <a:spLocks/>
          </p:cNvSpPr>
          <p:nvPr/>
        </p:nvSpPr>
        <p:spPr>
          <a:xfrm>
            <a:off x="4724704" y="2419045"/>
            <a:ext cx="3512215" cy="16797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Nome: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Origem: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EUA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Data:   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Quantidade: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403 obs. e 19 var</a:t>
            </a:r>
            <a:endParaRPr lang="pt-PT" sz="1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92D594-D996-4D96-8C96-D7F60D984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1748" y="1347902"/>
            <a:ext cx="2466728" cy="3449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95580-427C-4482-9948-8953BD8521E7}"/>
              </a:ext>
            </a:extLst>
          </p:cNvPr>
          <p:cNvSpPr/>
          <p:nvPr/>
        </p:nvSpPr>
        <p:spPr>
          <a:xfrm>
            <a:off x="4336499" y="1808225"/>
            <a:ext cx="323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Informações do </a:t>
            </a:r>
            <a:r>
              <a:rPr lang="pt-PT" sz="2400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Stab.glu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Chol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T</a:t>
            </a:r>
            <a:r>
              <a:rPr lang="en-US" sz="2000" dirty="0" err="1"/>
              <a:t>ime.ppn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Hip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Weight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Height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2391-2A34-4CA3-9A51-5B2D8DB55134}"/>
              </a:ext>
            </a:extLst>
          </p:cNvPr>
          <p:cNvGrpSpPr/>
          <p:nvPr/>
        </p:nvGrpSpPr>
        <p:grpSpPr>
          <a:xfrm>
            <a:off x="2208671" y="3598322"/>
            <a:ext cx="4726658" cy="955234"/>
            <a:chOff x="1823310" y="3586202"/>
            <a:chExt cx="5948297" cy="1202123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68E4C3D1-1034-4342-B9E1-E9E8CD0A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3310" y="3673900"/>
              <a:ext cx="1114425" cy="111442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CD455E1-AF04-4FEE-92E0-0A93E518F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53589" y="3595195"/>
              <a:ext cx="1114425" cy="111442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C04F1E8-A1C0-4668-831B-3D68FD1C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6904" y="3673898"/>
              <a:ext cx="1114425" cy="111442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9324477-EBE0-4500-8191-224BA2A99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40246" y="3647649"/>
              <a:ext cx="1114425" cy="111442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DF0D595-56B8-4E85-BCDD-FA887551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7182" y="3586202"/>
              <a:ext cx="1114425" cy="1114425"/>
            </a:xfrm>
            <a:prstGeom prst="rect">
              <a:avLst/>
            </a:prstGeom>
          </p:spPr>
        </p:pic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7D016BA-CE40-4518-B34F-54DDDADAE0D2}"/>
              </a:ext>
            </a:extLst>
          </p:cNvPr>
          <p:cNvSpPr txBox="1">
            <a:spLocks/>
          </p:cNvSpPr>
          <p:nvPr/>
        </p:nvSpPr>
        <p:spPr>
          <a:xfrm>
            <a:off x="4327602" y="1165670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Bp.1s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p.1d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p.2s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Bp.2d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Gly.hb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Ratio</a:t>
            </a:r>
            <a:endParaRPr lang="en-US" sz="20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CBD3A2D-5FF3-4079-9777-42C7B4898226}"/>
              </a:ext>
            </a:extLst>
          </p:cNvPr>
          <p:cNvSpPr txBox="1">
            <a:spLocks/>
          </p:cNvSpPr>
          <p:nvPr/>
        </p:nvSpPr>
        <p:spPr>
          <a:xfrm>
            <a:off x="5916853" y="1163464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Ratio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Frame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Location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Hdl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Gender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Waist</a:t>
            </a:r>
            <a:endParaRPr lang="en-US" sz="2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CB51168-837F-404A-A8A2-266F229DF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6183" y="3592222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6695DC-2D58-431E-8BF3-DDD6614F2E9C}"/>
              </a:ext>
            </a:extLst>
          </p:cNvPr>
          <p:cNvSpPr/>
          <p:nvPr/>
        </p:nvSpPr>
        <p:spPr>
          <a:xfrm>
            <a:off x="1288842" y="2419045"/>
            <a:ext cx="65663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Análise exploratória 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4B7C34-70F5-4529-8F88-E66CAFA4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5" b="8420"/>
          <a:stretch/>
        </p:blipFill>
        <p:spPr>
          <a:xfrm>
            <a:off x="63195" y="1527903"/>
            <a:ext cx="1784623" cy="16546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influencia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047997"/>
            <a:ext cx="4040188" cy="479822"/>
          </a:xfrm>
        </p:spPr>
        <p:txBody>
          <a:bodyPr/>
          <a:lstStyle/>
          <a:p>
            <a:r>
              <a:rPr lang="en-US" dirty="0"/>
              <a:t>Var Binária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53260" y="1099345"/>
            <a:ext cx="4041775" cy="479822"/>
          </a:xfrm>
        </p:spPr>
        <p:txBody>
          <a:bodyPr/>
          <a:lstStyle/>
          <a:p>
            <a:r>
              <a:rPr lang="pt-PT" dirty="0" err="1"/>
              <a:t>Gly.hb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6FD16-B60D-4493-98F3-583FC8BAF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/>
        </p:blipFill>
        <p:spPr>
          <a:xfrm>
            <a:off x="1823310" y="1527819"/>
            <a:ext cx="1749491" cy="1840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02DABE-8BFE-442B-BB4B-CE9D5CE497FD}"/>
              </a:ext>
            </a:extLst>
          </p:cNvPr>
          <p:cNvSpPr txBox="1"/>
          <p:nvPr/>
        </p:nvSpPr>
        <p:spPr>
          <a:xfrm>
            <a:off x="2589393" y="3029865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Age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A80B5-C3BC-416C-B756-A2301F2678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6" b="9187"/>
          <a:stretch/>
        </p:blipFill>
        <p:spPr>
          <a:xfrm>
            <a:off x="185347" y="3297531"/>
            <a:ext cx="1637963" cy="1564794"/>
          </a:xfrm>
          <a:prstGeom prst="rect">
            <a:avLst/>
          </a:prstGeom>
        </p:spPr>
      </p:pic>
      <p:pic>
        <p:nvPicPr>
          <p:cNvPr id="22" name="Imagem 26">
            <a:extLst>
              <a:ext uri="{FF2B5EF4-FFF2-40B4-BE49-F238E27FC236}">
                <a16:creationId xmlns:a16="http://schemas.microsoft.com/office/drawing/2014/main" id="{F65A5F16-81FB-4C27-990F-69451532F65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2" y="3335275"/>
            <a:ext cx="1518235" cy="1479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5D9EF-A10F-4988-9D2E-01FCC481A710}"/>
              </a:ext>
            </a:extLst>
          </p:cNvPr>
          <p:cNvSpPr txBox="1"/>
          <p:nvPr/>
        </p:nvSpPr>
        <p:spPr>
          <a:xfrm>
            <a:off x="811102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Ratio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4654D-B792-4964-9860-05CBE7F4154C}"/>
              </a:ext>
            </a:extLst>
          </p:cNvPr>
          <p:cNvSpPr txBox="1"/>
          <p:nvPr/>
        </p:nvSpPr>
        <p:spPr>
          <a:xfrm>
            <a:off x="2434130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Bp.1s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C3C5F-265F-4F91-877C-8F9ABA9709A7}"/>
              </a:ext>
            </a:extLst>
          </p:cNvPr>
          <p:cNvSpPr txBox="1"/>
          <p:nvPr/>
        </p:nvSpPr>
        <p:spPr>
          <a:xfrm>
            <a:off x="790032" y="2967126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Stab.glu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4AEDF-7CAD-41F4-BE8A-143CA9042F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 b="-402"/>
          <a:stretch/>
        </p:blipFill>
        <p:spPr>
          <a:xfrm>
            <a:off x="4915563" y="1558478"/>
            <a:ext cx="3517168" cy="3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Ranking variáveis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152" y="1782127"/>
            <a:ext cx="1867389" cy="292749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Racio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Hdl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DFC2D9-B16D-4EDC-8DFC-61D9951DC6BB}"/>
              </a:ext>
            </a:extLst>
          </p:cNvPr>
          <p:cNvSpPr txBox="1">
            <a:spLocks/>
          </p:cNvSpPr>
          <p:nvPr/>
        </p:nvSpPr>
        <p:spPr>
          <a:xfrm>
            <a:off x="2133152" y="1197405"/>
            <a:ext cx="1867389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Var </a:t>
            </a:r>
            <a:r>
              <a:rPr lang="en-US" b="1" dirty="0" err="1"/>
              <a:t>Binária</a:t>
            </a:r>
            <a:endParaRPr lang="en-US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8DB18CB-A784-4BFD-960A-5BA353CD9673}"/>
              </a:ext>
            </a:extLst>
          </p:cNvPr>
          <p:cNvSpPr txBox="1">
            <a:spLocks/>
          </p:cNvSpPr>
          <p:nvPr/>
        </p:nvSpPr>
        <p:spPr>
          <a:xfrm>
            <a:off x="4301519" y="1197405"/>
            <a:ext cx="1492121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 err="1"/>
              <a:t>Gly.hb</a:t>
            </a:r>
            <a:endParaRPr lang="en-US" sz="22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2859732-9A2D-474B-91E4-D7B43EF3E320}"/>
              </a:ext>
            </a:extLst>
          </p:cNvPr>
          <p:cNvSpPr txBox="1">
            <a:spLocks/>
          </p:cNvSpPr>
          <p:nvPr/>
        </p:nvSpPr>
        <p:spPr>
          <a:xfrm>
            <a:off x="4301519" y="1754785"/>
            <a:ext cx="1867389" cy="292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T</a:t>
            </a:r>
            <a:r>
              <a:rPr lang="en-US" sz="1800" dirty="0"/>
              <a:t>ime.ppn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Weigth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Font typeface="Arial" pitchFamily="34" charset="0"/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710AEC-396F-4B8D-A838-635CB830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3640" y="1718000"/>
            <a:ext cx="2984479" cy="22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normalidade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22E68E-EF5D-4820-850B-F0F53E5EA8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2" y="1044700"/>
            <a:ext cx="1679755" cy="1985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2DD2AF-FDFC-453B-9694-611167DB15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77" y="1196083"/>
            <a:ext cx="1681200" cy="198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BCF2A6-6389-4A95-B3BF-42710D3F0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3442103"/>
            <a:ext cx="2263813" cy="1420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14ED6-59CB-4ECD-BB4D-3B04B61942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3323513"/>
            <a:ext cx="2626498" cy="1657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23A8C-50FE-4AAD-AEBF-A566210981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3323513"/>
            <a:ext cx="2115168" cy="1476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9A70F-6E90-4234-89FC-94D3431415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09" y="1196083"/>
            <a:ext cx="2574146" cy="1917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047B5-6E36-4555-95A2-0A00FF149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77" y="1237803"/>
            <a:ext cx="2724923" cy="202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8602C-4232-48A4-9BEE-CC386DDB1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14" y="1796922"/>
            <a:ext cx="3667180" cy="2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3479-D0C4-498D-A973-B6E2ED9066EC}"/>
              </a:ext>
            </a:extLst>
          </p:cNvPr>
          <p:cNvSpPr/>
          <p:nvPr/>
        </p:nvSpPr>
        <p:spPr>
          <a:xfrm>
            <a:off x="67201" y="2419045"/>
            <a:ext cx="900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GLM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QDA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KNN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LDA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486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D63-B446-4250-88C7-8A37685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linear (LM)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D7F-4762-4193-8CF0-FB6A9034D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3E7D-3AA2-43B8-A4F4-0DD5322BC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229CB-8A6A-4E39-8E71-89A6BC75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9257B-F635-4C59-B215-4242227D3F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1338</Words>
  <Application>Microsoft Office PowerPoint</Application>
  <PresentationFormat>Apresentação no Ecrã (16:9)</PresentationFormat>
  <Paragraphs>315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AA1 Apresentação  do trabalho prático</vt:lpstr>
      <vt:lpstr>Dataset</vt:lpstr>
      <vt:lpstr>Variáveis </vt:lpstr>
      <vt:lpstr>Apresentação do PowerPoint</vt:lpstr>
      <vt:lpstr>Análise de influencia</vt:lpstr>
      <vt:lpstr>Ranking variáveis</vt:lpstr>
      <vt:lpstr>Análise de normalidade</vt:lpstr>
      <vt:lpstr>Seleção do modelo</vt:lpstr>
      <vt:lpstr>Regressão linear (LM)</vt:lpstr>
      <vt:lpstr>Regressão logística (GLM)</vt:lpstr>
      <vt:lpstr>KNN</vt:lpstr>
      <vt:lpstr>QDA E LDA</vt:lpstr>
      <vt:lpstr>Seleção melhor modelo (CV)</vt:lpstr>
      <vt:lpstr>Seleção melhor modelo  (Teste e Treino)</vt:lpstr>
      <vt:lpstr>Modelo escolhido</vt:lpstr>
      <vt:lpstr>Discussão de resultados</vt:lpstr>
      <vt:lpstr>Discussão de resultados</vt:lpstr>
      <vt:lpstr>Discussão de resultados</vt:lpstr>
      <vt:lpstr>Fim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zepedroferreira11@hotmail.com</cp:lastModifiedBy>
  <cp:revision>181</cp:revision>
  <dcterms:created xsi:type="dcterms:W3CDTF">2013-08-21T19:17:07Z</dcterms:created>
  <dcterms:modified xsi:type="dcterms:W3CDTF">2018-12-13T12:07:29Z</dcterms:modified>
</cp:coreProperties>
</file>