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3" r:id="rId19"/>
    <p:sldId id="275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CF"/>
    <a:srgbClr val="FF5050"/>
    <a:srgbClr val="990099"/>
    <a:srgbClr val="FF4370"/>
    <a:srgbClr val="FE9202"/>
    <a:srgbClr val="FFF3E7"/>
    <a:srgbClr val="5EEC3C"/>
    <a:srgbClr val="FFDC4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54" autoAdjust="0"/>
  </p:normalViewPr>
  <p:slideViewPr>
    <p:cSldViewPr>
      <p:cViewPr varScale="1">
        <p:scale>
          <a:sx n="71" d="100"/>
          <a:sy n="71" d="100"/>
        </p:scale>
        <p:origin x="486" y="54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-1104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47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 FALA AQUI  temos de ver aqui melhor</a:t>
            </a:r>
          </a:p>
          <a:p>
            <a:endParaRPr lang="pt-PT" dirty="0"/>
          </a:p>
          <a:p>
            <a:r>
              <a:rPr lang="pt-PT" dirty="0"/>
              <a:t>V</a:t>
            </a:r>
            <a:r>
              <a:rPr lang="en-US" dirty="0" err="1"/>
              <a:t>erde</a:t>
            </a:r>
            <a:r>
              <a:rPr lang="en-US" dirty="0"/>
              <a:t>- </a:t>
            </a:r>
            <a:r>
              <a:rPr lang="en-US" dirty="0" err="1"/>
              <a:t>acerto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positivos</a:t>
            </a:r>
            <a:endParaRPr lang="en-US" dirty="0"/>
          </a:p>
          <a:p>
            <a:r>
              <a:rPr lang="pt-PT" dirty="0"/>
              <a:t>A</a:t>
            </a:r>
            <a:r>
              <a:rPr lang="en-US" dirty="0" err="1"/>
              <a:t>zul</a:t>
            </a:r>
            <a:r>
              <a:rPr lang="en-US" dirty="0"/>
              <a:t> = </a:t>
            </a:r>
            <a:r>
              <a:rPr lang="en-US" dirty="0" err="1"/>
              <a:t>acerto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en-US" dirty="0"/>
          </a:p>
          <a:p>
            <a:r>
              <a:rPr lang="pt-PT" dirty="0"/>
              <a:t>V</a:t>
            </a:r>
            <a:r>
              <a:rPr lang="en-US" dirty="0" err="1"/>
              <a:t>ermelho</a:t>
            </a:r>
            <a:r>
              <a:rPr lang="en-US" dirty="0"/>
              <a:t> = </a:t>
            </a:r>
            <a:r>
              <a:rPr lang="en-US" dirty="0" err="1"/>
              <a:t>acerto</a:t>
            </a:r>
            <a:r>
              <a:rPr lang="en-US" dirty="0"/>
              <a:t> total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Explicar erro ponderado</a:t>
            </a:r>
          </a:p>
          <a:p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2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ZE FALA AQUI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62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ZE FALA AQUI</a:t>
            </a:r>
          </a:p>
          <a:p>
            <a:r>
              <a:rPr lang="pt-PT" dirty="0"/>
              <a:t>Não utilizamos muitos modelos nestes casos visto que não podíamos utilizar o preditor que mais afeta o resultado, por n ser normal, e que os resultados eram sempre baixos.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3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Carlos, explicar o cross </a:t>
            </a:r>
            <a:r>
              <a:rPr lang="pt-PT" dirty="0" err="1"/>
              <a:t>validation</a:t>
            </a:r>
            <a:endParaRPr lang="pt-PT" dirty="0"/>
          </a:p>
          <a:p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86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[PEIXOTO]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Inicialmente começamos por usar toda a base de dados para treinar o nosso modelo. Em grande parte dos casos esta metodologia leva a problemas de </a:t>
            </a:r>
            <a:r>
              <a:rPr lang="pt-PT" dirty="0" err="1"/>
              <a:t>overfitting</a:t>
            </a:r>
            <a:r>
              <a:rPr lang="pt-PT" dirty="0"/>
              <a:t> onde o modelo explica muito bem os dados armazenados mas face a novos dados a qualidade da sua resposta decai consideravelmente. Por esta razão decidimos dividir a nossa base de dados em dados de treino e dados de teste. Deste modo, o melhor modelo é então aquele que melhor responder aos dados de teste. Analisando os resultados obtidos podemos verificar que o modelo de regressão linear foi o que obteve um melhor erro ponderado. Este resultado surpreendeu-nos porque não estávamos à espera que fosse o modelo de regressão linear a obter o melhor erro ponderado.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44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 Falar que escolhemos este modelo por ter o melhor erro ponderado, e mais que tudo por ser o mais simples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84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err="1"/>
              <a:t>peixoto</a:t>
            </a: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Quanto a fatores corporais, nenhum deles parece afetar os diabetes. Contudo, relativamente à variável binária, o fator corporal que explica melhor o valor da diabete é o rácio entre o perímetro do pulso e a altura. Relativamente à hemoglobina </a:t>
            </a:r>
            <a:r>
              <a:rPr lang="pt-PT" dirty="0" err="1"/>
              <a:t>glicada</a:t>
            </a:r>
            <a:r>
              <a:rPr lang="pt-PT" dirty="0"/>
              <a:t>, o fator corporal que explica melhor é o perímetro da anca.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9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7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0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Peixoto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Neste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decidimos</a:t>
            </a:r>
            <a:r>
              <a:rPr lang="en-US" dirty="0"/>
              <a:t> </a:t>
            </a:r>
            <a:r>
              <a:rPr lang="en-US" dirty="0" err="1"/>
              <a:t>analisar</a:t>
            </a:r>
            <a:r>
              <a:rPr lang="en-US" dirty="0"/>
              <a:t> o dataset diabetes da library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faraway</a:t>
            </a:r>
            <a:r>
              <a:rPr lang="en-US" dirty="0"/>
              <a:t>. Este dataset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Estados</a:t>
            </a:r>
            <a:r>
              <a:rPr lang="en-US" dirty="0"/>
              <a:t> </a:t>
            </a:r>
            <a:r>
              <a:rPr lang="en-US" dirty="0" err="1"/>
              <a:t>Unidos</a:t>
            </a:r>
            <a:r>
              <a:rPr lang="en-US" dirty="0"/>
              <a:t> da América </a:t>
            </a:r>
            <a:r>
              <a:rPr lang="en-US" dirty="0" err="1"/>
              <a:t>em</a:t>
            </a:r>
            <a:r>
              <a:rPr lang="en-US" dirty="0"/>
              <a:t> 1997 e </a:t>
            </a:r>
            <a:r>
              <a:rPr lang="en-US" dirty="0" err="1"/>
              <a:t>incide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cidades</a:t>
            </a:r>
            <a:r>
              <a:rPr lang="en-US" dirty="0"/>
              <a:t>, </a:t>
            </a:r>
            <a:r>
              <a:rPr lang="pt-PT" dirty="0"/>
              <a:t>Buckingham e </a:t>
            </a:r>
            <a:r>
              <a:rPr lang="pt-PT" dirty="0" err="1"/>
              <a:t>Louisa</a:t>
            </a:r>
            <a:r>
              <a:rPr lang="pt-PT" dirty="0"/>
              <a:t>. Apresenta 19 variáveis e 403 observações e o seu objetivo é prever se um indivíduo possui diabetes tendo em conta uma série de </a:t>
            </a:r>
            <a:r>
              <a:rPr lang="pt-PT" dirty="0" err="1"/>
              <a:t>carateristicas</a:t>
            </a:r>
            <a:r>
              <a:rPr lang="pt-PT" dirty="0"/>
              <a:t> do indivíduo.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6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80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 Realizamos a análise exploratória para perceber logo à partida qual a influência de cada preditor tanto na variável qualitativa, como na variável quantitativa. Isto era importante para tentar eliminar alguns preditores à partida, visto que estávamos a lidar com muitos e era necessário perceber quais os mais importantes.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além disto, verificamos quais preditores nos eliminavam muitos casos, devido aos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(bp.2s e d) e eliminamos esses preditores visto reduzirem 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perto dos 25%.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Verificamos também as correlações entre as diferentes variáveis para tentar perceber quais se relacionam. Isto é importante para não se incluir no modelo 2 variáveis que estão altamente relacionadas, pois uma já explica a outra e não traz grande coisa de novo ter mais uma, apenas complexidade.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além disto, e visto que alguns métodos estudados (com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usam pressupostos da normalidade das variáveis decidimos verificar quais as variáveis que se aproximam de seguir uma distribuição normal, para eliminar logo à partida essas, no uso desses métodos.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 ,</a:t>
            </a:r>
          </a:p>
          <a:p>
            <a:r>
              <a:rPr lang="pt-PT" dirty="0"/>
              <a:t>Binaria: </a:t>
            </a:r>
            <a:r>
              <a:rPr lang="pt-PT" dirty="0" err="1"/>
              <a:t>stab.glu</a:t>
            </a:r>
            <a:r>
              <a:rPr lang="pt-PT" dirty="0"/>
              <a:t> binária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42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Peixoto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Para analisar a normalidade recorremos aos histogramas da distribuição das várias variáveis apresentadas no slide anterior. Aqui podemos ver os histogramas que apresentaram uma distribuição próxima da distribuição normal. Salientar só que a variável </a:t>
            </a:r>
            <a:r>
              <a:rPr lang="pt-PT" dirty="0" err="1"/>
              <a:t>stab.glu</a:t>
            </a:r>
            <a:r>
              <a:rPr lang="pt-PT" dirty="0"/>
              <a:t> não apresentou semelhanças à distribuição normal.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6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 que dividimos o trabalho pelos 3, ficando: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Ricardo -&gt; regressão linear (variável quantitativa) e posterior classificação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Carlos -&gt; regressão logística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José Pedro -&gt;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tentar perceber qual o melhor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visto que nem sempre o melhor é 0.5, decidimos criar uma função que vai variando 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(consoante os argumentos passados) e que retorna o acerto para cada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Os valores de acerto retornados, não são simplesmente o acerto total mas: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Acerto total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Acerto nos casos positivos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Acerto nos casos negativos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Porque não é só importante o acerto total, mas também não obter muitos falsos positivos, nem negativos.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4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PEIXOTO FALA AQUI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Para entender de que forma estas variáveis afetavam a variável de resposta e consequentemente definir melhores modelos de regressão linear, realizamos uma análise dos resíduos e das distribuições de probabilidade. Apesar de todos os preditores aparentarem ter uma relação linear com a variável de resposta, decidimos testar também de que forma relações quadráticas e cúbicas afetavam esta variável e verificamos que apesar de melhorar a resposta aos dados de treino, a complexidade adicional não justificava o ganho obtido. Aqui temos os resultados obtidos apenas para o preditor </a:t>
            </a:r>
            <a:r>
              <a:rPr lang="pt-PT" dirty="0" err="1"/>
              <a:t>stab.glu</a:t>
            </a:r>
            <a:r>
              <a:rPr lang="pt-PT" dirty="0"/>
              <a:t> mas os resultados para os restantes preditores foram muito semelhantes. Em adição, recorremos também ao k-</a:t>
            </a:r>
            <a:r>
              <a:rPr lang="pt-PT" dirty="0" err="1"/>
              <a:t>fold</a:t>
            </a:r>
            <a:r>
              <a:rPr lang="pt-PT" dirty="0"/>
              <a:t> cross </a:t>
            </a:r>
            <a:r>
              <a:rPr lang="pt-PT" dirty="0" err="1"/>
              <a:t>validation</a:t>
            </a:r>
            <a:r>
              <a:rPr lang="pt-PT" dirty="0"/>
              <a:t> para evitar problemas de </a:t>
            </a:r>
            <a:r>
              <a:rPr lang="pt-PT" dirty="0" err="1"/>
              <a:t>overfitting</a:t>
            </a:r>
            <a:r>
              <a:rPr lang="pt-PT" dirty="0"/>
              <a:t> pois destes três modelos, o modelo que explicava melhor os dados era o polinómio de grau 3 da </a:t>
            </a:r>
            <a:r>
              <a:rPr lang="pt-PT" dirty="0" err="1"/>
              <a:t>stab.glu</a:t>
            </a:r>
            <a:r>
              <a:rPr lang="pt-PT" dirty="0"/>
              <a:t> enquanto que nos resultados da validação cruzada esse modelo foi o que obteve piores resultados devido a </a:t>
            </a:r>
            <a:r>
              <a:rPr lang="pt-PT" dirty="0" err="1"/>
              <a:t>overfitting</a:t>
            </a:r>
            <a:r>
              <a:rPr lang="pt-PT" dirty="0"/>
              <a:t>. Em alguns casos na validação cruzada obtivemos melhor resposta em modelos mais complexos mas o ganho foi tão reduzido que não compensava aumentar a complexidade.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3095" y="1655520"/>
            <a:ext cx="6260905" cy="1527050"/>
          </a:xfrm>
        </p:spPr>
        <p:txBody>
          <a:bodyPr/>
          <a:lstStyle/>
          <a:p>
            <a:r>
              <a:rPr lang="en-US" dirty="0"/>
              <a:t>AA1</a:t>
            </a:r>
            <a:br>
              <a:rPr lang="en-US" dirty="0"/>
            </a:br>
            <a:r>
              <a:rPr lang="en-US" sz="2800" dirty="0" err="1"/>
              <a:t>Apresentação</a:t>
            </a:r>
            <a:r>
              <a:rPr lang="en-US" sz="2800" dirty="0"/>
              <a:t>  do </a:t>
            </a:r>
            <a:r>
              <a:rPr lang="en-US" sz="2800" dirty="0" err="1"/>
              <a:t>trabalho</a:t>
            </a:r>
            <a:r>
              <a:rPr lang="en-US" sz="2800" dirty="0"/>
              <a:t> </a:t>
            </a:r>
            <a:r>
              <a:rPr lang="en-US" sz="2800" dirty="0" err="1"/>
              <a:t>prático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14 de </a:t>
            </a:r>
            <a:r>
              <a:rPr lang="pt-PT" sz="2000" dirty="0"/>
              <a:t>Dezembro</a:t>
            </a:r>
            <a:r>
              <a:rPr lang="en-US" sz="2000" dirty="0"/>
              <a:t> de 2018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8A04-9A2C-4404-987A-4E998FC5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Regressão logística (GLM)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10256-3B2B-4745-A0F1-D92516FF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965" y="1197405"/>
            <a:ext cx="4040188" cy="484620"/>
          </a:xfrm>
        </p:spPr>
        <p:txBody>
          <a:bodyPr/>
          <a:lstStyle/>
          <a:p>
            <a:r>
              <a:rPr lang="pt-PT" dirty="0"/>
              <a:t>Modelos: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221B2-2F12-4CD5-A280-DF2E2C253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84086" y="1197405"/>
            <a:ext cx="4041775" cy="484620"/>
          </a:xfrm>
        </p:spPr>
        <p:txBody>
          <a:bodyPr/>
          <a:lstStyle/>
          <a:p>
            <a:r>
              <a:rPr lang="pt-PT" dirty="0"/>
              <a:t>Gráfico Threshold: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5CB369-9650-4383-8336-9F4347E0DB0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1430" y="1808225"/>
            <a:ext cx="4583970" cy="272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44DE3F-B303-4BCC-9C07-CF1D285B0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36998"/>
              </p:ext>
            </p:extLst>
          </p:nvPr>
        </p:nvGraphicFramePr>
        <p:xfrm>
          <a:off x="460101" y="2487365"/>
          <a:ext cx="3959193" cy="136650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84849">
                  <a:extLst>
                    <a:ext uri="{9D8B030D-6E8A-4147-A177-3AD203B41FA5}">
                      <a16:colId xmlns:a16="http://schemas.microsoft.com/office/drawing/2014/main" val="1146227716"/>
                    </a:ext>
                  </a:extLst>
                </a:gridCol>
                <a:gridCol w="610820">
                  <a:extLst>
                    <a:ext uri="{9D8B030D-6E8A-4147-A177-3AD203B41FA5}">
                      <a16:colId xmlns:a16="http://schemas.microsoft.com/office/drawing/2014/main" val="1437805710"/>
                    </a:ext>
                  </a:extLst>
                </a:gridCol>
                <a:gridCol w="763524">
                  <a:extLst>
                    <a:ext uri="{9D8B030D-6E8A-4147-A177-3AD203B41FA5}">
                      <a16:colId xmlns:a16="http://schemas.microsoft.com/office/drawing/2014/main" val="2554019625"/>
                    </a:ext>
                  </a:extLst>
                </a:gridCol>
              </a:tblGrid>
              <a:tr h="301038">
                <a:tc>
                  <a:txBody>
                    <a:bodyPr/>
                    <a:lstStyle/>
                    <a:p>
                      <a:r>
                        <a:rPr lang="pt-PT" sz="15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F</a:t>
                      </a:r>
                      <a:r>
                        <a:rPr lang="en-US" sz="15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órmula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500" dirty="0" err="1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Thr</a:t>
                      </a:r>
                      <a:endParaRPr lang="en-US" sz="15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5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Erro</a:t>
                      </a:r>
                      <a:endParaRPr lang="en-US" sz="15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678393"/>
                  </a:ext>
                </a:extLst>
              </a:tr>
              <a:tr h="348823">
                <a:tc>
                  <a:txBody>
                    <a:bodyPr/>
                    <a:lstStyle/>
                    <a:p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Stab.glu^2</a:t>
                      </a:r>
                      <a:endParaRPr lang="en-US" sz="15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0.39</a:t>
                      </a:r>
                      <a:endParaRPr lang="en-US" sz="15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3.5714</a:t>
                      </a:r>
                      <a:endParaRPr lang="en-US" sz="15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604627"/>
                  </a:ext>
                </a:extLst>
              </a:tr>
              <a:tr h="348823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2"/>
                          </a:solidFill>
                        </a:rPr>
                        <a:t>Stab.glu^2+ratio</a:t>
                      </a:r>
                      <a:endParaRPr lang="en-US" sz="15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0.39</a:t>
                      </a:r>
                      <a:endParaRPr lang="en-US" sz="15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3.5714</a:t>
                      </a:r>
                      <a:endParaRPr lang="en-US" sz="15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88857"/>
                  </a:ext>
                </a:extLst>
              </a:tr>
              <a:tr h="348823"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chemeClr val="tx2"/>
                          </a:solidFill>
                        </a:rPr>
                        <a:t>Stab.glu+ratio</a:t>
                      </a:r>
                      <a:r>
                        <a:rPr lang="en-US" sz="1500" dirty="0">
                          <a:solidFill>
                            <a:schemeClr val="tx2"/>
                          </a:solidFill>
                        </a:rPr>
                        <a:t> + </a:t>
                      </a:r>
                      <a:r>
                        <a:rPr lang="en-US" sz="1500" dirty="0" err="1">
                          <a:solidFill>
                            <a:schemeClr val="tx2"/>
                          </a:solidFill>
                        </a:rPr>
                        <a:t>stab.glu</a:t>
                      </a:r>
                      <a:r>
                        <a:rPr lang="en-US" sz="1500" dirty="0">
                          <a:solidFill>
                            <a:schemeClr val="tx2"/>
                          </a:solidFill>
                        </a:rPr>
                        <a:t> x ratio</a:t>
                      </a:r>
                      <a:endParaRPr lang="en-US" sz="15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0.39</a:t>
                      </a:r>
                      <a:endParaRPr lang="en-US" sz="15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3.5520</a:t>
                      </a:r>
                      <a:endParaRPr lang="en-US" sz="15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061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71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F4F-774F-4ED1-9FE6-385C3705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KNN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3581A-6004-4B9C-94C0-18BA4FCD5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811" y="1284611"/>
            <a:ext cx="4040188" cy="479822"/>
          </a:xfrm>
        </p:spPr>
        <p:txBody>
          <a:bodyPr/>
          <a:lstStyle/>
          <a:p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abordagem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52B20-B7A0-40B0-9702-67AB0246E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69287" y="1262904"/>
            <a:ext cx="4041775" cy="479822"/>
          </a:xfrm>
        </p:spPr>
        <p:txBody>
          <a:bodyPr/>
          <a:lstStyle/>
          <a:p>
            <a:r>
              <a:rPr lang="en-US" dirty="0" err="1"/>
              <a:t>Regsubsets</a:t>
            </a:r>
            <a:endParaRPr lang="en-US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2A32792-0298-4F4A-A1DB-732042A36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2246"/>
              </p:ext>
            </p:extLst>
          </p:nvPr>
        </p:nvGraphicFramePr>
        <p:xfrm>
          <a:off x="140843" y="1869031"/>
          <a:ext cx="4428444" cy="288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697">
                  <a:extLst>
                    <a:ext uri="{9D8B030D-6E8A-4147-A177-3AD203B41FA5}">
                      <a16:colId xmlns:a16="http://schemas.microsoft.com/office/drawing/2014/main" val="4034497256"/>
                    </a:ext>
                  </a:extLst>
                </a:gridCol>
                <a:gridCol w="458115">
                  <a:extLst>
                    <a:ext uri="{9D8B030D-6E8A-4147-A177-3AD203B41FA5}">
                      <a16:colId xmlns:a16="http://schemas.microsoft.com/office/drawing/2014/main" val="2023022809"/>
                    </a:ext>
                  </a:extLst>
                </a:gridCol>
                <a:gridCol w="1371632">
                  <a:extLst>
                    <a:ext uri="{9D8B030D-6E8A-4147-A177-3AD203B41FA5}">
                      <a16:colId xmlns:a16="http://schemas.microsoft.com/office/drawing/2014/main" val="1060835024"/>
                    </a:ext>
                  </a:extLst>
                </a:gridCol>
              </a:tblGrid>
              <a:tr h="361589">
                <a:tc>
                  <a:txBody>
                    <a:bodyPr/>
                    <a:lstStyle/>
                    <a:p>
                      <a:r>
                        <a:rPr lang="pt-PT" sz="1400" dirty="0"/>
                        <a:t>Variáveis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Acerto ponderado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98362"/>
                  </a:ext>
                </a:extLst>
              </a:tr>
              <a:tr h="3666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Stab.glu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3.4825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104"/>
                  </a:ext>
                </a:extLst>
              </a:tr>
              <a:tr h="366611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Stab.glu+age</a:t>
                      </a:r>
                      <a:r>
                        <a:rPr lang="en-US" sz="1400" dirty="0"/>
                        <a:t> 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3.4707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08913"/>
                  </a:ext>
                </a:extLst>
              </a:tr>
              <a:tr h="366611">
                <a:tc>
                  <a:txBody>
                    <a:bodyPr/>
                    <a:lstStyle/>
                    <a:p>
                      <a:r>
                        <a:rPr lang="en-US" sz="1400" dirty="0"/>
                        <a:t>Stab.glu+age+bp.1s 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3.5320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59937"/>
                  </a:ext>
                </a:extLst>
              </a:tr>
              <a:tr h="632781">
                <a:tc>
                  <a:txBody>
                    <a:bodyPr/>
                    <a:lstStyle/>
                    <a:p>
                      <a:r>
                        <a:rPr lang="en-US" sz="1400" dirty="0"/>
                        <a:t>Stab.glu+age+bp.1s+ratio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3.5316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51346"/>
                  </a:ext>
                </a:extLst>
              </a:tr>
              <a:tr h="632781">
                <a:tc>
                  <a:txBody>
                    <a:bodyPr/>
                    <a:lstStyle/>
                    <a:p>
                      <a:r>
                        <a:rPr lang="en-US" sz="1400" dirty="0"/>
                        <a:t>Stab.glu+age+bp.1s+ratio+waist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3.5307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83918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9A60B42B-582D-4B15-818A-23C13C0CD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15459"/>
              </p:ext>
            </p:extLst>
          </p:nvPr>
        </p:nvGraphicFramePr>
        <p:xfrm>
          <a:off x="4878604" y="1720768"/>
          <a:ext cx="4124553" cy="330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087">
                  <a:extLst>
                    <a:ext uri="{9D8B030D-6E8A-4147-A177-3AD203B41FA5}">
                      <a16:colId xmlns:a16="http://schemas.microsoft.com/office/drawing/2014/main" val="4034497256"/>
                    </a:ext>
                  </a:extLst>
                </a:gridCol>
                <a:gridCol w="458115">
                  <a:extLst>
                    <a:ext uri="{9D8B030D-6E8A-4147-A177-3AD203B41FA5}">
                      <a16:colId xmlns:a16="http://schemas.microsoft.com/office/drawing/2014/main" val="2023022809"/>
                    </a:ext>
                  </a:extLst>
                </a:gridCol>
                <a:gridCol w="1224351">
                  <a:extLst>
                    <a:ext uri="{9D8B030D-6E8A-4147-A177-3AD203B41FA5}">
                      <a16:colId xmlns:a16="http://schemas.microsoft.com/office/drawing/2014/main" val="1060835024"/>
                    </a:ext>
                  </a:extLst>
                </a:gridCol>
              </a:tblGrid>
              <a:tr h="482379">
                <a:tc>
                  <a:txBody>
                    <a:bodyPr/>
                    <a:lstStyle/>
                    <a:p>
                      <a:r>
                        <a:rPr lang="pt-PT" sz="1400" dirty="0"/>
                        <a:t>Variáveis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Acerto ponderado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98362"/>
                  </a:ext>
                </a:extLst>
              </a:tr>
              <a:tr h="341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Stab.glu+chol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3.4902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104"/>
                  </a:ext>
                </a:extLst>
              </a:tr>
              <a:tr h="341295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Stab.glu+ratio+age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3.4766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08913"/>
                  </a:ext>
                </a:extLst>
              </a:tr>
              <a:tr h="341295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Stab.glu+ratio+age+time.ppn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3.4286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59937"/>
                  </a:ext>
                </a:extLst>
              </a:tr>
              <a:tr h="589085">
                <a:tc>
                  <a:txBody>
                    <a:bodyPr/>
                    <a:lstStyle/>
                    <a:p>
                      <a:r>
                        <a:rPr lang="en-US" sz="1400" dirty="0"/>
                        <a:t>(F)</a:t>
                      </a:r>
                      <a:r>
                        <a:rPr lang="en-US" sz="1400" dirty="0" err="1"/>
                        <a:t>stab.glu+chol+age</a:t>
                      </a:r>
                      <a:r>
                        <a:rPr lang="en-US" sz="1400" dirty="0"/>
                        <a:t> 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3.4684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51346"/>
                  </a:ext>
                </a:extLst>
              </a:tr>
              <a:tr h="589085">
                <a:tc>
                  <a:txBody>
                    <a:bodyPr/>
                    <a:lstStyle/>
                    <a:p>
                      <a:r>
                        <a:rPr lang="en-US" sz="1400" dirty="0"/>
                        <a:t>(F)</a:t>
                      </a:r>
                      <a:r>
                        <a:rPr lang="en-US" sz="1400" dirty="0" err="1"/>
                        <a:t>stab.glu+chol+age+time.ppn</a:t>
                      </a:r>
                      <a:r>
                        <a:rPr lang="en-US" sz="1400" dirty="0"/>
                        <a:t> 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3.4014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83918"/>
                  </a:ext>
                </a:extLst>
              </a:tr>
              <a:tr h="589085">
                <a:tc>
                  <a:txBody>
                    <a:bodyPr/>
                    <a:lstStyle/>
                    <a:p>
                      <a:r>
                        <a:rPr lang="en-US" sz="1400" dirty="0"/>
                        <a:t>(B)</a:t>
                      </a:r>
                      <a:r>
                        <a:rPr lang="en-US" sz="1400" dirty="0" err="1"/>
                        <a:t>stab.glu+ratio</a:t>
                      </a:r>
                      <a:r>
                        <a:rPr lang="en-US" sz="1400" dirty="0"/>
                        <a:t> 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3.4820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9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48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28B5-519F-4016-A08B-EEB5BBCE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QDA E LDA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51446-ABD3-469E-869E-FDB0E6F8D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2440C-E8F6-4065-8EF9-94BCD3962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LDA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89B3118-A871-4D9D-9383-A4C60B302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66218"/>
              </p:ext>
            </p:extLst>
          </p:nvPr>
        </p:nvGraphicFramePr>
        <p:xfrm>
          <a:off x="448966" y="2274595"/>
          <a:ext cx="3858930" cy="21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310">
                  <a:extLst>
                    <a:ext uri="{9D8B030D-6E8A-4147-A177-3AD203B41FA5}">
                      <a16:colId xmlns:a16="http://schemas.microsoft.com/office/drawing/2014/main" val="1191845396"/>
                    </a:ext>
                  </a:extLst>
                </a:gridCol>
                <a:gridCol w="1286310">
                  <a:extLst>
                    <a:ext uri="{9D8B030D-6E8A-4147-A177-3AD203B41FA5}">
                      <a16:colId xmlns:a16="http://schemas.microsoft.com/office/drawing/2014/main" val="3683160750"/>
                    </a:ext>
                  </a:extLst>
                </a:gridCol>
                <a:gridCol w="1286310">
                  <a:extLst>
                    <a:ext uri="{9D8B030D-6E8A-4147-A177-3AD203B41FA5}">
                      <a16:colId xmlns:a16="http://schemas.microsoft.com/office/drawing/2014/main" val="1891413670"/>
                    </a:ext>
                  </a:extLst>
                </a:gridCol>
              </a:tblGrid>
              <a:tr h="676813">
                <a:tc>
                  <a:txBody>
                    <a:bodyPr/>
                    <a:lstStyle/>
                    <a:p>
                      <a:r>
                        <a:rPr lang="pt-PT" sz="1800" dirty="0"/>
                        <a:t>Variáveis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Acerto Ponderado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22803"/>
                  </a:ext>
                </a:extLst>
              </a:tr>
              <a:tr h="392122">
                <a:tc>
                  <a:txBody>
                    <a:bodyPr/>
                    <a:lstStyle/>
                    <a:p>
                      <a:r>
                        <a:rPr lang="pt-PT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2.8265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787191"/>
                  </a:ext>
                </a:extLst>
              </a:tr>
              <a:tr h="392122">
                <a:tc>
                  <a:txBody>
                    <a:bodyPr/>
                    <a:lstStyle/>
                    <a:p>
                      <a:r>
                        <a:rPr lang="pt-PT" sz="1800" dirty="0"/>
                        <a:t>Age+bp.1s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2.8260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07425"/>
                  </a:ext>
                </a:extLst>
              </a:tr>
              <a:tr h="676813">
                <a:tc>
                  <a:txBody>
                    <a:bodyPr/>
                    <a:lstStyle/>
                    <a:p>
                      <a:r>
                        <a:rPr lang="pt-PT" sz="1800" dirty="0"/>
                        <a:t>Age+bp.1s+waist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2.9115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73922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58EC755C-8481-4F2D-90B0-EFC94D75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191494"/>
              </p:ext>
            </p:extLst>
          </p:nvPr>
        </p:nvGraphicFramePr>
        <p:xfrm>
          <a:off x="4836105" y="2273574"/>
          <a:ext cx="3858930" cy="21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310">
                  <a:extLst>
                    <a:ext uri="{9D8B030D-6E8A-4147-A177-3AD203B41FA5}">
                      <a16:colId xmlns:a16="http://schemas.microsoft.com/office/drawing/2014/main" val="1191845396"/>
                    </a:ext>
                  </a:extLst>
                </a:gridCol>
                <a:gridCol w="1286310">
                  <a:extLst>
                    <a:ext uri="{9D8B030D-6E8A-4147-A177-3AD203B41FA5}">
                      <a16:colId xmlns:a16="http://schemas.microsoft.com/office/drawing/2014/main" val="3683160750"/>
                    </a:ext>
                  </a:extLst>
                </a:gridCol>
                <a:gridCol w="1286310">
                  <a:extLst>
                    <a:ext uri="{9D8B030D-6E8A-4147-A177-3AD203B41FA5}">
                      <a16:colId xmlns:a16="http://schemas.microsoft.com/office/drawing/2014/main" val="1891413670"/>
                    </a:ext>
                  </a:extLst>
                </a:gridCol>
              </a:tblGrid>
              <a:tr h="676813">
                <a:tc>
                  <a:txBody>
                    <a:bodyPr/>
                    <a:lstStyle/>
                    <a:p>
                      <a:r>
                        <a:rPr lang="pt-PT" sz="1800" dirty="0"/>
                        <a:t>Variáveis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Acerto Ponderado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22803"/>
                  </a:ext>
                </a:extLst>
              </a:tr>
              <a:tr h="392122">
                <a:tc>
                  <a:txBody>
                    <a:bodyPr/>
                    <a:lstStyle/>
                    <a:p>
                      <a:r>
                        <a:rPr lang="pt-PT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2.8578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787191"/>
                  </a:ext>
                </a:extLst>
              </a:tr>
              <a:tr h="392122">
                <a:tc>
                  <a:txBody>
                    <a:bodyPr/>
                    <a:lstStyle/>
                    <a:p>
                      <a:r>
                        <a:rPr lang="pt-PT" sz="1800" dirty="0"/>
                        <a:t>Age+bp.1s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2.8039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07425"/>
                  </a:ext>
                </a:extLst>
              </a:tr>
              <a:tr h="676813">
                <a:tc>
                  <a:txBody>
                    <a:bodyPr/>
                    <a:lstStyle/>
                    <a:p>
                      <a:r>
                        <a:rPr lang="pt-PT" sz="1800" dirty="0"/>
                        <a:t>Age+bp.1s+waist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2.9364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7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34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92C3-61CD-4836-8499-9A5CC9EF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103" y="330282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pt-PT" dirty="0"/>
              <a:t>Seleção melhor modelo (CV)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DCEE190F-81DC-4AEB-9C40-C23098F2CD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621381"/>
                  </p:ext>
                </p:extLst>
              </p:nvPr>
            </p:nvGraphicFramePr>
            <p:xfrm>
              <a:off x="448964" y="1808225"/>
              <a:ext cx="8246072" cy="2364279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061518">
                      <a:extLst>
                        <a:ext uri="{9D8B030D-6E8A-4147-A177-3AD203B41FA5}">
                          <a16:colId xmlns:a16="http://schemas.microsoft.com/office/drawing/2014/main" val="350918994"/>
                        </a:ext>
                      </a:extLst>
                    </a:gridCol>
                    <a:gridCol w="2061518">
                      <a:extLst>
                        <a:ext uri="{9D8B030D-6E8A-4147-A177-3AD203B41FA5}">
                          <a16:colId xmlns:a16="http://schemas.microsoft.com/office/drawing/2014/main" val="554453022"/>
                        </a:ext>
                      </a:extLst>
                    </a:gridCol>
                    <a:gridCol w="2061518">
                      <a:extLst>
                        <a:ext uri="{9D8B030D-6E8A-4147-A177-3AD203B41FA5}">
                          <a16:colId xmlns:a16="http://schemas.microsoft.com/office/drawing/2014/main" val="4062502196"/>
                        </a:ext>
                      </a:extLst>
                    </a:gridCol>
                    <a:gridCol w="2061518">
                      <a:extLst>
                        <a:ext uri="{9D8B030D-6E8A-4147-A177-3AD203B41FA5}">
                          <a16:colId xmlns:a16="http://schemas.microsoft.com/office/drawing/2014/main" val="2248031875"/>
                        </a:ext>
                      </a:extLst>
                    </a:gridCol>
                  </a:tblGrid>
                  <a:tr h="5759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Modelo</a:t>
                          </a:r>
                          <a:endParaRPr lang="en-US" sz="17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Regressão linear</a:t>
                          </a:r>
                          <a:endParaRPr lang="en-US" sz="17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6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Regressão logística</a:t>
                          </a:r>
                          <a:endParaRPr lang="en-US" sz="16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 KNN</a:t>
                          </a:r>
                          <a:endParaRPr lang="en-US" sz="17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60528281"/>
                      </a:ext>
                    </a:extLst>
                  </a:tr>
                  <a:tr h="5759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Fórmula</a:t>
                          </a:r>
                          <a:endParaRPr lang="en-US" sz="17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/>
                            <a:t>Stab.glu</a:t>
                          </a:r>
                          <a:r>
                            <a:rPr lang="en-US" sz="1600" dirty="0"/>
                            <a:t> + age</a:t>
                          </a:r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stab.glu^2</a:t>
                          </a:r>
                          <a:endParaRPr lang="en-US" sz="16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stab.glu + age + bp.1s</a:t>
                          </a:r>
                          <a:endParaRPr lang="en-US" sz="16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62183875"/>
                      </a:ext>
                    </a:extLst>
                  </a:tr>
                  <a:tr h="5759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PT" sz="17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Threshold</a:t>
                          </a:r>
                          <a:endParaRPr kumimoji="0" lang="en-US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&gt;7</a:t>
                          </a:r>
                          <a:endParaRPr lang="en-US" sz="29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0.39</a:t>
                          </a:r>
                          <a:endParaRPr lang="en-US" sz="16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K=10</a:t>
                          </a:r>
                          <a:endParaRPr lang="en-US" sz="16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32742085"/>
                      </a:ext>
                    </a:extLst>
                  </a:tr>
                  <a:tr h="5759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PT" sz="17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Erro ponderado</a:t>
                          </a:r>
                          <a:endParaRPr kumimoji="0" lang="en-US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pt-PT" sz="16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𝑎𝑑𝑗</m:t>
                              </m:r>
                              <m:r>
                                <a:rPr lang="pt-PT" sz="16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 </m:t>
                              </m:r>
                              <m:sSup>
                                <m:sSupPr>
                                  <m:ctrlPr>
                                    <a:rPr lang="pt-PT" sz="16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pt-PT" sz="16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PT" sz="16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sz="16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56.23%</a:t>
                          </a:r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b="1" dirty="0"/>
                            <a:t>3.5714</a:t>
                          </a:r>
                          <a:endParaRPr lang="en-US" sz="1600" b="1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3.5320</a:t>
                          </a:r>
                          <a:endParaRPr lang="en-US" sz="16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168521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DCEE190F-81DC-4AEB-9C40-C23098F2CD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621381"/>
                  </p:ext>
                </p:extLst>
              </p:nvPr>
            </p:nvGraphicFramePr>
            <p:xfrm>
              <a:off x="448964" y="1808225"/>
              <a:ext cx="8246072" cy="2364279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061518">
                      <a:extLst>
                        <a:ext uri="{9D8B030D-6E8A-4147-A177-3AD203B41FA5}">
                          <a16:colId xmlns:a16="http://schemas.microsoft.com/office/drawing/2014/main" val="350918994"/>
                        </a:ext>
                      </a:extLst>
                    </a:gridCol>
                    <a:gridCol w="2061518">
                      <a:extLst>
                        <a:ext uri="{9D8B030D-6E8A-4147-A177-3AD203B41FA5}">
                          <a16:colId xmlns:a16="http://schemas.microsoft.com/office/drawing/2014/main" val="554453022"/>
                        </a:ext>
                      </a:extLst>
                    </a:gridCol>
                    <a:gridCol w="2061518">
                      <a:extLst>
                        <a:ext uri="{9D8B030D-6E8A-4147-A177-3AD203B41FA5}">
                          <a16:colId xmlns:a16="http://schemas.microsoft.com/office/drawing/2014/main" val="4062502196"/>
                        </a:ext>
                      </a:extLst>
                    </a:gridCol>
                    <a:gridCol w="2061518">
                      <a:extLst>
                        <a:ext uri="{9D8B030D-6E8A-4147-A177-3AD203B41FA5}">
                          <a16:colId xmlns:a16="http://schemas.microsoft.com/office/drawing/2014/main" val="2248031875"/>
                        </a:ext>
                      </a:extLst>
                    </a:gridCol>
                  </a:tblGrid>
                  <a:tr h="5759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Modelo</a:t>
                          </a:r>
                          <a:endParaRPr lang="en-US" sz="17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Regressão linear</a:t>
                          </a:r>
                          <a:endParaRPr lang="en-US" sz="17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6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Regressão logística</a:t>
                          </a:r>
                          <a:endParaRPr lang="en-US" sz="16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 KNN</a:t>
                          </a:r>
                          <a:endParaRPr lang="en-US" sz="17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60528281"/>
                      </a:ext>
                    </a:extLst>
                  </a:tr>
                  <a:tr h="6365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Fórmula</a:t>
                          </a:r>
                          <a:endParaRPr lang="en-US" sz="17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/>
                            <a:t>Stab.glu</a:t>
                          </a:r>
                          <a:r>
                            <a:rPr lang="en-US" sz="1600" dirty="0"/>
                            <a:t> + age</a:t>
                          </a:r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stab.glu^2</a:t>
                          </a:r>
                          <a:endParaRPr lang="en-US" sz="16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stab.glu + age + bp.1s</a:t>
                          </a:r>
                          <a:endParaRPr lang="en-US" sz="16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62183875"/>
                      </a:ext>
                    </a:extLst>
                  </a:tr>
                  <a:tr h="5759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PT" sz="17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Threshold</a:t>
                          </a:r>
                          <a:endParaRPr kumimoji="0" lang="en-US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&gt;7</a:t>
                          </a:r>
                          <a:endParaRPr lang="en-US" sz="29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0.39</a:t>
                          </a:r>
                          <a:endParaRPr lang="en-US" sz="16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K=10</a:t>
                          </a:r>
                          <a:endParaRPr lang="en-US" sz="16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32742085"/>
                      </a:ext>
                    </a:extLst>
                  </a:tr>
                  <a:tr h="5759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PT" sz="17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Erro ponderado</a:t>
                          </a:r>
                          <a:endParaRPr kumimoji="0" lang="en-US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592" t="-310526" r="-200888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b="1" dirty="0"/>
                            <a:t>3.5714</a:t>
                          </a:r>
                          <a:endParaRPr lang="en-US" sz="1600" b="1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3.5320</a:t>
                          </a:r>
                          <a:endParaRPr lang="en-US" sz="16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168521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630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8270-ED52-4DD5-8FE2-B301CE5F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2800" dirty="0"/>
              <a:t>Seleção melhor modelo </a:t>
            </a:r>
            <a:br>
              <a:rPr lang="pt-PT" sz="2000" dirty="0"/>
            </a:br>
            <a:r>
              <a:rPr lang="pt-PT" sz="2000" dirty="0"/>
              <a:t>(Teste e Treino)</a:t>
            </a: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512BE5-A204-4D03-9CCF-AA42968EC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93458"/>
              </p:ext>
            </p:extLst>
          </p:nvPr>
        </p:nvGraphicFramePr>
        <p:xfrm>
          <a:off x="448964" y="1808225"/>
          <a:ext cx="8246072" cy="2364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61518">
                  <a:extLst>
                    <a:ext uri="{9D8B030D-6E8A-4147-A177-3AD203B41FA5}">
                      <a16:colId xmlns:a16="http://schemas.microsoft.com/office/drawing/2014/main" val="350918994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554453022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4062502196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2248031875"/>
                    </a:ext>
                  </a:extLst>
                </a:gridCol>
              </a:tblGrid>
              <a:tr h="575903">
                <a:tc>
                  <a:txBody>
                    <a:bodyPr/>
                    <a:lstStyle/>
                    <a:p>
                      <a:pPr algn="ctr"/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Modelo</a:t>
                      </a:r>
                      <a:endParaRPr lang="en-US" sz="1700" dirty="0"/>
                    </a:p>
                  </a:txBody>
                  <a:tcPr marL="148887" marR="148887" marT="74445" marB="7444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Regressão linear</a:t>
                      </a:r>
                      <a:endParaRPr lang="en-US" sz="1700" dirty="0"/>
                    </a:p>
                  </a:txBody>
                  <a:tcPr marL="148887" marR="148887" marT="74445" marB="7444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Regressão logística</a:t>
                      </a:r>
                      <a:endParaRPr lang="en-US" sz="1600" dirty="0"/>
                    </a:p>
                  </a:txBody>
                  <a:tcPr marL="148887" marR="148887" marT="74445" marB="7444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KNN</a:t>
                      </a:r>
                      <a:endParaRPr lang="en-US" sz="1700" dirty="0"/>
                    </a:p>
                  </a:txBody>
                  <a:tcPr marL="148887" marR="148887" marT="74445" marB="7444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528281"/>
                  </a:ext>
                </a:extLst>
              </a:tr>
              <a:tr h="585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Fórmula</a:t>
                      </a:r>
                      <a:endParaRPr lang="en-US" sz="1700" dirty="0"/>
                    </a:p>
                  </a:txBody>
                  <a:tcPr marL="148887" marR="148887" marT="74445" marB="7444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Stab.glu + age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887" marR="148887" marT="74445" marB="7444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stab.glu^2</a:t>
                      </a:r>
                      <a:endParaRPr lang="en-US" sz="1600" dirty="0"/>
                    </a:p>
                  </a:txBody>
                  <a:tcPr marL="148887" marR="148887" marT="74445" marB="7444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stab.glu + age + bp.1s</a:t>
                      </a:r>
                      <a:endParaRPr lang="en-US" sz="1600" dirty="0"/>
                    </a:p>
                  </a:txBody>
                  <a:tcPr marL="148887" marR="148887" marT="74445" marB="7444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183875"/>
                  </a:ext>
                </a:extLst>
              </a:tr>
              <a:tr h="575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887" marR="148887" marT="74445" marB="7444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&gt;7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887" marR="148887" marT="74445" marB="7444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0.39</a:t>
                      </a:r>
                      <a:endParaRPr lang="en-US" sz="1600" dirty="0"/>
                    </a:p>
                  </a:txBody>
                  <a:tcPr marL="148887" marR="148887" marT="74445" marB="7444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K=10</a:t>
                      </a:r>
                      <a:endParaRPr lang="en-US" sz="1600" dirty="0"/>
                    </a:p>
                  </a:txBody>
                  <a:tcPr marL="148887" marR="148887" marT="74445" marB="7444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742085"/>
                  </a:ext>
                </a:extLst>
              </a:tr>
              <a:tr h="575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Erro ponderado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887" marR="148887" marT="74445" marB="7444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/>
                        <a:t>3.6318 </a:t>
                      </a:r>
                      <a:endParaRPr lang="en-US" sz="1800" b="1" dirty="0"/>
                    </a:p>
                  </a:txBody>
                  <a:tcPr marL="148887" marR="148887" marT="74445" marB="7444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/>
                        <a:t>3.5991</a:t>
                      </a:r>
                      <a:endParaRPr lang="en-US" sz="1600" b="0" dirty="0"/>
                    </a:p>
                  </a:txBody>
                  <a:tcPr marL="148887" marR="148887" marT="74445" marB="7444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/>
                        <a:t>3.5665</a:t>
                      </a:r>
                      <a:endParaRPr lang="en-US" sz="1600" b="0" dirty="0"/>
                    </a:p>
                  </a:txBody>
                  <a:tcPr marL="148887" marR="148887" marT="74445" marB="7444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685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05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470E-2517-4686-AA14-8B388624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Modelo escolhido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464CF-3826-4A3C-8607-8CACB2C27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accent1"/>
                </a:solidFill>
              </a:rPr>
              <a:t>Modelo:</a:t>
            </a:r>
            <a:r>
              <a:rPr lang="pt-PT" dirty="0"/>
              <a:t> </a:t>
            </a:r>
            <a:r>
              <a:rPr lang="pt-PT" b="0" dirty="0"/>
              <a:t>Regressão linear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B491605-7030-44BF-A402-90C79AE557F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99976" y="2266340"/>
                <a:ext cx="5344676" cy="2137871"/>
              </a:xfrm>
            </p:spPr>
            <p:txBody>
              <a:bodyPr>
                <a:normAutofit/>
              </a:bodyPr>
              <a:lstStyle/>
              <a:p>
                <a:pPr algn="l">
                  <a:buFont typeface="Wingdings" panose="05000000000000000000" pitchFamily="2" charset="2"/>
                  <a:buChar char="ü"/>
                </a:pPr>
                <a:r>
                  <a:rPr lang="pt-PT" sz="1600" b="1" dirty="0">
                    <a:solidFill>
                      <a:schemeClr val="accent1"/>
                    </a:solidFill>
                  </a:rPr>
                  <a:t>Fórmula</a:t>
                </a:r>
                <a:r>
                  <a:rPr lang="pt-PT" sz="1600" b="1" dirty="0"/>
                  <a:t>:  </a:t>
                </a:r>
                <a:r>
                  <a:rPr lang="pt-PT" sz="1600" b="1" dirty="0" err="1"/>
                  <a:t>glyhb</a:t>
                </a:r>
                <a:r>
                  <a:rPr lang="pt-PT" sz="1600" b="1" dirty="0"/>
                  <a:t> = 1.693 + 0.027*</a:t>
                </a:r>
                <a:r>
                  <a:rPr lang="pt-PT" sz="1600" b="1" dirty="0" err="1"/>
                  <a:t>stab.glu</a:t>
                </a:r>
                <a:r>
                  <a:rPr lang="pt-PT" sz="1600" b="1" dirty="0"/>
                  <a:t> + 0.020*age</a:t>
                </a:r>
              </a:p>
              <a:p>
                <a:pPr algn="l">
                  <a:buFont typeface="Wingdings" panose="05000000000000000000" pitchFamily="2" charset="2"/>
                  <a:buChar char="ü"/>
                </a:pPr>
                <a:r>
                  <a:rPr lang="pt-PT" sz="1600" b="1" dirty="0" err="1">
                    <a:solidFill>
                      <a:schemeClr val="accent1"/>
                    </a:solidFill>
                  </a:rPr>
                  <a:t>Adjusted</a:t>
                </a:r>
                <a:r>
                  <a:rPr lang="pt-PT" sz="1600" b="1" dirty="0">
                    <a:solidFill>
                      <a:schemeClr val="accent1"/>
                    </a:solidFill>
                  </a:rPr>
                  <a:t> R</a:t>
                </a:r>
                <a:r>
                  <a:rPr lang="pt-PT" sz="1600" b="1" baseline="30000" dirty="0">
                    <a:solidFill>
                      <a:schemeClr val="accent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pt-PT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600" b="1" dirty="0">
                    <a:solidFill>
                      <a:schemeClr val="accent1"/>
                    </a:solidFill>
                  </a:rPr>
                  <a:t>: </a:t>
                </a:r>
                <a:r>
                  <a:rPr lang="pt-PT" sz="1600" b="1" dirty="0"/>
                  <a:t>56.23%</a:t>
                </a:r>
              </a:p>
              <a:p>
                <a:pPr algn="l">
                  <a:buFont typeface="Wingdings" panose="05000000000000000000" pitchFamily="2" charset="2"/>
                  <a:buChar char="ü"/>
                </a:pPr>
                <a:r>
                  <a:rPr lang="pt-PT" sz="1600" b="1" dirty="0">
                    <a:solidFill>
                      <a:schemeClr val="accent1"/>
                    </a:solidFill>
                  </a:rPr>
                  <a:t>Acerto ponderado: </a:t>
                </a:r>
                <a:r>
                  <a:rPr lang="pt-PT" sz="1600" b="1" dirty="0"/>
                  <a:t>3.63</a:t>
                </a:r>
              </a:p>
              <a:p>
                <a:pPr algn="l">
                  <a:buFont typeface="Wingdings" panose="05000000000000000000" pitchFamily="2" charset="2"/>
                  <a:buChar char="ü"/>
                </a:pPr>
                <a:r>
                  <a:rPr lang="pt-PT" sz="1600" b="1" dirty="0">
                    <a:solidFill>
                      <a:schemeClr val="accent1"/>
                    </a:solidFill>
                  </a:rPr>
                  <a:t>Acerto total: </a:t>
                </a:r>
                <a:r>
                  <a:rPr lang="pt-PT" sz="1600" b="1" dirty="0">
                    <a:solidFill>
                      <a:schemeClr val="tx1"/>
                    </a:solidFill>
                  </a:rPr>
                  <a:t>95.88%</a:t>
                </a:r>
              </a:p>
              <a:p>
                <a:pPr algn="l">
                  <a:buFont typeface="Wingdings" panose="05000000000000000000" pitchFamily="2" charset="2"/>
                  <a:buChar char="ü"/>
                </a:pPr>
                <a:r>
                  <a:rPr lang="pt-PT" sz="1600" b="1" dirty="0">
                    <a:solidFill>
                      <a:schemeClr val="accent1"/>
                    </a:solidFill>
                  </a:rPr>
                  <a:t>Acerto positivos: </a:t>
                </a:r>
                <a:r>
                  <a:rPr lang="pt-PT" sz="1600" b="1" dirty="0">
                    <a:solidFill>
                      <a:schemeClr val="tx1"/>
                    </a:solidFill>
                  </a:rPr>
                  <a:t>71.43%</a:t>
                </a:r>
              </a:p>
              <a:p>
                <a:pPr algn="l">
                  <a:buFont typeface="Wingdings" panose="05000000000000000000" pitchFamily="2" charset="2"/>
                  <a:buChar char="ü"/>
                </a:pPr>
                <a:r>
                  <a:rPr lang="pt-PT" sz="1600" b="1" dirty="0">
                    <a:solidFill>
                      <a:schemeClr val="accent1"/>
                    </a:solidFill>
                  </a:rPr>
                  <a:t>Acerto negativos: </a:t>
                </a:r>
                <a:r>
                  <a:rPr lang="pt-PT" sz="1600" b="1" dirty="0">
                    <a:solidFill>
                      <a:schemeClr val="tx1"/>
                    </a:solidFill>
                  </a:rPr>
                  <a:t>100%</a:t>
                </a:r>
              </a:p>
              <a:p>
                <a:pPr algn="l">
                  <a:buFont typeface="Wingdings" panose="05000000000000000000" pitchFamily="2" charset="2"/>
                  <a:buChar char="ü"/>
                </a:pPr>
                <a:endParaRPr lang="en-US" sz="16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B491605-7030-44BF-A402-90C79AE55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99976" y="2266340"/>
                <a:ext cx="5344676" cy="2137871"/>
              </a:xfrm>
              <a:blipFill>
                <a:blip r:embed="rId3"/>
                <a:stretch>
                  <a:fillRect l="-457" t="-85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040BA5E5-6CD6-4489-BE8A-D596871E9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9050" y="1920020"/>
            <a:ext cx="2144974" cy="21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04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0B13-D341-41D0-821A-1F0AA51D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Discussão de resultados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E6852-DCCF-480C-89DC-B0F77094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766" y="1655520"/>
            <a:ext cx="8398775" cy="3054099"/>
          </a:xfrm>
        </p:spPr>
        <p:txBody>
          <a:bodyPr>
            <a:norm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pt-PT" sz="1500" dirty="0"/>
              <a:t>Será que o colesterol/pressão arterial/tempo após refeição/fatores corporais afetam os diabetes?</a:t>
            </a:r>
          </a:p>
          <a:p>
            <a:pPr algn="l"/>
            <a:endParaRPr lang="pt-PT" sz="1500" dirty="0"/>
          </a:p>
          <a:p>
            <a:pPr marL="342900" indent="-342900" algn="l">
              <a:buBlip>
                <a:blip r:embed="rId3"/>
              </a:buBlip>
            </a:pPr>
            <a:r>
              <a:rPr lang="pt-PT" sz="1500" dirty="0"/>
              <a:t>Qual fator corporal explica melhor o valor da diabete? </a:t>
            </a:r>
          </a:p>
          <a:p>
            <a:pPr marL="342900" indent="-342900" algn="l">
              <a:buBlip>
                <a:blip r:embed="rId3"/>
              </a:buBlip>
            </a:pPr>
            <a:endParaRPr lang="pt-PT" sz="1500" dirty="0"/>
          </a:p>
          <a:p>
            <a:pPr marL="342900" indent="-342900" algn="l">
              <a:buBlip>
                <a:blip r:embed="rId3"/>
              </a:buBlip>
            </a:pPr>
            <a:r>
              <a:rPr lang="pt-PT" sz="1500" dirty="0"/>
              <a:t> Quais fatores influenciam mais o resultado final? </a:t>
            </a:r>
          </a:p>
          <a:p>
            <a:pPr algn="l"/>
            <a:endParaRPr lang="pt-PT" sz="1500" dirty="0"/>
          </a:p>
          <a:p>
            <a:pPr marL="342900" indent="-342900" algn="l">
              <a:buBlip>
                <a:blip r:embed="rId3"/>
              </a:buBlip>
            </a:pPr>
            <a:r>
              <a:rPr lang="pt-PT" sz="1500" dirty="0"/>
              <a:t>De que forma os fatores selecionados para a explicação dos resultados o influenciam? (crescentemente, decrescentemente, linearmente) </a:t>
            </a:r>
          </a:p>
          <a:p>
            <a:pPr algn="l"/>
            <a:endParaRPr lang="pt-PT" sz="1500" dirty="0"/>
          </a:p>
          <a:p>
            <a:pPr algn="l"/>
            <a:endParaRPr lang="pt-PT" sz="1500" dirty="0"/>
          </a:p>
        </p:txBody>
      </p:sp>
    </p:spTree>
    <p:extLst>
      <p:ext uri="{BB962C8B-B14F-4D97-AF65-F5344CB8AC3E}">
        <p14:creationId xmlns:p14="http://schemas.microsoft.com/office/powerpoint/2010/main" val="4214412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D4979B-DE0B-436D-B32B-B0D47FFAAEE6}"/>
              </a:ext>
            </a:extLst>
          </p:cNvPr>
          <p:cNvSpPr/>
          <p:nvPr/>
        </p:nvSpPr>
        <p:spPr>
          <a:xfrm>
            <a:off x="296260" y="1350110"/>
            <a:ext cx="90095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Blip>
                <a:blip r:embed="rId3"/>
              </a:buBlip>
            </a:pPr>
            <a:r>
              <a:rPr lang="pt-PT" sz="1500" b="1" dirty="0">
                <a:solidFill>
                  <a:srgbClr val="002060"/>
                </a:solidFill>
              </a:rPr>
              <a:t> Qual a probabilidade (ou confiança no resultado) de uma pessoa com as caraterísticas X (por exemplo colesterol=180, altura=175, peso=67, etc.) ter diabetes?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9A30DC-B167-4BEE-8E20-7C5BB42AA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40389"/>
              </p:ext>
            </p:extLst>
          </p:nvPr>
        </p:nvGraphicFramePr>
        <p:xfrm>
          <a:off x="754374" y="2113635"/>
          <a:ext cx="7482545" cy="1028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3888">
                  <a:extLst>
                    <a:ext uri="{9D8B030D-6E8A-4147-A177-3AD203B41FA5}">
                      <a16:colId xmlns:a16="http://schemas.microsoft.com/office/drawing/2014/main" val="2840921503"/>
                    </a:ext>
                  </a:extLst>
                </a:gridCol>
                <a:gridCol w="2493888">
                  <a:extLst>
                    <a:ext uri="{9D8B030D-6E8A-4147-A177-3AD203B41FA5}">
                      <a16:colId xmlns:a16="http://schemas.microsoft.com/office/drawing/2014/main" val="1793255086"/>
                    </a:ext>
                  </a:extLst>
                </a:gridCol>
                <a:gridCol w="2494769">
                  <a:extLst>
                    <a:ext uri="{9D8B030D-6E8A-4147-A177-3AD203B41FA5}">
                      <a16:colId xmlns:a16="http://schemas.microsoft.com/office/drawing/2014/main" val="4197123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Stab.glu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Confiança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2291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0.5%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0133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29.9%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9933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54.7%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785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211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73.8%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462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231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86.3%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75913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24FE12D-8F28-4792-A0C1-94F23AB2E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61202"/>
              </p:ext>
            </p:extLst>
          </p:nvPr>
        </p:nvGraphicFramePr>
        <p:xfrm>
          <a:off x="754375" y="3239393"/>
          <a:ext cx="7482545" cy="857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3888">
                  <a:extLst>
                    <a:ext uri="{9D8B030D-6E8A-4147-A177-3AD203B41FA5}">
                      <a16:colId xmlns:a16="http://schemas.microsoft.com/office/drawing/2014/main" val="1199771801"/>
                    </a:ext>
                  </a:extLst>
                </a:gridCol>
                <a:gridCol w="2493888">
                  <a:extLst>
                    <a:ext uri="{9D8B030D-6E8A-4147-A177-3AD203B41FA5}">
                      <a16:colId xmlns:a16="http://schemas.microsoft.com/office/drawing/2014/main" val="3937307625"/>
                    </a:ext>
                  </a:extLst>
                </a:gridCol>
                <a:gridCol w="2494769">
                  <a:extLst>
                    <a:ext uri="{9D8B030D-6E8A-4147-A177-3AD203B41FA5}">
                      <a16:colId xmlns:a16="http://schemas.microsoft.com/office/drawing/2014/main" val="4227634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Stab.glu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Confiança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5549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16.7%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062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37%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42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54.7%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4146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66%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993594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98AC1746-92DB-4474-9AA7-A993D2D1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pt-PT" dirty="0"/>
              <a:t>Discussão de 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5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1CE9-9EFD-4304-B21B-96D0848A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Discussão de resultados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FB595A2-681C-4BC3-9C91-8CEAA8C0AA0A}"/>
              </a:ext>
            </a:extLst>
          </p:cNvPr>
          <p:cNvSpPr txBox="1">
            <a:spLocks/>
          </p:cNvSpPr>
          <p:nvPr/>
        </p:nvSpPr>
        <p:spPr>
          <a:xfrm>
            <a:off x="754375" y="1655520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A65C7DC-8944-4818-8CE1-442C8E3D2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964" y="1350110"/>
            <a:ext cx="8398775" cy="137434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pt-PT" sz="1500" dirty="0"/>
              <a:t> Qual a taxa de incidência em pessoas com menos e com mais de 50 anos? </a:t>
            </a:r>
          </a:p>
          <a:p>
            <a:pPr algn="l"/>
            <a:endParaRPr lang="pt-PT" sz="1500" dirty="0"/>
          </a:p>
          <a:p>
            <a:pPr marL="342900" indent="-342900" algn="l">
              <a:buBlip>
                <a:blip r:embed="rId3">
                  <a:extLst/>
                </a:blip>
              </a:buBlip>
            </a:pPr>
            <a:r>
              <a:rPr lang="pt-PT" sz="1500" dirty="0"/>
              <a:t>Qual a cidade apresenta maior incidência? (visto serem só dois podemos comparar)</a:t>
            </a:r>
          </a:p>
          <a:p>
            <a:pPr algn="l"/>
            <a:endParaRPr lang="pt-PT" sz="1500" dirty="0"/>
          </a:p>
          <a:p>
            <a:pPr marL="342900" indent="-342900" algn="l">
              <a:buBlip>
                <a:blip r:embed="rId3"/>
              </a:buBlip>
            </a:pPr>
            <a:r>
              <a:rPr lang="pt-PT" sz="1500" dirty="0"/>
              <a:t>O resultado é mais exato utilizando um modelo de classificação ou de regressão (e de seguida classificando)?</a:t>
            </a:r>
            <a:endParaRPr lang="en-US" sz="1500" dirty="0"/>
          </a:p>
          <a:p>
            <a:pPr algn="l"/>
            <a:endParaRPr lang="pt-PT" sz="1500" dirty="0"/>
          </a:p>
        </p:txBody>
      </p:sp>
      <p:pic>
        <p:nvPicPr>
          <p:cNvPr id="2050" name="Picture 2" descr="https://scontent.fopo1-1.fna.fbcdn.net/v/t1.15752-9/48277351_329235637908992_6174549030312345600_n.png?_nc_cat=108&amp;_nc_ht=scontent.fopo1-1.fna&amp;oh=1c043f919072149135165d93c264ab9b&amp;oe=5C923BFB">
            <a:extLst>
              <a:ext uri="{FF2B5EF4-FFF2-40B4-BE49-F238E27FC236}">
                <a16:creationId xmlns:a16="http://schemas.microsoft.com/office/drawing/2014/main" id="{4BF49BF8-9E44-4721-B2FF-7ADC6B02B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4" y="2556054"/>
            <a:ext cx="4015713" cy="238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E4AD43-839F-4F64-81BA-FB3C4BAE1032}"/>
              </a:ext>
            </a:extLst>
          </p:cNvPr>
          <p:cNvSpPr/>
          <p:nvPr/>
        </p:nvSpPr>
        <p:spPr>
          <a:xfrm>
            <a:off x="4648351" y="2968585"/>
            <a:ext cx="4205882" cy="173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</a:pPr>
            <a:r>
              <a:rPr lang="pt-PT" sz="14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Incidência em pessoas com mais/menos do que 50 anos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1200" dirty="0">
                <a:ea typeface="Calibri" panose="020F0502020204030204" pitchFamily="34" charset="0"/>
                <a:cs typeface="Times New Roman" panose="02020603050405020304" pitchFamily="18" charset="0"/>
              </a:rPr>
              <a:t>94.22% das pessoas que têm menos de 50 anos não têm diabetes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1200" dirty="0">
                <a:ea typeface="Calibri" panose="020F0502020204030204" pitchFamily="34" charset="0"/>
                <a:cs typeface="Times New Roman" panose="02020603050405020304" pitchFamily="18" charset="0"/>
              </a:rPr>
              <a:t>70,4% das pessoas que têm mais de 50 anos não têm diabetes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1200" dirty="0">
                <a:ea typeface="Calibri" panose="020F0502020204030204" pitchFamily="34" charset="0"/>
                <a:cs typeface="Times New Roman" panose="02020603050405020304" pitchFamily="18" charset="0"/>
              </a:rPr>
              <a:t>42.55% dos que não têm diabetes têm mais de 50 anos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1200" dirty="0">
                <a:ea typeface="Calibri" panose="020F0502020204030204" pitchFamily="34" charset="0"/>
                <a:cs typeface="Times New Roman" panose="02020603050405020304" pitchFamily="18" charset="0"/>
              </a:rPr>
              <a:t>83.54% dos que têm diabetes têm mais de 50 anos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354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9C69-3DB0-454C-AEF0-8191DB41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Fim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5E0925-C825-47D9-BA05-877AC709D3FF}"/>
              </a:ext>
            </a:extLst>
          </p:cNvPr>
          <p:cNvSpPr/>
          <p:nvPr/>
        </p:nvSpPr>
        <p:spPr>
          <a:xfrm>
            <a:off x="1288841" y="2113635"/>
            <a:ext cx="65663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8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Q &amp; 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772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C6FE01A-BD39-4550-9E80-AC7DB6685E00}"/>
              </a:ext>
            </a:extLst>
          </p:cNvPr>
          <p:cNvSpPr txBox="1">
            <a:spLocks/>
          </p:cNvSpPr>
          <p:nvPr/>
        </p:nvSpPr>
        <p:spPr>
          <a:xfrm>
            <a:off x="4724704" y="2419045"/>
            <a:ext cx="3512215" cy="16797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Nome:           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Diabetes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Origem:         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EUA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Data:              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1997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Quantidade: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403 obs. e 19 var</a:t>
            </a:r>
            <a:endParaRPr lang="pt-PT" sz="18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200" dirty="0"/>
              <a:t>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A92D594-D996-4D96-8C96-D7F60D984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1748" y="1347902"/>
            <a:ext cx="2466728" cy="34490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95580-427C-4482-9948-8953BD8521E7}"/>
              </a:ext>
            </a:extLst>
          </p:cNvPr>
          <p:cNvSpPr/>
          <p:nvPr/>
        </p:nvSpPr>
        <p:spPr>
          <a:xfrm>
            <a:off x="4336499" y="1808225"/>
            <a:ext cx="3233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24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Informações do </a:t>
            </a:r>
            <a:r>
              <a:rPr lang="pt-PT" sz="2400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Dataset</a:t>
            </a:r>
            <a:r>
              <a:rPr lang="pt-PT" sz="24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Variáveis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197406"/>
            <a:ext cx="2290575" cy="3358356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Stab.glu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Chol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T</a:t>
            </a:r>
            <a:r>
              <a:rPr lang="en-US" sz="2000" dirty="0" err="1"/>
              <a:t>ime.ppn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Hip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Weight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Height</a:t>
            </a: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A52391-2A34-4CA3-9A51-5B2D8DB55134}"/>
              </a:ext>
            </a:extLst>
          </p:cNvPr>
          <p:cNvGrpSpPr/>
          <p:nvPr/>
        </p:nvGrpSpPr>
        <p:grpSpPr>
          <a:xfrm>
            <a:off x="2208671" y="3598322"/>
            <a:ext cx="4726658" cy="955234"/>
            <a:chOff x="1823310" y="3586202"/>
            <a:chExt cx="5948297" cy="1202123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68E4C3D1-1034-4342-B9E1-E9E8CD0A5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23310" y="3673900"/>
              <a:ext cx="1114425" cy="111442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CD455E1-AF04-4FEE-92E0-0A93E518F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53589" y="3595195"/>
              <a:ext cx="1114425" cy="1114425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C04F1E8-A1C0-4668-831B-3D68FD1C9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26904" y="3673898"/>
              <a:ext cx="1114425" cy="111442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39324477-EBE0-4500-8191-224BA2A99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40246" y="3647649"/>
              <a:ext cx="1114425" cy="1114425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DF0D595-56B8-4E85-BCDD-FA8875518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57182" y="3586202"/>
              <a:ext cx="1114425" cy="1114425"/>
            </a:xfrm>
            <a:prstGeom prst="rect">
              <a:avLst/>
            </a:prstGeom>
          </p:spPr>
        </p:pic>
      </p:grp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7D016BA-CE40-4518-B34F-54DDDADAE0D2}"/>
              </a:ext>
            </a:extLst>
          </p:cNvPr>
          <p:cNvSpPr txBox="1">
            <a:spLocks/>
          </p:cNvSpPr>
          <p:nvPr/>
        </p:nvSpPr>
        <p:spPr>
          <a:xfrm>
            <a:off x="4327602" y="1165670"/>
            <a:ext cx="2290575" cy="3358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Bp.1s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B</a:t>
            </a:r>
            <a:r>
              <a:rPr lang="en-US" sz="2000" dirty="0"/>
              <a:t>p.1d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B</a:t>
            </a:r>
            <a:r>
              <a:rPr lang="en-US" sz="2000" dirty="0"/>
              <a:t>p.2s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Bp.2d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Gly.hb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Ratio</a:t>
            </a:r>
            <a:endParaRPr lang="en-US" sz="2000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7CBD3A2D-5FF3-4079-9777-42C7B4898226}"/>
              </a:ext>
            </a:extLst>
          </p:cNvPr>
          <p:cNvSpPr txBox="1">
            <a:spLocks/>
          </p:cNvSpPr>
          <p:nvPr/>
        </p:nvSpPr>
        <p:spPr>
          <a:xfrm>
            <a:off x="5916853" y="1163464"/>
            <a:ext cx="2290575" cy="3358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Ratio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Frame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Location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Hdl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Gender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Waist</a:t>
            </a:r>
            <a:endParaRPr lang="en-US" sz="20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CB51168-837F-404A-A8A2-266F229DF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06183" y="3592222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6695DC-2D58-431E-8BF3-DDD6614F2E9C}"/>
              </a:ext>
            </a:extLst>
          </p:cNvPr>
          <p:cNvSpPr/>
          <p:nvPr/>
        </p:nvSpPr>
        <p:spPr>
          <a:xfrm>
            <a:off x="1288842" y="2419045"/>
            <a:ext cx="65663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Análise exploratória 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B4B7C34-70F5-4529-8F88-E66CAFA46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5" b="8420"/>
          <a:stretch/>
        </p:blipFill>
        <p:spPr>
          <a:xfrm>
            <a:off x="63195" y="1527903"/>
            <a:ext cx="1784623" cy="165466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influencia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047997"/>
            <a:ext cx="4040188" cy="479822"/>
          </a:xfrm>
        </p:spPr>
        <p:txBody>
          <a:bodyPr/>
          <a:lstStyle/>
          <a:p>
            <a:r>
              <a:rPr lang="en-US" dirty="0"/>
              <a:t>Var Binária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53260" y="1099345"/>
            <a:ext cx="4041775" cy="479822"/>
          </a:xfrm>
        </p:spPr>
        <p:txBody>
          <a:bodyPr/>
          <a:lstStyle/>
          <a:p>
            <a:r>
              <a:rPr lang="pt-PT" dirty="0" err="1"/>
              <a:t>Gly.hb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16FD16-B60D-4493-98F3-583FC8BAF8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9"/>
          <a:stretch/>
        </p:blipFill>
        <p:spPr>
          <a:xfrm>
            <a:off x="1823310" y="1527819"/>
            <a:ext cx="1749491" cy="18404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02DABE-8BFE-442B-BB4B-CE9D5CE497FD}"/>
              </a:ext>
            </a:extLst>
          </p:cNvPr>
          <p:cNvSpPr txBox="1"/>
          <p:nvPr/>
        </p:nvSpPr>
        <p:spPr>
          <a:xfrm>
            <a:off x="2589393" y="3029865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Age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0A80B5-C3BC-416C-B756-A2301F2678E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6" b="9187"/>
          <a:stretch/>
        </p:blipFill>
        <p:spPr>
          <a:xfrm>
            <a:off x="185347" y="3297531"/>
            <a:ext cx="1637963" cy="1564794"/>
          </a:xfrm>
          <a:prstGeom prst="rect">
            <a:avLst/>
          </a:prstGeom>
        </p:spPr>
      </p:pic>
      <p:pic>
        <p:nvPicPr>
          <p:cNvPr id="22" name="Imagem 26">
            <a:extLst>
              <a:ext uri="{FF2B5EF4-FFF2-40B4-BE49-F238E27FC236}">
                <a16:creationId xmlns:a16="http://schemas.microsoft.com/office/drawing/2014/main" id="{F65A5F16-81FB-4C27-990F-69451532F65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12" y="3335275"/>
            <a:ext cx="1518235" cy="14794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E5D9EF-A10F-4988-9D2E-01FCC481A710}"/>
              </a:ext>
            </a:extLst>
          </p:cNvPr>
          <p:cNvSpPr txBox="1"/>
          <p:nvPr/>
        </p:nvSpPr>
        <p:spPr>
          <a:xfrm>
            <a:off x="811102" y="4646881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  Ratio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E4654D-B792-4964-9860-05CBE7F4154C}"/>
              </a:ext>
            </a:extLst>
          </p:cNvPr>
          <p:cNvSpPr txBox="1"/>
          <p:nvPr/>
        </p:nvSpPr>
        <p:spPr>
          <a:xfrm>
            <a:off x="2434130" y="4646881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  Bp.1s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9C3C5F-265F-4F91-877C-8F9ABA9709A7}"/>
              </a:ext>
            </a:extLst>
          </p:cNvPr>
          <p:cNvSpPr txBox="1"/>
          <p:nvPr/>
        </p:nvSpPr>
        <p:spPr>
          <a:xfrm>
            <a:off x="790032" y="2967126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Stab.glu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4AEDF-7CAD-41F4-BE8A-143CA9042F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6" b="-402"/>
          <a:stretch/>
        </p:blipFill>
        <p:spPr>
          <a:xfrm>
            <a:off x="4915563" y="1558478"/>
            <a:ext cx="3517168" cy="34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Ranking variáveis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152" y="1782127"/>
            <a:ext cx="1867389" cy="292749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Stab.glu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Age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Bp.1s</a:t>
            </a:r>
            <a:endParaRPr lang="en-US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Racio</a:t>
            </a:r>
            <a:endParaRPr lang="en-US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Waist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Weight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Hip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Hdl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Chol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Bp.1d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pt-PT" sz="1800" dirty="0"/>
          </a:p>
          <a:p>
            <a:pPr marL="0" indent="0">
              <a:buClr>
                <a:schemeClr val="accent1"/>
              </a:buClr>
              <a:buNone/>
            </a:pP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5DFC2D9-B16D-4EDC-8DFC-61D9951DC6BB}"/>
              </a:ext>
            </a:extLst>
          </p:cNvPr>
          <p:cNvSpPr txBox="1">
            <a:spLocks/>
          </p:cNvSpPr>
          <p:nvPr/>
        </p:nvSpPr>
        <p:spPr>
          <a:xfrm>
            <a:off x="2133152" y="1197405"/>
            <a:ext cx="1867389" cy="479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b="1" dirty="0"/>
              <a:t>Var </a:t>
            </a:r>
            <a:r>
              <a:rPr lang="en-US" b="1" dirty="0" err="1"/>
              <a:t>Binária</a:t>
            </a:r>
            <a:endParaRPr lang="en-US" b="1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8DB18CB-A784-4BFD-960A-5BA353CD9673}"/>
              </a:ext>
            </a:extLst>
          </p:cNvPr>
          <p:cNvSpPr txBox="1">
            <a:spLocks/>
          </p:cNvSpPr>
          <p:nvPr/>
        </p:nvSpPr>
        <p:spPr>
          <a:xfrm>
            <a:off x="4301519" y="1197405"/>
            <a:ext cx="1492121" cy="47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200" b="1" dirty="0" err="1"/>
              <a:t>Gly.hb</a:t>
            </a:r>
            <a:endParaRPr lang="en-US" sz="2200" b="1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52859732-9A2D-474B-91E4-D7B43EF3E320}"/>
              </a:ext>
            </a:extLst>
          </p:cNvPr>
          <p:cNvSpPr txBox="1">
            <a:spLocks/>
          </p:cNvSpPr>
          <p:nvPr/>
        </p:nvSpPr>
        <p:spPr>
          <a:xfrm>
            <a:off x="4301519" y="1754785"/>
            <a:ext cx="1867389" cy="2927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Stab.glu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Age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T</a:t>
            </a:r>
            <a:r>
              <a:rPr lang="en-US" sz="1800" dirty="0"/>
              <a:t>ime.ppn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Hip</a:t>
            </a:r>
            <a:endParaRPr lang="en-US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Waist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Bp.1d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Chol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Height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Weigth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pt-PT" sz="1800" dirty="0"/>
          </a:p>
          <a:p>
            <a:pPr marL="0" indent="0">
              <a:buClr>
                <a:schemeClr val="accent1"/>
              </a:buClr>
              <a:buFont typeface="Arial" pitchFamily="34" charset="0"/>
              <a:buNone/>
            </a:pP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710AEC-396F-4B8D-A838-635CB830D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3640" y="1718000"/>
            <a:ext cx="2984479" cy="22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0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normalidade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22E68E-EF5D-4820-850B-F0F53E5EA88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2" y="1044700"/>
            <a:ext cx="1679755" cy="19851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2DD2AF-FDFC-453B-9694-611167DB159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77" y="1196083"/>
            <a:ext cx="1681200" cy="1983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BCF2A6-6389-4A95-B3BF-42710D3F00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4" y="3442103"/>
            <a:ext cx="2263813" cy="1420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14ED6-59CB-4ECD-BB4D-3B04B61942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55" y="3323513"/>
            <a:ext cx="2626498" cy="1657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923A8C-50FE-4AAD-AEBF-A566210981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55" y="3323513"/>
            <a:ext cx="2115168" cy="1476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69A70F-6E90-4234-89FC-94D3431415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609" y="1196083"/>
            <a:ext cx="2574146" cy="1917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A047B5-6E36-4555-95A2-0A00FF1496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077" y="1237803"/>
            <a:ext cx="2724923" cy="2029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28602C-4232-48A4-9BEE-CC386DDB1F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14" y="1796922"/>
            <a:ext cx="3667180" cy="2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9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Seleção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583479-D0C4-498D-A973-B6E2ED9066EC}"/>
              </a:ext>
            </a:extLst>
          </p:cNvPr>
          <p:cNvSpPr/>
          <p:nvPr/>
        </p:nvSpPr>
        <p:spPr>
          <a:xfrm>
            <a:off x="67201" y="2419045"/>
            <a:ext cx="9009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LM </a:t>
            </a:r>
            <a:r>
              <a:rPr lang="pt-PT" sz="3500" dirty="0" err="1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vs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GLM </a:t>
            </a:r>
            <a:r>
              <a:rPr lang="pt-PT" sz="3500" dirty="0" err="1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r>
              <a:rPr lang="pt-PT" sz="5400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QDA </a:t>
            </a:r>
            <a:r>
              <a:rPr lang="pt-PT" sz="3500" dirty="0" err="1">
                <a:solidFill>
                  <a:srgbClr val="F79646">
                    <a:lumMod val="7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KNN </a:t>
            </a:r>
            <a:r>
              <a:rPr lang="pt-PT" sz="3500" dirty="0" err="1">
                <a:solidFill>
                  <a:srgbClr val="F79646">
                    <a:lumMod val="7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LDA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4863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CD63-B446-4250-88C7-8A376851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Regressão linear (LM)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884FF25-CAD8-400F-9772-197FC1559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152" y="1444252"/>
            <a:ext cx="4040188" cy="484620"/>
          </a:xfrm>
        </p:spPr>
        <p:txBody>
          <a:bodyPr/>
          <a:lstStyle/>
          <a:p>
            <a:r>
              <a:rPr lang="pt-PT" dirty="0"/>
              <a:t>Modelos: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55D4032-E380-4053-96AF-E5A4ECA5A6DE}"/>
              </a:ext>
            </a:extLst>
          </p:cNvPr>
          <p:cNvSpPr txBox="1">
            <a:spLocks/>
          </p:cNvSpPr>
          <p:nvPr/>
        </p:nvSpPr>
        <p:spPr>
          <a:xfrm>
            <a:off x="296260" y="2575455"/>
            <a:ext cx="2443280" cy="1985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/>
              <a:t>stab.glu</a:t>
            </a:r>
            <a:endParaRPr lang="en-US" sz="2000" dirty="0"/>
          </a:p>
          <a:p>
            <a:pPr marL="400050" lvl="1" indent="0" algn="l">
              <a:buNone/>
            </a:pPr>
            <a:r>
              <a:rPr lang="en-US" sz="1400" dirty="0"/>
              <a:t>Adj. R-squared: 0.5602</a:t>
            </a:r>
          </a:p>
          <a:p>
            <a:pPr algn="l"/>
            <a:r>
              <a:rPr lang="en-US" sz="2000" dirty="0"/>
              <a:t>stab.glu^2</a:t>
            </a:r>
          </a:p>
          <a:p>
            <a:pPr marL="400050" lvl="1" indent="0" algn="l">
              <a:buNone/>
            </a:pPr>
            <a:r>
              <a:rPr lang="en-US" sz="1400" dirty="0"/>
              <a:t>Adj. R-squared: 0.5678</a:t>
            </a:r>
          </a:p>
          <a:p>
            <a:pPr algn="l"/>
            <a:r>
              <a:rPr lang="en-US" sz="2000" dirty="0"/>
              <a:t>stab.glu^3</a:t>
            </a:r>
          </a:p>
          <a:p>
            <a:pPr marL="400050" lvl="1" indent="0" algn="l">
              <a:buNone/>
            </a:pPr>
            <a:r>
              <a:rPr lang="en-US" sz="1400" dirty="0"/>
              <a:t>Adj. R-squared: 0.5877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F6D8518-D646-4C4E-803D-0FC179471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874" y="3106217"/>
            <a:ext cx="3421458" cy="19187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4322705-2593-448F-9DD4-C001DFDC3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144" y="1147264"/>
            <a:ext cx="3421458" cy="1958953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05BB0BB-43FD-4F9C-ABA0-D68615C2EC34}"/>
              </a:ext>
            </a:extLst>
          </p:cNvPr>
          <p:cNvSpPr txBox="1">
            <a:spLocks/>
          </p:cNvSpPr>
          <p:nvPr/>
        </p:nvSpPr>
        <p:spPr>
          <a:xfrm>
            <a:off x="2879246" y="2575454"/>
            <a:ext cx="2443280" cy="1985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/>
              <a:t>stab.glu</a:t>
            </a:r>
            <a:endParaRPr lang="en-US" sz="2000" dirty="0"/>
          </a:p>
          <a:p>
            <a:pPr marL="400050" lvl="1" indent="0" algn="l">
              <a:buNone/>
            </a:pPr>
            <a:r>
              <a:rPr lang="en-US" sz="1400" dirty="0"/>
              <a:t>Adj. R-squared: 0.5678</a:t>
            </a:r>
          </a:p>
          <a:p>
            <a:pPr algn="l"/>
            <a:r>
              <a:rPr lang="en-US" sz="2000" dirty="0"/>
              <a:t>stab.glu^2</a:t>
            </a:r>
          </a:p>
          <a:p>
            <a:pPr marL="400050" lvl="1" indent="0" algn="l">
              <a:buNone/>
            </a:pPr>
            <a:r>
              <a:rPr lang="en-US" sz="1400" dirty="0"/>
              <a:t>Adj. R-squared: 0.5621</a:t>
            </a:r>
          </a:p>
          <a:p>
            <a:pPr algn="l"/>
            <a:r>
              <a:rPr lang="en-US" sz="2000" dirty="0"/>
              <a:t>stab.glu^3</a:t>
            </a:r>
          </a:p>
          <a:p>
            <a:pPr marL="400050" lvl="1" indent="0" algn="l">
              <a:buNone/>
            </a:pPr>
            <a:r>
              <a:rPr lang="en-US" sz="1400" dirty="0"/>
              <a:t>Adj. R-squared: 0.5581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5895EA-6229-4B5B-B0DE-FFF8EB5A537A}"/>
              </a:ext>
            </a:extLst>
          </p:cNvPr>
          <p:cNvSpPr txBox="1"/>
          <p:nvPr/>
        </p:nvSpPr>
        <p:spPr>
          <a:xfrm>
            <a:off x="296260" y="2107032"/>
            <a:ext cx="213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t-PT" b="1" dirty="0">
                <a:solidFill>
                  <a:srgbClr val="002060"/>
                </a:solidFill>
              </a:rPr>
              <a:t>Dados de treino: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09A40C-0695-4A76-8250-924364ECB823}"/>
              </a:ext>
            </a:extLst>
          </p:cNvPr>
          <p:cNvSpPr txBox="1"/>
          <p:nvPr/>
        </p:nvSpPr>
        <p:spPr>
          <a:xfrm>
            <a:off x="2739540" y="2107032"/>
            <a:ext cx="213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t-PT" b="1" dirty="0">
                <a:solidFill>
                  <a:srgbClr val="002060"/>
                </a:solidFill>
              </a:rPr>
              <a:t>Dados de teste:</a:t>
            </a:r>
          </a:p>
        </p:txBody>
      </p:sp>
    </p:spTree>
    <p:extLst>
      <p:ext uri="{BB962C8B-B14F-4D97-AF65-F5344CB8AC3E}">
        <p14:creationId xmlns:p14="http://schemas.microsoft.com/office/powerpoint/2010/main" val="362215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1753</Words>
  <Application>Microsoft Office PowerPoint</Application>
  <PresentationFormat>Apresentação no Ecrã (16:9)</PresentationFormat>
  <Paragraphs>322</Paragraphs>
  <Slides>19</Slides>
  <Notes>18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Wingdings</vt:lpstr>
      <vt:lpstr>Office Theme</vt:lpstr>
      <vt:lpstr>AA1 Apresentação  do trabalho prático</vt:lpstr>
      <vt:lpstr>Dataset</vt:lpstr>
      <vt:lpstr>Variáveis </vt:lpstr>
      <vt:lpstr>Apresentação do PowerPoint</vt:lpstr>
      <vt:lpstr>Análise de influencia</vt:lpstr>
      <vt:lpstr>Ranking variáveis</vt:lpstr>
      <vt:lpstr>Análise de normalidade</vt:lpstr>
      <vt:lpstr>Seleção do modelo</vt:lpstr>
      <vt:lpstr>Regressão linear (LM)</vt:lpstr>
      <vt:lpstr>Regressão logística (GLM)</vt:lpstr>
      <vt:lpstr>KNN</vt:lpstr>
      <vt:lpstr>QDA E LDA</vt:lpstr>
      <vt:lpstr>Seleção melhor modelo (CV)</vt:lpstr>
      <vt:lpstr>Seleção melhor modelo  (Teste e Treino)</vt:lpstr>
      <vt:lpstr>Modelo escolhido</vt:lpstr>
      <vt:lpstr>Discussão de resultados</vt:lpstr>
      <vt:lpstr>Discussão de resultados</vt:lpstr>
      <vt:lpstr>Discussão de resultados</vt:lpstr>
      <vt:lpstr>Fim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Ricardo Peixoto</cp:lastModifiedBy>
  <cp:revision>185</cp:revision>
  <dcterms:created xsi:type="dcterms:W3CDTF">2013-08-21T19:17:07Z</dcterms:created>
  <dcterms:modified xsi:type="dcterms:W3CDTF">2018-12-13T14:47:41Z</dcterms:modified>
</cp:coreProperties>
</file>