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2" r:id="rId3"/>
    <p:sldId id="273" r:id="rId4"/>
    <p:sldId id="274" r:id="rId5"/>
    <p:sldId id="275" r:id="rId6"/>
    <p:sldId id="278" r:id="rId7"/>
    <p:sldId id="276" r:id="rId8"/>
    <p:sldId id="281" r:id="rId9"/>
    <p:sldId id="277" r:id="rId10"/>
    <p:sldId id="280" r:id="rId11"/>
    <p:sldId id="282" r:id="rId12"/>
    <p:sldId id="279" r:id="rId13"/>
    <p:sldId id="271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71465-7309-4537-8575-2542A9416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BDF5E-D467-4459-9218-203BF1307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028E8A-37ED-458F-BA2F-D28C474D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DEECB7-6EEA-4786-8A8B-61D83DF8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854B6F-47C0-422F-9C2B-2E7DD0EE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467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065DE-AD15-441F-ACE6-619DD273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B96ED93-6CB5-41F4-A12D-67DAC75E2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2B1D1C-32FF-4152-B1FD-1B78454D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C00D7F-7485-4414-86BD-8B915A8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E01A06-5E2E-43F4-A9BF-86A7ACFE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278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515068-6CB3-40D1-94C5-07DC5B76E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AC916E-E262-4905-BD0D-D227AE7FD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BB4153-F59D-49BA-B733-48A3192D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3A5A3A-8E47-43CB-92C1-E9D7E7EF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A349CE-0C63-4FAE-8EA2-365C72D3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88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6829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220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93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0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7758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0139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215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6BF4C-5586-438F-B51A-C779AAD6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9B58C1-7ABF-40D2-8A37-590B607E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5E1B79-E7E3-4AE9-AA6F-13435E7E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924375-01CA-403A-8CFC-84FAFC29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49258C-CA05-40D3-AE46-DAF00B16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51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0078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315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170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AC46E-F3F2-4124-B3AE-365EECF4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D89D7B-DF60-4997-812B-C74C8BB0D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7BF6C6-D9B6-4815-B8F9-E6079D74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B59AA0-B06F-410F-AB6C-0231F90D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09EF02-97ED-4EE4-8914-FFD5D66D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075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8EB0F-101F-4C20-8B23-DDDAD1B2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8F3692-9152-4B70-B8D4-98184EA04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53F1BD-B59E-48CE-B159-7988B897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466EA0-EDD3-43F2-A276-1C317929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8C01AF-6341-47DF-BA6B-C73595B2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0C84A1-3D9D-4E6A-8BD4-B0392622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73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EB800-759E-46A7-9A3F-87A72F0D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D140B86-9D95-4CD6-A556-C198FB1BF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B740A4D-04B5-4D8C-8210-6440EA21C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55F248B-2665-49F9-89CE-D83763681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7B96B96-8F29-4F65-922C-113F92571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1F6AEA2-A29F-4B2E-90E5-F9E5F2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346EA15-B587-4E77-A52F-0C6225AC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05E6518-02EE-4ED5-BA32-A030DE33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54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F7E63-DF97-4421-90DB-BCA6523F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FE1121E-CD9D-43F6-B66B-276DA45E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A098F4E-6E3F-4902-999F-137667F9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945650-0E18-4CA4-B710-439B9886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3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78AF51-93DA-4EBD-BAB3-5425A0E1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1F70B08-FD3F-437B-A5FF-4B806718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6F0D463-8477-4850-8D59-0F685A9D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22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50667-B876-45C0-BC27-07BFE5CB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9A20F5-41C5-428C-9850-97D6D9CE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EBBA920-B702-41CA-96FF-35D84842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1C96410-BA07-41EC-BB9C-FDAF0732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155E69-369F-49D8-8DAC-0F45770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16FAADC-9313-41F5-BC02-40547D6F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1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F6539-B9BD-4682-B3F9-5EA6F171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FC063E3-3448-41E9-A60C-07FCB2D4C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94C98D4-2826-418D-AE32-91D94BDD4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CE6A06D-5DDA-408F-93C0-45E29314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700AAC3-0BCB-4A8A-BA1D-90605723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76C04B9-94E4-4E22-9092-DFC2245D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746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A095079-A83B-465C-B62E-9A169014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0AB502-4FCC-4895-B572-7C8C8775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9B2CEF-4D5A-4E6E-AD57-6E06C87C0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C48C-F49D-4577-97C6-C917FD8AB6A9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9B13A0D-6A57-46D0-A995-F5D773701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840027-688F-4CAC-8A5C-AE11B52EC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C6DA3-5E86-4630-8482-5F629A97E7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32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94CBEF-9209-437C-9847-B27A004804CD}" type="datetimeFigureOut">
              <a:rPr lang="pt-PT" smtClean="0"/>
              <a:t>01/04/2019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9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15887-3989-43B1-AA2D-5C192552C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3291878"/>
            <a:ext cx="10058399" cy="769442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Redes Neuronais Artificiais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B128F-49B5-4659-92F3-CA32BEE0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058399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Carlos campos</a:t>
            </a:r>
          </a:p>
          <a:p>
            <a:r>
              <a:rPr lang="pt-PT" dirty="0"/>
              <a:t>José Oliveira</a:t>
            </a:r>
          </a:p>
          <a:p>
            <a:r>
              <a:rPr lang="pt-PT" dirty="0"/>
              <a:t>Vítor Castro 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586F1D7E-09FE-4822-A730-07A98EF73A37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051" y="247751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1BED96-C4B4-435B-9DD1-704337DDE3FC}"/>
              </a:ext>
            </a:extLst>
          </p:cNvPr>
          <p:cNvSpPr/>
          <p:nvPr/>
        </p:nvSpPr>
        <p:spPr>
          <a:xfrm>
            <a:off x="3556000" y="299554"/>
            <a:ext cx="2974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Escola de Engenharia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Departamento de Informática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2018/2019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93BE83-635C-4CAA-80EE-57B7D401D5D4}"/>
              </a:ext>
            </a:extLst>
          </p:cNvPr>
          <p:cNvSpPr txBox="1"/>
          <p:nvPr/>
        </p:nvSpPr>
        <p:spPr>
          <a:xfrm>
            <a:off x="1100051" y="2375893"/>
            <a:ext cx="10058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Computação Natural</a:t>
            </a:r>
          </a:p>
        </p:txBody>
      </p:sp>
    </p:spTree>
    <p:extLst>
      <p:ext uri="{BB962C8B-B14F-4D97-AF65-F5344CB8AC3E}">
        <p14:creationId xmlns:p14="http://schemas.microsoft.com/office/powerpoint/2010/main" val="108295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8A73-FBC0-45DA-9751-64B8EE17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522F1-06D9-48D7-A989-8CBFE208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05703"/>
            <a:ext cx="11792931" cy="7433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for ( i in </a:t>
            </a:r>
            <a:r>
              <a:rPr lang="pt-PT" sz="2400" dirty="0" err="1"/>
              <a:t>number_generations</a:t>
            </a:r>
            <a:r>
              <a:rPr lang="pt-PT" sz="2400" dirty="0"/>
              <a:t> ):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sz="2200" dirty="0"/>
              <a:t>for( cromo in </a:t>
            </a:r>
            <a:r>
              <a:rPr lang="pt-PT" sz="2200" dirty="0" err="1"/>
              <a:t>population</a:t>
            </a:r>
            <a:r>
              <a:rPr lang="pt-PT" sz="2200" dirty="0"/>
              <a:t> ):</a:t>
            </a:r>
          </a:p>
          <a:p>
            <a:pPr marL="1351460" lvl="5" indent="-342900"/>
            <a:r>
              <a:rPr lang="pt-PT" sz="2000" dirty="0"/>
              <a:t> Caso este cromossoma seja “pai”:</a:t>
            </a:r>
          </a:p>
          <a:p>
            <a:pPr marL="1208560" lvl="6" indent="0">
              <a:buNone/>
            </a:pPr>
            <a:r>
              <a:rPr lang="pt-PT" sz="2000" dirty="0"/>
              <a:t>     – obtém o valor de fitness  da última geração</a:t>
            </a:r>
          </a:p>
          <a:p>
            <a:pPr marL="1351460" lvl="5" indent="-342900"/>
            <a:r>
              <a:rPr lang="pt-PT" sz="2000" dirty="0"/>
              <a:t>  Caso seja um novo cromossoma :</a:t>
            </a:r>
          </a:p>
          <a:p>
            <a:pPr marL="1208560" lvl="6" indent="0">
              <a:buNone/>
            </a:pPr>
            <a:r>
              <a:rPr lang="pt-PT" sz="2000" dirty="0"/>
              <a:t>     – calcula valor de fitness para este cromossoma</a:t>
            </a:r>
          </a:p>
          <a:p>
            <a:pPr marL="1351460" lvl="5" indent="-342900"/>
            <a:r>
              <a:rPr lang="pt-PT" sz="2000" dirty="0"/>
              <a:t>Armazena valor de fitness</a:t>
            </a:r>
            <a:endParaRPr lang="pt-PT" sz="2200" dirty="0"/>
          </a:p>
          <a:p>
            <a:pPr marL="749808" lvl="1" indent="-457200">
              <a:buFont typeface="+mj-lt"/>
              <a:buAutoNum type="arabicPeriod"/>
            </a:pPr>
            <a:r>
              <a:rPr lang="pt-PT" sz="2200" dirty="0" err="1"/>
              <a:t>select_mating_pool</a:t>
            </a:r>
            <a:r>
              <a:rPr lang="pt-PT" sz="2200" dirty="0"/>
              <a:t>()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sz="2200" dirty="0"/>
              <a:t>crossover()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sz="2200" dirty="0" err="1"/>
              <a:t>mutation</a:t>
            </a:r>
            <a:r>
              <a:rPr lang="pt-PT" sz="2200" dirty="0"/>
              <a:t>()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sz="2200" dirty="0"/>
              <a:t>Criação de uma nova população</a:t>
            </a:r>
          </a:p>
          <a:p>
            <a:pPr marL="841248" lvl="4" indent="0">
              <a:buNone/>
            </a:pPr>
            <a:r>
              <a:rPr lang="pt-PT" sz="2000" dirty="0"/>
              <a:t>	</a:t>
            </a:r>
          </a:p>
          <a:p>
            <a:pPr marL="292608" lvl="1" indent="0">
              <a:buNone/>
            </a:pPr>
            <a:endParaRPr lang="pt-PT" sz="2200" dirty="0"/>
          </a:p>
          <a:p>
            <a:pPr marL="0" indent="0">
              <a:buNone/>
            </a:pPr>
            <a:endParaRPr lang="pt-PT" sz="2400" dirty="0"/>
          </a:p>
          <a:p>
            <a:pPr marL="292608" lvl="1" indent="0">
              <a:buNone/>
            </a:pPr>
            <a:r>
              <a:rPr lang="pt-PT" sz="2200" dirty="0"/>
              <a:t>     </a:t>
            </a:r>
            <a:endParaRPr lang="pt-PT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1A05BC-5D4A-4292-B90D-7FD5E88E922B}"/>
              </a:ext>
            </a:extLst>
          </p:cNvPr>
          <p:cNvSpPr/>
          <p:nvPr/>
        </p:nvSpPr>
        <p:spPr>
          <a:xfrm>
            <a:off x="914400" y="1737360"/>
            <a:ext cx="1498862" cy="4713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27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2AA35-C859-457E-B263-6BED2BED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finais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4A7B2-A3E5-4752-89FF-B54A0A08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4" y="1893364"/>
            <a:ext cx="5190399" cy="33523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82A784-A48E-4404-B56A-51B5C5A4B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8" y="5561808"/>
            <a:ext cx="10856607" cy="292237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397A9932-8285-4B4E-A50E-B635C9FEAFD5}"/>
              </a:ext>
            </a:extLst>
          </p:cNvPr>
          <p:cNvCxnSpPr>
            <a:cxnSpLocks/>
          </p:cNvCxnSpPr>
          <p:nvPr/>
        </p:nvCxnSpPr>
        <p:spPr>
          <a:xfrm flipV="1">
            <a:off x="6664751" y="3811674"/>
            <a:ext cx="1179544" cy="169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6EF24F-74BC-4A33-AADB-C82BA9319FC5}"/>
              </a:ext>
            </a:extLst>
          </p:cNvPr>
          <p:cNvSpPr txBox="1"/>
          <p:nvPr/>
        </p:nvSpPr>
        <p:spPr>
          <a:xfrm>
            <a:off x="7164371" y="2185602"/>
            <a:ext cx="3751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Learning</a:t>
            </a:r>
            <a:r>
              <a:rPr lang="pt-PT" dirty="0"/>
              <a:t> rate = 0.07056685</a:t>
            </a:r>
          </a:p>
          <a:p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nodes = 8</a:t>
            </a:r>
          </a:p>
          <a:p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hidden</a:t>
            </a:r>
            <a:r>
              <a:rPr lang="pt-PT" dirty="0"/>
              <a:t> </a:t>
            </a:r>
            <a:r>
              <a:rPr lang="pt-PT" dirty="0" err="1"/>
              <a:t>layers</a:t>
            </a:r>
            <a:r>
              <a:rPr lang="pt-PT" dirty="0"/>
              <a:t> = 16</a:t>
            </a:r>
          </a:p>
          <a:p>
            <a:r>
              <a:rPr lang="pt-PT" dirty="0" err="1"/>
              <a:t>Activation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= </a:t>
            </a:r>
            <a:r>
              <a:rPr lang="pt-PT" dirty="0" err="1"/>
              <a:t>Softmax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869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15887-3989-43B1-AA2D-5C192552C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3291878"/>
            <a:ext cx="10058399" cy="769442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Redes Neuronais Artificiais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B128F-49B5-4659-92F3-CA32BEE0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058399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Carlos campos</a:t>
            </a:r>
          </a:p>
          <a:p>
            <a:r>
              <a:rPr lang="pt-PT" dirty="0"/>
              <a:t>José Oliveira</a:t>
            </a:r>
          </a:p>
          <a:p>
            <a:r>
              <a:rPr lang="pt-PT" dirty="0"/>
              <a:t>Vítor Castro 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586F1D7E-09FE-4822-A730-07A98EF73A37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051" y="247751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1BED96-C4B4-435B-9DD1-704337DDE3FC}"/>
              </a:ext>
            </a:extLst>
          </p:cNvPr>
          <p:cNvSpPr/>
          <p:nvPr/>
        </p:nvSpPr>
        <p:spPr>
          <a:xfrm>
            <a:off x="3556000" y="299554"/>
            <a:ext cx="2974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Escola de Engenharia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Departamento de Informática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2018/2019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93BE83-635C-4CAA-80EE-57B7D401D5D4}"/>
              </a:ext>
            </a:extLst>
          </p:cNvPr>
          <p:cNvSpPr txBox="1"/>
          <p:nvPr/>
        </p:nvSpPr>
        <p:spPr>
          <a:xfrm>
            <a:off x="1100051" y="2375893"/>
            <a:ext cx="10058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Computação Natural</a:t>
            </a:r>
          </a:p>
        </p:txBody>
      </p:sp>
    </p:spTree>
    <p:extLst>
      <p:ext uri="{BB962C8B-B14F-4D97-AF65-F5344CB8AC3E}">
        <p14:creationId xmlns:p14="http://schemas.microsoft.com/office/powerpoint/2010/main" val="77078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97476-0116-47AD-B158-EFE49823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Pré-processamento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D5D59A-2DD9-4606-A1E8-8CE50F03C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34" y="2125559"/>
            <a:ext cx="4959605" cy="22607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D95DDA-9E63-4D58-80AE-4CD9B0966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11" y="2003011"/>
            <a:ext cx="3594285" cy="231151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73B027C-FCC3-4A59-8364-1FA923ABED48}"/>
              </a:ext>
            </a:extLst>
          </p:cNvPr>
          <p:cNvSpPr txBox="1"/>
          <p:nvPr/>
        </p:nvSpPr>
        <p:spPr>
          <a:xfrm>
            <a:off x="2614839" y="4437078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df.describe</a:t>
            </a:r>
            <a:r>
              <a:rPr lang="pt-PT" dirty="0"/>
              <a:t>()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E8D173-D52E-40F7-BCBF-A433B498E81F}"/>
              </a:ext>
            </a:extLst>
          </p:cNvPr>
          <p:cNvSpPr txBox="1"/>
          <p:nvPr/>
        </p:nvSpPr>
        <p:spPr>
          <a:xfrm>
            <a:off x="7461786" y="4413295"/>
            <a:ext cx="369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sb.heatmap</a:t>
            </a:r>
            <a:r>
              <a:rPr lang="pt-PT" dirty="0"/>
              <a:t>(</a:t>
            </a:r>
            <a:r>
              <a:rPr lang="pt-PT" dirty="0" err="1"/>
              <a:t>df.isnull</a:t>
            </a:r>
            <a:r>
              <a:rPr lang="pt-PT" dirty="0"/>
              <a:t>(), </a:t>
            </a:r>
            <a:r>
              <a:rPr lang="pt-PT" dirty="0" err="1"/>
              <a:t>cbar</a:t>
            </a:r>
            <a:r>
              <a:rPr lang="pt-PT" dirty="0"/>
              <a:t>=False)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8B4351-3334-4FFB-90C1-56F9EC0D90C3}"/>
              </a:ext>
            </a:extLst>
          </p:cNvPr>
          <p:cNvSpPr txBox="1"/>
          <p:nvPr/>
        </p:nvSpPr>
        <p:spPr>
          <a:xfrm>
            <a:off x="3668755" y="5203595"/>
            <a:ext cx="54469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Normalização - </a:t>
            </a:r>
            <a:r>
              <a:rPr lang="pt-PT" sz="2000" dirty="0" err="1"/>
              <a:t>StandardScaler</a:t>
            </a:r>
            <a:endParaRPr lang="pt-PT" sz="2000" dirty="0"/>
          </a:p>
          <a:p>
            <a:r>
              <a:rPr lang="pt-PT" sz="2000" dirty="0"/>
              <a:t>Limpeza das valores em falta – </a:t>
            </a:r>
            <a:r>
              <a:rPr lang="pt-PT" sz="2000" dirty="0" err="1"/>
              <a:t>data.dropna</a:t>
            </a:r>
            <a:r>
              <a:rPr lang="pt-PT" sz="2000" dirty="0"/>
              <a:t>()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2457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31642-49AF-4E18-8B57-908DC58B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Construção do modelo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FAF32D-AABD-461E-BF84-8A9EA241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795" y="118110"/>
            <a:ext cx="2828925" cy="16192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74D8492-4D92-4FED-95A4-7F66DF7EBAE4}"/>
              </a:ext>
            </a:extLst>
          </p:cNvPr>
          <p:cNvSpPr txBox="1"/>
          <p:nvPr/>
        </p:nvSpPr>
        <p:spPr>
          <a:xfrm>
            <a:off x="889264" y="2417131"/>
            <a:ext cx="44180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DNNClassifier</a:t>
            </a:r>
            <a:endParaRPr lang="pt-PT" sz="2800" dirty="0"/>
          </a:p>
          <a:p>
            <a:endParaRPr lang="pt-P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Hidden</a:t>
            </a:r>
            <a:r>
              <a:rPr lang="pt-PT" dirty="0"/>
              <a:t> </a:t>
            </a:r>
            <a:r>
              <a:rPr lang="pt-PT" dirty="0" err="1"/>
              <a:t>layers</a:t>
            </a:r>
            <a:r>
              <a:rPr lang="pt-PT" dirty="0"/>
              <a:t> =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nodes =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 err="1"/>
              <a:t>Ativation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= </a:t>
            </a:r>
            <a:r>
              <a:rPr lang="pt-PT" dirty="0" err="1"/>
              <a:t>ReLu</a:t>
            </a:r>
            <a:endParaRPr lang="pt-P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 err="1"/>
              <a:t>Optimizer</a:t>
            </a:r>
            <a:r>
              <a:rPr lang="pt-PT" dirty="0"/>
              <a:t> = </a:t>
            </a:r>
            <a:r>
              <a:rPr lang="pt-PT" dirty="0" err="1"/>
              <a:t>AdamOptimizer</a:t>
            </a:r>
            <a:endParaRPr lang="pt-P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 err="1"/>
              <a:t>Learning</a:t>
            </a:r>
            <a:r>
              <a:rPr lang="pt-PT" dirty="0"/>
              <a:t> rate = 0.01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 err="1"/>
              <a:t>Dropout</a:t>
            </a:r>
            <a:r>
              <a:rPr lang="pt-PT" dirty="0"/>
              <a:t> = 0.5</a:t>
            </a:r>
          </a:p>
          <a:p>
            <a:endParaRPr lang="pt-P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C57B03-C5A6-46E2-B337-BAACD631B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90094" y="1817896"/>
            <a:ext cx="5778631" cy="434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8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C13F1-0721-4451-8AAC-A9987056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Treino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062D8B-4EDE-403C-8BD9-2C83DA54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11" y="2640608"/>
            <a:ext cx="6448425" cy="26003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6748B28-B130-40CE-814B-A4C2C0A497E3}"/>
              </a:ext>
            </a:extLst>
          </p:cNvPr>
          <p:cNvSpPr txBox="1"/>
          <p:nvPr/>
        </p:nvSpPr>
        <p:spPr>
          <a:xfrm>
            <a:off x="1297511" y="1932773"/>
            <a:ext cx="315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Cross-</a:t>
            </a:r>
            <a:r>
              <a:rPr lang="pt-PT" dirty="0" err="1"/>
              <a:t>Fold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C0E531-806D-44D9-B9D4-83DACFAA1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697" y="107151"/>
            <a:ext cx="2445313" cy="16302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38A5802-691E-4D84-91D9-0F153BCC5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328" y="2117439"/>
            <a:ext cx="2686050" cy="533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BE1649D-89AE-4F94-8A62-954EEC4CDCE0}"/>
              </a:ext>
            </a:extLst>
          </p:cNvPr>
          <p:cNvSpPr txBox="1"/>
          <p:nvPr/>
        </p:nvSpPr>
        <p:spPr>
          <a:xfrm>
            <a:off x="7745936" y="3076561"/>
            <a:ext cx="4273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for(</a:t>
            </a:r>
            <a:r>
              <a:rPr lang="pt-PT" dirty="0" err="1"/>
              <a:t>train_index,test_index</a:t>
            </a:r>
            <a:r>
              <a:rPr lang="pt-PT" dirty="0"/>
              <a:t>) in </a:t>
            </a:r>
            <a:r>
              <a:rPr lang="pt-PT" dirty="0" err="1"/>
              <a:t>kf.split</a:t>
            </a:r>
            <a:r>
              <a:rPr lang="pt-PT" dirty="0"/>
              <a:t>(X):</a:t>
            </a:r>
          </a:p>
          <a:p>
            <a:endParaRPr lang="pt-PT" dirty="0"/>
          </a:p>
          <a:p>
            <a:r>
              <a:rPr lang="pt-PT" dirty="0"/>
              <a:t>        </a:t>
            </a:r>
            <a:r>
              <a:rPr lang="pt-PT" dirty="0" err="1"/>
              <a:t>X_train</a:t>
            </a:r>
            <a:r>
              <a:rPr lang="pt-PT" dirty="0"/>
              <a:t> = </a:t>
            </a:r>
            <a:r>
              <a:rPr lang="pt-PT" dirty="0" err="1"/>
              <a:t>X.values</a:t>
            </a:r>
            <a:r>
              <a:rPr lang="pt-PT" dirty="0"/>
              <a:t>[</a:t>
            </a:r>
            <a:r>
              <a:rPr lang="pt-PT" dirty="0" err="1"/>
              <a:t>train_index</a:t>
            </a:r>
            <a:r>
              <a:rPr lang="pt-PT" dirty="0"/>
              <a:t>]</a:t>
            </a:r>
          </a:p>
          <a:p>
            <a:r>
              <a:rPr lang="pt-PT" dirty="0"/>
              <a:t>        </a:t>
            </a:r>
            <a:r>
              <a:rPr lang="pt-PT" dirty="0" err="1"/>
              <a:t>y_train</a:t>
            </a:r>
            <a:r>
              <a:rPr lang="pt-PT" dirty="0"/>
              <a:t> = Y[</a:t>
            </a:r>
            <a:r>
              <a:rPr lang="pt-PT" dirty="0" err="1"/>
              <a:t>train_index</a:t>
            </a:r>
            <a:r>
              <a:rPr lang="pt-PT" dirty="0"/>
              <a:t>]</a:t>
            </a:r>
          </a:p>
          <a:p>
            <a:r>
              <a:rPr lang="pt-PT" dirty="0"/>
              <a:t>        </a:t>
            </a:r>
            <a:r>
              <a:rPr lang="pt-PT" dirty="0" err="1"/>
              <a:t>X_test</a:t>
            </a:r>
            <a:r>
              <a:rPr lang="pt-PT" dirty="0"/>
              <a:t> = </a:t>
            </a:r>
            <a:r>
              <a:rPr lang="pt-PT" dirty="0" err="1"/>
              <a:t>X.values</a:t>
            </a:r>
            <a:r>
              <a:rPr lang="pt-PT" dirty="0"/>
              <a:t>[</a:t>
            </a:r>
            <a:r>
              <a:rPr lang="pt-PT" dirty="0" err="1"/>
              <a:t>test_index</a:t>
            </a:r>
            <a:r>
              <a:rPr lang="pt-PT" dirty="0"/>
              <a:t>]</a:t>
            </a:r>
          </a:p>
          <a:p>
            <a:r>
              <a:rPr lang="pt-PT" dirty="0"/>
              <a:t>        </a:t>
            </a:r>
            <a:r>
              <a:rPr lang="pt-PT" dirty="0" err="1"/>
              <a:t>y_test</a:t>
            </a:r>
            <a:r>
              <a:rPr lang="pt-PT" dirty="0"/>
              <a:t> = Y[</a:t>
            </a:r>
            <a:r>
              <a:rPr lang="pt-PT" dirty="0" err="1"/>
              <a:t>test_index</a:t>
            </a:r>
            <a:r>
              <a:rPr lang="pt-PT" dirty="0"/>
              <a:t>]</a:t>
            </a:r>
          </a:p>
          <a:p>
            <a:endParaRPr lang="pt-PT" dirty="0"/>
          </a:p>
          <a:p>
            <a:r>
              <a:rPr lang="pt-PT" dirty="0"/>
              <a:t>         ……</a:t>
            </a:r>
          </a:p>
          <a:p>
            <a:r>
              <a:rPr lang="pt-PT" dirty="0"/>
              <a:t>       </a:t>
            </a:r>
          </a:p>
          <a:p>
            <a:r>
              <a:rPr lang="pt-P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686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C13F1-0721-4451-8AAC-A9987056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Treino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C0E531-806D-44D9-B9D4-83DACFAA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697" y="107151"/>
            <a:ext cx="2445313" cy="16302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38A5802-691E-4D84-91D9-0F153BCC5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328" y="2117439"/>
            <a:ext cx="2686050" cy="533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BE1649D-89AE-4F94-8A62-954EEC4CDCE0}"/>
              </a:ext>
            </a:extLst>
          </p:cNvPr>
          <p:cNvSpPr txBox="1"/>
          <p:nvPr/>
        </p:nvSpPr>
        <p:spPr>
          <a:xfrm>
            <a:off x="7745936" y="3006314"/>
            <a:ext cx="4273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for(</a:t>
            </a:r>
            <a:r>
              <a:rPr lang="pt-PT" dirty="0" err="1"/>
              <a:t>train_index,test_index</a:t>
            </a:r>
            <a:r>
              <a:rPr lang="pt-PT" dirty="0"/>
              <a:t>) in </a:t>
            </a:r>
            <a:r>
              <a:rPr lang="pt-PT" dirty="0" err="1"/>
              <a:t>kf.split</a:t>
            </a:r>
            <a:r>
              <a:rPr lang="pt-PT" dirty="0"/>
              <a:t>(X):</a:t>
            </a:r>
          </a:p>
          <a:p>
            <a:endParaRPr lang="pt-PT" dirty="0"/>
          </a:p>
          <a:p>
            <a:r>
              <a:rPr lang="pt-PT" dirty="0"/>
              <a:t>        </a:t>
            </a:r>
            <a:r>
              <a:rPr lang="pt-PT" dirty="0" err="1"/>
              <a:t>X_train</a:t>
            </a:r>
            <a:r>
              <a:rPr lang="pt-PT" dirty="0"/>
              <a:t> = </a:t>
            </a:r>
            <a:r>
              <a:rPr lang="pt-PT" dirty="0" err="1"/>
              <a:t>X.values</a:t>
            </a:r>
            <a:r>
              <a:rPr lang="pt-PT" dirty="0"/>
              <a:t>[</a:t>
            </a:r>
            <a:r>
              <a:rPr lang="pt-PT" dirty="0" err="1"/>
              <a:t>train_index</a:t>
            </a:r>
            <a:r>
              <a:rPr lang="pt-PT" dirty="0"/>
              <a:t>]</a:t>
            </a:r>
          </a:p>
          <a:p>
            <a:r>
              <a:rPr lang="pt-PT" dirty="0"/>
              <a:t>        </a:t>
            </a:r>
            <a:r>
              <a:rPr lang="pt-PT" dirty="0" err="1"/>
              <a:t>y_train</a:t>
            </a:r>
            <a:r>
              <a:rPr lang="pt-PT" dirty="0"/>
              <a:t> = Y[</a:t>
            </a:r>
            <a:r>
              <a:rPr lang="pt-PT" dirty="0" err="1"/>
              <a:t>train_index</a:t>
            </a:r>
            <a:r>
              <a:rPr lang="pt-PT" dirty="0"/>
              <a:t>]</a:t>
            </a:r>
          </a:p>
          <a:p>
            <a:r>
              <a:rPr lang="pt-PT" dirty="0"/>
              <a:t>        </a:t>
            </a:r>
            <a:r>
              <a:rPr lang="pt-PT" dirty="0" err="1"/>
              <a:t>X_test</a:t>
            </a:r>
            <a:r>
              <a:rPr lang="pt-PT" dirty="0"/>
              <a:t> = </a:t>
            </a:r>
            <a:r>
              <a:rPr lang="pt-PT" dirty="0" err="1"/>
              <a:t>X.values</a:t>
            </a:r>
            <a:r>
              <a:rPr lang="pt-PT" dirty="0"/>
              <a:t>[</a:t>
            </a:r>
            <a:r>
              <a:rPr lang="pt-PT" dirty="0" err="1"/>
              <a:t>test_index</a:t>
            </a:r>
            <a:r>
              <a:rPr lang="pt-PT" dirty="0"/>
              <a:t>]</a:t>
            </a:r>
          </a:p>
          <a:p>
            <a:r>
              <a:rPr lang="pt-PT" dirty="0"/>
              <a:t>        </a:t>
            </a:r>
            <a:r>
              <a:rPr lang="pt-PT" dirty="0" err="1"/>
              <a:t>y_test</a:t>
            </a:r>
            <a:r>
              <a:rPr lang="pt-PT" dirty="0"/>
              <a:t> = Y[</a:t>
            </a:r>
            <a:r>
              <a:rPr lang="pt-PT" dirty="0" err="1"/>
              <a:t>test_index</a:t>
            </a:r>
            <a:r>
              <a:rPr lang="pt-PT" dirty="0"/>
              <a:t>]</a:t>
            </a:r>
          </a:p>
          <a:p>
            <a:r>
              <a:rPr lang="pt-PT" dirty="0"/>
              <a:t>       </a:t>
            </a:r>
          </a:p>
          <a:p>
            <a:r>
              <a:rPr lang="pt-PT" dirty="0"/>
              <a:t>	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D851E9D-E928-40B0-BBC9-70159F9A8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25" y="2496656"/>
            <a:ext cx="7454289" cy="2132469"/>
          </a:xfrm>
          <a:prstGeom prst="rect">
            <a:avLst/>
          </a:prstGeom>
        </p:spPr>
      </p:pic>
      <p:sp>
        <p:nvSpPr>
          <p:cNvPr id="6" name="Seta: Curvada para Baixo 5">
            <a:extLst>
              <a:ext uri="{FF2B5EF4-FFF2-40B4-BE49-F238E27FC236}">
                <a16:creationId xmlns:a16="http://schemas.microsoft.com/office/drawing/2014/main" id="{C2679119-53F0-4CC6-A121-F59ACD2F6229}"/>
              </a:ext>
            </a:extLst>
          </p:cNvPr>
          <p:cNvSpPr/>
          <p:nvPr/>
        </p:nvSpPr>
        <p:spPr>
          <a:xfrm rot="10611035">
            <a:off x="6287678" y="5054860"/>
            <a:ext cx="2366128" cy="667123"/>
          </a:xfrm>
          <a:prstGeom prst="curvedDownArrow">
            <a:avLst>
              <a:gd name="adj1" fmla="val 25000"/>
              <a:gd name="adj2" fmla="val 105623"/>
              <a:gd name="adj3" fmla="val 43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8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F236A-C4B7-4B07-B4D8-92CAE23F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Validação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D16B49-AD19-41E0-A50A-B4FFEC328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" b="1229"/>
          <a:stretch/>
        </p:blipFill>
        <p:spPr>
          <a:xfrm>
            <a:off x="1395167" y="1865313"/>
            <a:ext cx="8291758" cy="409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0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D5B6B-2B8C-41D1-A9C5-C92EC55D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Validação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48A2AE-791B-4737-A082-FAFE08EF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93760" y="2251031"/>
            <a:ext cx="2976880" cy="22381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A624EA-0ACF-48C7-A39A-5528421A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40" y="2504440"/>
            <a:ext cx="1371600" cy="1219200"/>
          </a:xfrm>
          <a:prstGeom prst="rect">
            <a:avLst/>
          </a:prstGeom>
        </p:spPr>
      </p:pic>
      <p:pic>
        <p:nvPicPr>
          <p:cNvPr id="6" name="Picture 2" descr="Resultado de imagem para desvio padrÃ£o formula">
            <a:extLst>
              <a:ext uri="{FF2B5EF4-FFF2-40B4-BE49-F238E27FC236}">
                <a16:creationId xmlns:a16="http://schemas.microsoft.com/office/drawing/2014/main" id="{D21C9ACE-19A0-4B1B-AB22-56A2E721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35" y="2504440"/>
            <a:ext cx="2431365" cy="137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8D22AF-0DFA-471B-A3A9-E27FD6A65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6" y="5002826"/>
            <a:ext cx="9778652" cy="2356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903972-CBDE-426D-B7A4-EB705612E1B5}"/>
              </a:ext>
            </a:extLst>
          </p:cNvPr>
          <p:cNvSpPr txBox="1"/>
          <p:nvPr/>
        </p:nvSpPr>
        <p:spPr>
          <a:xfrm>
            <a:off x="3516197" y="5567461"/>
            <a:ext cx="566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Coefficient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variation</a:t>
            </a:r>
            <a:r>
              <a:rPr lang="pt-PT" dirty="0"/>
              <a:t> * 100 = 7.8 % </a:t>
            </a:r>
          </a:p>
        </p:txBody>
      </p:sp>
    </p:spTree>
    <p:extLst>
      <p:ext uri="{BB962C8B-B14F-4D97-AF65-F5344CB8AC3E}">
        <p14:creationId xmlns:p14="http://schemas.microsoft.com/office/powerpoint/2010/main" val="155214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DFA08-DC73-4BE2-80F7-651F02B8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77" y="776796"/>
            <a:ext cx="10186605" cy="1450757"/>
          </a:xfrm>
        </p:spPr>
        <p:txBody>
          <a:bodyPr/>
          <a:lstStyle/>
          <a:p>
            <a:r>
              <a:rPr lang="pt-PT" dirty="0"/>
              <a:t>Otimização - Algoritmos Genéticos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1578C1-9467-4C8C-A219-D37292D7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032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Cromossoma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Fitness </a:t>
            </a:r>
            <a:r>
              <a:rPr lang="pt-PT" dirty="0" err="1"/>
              <a:t>function</a:t>
            </a:r>
            <a:r>
              <a:rPr lang="pt-PT" dirty="0"/>
              <a:t> – valor da precisão do modelo com uma determinada configuração de parâmetros.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A8BBFC1-391B-4EB7-AA53-A46B7566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38950"/>
              </p:ext>
            </p:extLst>
          </p:nvPr>
        </p:nvGraphicFramePr>
        <p:xfrm>
          <a:off x="1097280" y="2656411"/>
          <a:ext cx="81598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961">
                  <a:extLst>
                    <a:ext uri="{9D8B030D-6E8A-4147-A177-3AD203B41FA5}">
                      <a16:colId xmlns:a16="http://schemas.microsoft.com/office/drawing/2014/main" val="2755823570"/>
                    </a:ext>
                  </a:extLst>
                </a:gridCol>
                <a:gridCol w="2039961">
                  <a:extLst>
                    <a:ext uri="{9D8B030D-6E8A-4147-A177-3AD203B41FA5}">
                      <a16:colId xmlns:a16="http://schemas.microsoft.com/office/drawing/2014/main" val="2570465520"/>
                    </a:ext>
                  </a:extLst>
                </a:gridCol>
                <a:gridCol w="2039961">
                  <a:extLst>
                    <a:ext uri="{9D8B030D-6E8A-4147-A177-3AD203B41FA5}">
                      <a16:colId xmlns:a16="http://schemas.microsoft.com/office/drawing/2014/main" val="3454781197"/>
                    </a:ext>
                  </a:extLst>
                </a:gridCol>
                <a:gridCol w="2039961">
                  <a:extLst>
                    <a:ext uri="{9D8B030D-6E8A-4147-A177-3AD203B41FA5}">
                      <a16:colId xmlns:a16="http://schemas.microsoft.com/office/drawing/2014/main" val="3450102681"/>
                    </a:ext>
                  </a:extLst>
                </a:gridCol>
              </a:tblGrid>
              <a:tr h="342856">
                <a:tc>
                  <a:txBody>
                    <a:bodyPr/>
                    <a:lstStyle/>
                    <a:p>
                      <a:r>
                        <a:rPr lang="pt-PT" dirty="0"/>
                        <a:t>Gene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Gene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4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Taxa de aprendizagem</a:t>
                      </a:r>
                    </a:p>
                    <a:p>
                      <a:r>
                        <a:rPr lang="pt-PT" dirty="0"/>
                        <a:t>(10^-2 a 10^-1)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Número de nodos por camada </a:t>
                      </a:r>
                    </a:p>
                    <a:p>
                      <a:r>
                        <a:rPr lang="pt-PT" dirty="0"/>
                        <a:t>(2^n)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Número de camadas intermédias</a:t>
                      </a:r>
                    </a:p>
                    <a:p>
                      <a:r>
                        <a:rPr lang="pt-PT" dirty="0"/>
                        <a:t>(1 a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Função de ativação</a:t>
                      </a:r>
                    </a:p>
                    <a:p>
                      <a:r>
                        <a:rPr lang="pt-PT" dirty="0"/>
                        <a:t>( 0 – </a:t>
                      </a:r>
                      <a:r>
                        <a:rPr lang="pt-PT" dirty="0" err="1"/>
                        <a:t>Softmax</a:t>
                      </a:r>
                      <a:r>
                        <a:rPr lang="pt-PT" dirty="0"/>
                        <a:t>,</a:t>
                      </a:r>
                    </a:p>
                    <a:p>
                      <a:r>
                        <a:rPr lang="pt-PT" dirty="0"/>
                        <a:t>  1 – </a:t>
                      </a:r>
                      <a:r>
                        <a:rPr lang="pt-PT" dirty="0" err="1"/>
                        <a:t>ReLu</a:t>
                      </a:r>
                      <a:r>
                        <a:rPr lang="pt-PT" dirty="0"/>
                        <a:t>,</a:t>
                      </a:r>
                    </a:p>
                    <a:p>
                      <a:r>
                        <a:rPr lang="pt-PT" dirty="0"/>
                        <a:t>  2 – </a:t>
                      </a:r>
                      <a:r>
                        <a:rPr lang="pt-PT" dirty="0" err="1"/>
                        <a:t>Leaky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ReLu</a:t>
                      </a:r>
                      <a:r>
                        <a:rPr lang="pt-PT" dirty="0"/>
                        <a:t> 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8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1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5C117-435C-4AF4-B8B7-C5FB5250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A4703E-EE5F-48E7-A18C-48FC9281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Criação de uma população inicial com 10 cromossomas;</a:t>
            </a:r>
          </a:p>
          <a:p>
            <a:pPr marL="475488" lvl="2" indent="0">
              <a:buNone/>
            </a:pPr>
            <a:r>
              <a:rPr lang="pt-PT" dirty="0"/>
              <a:t>	</a:t>
            </a:r>
          </a:p>
          <a:p>
            <a:pPr marL="1115568" lvl="3" indent="-457200">
              <a:buFont typeface="+mj-lt"/>
              <a:buAutoNum type="arabicPeriod"/>
            </a:pPr>
            <a:endParaRPr lang="pt-PT" dirty="0"/>
          </a:p>
          <a:p>
            <a:pPr marL="292608" lvl="1" indent="0">
              <a:buNone/>
            </a:pPr>
            <a:endParaRPr lang="pt-PT" dirty="0"/>
          </a:p>
          <a:p>
            <a:pPr marL="292608" lvl="1" indent="0">
              <a:buNone/>
            </a:pPr>
            <a:r>
              <a:rPr lang="pt-PT" dirty="0"/>
              <a:t>  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FC311E-A16A-43B7-A897-D544FB2E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42" y="2431821"/>
            <a:ext cx="82391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1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355</Words>
  <Application>Microsoft Office PowerPoint</Application>
  <PresentationFormat>Ecrã Panorâmico</PresentationFormat>
  <Paragraphs>107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Retrospetiva</vt:lpstr>
      <vt:lpstr>Redes Neuronais Artificiais</vt:lpstr>
      <vt:lpstr>Pré-processamento de dados</vt:lpstr>
      <vt:lpstr>Construção do modelo</vt:lpstr>
      <vt:lpstr>Treino</vt:lpstr>
      <vt:lpstr>Treino</vt:lpstr>
      <vt:lpstr>Validação</vt:lpstr>
      <vt:lpstr>Validação</vt:lpstr>
      <vt:lpstr>Otimização - Algoritmos Genéticos </vt:lpstr>
      <vt:lpstr>Algoritmo</vt:lpstr>
      <vt:lpstr>Algoritmo</vt:lpstr>
      <vt:lpstr>Resultados finais</vt:lpstr>
      <vt:lpstr>Redes Neuronais Artificiais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Neuronais Artificiais</dc:title>
  <dc:creator>José Oliveira</dc:creator>
  <cp:lastModifiedBy>José Oliveira</cp:lastModifiedBy>
  <cp:revision>25</cp:revision>
  <dcterms:created xsi:type="dcterms:W3CDTF">2019-03-31T20:23:27Z</dcterms:created>
  <dcterms:modified xsi:type="dcterms:W3CDTF">2019-04-01T10:20:49Z</dcterms:modified>
</cp:coreProperties>
</file>