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271" r:id="rId6"/>
    <p:sldId id="579" r:id="rId7"/>
    <p:sldId id="263" r:id="rId8"/>
    <p:sldId id="301" r:id="rId9"/>
    <p:sldId id="302" r:id="rId10"/>
    <p:sldId id="285" r:id="rId11"/>
    <p:sldId id="286" r:id="rId12"/>
    <p:sldId id="287" r:id="rId13"/>
    <p:sldId id="288" r:id="rId14"/>
    <p:sldId id="289" r:id="rId15"/>
    <p:sldId id="303" r:id="rId16"/>
    <p:sldId id="304" r:id="rId17"/>
    <p:sldId id="305" r:id="rId18"/>
    <p:sldId id="306" r:id="rId19"/>
    <p:sldId id="307" r:id="rId20"/>
    <p:sldId id="308" r:id="rId21"/>
    <p:sldId id="316" r:id="rId22"/>
    <p:sldId id="309" r:id="rId23"/>
    <p:sldId id="357" r:id="rId24"/>
    <p:sldId id="290" r:id="rId25"/>
    <p:sldId id="356" r:id="rId26"/>
    <p:sldId id="298" r:id="rId27"/>
    <p:sldId id="310" r:id="rId28"/>
    <p:sldId id="311" r:id="rId29"/>
    <p:sldId id="312" r:id="rId30"/>
    <p:sldId id="297" r:id="rId31"/>
    <p:sldId id="292" r:id="rId32"/>
    <p:sldId id="293" r:id="rId33"/>
    <p:sldId id="355" r:id="rId34"/>
    <p:sldId id="313" r:id="rId35"/>
    <p:sldId id="314" r:id="rId36"/>
    <p:sldId id="273" r:id="rId37"/>
    <p:sldId id="315" r:id="rId38"/>
    <p:sldId id="318" r:id="rId39"/>
    <p:sldId id="319" r:id="rId40"/>
    <p:sldId id="280" r:id="rId41"/>
    <p:sldId id="320" r:id="rId42"/>
    <p:sldId id="327" r:id="rId43"/>
    <p:sldId id="328" r:id="rId44"/>
    <p:sldId id="329" r:id="rId45"/>
    <p:sldId id="330" r:id="rId46"/>
    <p:sldId id="331" r:id="rId47"/>
    <p:sldId id="326" r:id="rId48"/>
    <p:sldId id="274" r:id="rId49"/>
    <p:sldId id="281" r:id="rId50"/>
    <p:sldId id="321" r:id="rId51"/>
    <p:sldId id="322" r:id="rId52"/>
    <p:sldId id="323" r:id="rId53"/>
    <p:sldId id="358" r:id="rId54"/>
    <p:sldId id="359" r:id="rId55"/>
    <p:sldId id="299" r:id="rId56"/>
    <p:sldId id="340" r:id="rId57"/>
    <p:sldId id="341" r:id="rId58"/>
    <p:sldId id="342" r:id="rId59"/>
    <p:sldId id="360" r:id="rId60"/>
    <p:sldId id="275" r:id="rId61"/>
    <p:sldId id="343" r:id="rId62"/>
    <p:sldId id="345" r:id="rId63"/>
    <p:sldId id="362" r:id="rId64"/>
    <p:sldId id="363" r:id="rId65"/>
    <p:sldId id="580" r:id="rId66"/>
    <p:sldId id="350" r:id="rId67"/>
    <p:sldId id="348" r:id="rId68"/>
    <p:sldId id="352" r:id="rId69"/>
    <p:sldId id="353" r:id="rId70"/>
    <p:sldId id="354" r:id="rId71"/>
    <p:sldId id="272" r:id="rId72"/>
    <p:sldId id="269" r:id="rId73"/>
    <p:sldId id="270" r:id="rId74"/>
    <p:sldId id="2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B547F-A21B-4201-B82B-C4E20963B318}">
          <p14:sldIdLst>
            <p14:sldId id="256"/>
          </p14:sldIdLst>
        </p14:section>
        <p14:section name="Agenda" id="{F4E8254B-2B03-472D-A549-A9A22A770E9F}">
          <p14:sldIdLst>
            <p14:sldId id="271"/>
            <p14:sldId id="579"/>
          </p14:sldIdLst>
        </p14:section>
        <p14:section name="Introduction" id="{27016931-249F-4783-8168-C428F792DE26}">
          <p14:sldIdLst>
            <p14:sldId id="263"/>
            <p14:sldId id="301"/>
            <p14:sldId id="302"/>
            <p14:sldId id="285"/>
            <p14:sldId id="286"/>
            <p14:sldId id="287"/>
            <p14:sldId id="288"/>
            <p14:sldId id="289"/>
          </p14:sldIdLst>
        </p14:section>
        <p14:section name="Introductory Programming" id="{572938C5-A43F-4AF6-98A4-191AEBF3C123}">
          <p14:sldIdLst>
            <p14:sldId id="303"/>
            <p14:sldId id="304"/>
            <p14:sldId id="305"/>
            <p14:sldId id="306"/>
            <p14:sldId id="307"/>
            <p14:sldId id="308"/>
            <p14:sldId id="316"/>
            <p14:sldId id="309"/>
            <p14:sldId id="357"/>
          </p14:sldIdLst>
        </p14:section>
        <p14:section name="Importing Data" id="{F754587F-16CC-4273-AB6B-A4A81E55EF65}">
          <p14:sldIdLst>
            <p14:sldId id="290"/>
            <p14:sldId id="356"/>
            <p14:sldId id="298"/>
            <p14:sldId id="310"/>
            <p14:sldId id="311"/>
            <p14:sldId id="312"/>
            <p14:sldId id="297"/>
            <p14:sldId id="292"/>
            <p14:sldId id="293"/>
            <p14:sldId id="355"/>
            <p14:sldId id="313"/>
            <p14:sldId id="314"/>
          </p14:sldIdLst>
        </p14:section>
        <p14:section name="Data Wrangling" id="{9B2E71A0-0E80-40CD-B147-5690A754585B}">
          <p14:sldIdLst>
            <p14:sldId id="273"/>
            <p14:sldId id="315"/>
            <p14:sldId id="318"/>
            <p14:sldId id="319"/>
            <p14:sldId id="280"/>
            <p14:sldId id="320"/>
            <p14:sldId id="327"/>
            <p14:sldId id="328"/>
            <p14:sldId id="329"/>
            <p14:sldId id="330"/>
            <p14:sldId id="331"/>
            <p14:sldId id="326"/>
          </p14:sldIdLst>
        </p14:section>
        <p14:section name="Data Exploration" id="{7C9A6170-86E2-4E36-B0DA-F8E9F0A78942}">
          <p14:sldIdLst>
            <p14:sldId id="274"/>
            <p14:sldId id="281"/>
            <p14:sldId id="321"/>
            <p14:sldId id="322"/>
            <p14:sldId id="323"/>
            <p14:sldId id="358"/>
            <p14:sldId id="359"/>
            <p14:sldId id="299"/>
            <p14:sldId id="340"/>
            <p14:sldId id="341"/>
            <p14:sldId id="342"/>
            <p14:sldId id="360"/>
          </p14:sldIdLst>
        </p14:section>
        <p14:section name="Modeling Data" id="{5428CA87-BA3E-4744-AC04-0979347EE47A}">
          <p14:sldIdLst>
            <p14:sldId id="275"/>
            <p14:sldId id="343"/>
            <p14:sldId id="345"/>
            <p14:sldId id="362"/>
            <p14:sldId id="363"/>
            <p14:sldId id="580"/>
            <p14:sldId id="350"/>
            <p14:sldId id="348"/>
            <p14:sldId id="352"/>
            <p14:sldId id="353"/>
            <p14:sldId id="354"/>
          </p14:sldIdLst>
        </p14:section>
        <p14:section name="Slide Templates" id="{E24C433C-EEFD-480B-A3AC-838884AEB61F}">
          <p14:sldIdLst>
            <p14:sldId id="272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DBD99-27C1-4F80-BDFF-D8F5A0C6FC34}" v="32" dt="2021-08-25T03:25:4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63" autoAdjust="0"/>
  </p:normalViewPr>
  <p:slideViewPr>
    <p:cSldViewPr snapToGrid="0" snapToObjects="1">
      <p:cViewPr varScale="1">
        <p:scale>
          <a:sx n="87" d="100"/>
          <a:sy n="8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73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9ECCB1-B6B0-4EFA-B65D-8E00E94A3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BFE05-5FAD-4FA0-B0E9-F1A45C806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B351C-19D4-479D-B4B6-8F3A0569AF58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27D4A-36FB-4EA3-83DC-78B29C6D46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A3AC-B04A-43F4-B050-21332D765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8DCFB-19F8-4C60-94F4-24E61AD0B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917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20A75-8C94-4B43-978C-8EB471CC21B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58EA-B400-F844-8EE6-14F36259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more serious thing we need to point out, since this is an interactive course - we want to provide a welcoming and supportive environment for all people, regardless of background or identity.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So we have a strict no harassment policy: this includes abusive, offensive, or degrading language, in writing or voice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**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full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please take a look at the main website Attend &gt; Code of Conduct https://r-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medicine.org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/code-of-conduct/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** Also, to respect the privacy of participants, we don’t allow screenshots, recordings, or photographs.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find that you violate the code of conduct you may be removed from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586-FEB5-7C43-8F44-7EFAE4EEC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like a kitchen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2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58EA-B400-F844-8EE6-14F362597DB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6BF-0396-134D-A6CA-B88A01FB1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30E08-228C-DD48-B4C5-92D96366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554948-201B-4043-A8AF-527E7AF83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4393-1A17-9943-A0C0-05127E19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CE30-1A90-1143-AAD5-AF63D383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286E9-C580-4A01-A197-58FD59E50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7303-E18D-434E-98BD-42E802BF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48D7-8516-C843-AE25-87B39558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8A8CF1-E763-4F58-ADCC-9A7E784E6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D92-FE63-A74E-9AA9-2BAFA887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0EE-8B34-4242-A7D6-25A88742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FE1034-67E4-4638-A513-E38620227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A998-D1F0-9043-AD3F-7F50C281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D310C-AF7F-3F4E-AAD6-B151A2EF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D385B7-8ACE-47E4-A6D8-38D280991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DC84-3C22-AA4D-88CC-2C56BCF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B288-528B-5146-8B89-15770B11D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BCFE-3EAA-E04D-953E-7704FE27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98EF8-4505-493F-9244-A767DBD24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99CF-82BA-364A-8A00-C52C5B68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92015"/>
            <a:ext cx="10518776" cy="10986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EC9A-F90D-CD4D-89ED-E0E8E3AF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7BCC-18DC-BD4B-A396-961BE22A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13E7D-C732-FB42-8EB1-0BEE63C0A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0BF6E-BF71-C24C-81B8-BEFEAB31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20355-7E5D-4088-9759-F15B7EA4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71E-D61D-0E4E-8772-081F4E78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0DA3-2216-417E-A208-C7A940813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0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AACF-A829-49EB-A55A-E5A577798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B5D7-0ED2-2A42-A7CB-1448BC3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C7F9-6FD6-214F-AC56-4D13A7E6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1EC7-208C-1848-A6BF-99559804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50840-FFBA-4613-8FC6-819FFEAEE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7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A6FD-D204-3E4F-A5C4-3CE07F9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D02B9-E1A0-A741-9FA7-5D93A68BC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949F0-00B8-0744-AB13-FD4013B02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245A7-C38E-43E1-8F72-39C01D333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BD51-9715-124F-A62D-F5110CB5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877"/>
            <a:ext cx="10451123" cy="109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AF2F-F4A9-664C-BDE2-052AFEE9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1C9F-77E6-6340-BF1D-CA94895F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4536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9FCF-C468-774C-B88C-82407F5E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11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5DCC6D-E4A8-4B46-8FBA-5C35A08329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892DC-575F-4436-9A18-4297A30B37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999" y="5385"/>
            <a:ext cx="1446001" cy="525023"/>
          </a:xfrm>
          <a:prstGeom prst="rect">
            <a:avLst/>
          </a:prstGeom>
        </p:spPr>
      </p:pic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BEF96D8-F14A-4BAD-B409-8395948F7C87}"/>
              </a:ext>
            </a:extLst>
          </p:cNvPr>
          <p:cNvSpPr txBox="1">
            <a:spLocks/>
          </p:cNvSpPr>
          <p:nvPr userDrawn="1"/>
        </p:nvSpPr>
        <p:spPr>
          <a:xfrm>
            <a:off x="0" y="6491968"/>
            <a:ext cx="4536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4040"/>
                </a:solidFill>
              </a:rPr>
              <a:t>© ProCogia 2021. All rights reserved - Confidential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9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-medicine.org/code-of-condu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6">
            <a:extLst>
              <a:ext uri="{FF2B5EF4-FFF2-40B4-BE49-F238E27FC236}">
                <a16:creationId xmlns:a16="http://schemas.microsoft.com/office/drawing/2014/main" id="{F727D45C-FA6D-5944-9504-391485F1B226}"/>
              </a:ext>
            </a:extLst>
          </p:cNvPr>
          <p:cNvSpPr txBox="1">
            <a:spLocks/>
          </p:cNvSpPr>
          <p:nvPr/>
        </p:nvSpPr>
        <p:spPr>
          <a:xfrm>
            <a:off x="1364973" y="2550146"/>
            <a:ext cx="9144000" cy="373535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ctr">
              <a:defRPr sz="4000" b="1" i="0">
                <a:solidFill>
                  <a:srgbClr val="585858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 algn="l">
              <a:defRPr/>
            </a:pPr>
            <a:endParaRPr lang="en-US" sz="20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/>
            </a:pPr>
            <a:endParaRPr lang="en-US" sz="20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/>
            </a:pPr>
            <a:endParaRPr lang="en-US" sz="20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/>
            </a:pPr>
            <a:r>
              <a:rPr lang="en-US" sz="20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SAS© to R for Medicine	</a:t>
            </a:r>
          </a:p>
          <a:p>
            <a:pPr lvl="0" algn="l">
              <a:defRPr/>
            </a:pPr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R/Medicine</a:t>
            </a:r>
          </a:p>
          <a:p>
            <a:pPr lvl="0" algn="l">
              <a:spcBef>
                <a:spcPct val="20000"/>
              </a:spcBef>
              <a:defRPr/>
            </a:pPr>
            <a:b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Korszun</a:t>
            </a:r>
            <a:r>
              <a:rPr lang="en-US" sz="1400" b="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 Science Consultant III, </a:t>
            </a:r>
            <a:r>
              <a:rPr lang="en-US" sz="1400" b="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ProCogia</a:t>
            </a:r>
            <a:endParaRPr lang="en-US" sz="1400" b="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ct val="20000"/>
              </a:spcBef>
              <a:defRPr/>
            </a:pPr>
            <a:r>
              <a:rPr lang="en-US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08/25/2021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586D7-C9C3-4028-AF43-6D1D2BE1B949}"/>
              </a:ext>
            </a:extLst>
          </p:cNvPr>
          <p:cNvCxnSpPr>
            <a:cxnSpLocks/>
          </p:cNvCxnSpPr>
          <p:nvPr/>
        </p:nvCxnSpPr>
        <p:spPr>
          <a:xfrm>
            <a:off x="1323324" y="4233797"/>
            <a:ext cx="9507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EF3C-EF76-4434-9805-52DBD95CB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D2364D-4B9C-4430-ACE0-B8B4FE4C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09" y="3217517"/>
            <a:ext cx="1521217" cy="15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522F-7A5C-400D-ACB3-69423429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0"/>
              </a:rPr>
              <a:t>R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>
                <a:ln w="0"/>
              </a:rPr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9647-DABD-4390-863C-FEF927C6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What is a package?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  <a:p>
            <a:pPr marL="457200" lvl="1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 package is shareable collection of code that is used to perform a desired function or specific task. 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Who can make a package?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  <a:p>
            <a:pPr marL="457200" lvl="1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Anyone can make a package. You can make packages publicly available via CRAN (Comprehensive R Archive Network).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484CA-E74C-4E10-B914-75A299CE3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56D55-8F31-4DB2-ACAD-FA5313BAE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B6BD-8158-4EB1-9B63-66E175DC10CB}"/>
              </a:ext>
            </a:extLst>
          </p:cNvPr>
          <p:cNvSpPr/>
          <p:nvPr/>
        </p:nvSpPr>
        <p:spPr>
          <a:xfrm>
            <a:off x="1475812" y="2767280"/>
            <a:ext cx="28970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SAS©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5345D7-BBE0-4A8E-B71F-9D4ABCB2CE08}"/>
              </a:ext>
            </a:extLst>
          </p:cNvPr>
          <p:cNvSpPr/>
          <p:nvPr/>
        </p:nvSpPr>
        <p:spPr bwMode="auto">
          <a:xfrm>
            <a:off x="5112119" y="2403648"/>
            <a:ext cx="1754733" cy="2050703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66AEB-4342-4222-ACB8-6529F3F5A8A9}"/>
              </a:ext>
            </a:extLst>
          </p:cNvPr>
          <p:cNvSpPr/>
          <p:nvPr/>
        </p:nvSpPr>
        <p:spPr>
          <a:xfrm>
            <a:off x="7973877" y="3075056"/>
            <a:ext cx="29498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Packages</a:t>
            </a:r>
          </a:p>
        </p:txBody>
      </p:sp>
    </p:spTree>
    <p:extLst>
      <p:ext uri="{BB962C8B-B14F-4D97-AF65-F5344CB8AC3E}">
        <p14:creationId xmlns:p14="http://schemas.microsoft.com/office/powerpoint/2010/main" val="407322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7E9D-874D-40E8-A257-239D0FBD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368450"/>
            <a:ext cx="10451123" cy="1092811"/>
          </a:xfrm>
        </p:spPr>
        <p:txBody>
          <a:bodyPr/>
          <a:lstStyle/>
          <a:p>
            <a:r>
              <a:rPr lang="en-US" dirty="0"/>
              <a:t>Basic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6A5C-FB3E-448F-9153-771D40A67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936FE-B006-4856-A6A2-9E673B572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64" y="1461261"/>
            <a:ext cx="8075532" cy="48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3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899E-8E09-4FD1-B918-54DB3150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77B7-125D-4993-A3AC-AF3F9062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very basic level R is a glorified calculator.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BFB4-8FA9-47B6-9310-A6EB13029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4AB06-B4F8-44DB-9DA2-F9852290A457}"/>
              </a:ext>
            </a:extLst>
          </p:cNvPr>
          <p:cNvSpPr txBox="1"/>
          <p:nvPr/>
        </p:nvSpPr>
        <p:spPr>
          <a:xfrm>
            <a:off x="1254659" y="2833747"/>
            <a:ext cx="3136271" cy="322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#addition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4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#Exponential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25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#multiplication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2F361-9ED6-47A9-A677-214955EE26B3}"/>
              </a:ext>
            </a:extLst>
          </p:cNvPr>
          <p:cNvSpPr txBox="1"/>
          <p:nvPr/>
        </p:nvSpPr>
        <p:spPr>
          <a:xfrm>
            <a:off x="4975256" y="2824719"/>
            <a:ext cx="3702868" cy="322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#division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5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#modulus (returns remainder)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%%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#Order of Operations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2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B4-4BFA-497F-B791-5CB0566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34D8-0409-45BA-AF81-AE8AC2A6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&lt;- symbol can be used to assign results to a variable for later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41D0-B755-405D-BAA7-8C45FC3E5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84206-C0CC-4533-98E0-0441E84DE7CC}"/>
              </a:ext>
            </a:extLst>
          </p:cNvPr>
          <p:cNvSpPr txBox="1"/>
          <p:nvPr/>
        </p:nvSpPr>
        <p:spPr>
          <a:xfrm>
            <a:off x="1111314" y="2968670"/>
            <a:ext cx="8068900" cy="27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#do a few calculations, store the results in variables x and y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a third variable from x and y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x/y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z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42.66667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3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66D0-8A98-443A-A8EE-D0DEA79B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1B49-DB14-493D-8590-43AFE387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Vectors</a:t>
            </a:r>
          </a:p>
          <a:p>
            <a:pPr lvl="1"/>
            <a:r>
              <a:rPr lang="en-US" dirty="0"/>
              <a:t>Can be strings, numeric (integers or real numbers)</a:t>
            </a:r>
          </a:p>
          <a:p>
            <a:pPr lvl="1"/>
            <a:r>
              <a:rPr lang="en-US" dirty="0"/>
              <a:t>Use c() to concatenate arguments together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DA6A-1338-45EB-B814-B6B6E5CD3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94A57-8D81-48C8-9453-5C1B3E941FF2}"/>
              </a:ext>
            </a:extLst>
          </p:cNvPr>
          <p:cNvSpPr txBox="1"/>
          <p:nvPr/>
        </p:nvSpPr>
        <p:spPr>
          <a:xfrm>
            <a:off x="1111314" y="3419080"/>
            <a:ext cx="8068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c() function concatenates arguments together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pop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567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83.78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46.87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"Seattle"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"San Francisco"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"L.A"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7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91A-8912-4934-8CBE-2DE1332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B3A7-20DB-4156-B8FA-9AEA177B7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09216-60C7-4DF7-A883-8543D6C836E0}"/>
              </a:ext>
            </a:extLst>
          </p:cNvPr>
          <p:cNvSpPr txBox="1"/>
          <p:nvPr/>
        </p:nvSpPr>
        <p:spPr>
          <a:xfrm>
            <a:off x="838200" y="2287397"/>
            <a:ext cx="7735432" cy="348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#outputs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pop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  234   567 10000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 83.78  46.87 503.00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"Seattle"       "San Francisco" "L.A"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9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1FEF-1509-44CF-B106-D55EDF61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609E-C927-4CE6-B57D-7412E6E3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515"/>
          </a:xfrm>
        </p:spPr>
        <p:txBody>
          <a:bodyPr>
            <a:normAutofit/>
          </a:bodyPr>
          <a:lstStyle/>
          <a:p>
            <a:r>
              <a:rPr lang="en-US" dirty="0" err="1"/>
              <a:t>data.frame</a:t>
            </a:r>
            <a:r>
              <a:rPr lang="en-US" dirty="0"/>
              <a:t> – collection of vectors of the same length, and the most useful structure for data analysis </a:t>
            </a:r>
          </a:p>
          <a:p>
            <a:r>
              <a:rPr lang="en-US" dirty="0" err="1"/>
              <a:t>tibble</a:t>
            </a:r>
            <a:r>
              <a:rPr lang="en-US" dirty="0"/>
              <a:t>: Specialized version of a </a:t>
            </a:r>
            <a:r>
              <a:rPr lang="en-US" dirty="0" err="1"/>
              <a:t>dataframe</a:t>
            </a:r>
            <a:r>
              <a:rPr lang="en-US" dirty="0"/>
              <a:t>, designed with tidy analysis in mind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There are two main differences in the usage of a data frame vs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: printing,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subsetting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Tibbles have a refined print method that shows only the first 10 rows, and all the columns that fit on screen.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Tibbles are strict about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subsetting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If you try to access a variable that does not exist, you’ll get an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C9B9-3291-4394-9AC1-DE8D3766F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0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C545-9417-4866-B3AD-567C84EA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7AB2-CF47-4FB9-9E8E-535162AE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#dataframe example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city_info.d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(pop,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city)</a:t>
            </a:r>
          </a:p>
          <a:p>
            <a:pPr marL="0" indent="0" latinLnBrk="1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city_info.d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pop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city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234      83.78       Seattle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567      46.87 San Francisco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10000     503.00           L.A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1C2A-FAB1-4B12-AFDF-83BCEDF75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6FEC-9743-4F0E-A0B8-727808CB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Tibble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A75B-DEA7-4301-97F8-8D699465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#tibble example</a:t>
            </a:r>
          </a:p>
          <a:p>
            <a:pPr marL="0" indent="0" latinLnBrk="1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city_info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tibble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(pop,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city)</a:t>
            </a:r>
          </a:p>
          <a:p>
            <a:pPr marL="0" indent="0" latinLnBrk="1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city_info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tibble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3 x 3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pop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area_sq_mi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city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234       83.8 Seattle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567       46.9 San Francisco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10000      503   L.A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049DA-01B6-4F68-BB85-9F4F0B894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F42-C136-4AFC-AA1C-B358B566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6C7F6A-9DC1-4AF3-AD7B-D3559ECC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98081"/>
            <a:ext cx="5157787" cy="368458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Reading in Data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Modeling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64D2-772D-498C-A346-1147E3161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9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2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2F07-8137-40C1-A404-F000C81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from SAS©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0CD2-996F-4E3E-A6F8-B39F2882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0245"/>
            <a:ext cx="10813609" cy="1689250"/>
          </a:xfrm>
        </p:spPr>
        <p:txBody>
          <a:bodyPr/>
          <a:lstStyle/>
          <a:p>
            <a:r>
              <a:rPr lang="en-US" dirty="0"/>
              <a:t>SAS datasets can be read in using either the </a:t>
            </a:r>
            <a:r>
              <a:rPr lang="en-US" dirty="0" err="1"/>
              <a:t>infile</a:t>
            </a:r>
            <a:r>
              <a:rPr lang="en-US" dirty="0"/>
              <a:t> statement in the DATA step or using PROC IMPORT to import the dataset into SAS studio as a SAS7bdat file.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B4CAB-B0DC-4985-98AF-BD03B43A7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85C37E-858A-4CFF-B237-4ADA86C44F27}"/>
              </a:ext>
            </a:extLst>
          </p:cNvPr>
          <p:cNvSpPr txBox="1">
            <a:spLocks/>
          </p:cNvSpPr>
          <p:nvPr/>
        </p:nvSpPr>
        <p:spPr>
          <a:xfrm>
            <a:off x="992109" y="3751143"/>
            <a:ext cx="9022531" cy="229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PROC IMPORT DATAFILE='/home/jkorszun340/</a:t>
            </a:r>
            <a:r>
              <a:rPr lang="en-US" sz="2000" dirty="0" err="1"/>
              <a:t>ProCogia</a:t>
            </a:r>
            <a:r>
              <a:rPr lang="en-US" sz="2000" dirty="0"/>
              <a:t>/covid.csv'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DBMS=CSV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OUT=covid;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GETNAMES=YES;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81655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2F07-8137-40C1-A404-F000C81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0CD2-996F-4E3E-A6F8-B39F2882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0245"/>
            <a:ext cx="7146956" cy="4351338"/>
          </a:xfrm>
        </p:spPr>
        <p:txBody>
          <a:bodyPr/>
          <a:lstStyle/>
          <a:p>
            <a:r>
              <a:rPr lang="en-US" dirty="0"/>
              <a:t>Read data from a local file</a:t>
            </a:r>
          </a:p>
          <a:p>
            <a:endParaRPr lang="en-US" dirty="0"/>
          </a:p>
          <a:p>
            <a:r>
              <a:rPr lang="en-US" dirty="0"/>
              <a:t>Real data from a URL</a:t>
            </a:r>
          </a:p>
          <a:p>
            <a:endParaRPr lang="en-US" dirty="0"/>
          </a:p>
          <a:p>
            <a:r>
              <a:rPr lang="en-US" dirty="0"/>
              <a:t>Load data build-in to R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B4CAB-B0DC-4985-98AF-BD03B43A7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13FB-DEF9-4F21-85A1-68F94327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529C-C78C-4F47-BB69-ABA58E681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78220" cy="4351338"/>
          </a:xfrm>
        </p:spPr>
        <p:txBody>
          <a:bodyPr/>
          <a:lstStyle/>
          <a:p>
            <a:r>
              <a:rPr lang="en-US" dirty="0"/>
              <a:t>To look at a dataset called “</a:t>
            </a:r>
            <a:r>
              <a:rPr lang="en-US" dirty="0" err="1"/>
              <a:t>mydataset</a:t>
            </a:r>
            <a:r>
              <a:rPr lang="en-US" dirty="0"/>
              <a:t>”, we have a few options to look at the data directly </a:t>
            </a:r>
          </a:p>
          <a:p>
            <a:pPr lvl="1"/>
            <a:r>
              <a:rPr lang="en-US" dirty="0" err="1"/>
              <a:t>mydata</a:t>
            </a:r>
            <a:r>
              <a:rPr lang="en-US" dirty="0"/>
              <a:t>: simply running this in the console will show all data. 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tibbles</a:t>
            </a:r>
            <a:r>
              <a:rPr lang="en-US" dirty="0"/>
              <a:t>, the output will be limited to rows and columns that fit on a screen. </a:t>
            </a:r>
          </a:p>
          <a:p>
            <a:pPr lvl="1"/>
            <a:r>
              <a:rPr lang="en-US" dirty="0"/>
              <a:t>View(</a:t>
            </a:r>
            <a:r>
              <a:rPr lang="en-US" dirty="0" err="1"/>
              <a:t>mydata</a:t>
            </a:r>
            <a:r>
              <a:rPr lang="en-US" dirty="0"/>
              <a:t>): look at data in familiar spreadsheet form (opens a new window)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mydata</a:t>
            </a:r>
            <a:r>
              <a:rPr lang="en-US" dirty="0"/>
              <a:t>): look at first 6 rows of data (prints in console). 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mydata</a:t>
            </a:r>
            <a:r>
              <a:rPr lang="en-US" dirty="0"/>
              <a:t>, n=10): look at first 10 rows of data (prints in console).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490D1-41AA-45CA-B115-058D8E52D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1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BC7D-2EDA-40EE-9EC5-640BBEDA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A589-27CA-4B4D-99F9-A5C14D99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9045"/>
            <a:ext cx="10451123" cy="396791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Each variable forms a column.</a:t>
            </a:r>
          </a:p>
          <a:p>
            <a:pPr marL="514350" indent="-514350">
              <a:buAutoNum type="arabicParenR"/>
            </a:pPr>
            <a:r>
              <a:rPr lang="en-US" dirty="0"/>
              <a:t>Each observation forms a row. </a:t>
            </a:r>
          </a:p>
          <a:p>
            <a:pPr marL="514350" indent="-514350">
              <a:buAutoNum type="arabicParenR"/>
            </a:pPr>
            <a:r>
              <a:rPr lang="en-US" dirty="0"/>
              <a:t>Each type of observational unit forms a table.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E0B3-31D9-4DF4-A69C-FDB8FD33D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5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3600-2AAF-49F8-82B2-A6B4E687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tidy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95BF-12E5-454F-A039-EC77DEC54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53531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Consistency: code written with one tidy dataset/analysis in mind can easily be applied to another tidy dataset.</a:t>
            </a:r>
          </a:p>
          <a:p>
            <a:pPr marL="514350" indent="-514350">
              <a:buAutoNum type="arabicParenR"/>
            </a:pPr>
            <a:r>
              <a:rPr lang="en-US" dirty="0"/>
              <a:t>Most R functions work with vectors, so storing variables as vectors in columns makes sense. </a:t>
            </a:r>
          </a:p>
          <a:p>
            <a:pPr marL="514350" indent="-514350">
              <a:buAutoNum type="arabicParenR"/>
            </a:pPr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packages (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etc</a:t>
            </a:r>
            <a:r>
              <a:rPr lang="en-US" dirty="0"/>
              <a:t>) are designed to work with tidy data.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0162-C326-4749-A39A-2A62A380A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1A48-6B0D-4491-9795-2E1D70BC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packages designed to work with tidy data, including 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for wrangling data</a:t>
            </a:r>
          </a:p>
          <a:p>
            <a:pPr lvl="1"/>
            <a:r>
              <a:rPr lang="en-US" dirty="0"/>
              <a:t>ggplot2 for data visualization</a:t>
            </a:r>
          </a:p>
          <a:p>
            <a:pPr lvl="1"/>
            <a:r>
              <a:rPr lang="en-US" dirty="0" err="1"/>
              <a:t>stringr</a:t>
            </a:r>
            <a:r>
              <a:rPr lang="en-US" dirty="0"/>
              <a:t> for string manipulation</a:t>
            </a:r>
          </a:p>
          <a:p>
            <a:pPr lvl="1"/>
            <a:endParaRPr lang="en-US" dirty="0"/>
          </a:p>
          <a:p>
            <a:r>
              <a:rPr lang="en-US" dirty="0"/>
              <a:t>Can be installed with</a:t>
            </a:r>
          </a:p>
          <a:p>
            <a:pPr marL="457200" lvl="1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tidyverse</a:t>
            </a:r>
            <a:r>
              <a:rPr lang="en-US" dirty="0"/>
              <a:t>”) #only need to do once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each new R session, </a:t>
            </a:r>
            <a:r>
              <a:rPr lang="en-US" dirty="0" err="1"/>
              <a:t>tidyverse</a:t>
            </a:r>
            <a:r>
              <a:rPr lang="en-US" dirty="0"/>
              <a:t> must be loaded using: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 #must do every R session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7012-477C-4C44-B891-4B3B1D361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438F58-D8D5-4B04-BFEF-53256B59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82977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Haven Package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7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Haven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7040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Part of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Reads SAS©, SPSS, and Stata files with different methods into R</a:t>
            </a:r>
          </a:p>
          <a:p>
            <a:endParaRPr lang="en-US" dirty="0"/>
          </a:p>
          <a:p>
            <a:r>
              <a:rPr lang="en-US" dirty="0"/>
              <a:t>Outputs are </a:t>
            </a:r>
            <a:r>
              <a:rPr lang="en-US" dirty="0" err="1"/>
              <a:t>tibbles</a:t>
            </a:r>
            <a:r>
              <a:rPr lang="en-US" dirty="0"/>
              <a:t> (don’t change variable names or types)</a:t>
            </a:r>
          </a:p>
          <a:p>
            <a:endParaRPr lang="en-US" dirty="0"/>
          </a:p>
          <a:p>
            <a:pPr algn="l"/>
            <a:r>
              <a:rPr lang="en-US" dirty="0" err="1"/>
              <a:t>read_SAS</a:t>
            </a:r>
            <a:r>
              <a:rPr lang="en-US" dirty="0"/>
              <a:t>() supports both SAS7bdat files and the accompanying SAS7bcat files that SAS© uses to record value labels. 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write_SAS</a:t>
            </a:r>
            <a:r>
              <a:rPr lang="en-US" dirty="0"/>
              <a:t>() is currently experimental and only works for limited datasets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869-9F37-7C47-92B0-3961ADC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2027-F717-C04C-B3F2-8401B7D7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72150"/>
            <a:ext cx="9720073" cy="5372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u="sng" dirty="0">
                <a:hlinkClick r:id="rId3"/>
              </a:rPr>
              <a:t>https://r-medicine.org/code-of-conduct/</a:t>
            </a:r>
            <a:endParaRPr lang="en-US" sz="2400" u="sng" dirty="0"/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48A118-301A-064F-9B07-97BC39BBF009}"/>
              </a:ext>
            </a:extLst>
          </p:cNvPr>
          <p:cNvGrpSpPr/>
          <p:nvPr/>
        </p:nvGrpSpPr>
        <p:grpSpPr>
          <a:xfrm>
            <a:off x="1855588" y="1857022"/>
            <a:ext cx="3143956" cy="3143956"/>
            <a:chOff x="1855588" y="1857022"/>
            <a:chExt cx="3143956" cy="3143956"/>
          </a:xfrm>
        </p:grpSpPr>
        <p:sp>
          <p:nvSpPr>
            <p:cNvPr id="7" name="&quot;No&quot; Symbol 6">
              <a:extLst>
                <a:ext uri="{FF2B5EF4-FFF2-40B4-BE49-F238E27FC236}">
                  <a16:creationId xmlns:a16="http://schemas.microsoft.com/office/drawing/2014/main" id="{B62C004A-1D1F-F148-B085-BAE5DC0EFD6E}"/>
                </a:ext>
              </a:extLst>
            </p:cNvPr>
            <p:cNvSpPr/>
            <p:nvPr/>
          </p:nvSpPr>
          <p:spPr>
            <a:xfrm>
              <a:off x="1855588" y="1857022"/>
              <a:ext cx="3143956" cy="3143956"/>
            </a:xfrm>
            <a:prstGeom prst="noSmoking">
              <a:avLst>
                <a:gd name="adj" fmla="val 97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65576C-E8BA-4846-8770-E5BD3F03C9BE}"/>
                </a:ext>
              </a:extLst>
            </p:cNvPr>
            <p:cNvSpPr txBox="1"/>
            <p:nvPr/>
          </p:nvSpPr>
          <p:spPr>
            <a:xfrm>
              <a:off x="2279495" y="3105834"/>
              <a:ext cx="2296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Harassment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2FCD45-E589-C644-BA2E-F00765668F2C}"/>
              </a:ext>
            </a:extLst>
          </p:cNvPr>
          <p:cNvGrpSpPr/>
          <p:nvPr/>
        </p:nvGrpSpPr>
        <p:grpSpPr>
          <a:xfrm>
            <a:off x="6825351" y="1857022"/>
            <a:ext cx="3143956" cy="3143956"/>
            <a:chOff x="6825351" y="1857022"/>
            <a:chExt cx="3143956" cy="3143956"/>
          </a:xfrm>
        </p:grpSpPr>
        <p:sp>
          <p:nvSpPr>
            <p:cNvPr id="9" name="&quot;No&quot; Symbol 8">
              <a:extLst>
                <a:ext uri="{FF2B5EF4-FFF2-40B4-BE49-F238E27FC236}">
                  <a16:creationId xmlns:a16="http://schemas.microsoft.com/office/drawing/2014/main" id="{FA199E2E-B93B-5941-82CA-BB44B9F5EBAF}"/>
                </a:ext>
              </a:extLst>
            </p:cNvPr>
            <p:cNvSpPr/>
            <p:nvPr/>
          </p:nvSpPr>
          <p:spPr>
            <a:xfrm>
              <a:off x="6825351" y="1857022"/>
              <a:ext cx="3143956" cy="3143956"/>
            </a:xfrm>
            <a:prstGeom prst="noSmoking">
              <a:avLst>
                <a:gd name="adj" fmla="val 97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4A4C20-4646-4E46-8823-29DB561FB412}"/>
                </a:ext>
              </a:extLst>
            </p:cNvPr>
            <p:cNvSpPr txBox="1"/>
            <p:nvPr/>
          </p:nvSpPr>
          <p:spPr>
            <a:xfrm>
              <a:off x="7160291" y="2551836"/>
              <a:ext cx="24740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Screenshots</a:t>
              </a:r>
            </a:p>
            <a:p>
              <a:pPr algn="ctr"/>
              <a:r>
                <a:rPr lang="en-US" sz="3600" dirty="0"/>
                <a:t>Recordings</a:t>
              </a:r>
            </a:p>
            <a:p>
              <a:pPr algn="ctr"/>
              <a:r>
                <a:rPr lang="en-US" sz="3600" dirty="0"/>
                <a:t>Photographs</a:t>
              </a:r>
              <a:endParaRPr lang="en-US" sz="1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2CA203-39B5-4248-8D6C-64FCBBAC58E6}"/>
              </a:ext>
            </a:extLst>
          </p:cNvPr>
          <p:cNvSpPr txBox="1"/>
          <p:nvPr/>
        </p:nvSpPr>
        <p:spPr>
          <a:xfrm>
            <a:off x="8399417" y="6008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D5B4-81D9-4ACC-B3D0-F19A0F8A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Haven Example Import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D0468-7415-4CD5-A65F-C5CAD9E23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2677" y="1825625"/>
            <a:ext cx="10451123" cy="4351338"/>
          </a:xfrm>
        </p:spPr>
        <p:txBody>
          <a:bodyPr>
            <a:normAutofit fontScale="925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#import data from SAS©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covid.SAS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read_SAS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'covid.SAS7bdat'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the input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covid.SAS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tibble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6 x 17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subject_id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fake_first_name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fake_last_name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gender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pan_day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clinic_name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  1412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jhezane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westerling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female       4 covid   inpatient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533 penny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targaryen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female       7 covid   clinical lab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9134 grunt           rivers         male         7 covid   clinical lab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8518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melisandre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swyft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female       8 covid   clinical lab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8967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karstark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male         8 covid   emergency de~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11048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megga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karstark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female       8 covid   oncology day~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... with 10 more variables: result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demo_group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age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drive_thru_ind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ct_result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orderset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payor_group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patient_class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col_rec_tat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rec_ver_tat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9CAC5-EC69-49CA-96D5-1E40ED7F9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3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122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is rarely ready to analyze. Wrangling the data into proper shape is a critical task. Some key functions in </a:t>
            </a:r>
            <a:r>
              <a:rPr lang="en-US" dirty="0" err="1"/>
              <a:t>dplyr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filter(): subset on rows</a:t>
            </a:r>
          </a:p>
          <a:p>
            <a:pPr marL="0" indent="0">
              <a:buNone/>
            </a:pPr>
            <a:r>
              <a:rPr lang="en-US" dirty="0"/>
              <a:t>select(): subset on columns</a:t>
            </a:r>
          </a:p>
          <a:p>
            <a:pPr marL="0" indent="0">
              <a:buNone/>
            </a:pPr>
            <a:r>
              <a:rPr lang="en-US" dirty="0"/>
              <a:t>arrange(): sort data by one or more columns</a:t>
            </a:r>
          </a:p>
          <a:p>
            <a:pPr marL="0" indent="0">
              <a:buNone/>
            </a:pPr>
            <a:r>
              <a:rPr lang="en-US" dirty="0"/>
              <a:t>mutate(): create new columns from existing ones (keep old ones)</a:t>
            </a:r>
          </a:p>
          <a:p>
            <a:pPr marL="0" indent="0">
              <a:buNone/>
            </a:pPr>
            <a:r>
              <a:rPr lang="en-US" dirty="0"/>
              <a:t>transmute(): create new columns from existing (only keep new)</a:t>
            </a:r>
          </a:p>
          <a:p>
            <a:pPr marL="0" indent="0">
              <a:buNone/>
            </a:pPr>
            <a:r>
              <a:rPr lang="en-US" dirty="0"/>
              <a:t>spread(): transform data from “long” to “wide”</a:t>
            </a:r>
          </a:p>
          <a:p>
            <a:pPr marL="0" indent="0">
              <a:buNone/>
            </a:pPr>
            <a:r>
              <a:rPr lang="en-US" dirty="0"/>
              <a:t>gather(): go from “wide” to “long”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1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1226" cy="1352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Say we want to restrict the WHO TB dataset to just China and Afghanistan, compute the incidence of TB (annual cases/ per 100,000 people), and finally sort the results by decreasing incidence. The following will work: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9F7F3CA-4443-4A66-B4EB-4DEBBE8E7972}"/>
              </a:ext>
            </a:extLst>
          </p:cNvPr>
          <p:cNvSpPr txBox="1">
            <a:spLocks/>
          </p:cNvSpPr>
          <p:nvPr/>
        </p:nvSpPr>
        <p:spPr>
          <a:xfrm>
            <a:off x="838200" y="3293087"/>
            <a:ext cx="10071226" cy="217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#filter, then mutate, then arrange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tb_summary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arrange(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mutate(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filter(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table1, country %in%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"Afghanistan"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"China"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incidence=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*cases/population),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-incidence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D87904F-B85B-421C-A0B5-95649A50A373}"/>
              </a:ext>
            </a:extLst>
          </p:cNvPr>
          <p:cNvSpPr txBox="1">
            <a:spLocks/>
          </p:cNvSpPr>
          <p:nvPr/>
        </p:nvSpPr>
        <p:spPr>
          <a:xfrm>
            <a:off x="838200" y="5787534"/>
            <a:ext cx="10071226" cy="55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 this is very hard to read!</a:t>
            </a:r>
          </a:p>
        </p:txBody>
      </p:sp>
    </p:spTree>
    <p:extLst>
      <p:ext uri="{BB962C8B-B14F-4D97-AF65-F5344CB8AC3E}">
        <p14:creationId xmlns:p14="http://schemas.microsoft.com/office/powerpoint/2010/main" val="220996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Syntax (and then)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1226" cy="1352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 symbol %&gt;% is useful for chaining together such commands more intuitively: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9F7F3CA-4443-4A66-B4EB-4DEBBE8E7972}"/>
              </a:ext>
            </a:extLst>
          </p:cNvPr>
          <p:cNvSpPr txBox="1">
            <a:spLocks/>
          </p:cNvSpPr>
          <p:nvPr/>
        </p:nvSpPr>
        <p:spPr>
          <a:xfrm>
            <a:off x="838199" y="3005750"/>
            <a:ext cx="10451123" cy="3129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#piping syntax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table1 %&gt;%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#start with WHO data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filter(country %in%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"Afghanistan"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"China"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#AND THEN filter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mutate(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incidence=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*cases/population) %&gt;%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#AND THEN mutate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arrange(-incidence)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#AND THEN sort with arrange()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tibble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4 x 5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country      year  cases population incidence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&lt;int&gt;  &lt;int&gt;      &lt;int&gt;    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China        2000 213766 1280428583     16.7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China        1999 212258 1272915272     16.7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Afghanistan  2000   2666   20595360     12.9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Afghanistan  1999    745   19987071      3.73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7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SAS© PROC FORMAT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4145" cy="2556252"/>
          </a:xfrm>
        </p:spPr>
        <p:txBody>
          <a:bodyPr>
            <a:normAutofit fontScale="92500"/>
          </a:bodyPr>
          <a:lstStyle/>
          <a:p>
            <a:r>
              <a:rPr lang="en-US" dirty="0"/>
              <a:t>Formatting data in SAS© can be achieved through PROC FORMAT</a:t>
            </a:r>
          </a:p>
          <a:p>
            <a:pPr lvl="1"/>
            <a:r>
              <a:rPr lang="en-US" dirty="0"/>
              <a:t>Formats can be saved to the SAS© catalog for later use</a:t>
            </a:r>
          </a:p>
          <a:p>
            <a:r>
              <a:rPr lang="en-US" dirty="0"/>
              <a:t>Defining length of each field can be performed through the length statement with the DATA step</a:t>
            </a:r>
          </a:p>
          <a:p>
            <a:r>
              <a:rPr lang="en-US" dirty="0"/>
              <a:t>Logical iterations can be used to recode variables (if then statements)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B4FC34-7C34-48E1-B872-B2B3FE2F9801}"/>
              </a:ext>
            </a:extLst>
          </p:cNvPr>
          <p:cNvSpPr txBox="1">
            <a:spLocks/>
          </p:cNvSpPr>
          <p:nvPr/>
        </p:nvSpPr>
        <p:spPr>
          <a:xfrm>
            <a:off x="928733" y="4516815"/>
            <a:ext cx="3951086" cy="1964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 FORMAT;</a:t>
            </a:r>
          </a:p>
          <a:p>
            <a:pPr marL="0" indent="0">
              <a:buNone/>
            </a:pPr>
            <a:r>
              <a:rPr lang="en-US" dirty="0"/>
              <a:t>	value class</a:t>
            </a:r>
          </a:p>
          <a:p>
            <a:pPr marL="0" indent="0">
              <a:buNone/>
            </a:pPr>
            <a:r>
              <a:rPr lang="en-US" dirty="0"/>
              <a:t>		1=‘positive’</a:t>
            </a:r>
          </a:p>
          <a:p>
            <a:pPr marL="0" indent="0">
              <a:buNone/>
            </a:pPr>
            <a:r>
              <a:rPr lang="en-US" dirty="0"/>
              <a:t>		0=‘negative’</a:t>
            </a:r>
          </a:p>
          <a:p>
            <a:pPr marL="0" indent="0">
              <a:buNone/>
            </a:pPr>
            <a:r>
              <a:rPr lang="en-US" dirty="0"/>
              <a:t>		;</a:t>
            </a:r>
          </a:p>
          <a:p>
            <a:pPr marL="0" indent="0">
              <a:buNone/>
            </a:pPr>
            <a:r>
              <a:rPr lang="en-US" dirty="0"/>
              <a:t>	run;</a:t>
            </a:r>
          </a:p>
        </p:txBody>
      </p:sp>
    </p:spTree>
    <p:extLst>
      <p:ext uri="{BB962C8B-B14F-4D97-AF65-F5344CB8AC3E}">
        <p14:creationId xmlns:p14="http://schemas.microsoft.com/office/powerpoint/2010/main" val="1974702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fmtr</a:t>
            </a:r>
            <a:r>
              <a:rPr lang="en-US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959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Helps format data and provide basic functionality of SAS© formats. Part of the “</a:t>
            </a:r>
            <a:r>
              <a:rPr lang="en-US" dirty="0" err="1"/>
              <a:t>SASsy</a:t>
            </a:r>
            <a:r>
              <a:rPr lang="en-US" dirty="0"/>
              <a:t>” package.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fdata</a:t>
            </a:r>
            <a:r>
              <a:rPr lang="en-US" dirty="0"/>
              <a:t>() function to apply formatting to any data frame or </a:t>
            </a:r>
            <a:r>
              <a:rPr lang="en-US" dirty="0" err="1"/>
              <a:t>tibble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fapply</a:t>
            </a:r>
            <a:r>
              <a:rPr lang="en-US" dirty="0"/>
              <a:t>() function to apply formatting to any vector.</a:t>
            </a:r>
          </a:p>
          <a:p>
            <a:r>
              <a:rPr lang="en-US" dirty="0"/>
              <a:t>The formats() and </a:t>
            </a:r>
            <a:r>
              <a:rPr lang="en-US" dirty="0" err="1"/>
              <a:t>fattr</a:t>
            </a:r>
            <a:r>
              <a:rPr lang="en-US" dirty="0"/>
              <a:t>() functions to easily assign formatting attributes.</a:t>
            </a:r>
          </a:p>
          <a:p>
            <a:r>
              <a:rPr lang="en-US" dirty="0"/>
              <a:t>The value() and condition() functions to create a user-defined format.</a:t>
            </a:r>
          </a:p>
          <a:p>
            <a:r>
              <a:rPr lang="en-US" dirty="0"/>
              <a:t>The </a:t>
            </a:r>
            <a:r>
              <a:rPr lang="en-US" dirty="0" err="1"/>
              <a:t>fcat</a:t>
            </a:r>
            <a:r>
              <a:rPr lang="en-US" dirty="0"/>
              <a:t>() function to create a format catalog.</a:t>
            </a:r>
          </a:p>
          <a:p>
            <a:r>
              <a:rPr lang="en-US" dirty="0"/>
              <a:t>The </a:t>
            </a:r>
            <a:r>
              <a:rPr lang="en-US" dirty="0" err="1"/>
              <a:t>flist</a:t>
            </a:r>
            <a:r>
              <a:rPr lang="en-US" dirty="0"/>
              <a:t>() function to create a formatting list.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2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451-4F31-4EB1-96E0-09AEF45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fmtr</a:t>
            </a:r>
            <a:r>
              <a:rPr lang="en-US" dirty="0"/>
              <a:t> package </a:t>
            </a:r>
            <a:r>
              <a:rPr lang="en-US" dirty="0" err="1"/>
              <a:t>fapply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AF6-C5BE-48A4-9BBC-358C1383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2330"/>
            <a:ext cx="10623487" cy="2139793"/>
          </a:xfrm>
        </p:spPr>
        <p:txBody>
          <a:bodyPr/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sample vector to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6.3598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7.568863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1.1233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5.66874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#apply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fapply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"%1.1f"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"6.4" "7.6" "1.1" "5.7"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74C1-A742-4AD3-AA61-7E5505138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4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451-4F31-4EB1-96E0-09AEF45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fmtr</a:t>
            </a:r>
            <a:r>
              <a:rPr lang="en-US" dirty="0"/>
              <a:t> package </a:t>
            </a:r>
            <a:r>
              <a:rPr lang="en-US" dirty="0" err="1"/>
              <a:t>fapply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AF6-C5BE-48A4-9BBC-358C1383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2543"/>
            <a:ext cx="10623487" cy="3530851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sample vector to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6.3598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7.568863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1.1233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5.66874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#assign format attribute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attr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"format"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"%1.1f"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#apply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fapply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"6.4" "7.6" "1.1" "5.7"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74C1-A742-4AD3-AA61-7E5505138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5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451-4F31-4EB1-96E0-09AEF45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fmtr</a:t>
            </a:r>
            <a:r>
              <a:rPr lang="en-US" dirty="0"/>
              <a:t> package </a:t>
            </a:r>
            <a:r>
              <a:rPr lang="en-US" dirty="0" err="1"/>
              <a:t>fattr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AF6-C5BE-48A4-9BBC-358C1383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2543"/>
            <a:ext cx="10623487" cy="3530851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#assigning multiple formatting attributes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sample vector to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6.3598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7.568863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1.1233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5.66874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#assign formatting attributes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fattr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format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"%1.1f"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width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justify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"right"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#apply formatting attributes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fapply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#notice the padding to the left when there is additional spaces in width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  6.4" "  7.6" "  1.1" "  5.7"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74C1-A742-4AD3-AA61-7E5505138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451-4F31-4EB1-96E0-09AEF45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fmtr</a:t>
            </a:r>
            <a:r>
              <a:rPr lang="en-US" dirty="0"/>
              <a:t> package lookup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AF6-C5BE-48A4-9BBC-358C1383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2543"/>
            <a:ext cx="10623487" cy="3530851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#Lookup Vectors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sample vector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sample.v2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a lookup vector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lookup.v2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"Group A"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"Group B"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"Group C"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#apply lookup to sample.v2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fapply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(sample.v2, lookup.v2)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"Group A" "Group B" "Group C" "Group A" "Group B" "Group B"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74C1-A742-4AD3-AA61-7E5505138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91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6451-4F31-4EB1-96E0-09AEF45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fcat</a:t>
            </a:r>
            <a:r>
              <a:rPr lang="en-US" dirty="0"/>
              <a:t>() from </a:t>
            </a:r>
            <a:r>
              <a:rPr lang="en-US" dirty="0" err="1"/>
              <a:t>fmtr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9AF6-C5BE-48A4-9BBC-358C1383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0110"/>
            <a:ext cx="10623487" cy="4138602"/>
          </a:xfrm>
        </p:spPr>
        <p:txBody>
          <a:bodyPr>
            <a:normAutofit fontScale="850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#Create formatting catalog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date.format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num_fmt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"%.1f"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date_fmt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"%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d%b%Y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catalog to working directory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write.fcat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date.format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dir_path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'~/OneDrive - 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ProCogia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/Desktop/SAS© to R/Presentations/SAS© to R for Medicine/R Programs/'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"~/OneDrive 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ProCogia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/Desktop/SAS© to R/Presentations/SAS© to R for Medicine/R Programs//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date.format.fcat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catalog format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read.fcat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date.format.fcat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format catalog: 2 formats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num_fmt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type S, "%.1f"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date_fmt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 type S, "%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d%b%Y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#example date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Sys.Date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"2021-08-22"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#formatted date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fapply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Sys.Date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date.format$date_fmt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"22Aug2021"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74C1-A742-4AD3-AA61-7E5505138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B976D9-BBEF-4A52-8BE0-64FADAE6728E}"/>
              </a:ext>
            </a:extLst>
          </p:cNvPr>
          <p:cNvSpPr txBox="1">
            <a:spLocks/>
          </p:cNvSpPr>
          <p:nvPr/>
        </p:nvSpPr>
        <p:spPr>
          <a:xfrm>
            <a:off x="838200" y="1707286"/>
            <a:ext cx="10623487" cy="63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Saving formats in catalogs can help save time and aid reproducible code</a:t>
            </a:r>
          </a:p>
        </p:txBody>
      </p:sp>
    </p:spTree>
    <p:extLst>
      <p:ext uri="{BB962C8B-B14F-4D97-AF65-F5344CB8AC3E}">
        <p14:creationId xmlns:p14="http://schemas.microsoft.com/office/powerpoint/2010/main" val="356542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0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SGPLOT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2541" cy="1603375"/>
          </a:xfrm>
        </p:spPr>
        <p:txBody>
          <a:bodyPr>
            <a:normAutofit/>
          </a:bodyPr>
          <a:lstStyle/>
          <a:p>
            <a:r>
              <a:rPr lang="en-US" dirty="0"/>
              <a:t>PROC SGPLOT can be used for a variety of visual plots from histograms to residual plots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149C03-8C5D-490E-8F16-899DF50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76" y="2712152"/>
            <a:ext cx="5014897" cy="37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1E74E63-6462-403F-9C3B-B1AE5E001834}"/>
              </a:ext>
            </a:extLst>
          </p:cNvPr>
          <p:cNvSpPr txBox="1">
            <a:spLocks/>
          </p:cNvSpPr>
          <p:nvPr/>
        </p:nvSpPr>
        <p:spPr>
          <a:xfrm>
            <a:off x="1424159" y="3722788"/>
            <a:ext cx="4501256" cy="2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PROC SGPLOT data= covid;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vbox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rec_ver_tat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/category=gender;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run;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71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92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Grammar of Graphics: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layered framework to build visualizations</a:t>
            </a:r>
          </a:p>
          <a:p>
            <a:r>
              <a:rPr lang="en-US" dirty="0"/>
              <a:t>Implemented in R with the </a:t>
            </a:r>
            <a:r>
              <a:rPr lang="en-US" b="1" dirty="0"/>
              <a:t>ggplot2</a:t>
            </a:r>
            <a:r>
              <a:rPr lang="en-US" dirty="0"/>
              <a:t> package</a:t>
            </a:r>
          </a:p>
          <a:p>
            <a:r>
              <a:rPr lang="en-US" dirty="0"/>
              <a:t>Layers of a visualization are built up one by one</a:t>
            </a:r>
          </a:p>
          <a:p>
            <a:r>
              <a:rPr lang="en-US" dirty="0"/>
              <a:t>Starting with dataset, things like axes, labels, points, and groupings are added one at a time.</a:t>
            </a:r>
          </a:p>
          <a:p>
            <a:pPr lvl="1"/>
            <a:r>
              <a:rPr lang="en-US" dirty="0"/>
              <a:t>This is non-intuitive at first, but allows for a high level of control over final plot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3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D0F-804B-4A4A-9862-F1D2BA4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6A68-00FF-40B7-A914-14DD66D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#load star wars dataset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starwars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#use filter to subset dataset to just humans and droids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human_droid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starwars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filter(species %in%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"Human"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"Droid"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drop_na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(height, mass) 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#drop rows with missing height or mass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#first specify dataset and x/y variables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#tell </a:t>
            </a:r>
            <a:r>
              <a:rPr lang="en-US" sz="18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to make a scatter plot using </a:t>
            </a:r>
            <a:r>
              <a:rPr lang="en-US" sz="18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#add in titles and axis labels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starwars_plot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human_droid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mass))+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species)) +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"Mass vs Height for humans and droids"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"Height (cm)"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"Mass (kg)"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C300-ABCE-4C9F-BBE5-58DA0F2FD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70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FA3E-C11B-4240-AEF1-9694438C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4CA4-A445-4F89-9D41-831E06006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i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#output</a:t>
            </a:r>
            <a:b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starwars_plot</a:t>
            </a:r>
            <a:endParaRPr lang="en-US" sz="180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5FF9D-E241-40B2-968A-BE08671E7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77846BD4-87A8-4DBA-AF26-6746EDE0E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51209" y="263335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9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CACE-A033-4E88-A10E-5602139A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FC37-FB50-4D05-9150-010E2DF3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open-source programming language that was developed for doing statistical analysis </a:t>
            </a:r>
          </a:p>
          <a:p>
            <a:pPr lvl="1"/>
            <a:r>
              <a:rPr lang="en-US" dirty="0"/>
              <a:t>RStudio is a freely available Integrated Development Environment (IDE), a user-friendly interface for interacting with 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programming in R is like driving a car, then you can think of R as the engine (under the hood) and </a:t>
            </a:r>
            <a:r>
              <a:rPr lang="en-US" dirty="0" err="1"/>
              <a:t>Rstudio</a:t>
            </a:r>
            <a:r>
              <a:rPr lang="en-US" dirty="0"/>
              <a:t> as the steering wheel, accelerator/brake pedals, dashboard.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E3BE-DFE8-40B6-AC14-9DF548E37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8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9289" cy="1840012"/>
          </a:xfrm>
        </p:spPr>
        <p:txBody>
          <a:bodyPr>
            <a:normAutofit/>
          </a:bodyPr>
          <a:lstStyle/>
          <a:p>
            <a:r>
              <a:rPr lang="en-US" dirty="0"/>
              <a:t>PROC FREQ  can be used for various functions. It is commonly used to summarize categorical variables</a:t>
            </a:r>
          </a:p>
          <a:p>
            <a:r>
              <a:rPr lang="en-US" dirty="0"/>
              <a:t>Provides summary tables with counts/frequencies and cumulative frequencies of a categorical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EA3437B-FE8B-4F2F-AEF5-1FE65A4B96DA}"/>
              </a:ext>
            </a:extLst>
          </p:cNvPr>
          <p:cNvSpPr txBox="1">
            <a:spLocks/>
          </p:cNvSpPr>
          <p:nvPr/>
        </p:nvSpPr>
        <p:spPr>
          <a:xfrm>
            <a:off x="1108296" y="4243917"/>
            <a:ext cx="5645590" cy="184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proc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freq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data=covid order=data;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 gender*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payor_group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run;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021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0815-29AE-4D87-8F32-BB20E508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EAC0-581A-44E8-B39C-31E533C6A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80B285-BCA9-4DF9-900D-BA20D1B4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51113"/>
              </p:ext>
            </p:extLst>
          </p:nvPr>
        </p:nvGraphicFramePr>
        <p:xfrm>
          <a:off x="2562131" y="1987874"/>
          <a:ext cx="8220550" cy="3996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5">
                  <a:extLst>
                    <a:ext uri="{9D8B030D-6E8A-4147-A177-3AD203B41FA5}">
                      <a16:colId xmlns:a16="http://schemas.microsoft.com/office/drawing/2014/main" val="3423739189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2207734939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2706171185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4059184772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2312887298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2813950312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3329511594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1484672901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1341071255"/>
                    </a:ext>
                  </a:extLst>
                </a:gridCol>
                <a:gridCol w="822055">
                  <a:extLst>
                    <a:ext uri="{9D8B030D-6E8A-4147-A177-3AD203B41FA5}">
                      <a16:colId xmlns:a16="http://schemas.microsoft.com/office/drawing/2014/main" val="3423099755"/>
                    </a:ext>
                  </a:extLst>
                </a:gridCol>
              </a:tblGrid>
              <a:tr h="234416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Table of gender by payor_group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8222"/>
                  </a:ext>
                </a:extLst>
              </a:tr>
              <a:tr h="2344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 anchor="b"/>
                </a:tc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payor_group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18136"/>
                  </a:ext>
                </a:extLst>
              </a:tr>
              <a:tr h="418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government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commercial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unassigned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medical assi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self pay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charity care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2213875375"/>
                  </a:ext>
                </a:extLst>
              </a:tr>
              <a:tr h="1263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1864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12.01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23.80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51.15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1863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12.00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23.79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3556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22.91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45.40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367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2.36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4.69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0.30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54.76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114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1.46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52.78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68.42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60.00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7832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50.45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2937396577"/>
                  </a:ext>
                </a:extLst>
              </a:tr>
              <a:tr h="1263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1780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11.47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23.14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48.85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1863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12.00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24.22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50.00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3531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22.75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45.90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49.82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366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2.36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4.76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49.93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45.24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102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1.33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47.22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31.58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7692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49.55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02653031"/>
                  </a:ext>
                </a:extLst>
              </a:tr>
              <a:tr h="582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3644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23.47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3726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7087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45.65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733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4.72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84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216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1.39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15524</a:t>
                      </a: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100.00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58206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CAA25E-149B-4A4E-B0EC-C4153E174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38215"/>
              </p:ext>
            </p:extLst>
          </p:nvPr>
        </p:nvGraphicFramePr>
        <p:xfrm>
          <a:off x="928735" y="1987874"/>
          <a:ext cx="1117349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349">
                  <a:extLst>
                    <a:ext uri="{9D8B030D-6E8A-4147-A177-3AD203B41FA5}">
                      <a16:colId xmlns:a16="http://schemas.microsoft.com/office/drawing/2014/main" val="1267771571"/>
                    </a:ext>
                  </a:extLst>
                </a:gridCol>
              </a:tblGrid>
              <a:tr h="905999">
                <a:tc>
                  <a:txBody>
                    <a:bodyPr/>
                    <a:lstStyle/>
                    <a:p>
                      <a:pPr marL="0" marR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Frequency</a:t>
                      </a:r>
                    </a:p>
                    <a:p>
                      <a:pPr marL="0" marR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Percent</a:t>
                      </a:r>
                    </a:p>
                    <a:p>
                      <a:pPr marL="0" marR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Row Pct</a:t>
                      </a:r>
                    </a:p>
                    <a:p>
                      <a:pPr marL="0" marR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Col Pct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5358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92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Arsenal Package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7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92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Provides 6 main functions that are like a local SAS© macro or procedure of similar functionality:</a:t>
            </a:r>
          </a:p>
          <a:p>
            <a:pPr lvl="1"/>
            <a:r>
              <a:rPr lang="en-US" dirty="0" err="1"/>
              <a:t>tableby</a:t>
            </a:r>
            <a:r>
              <a:rPr lang="en-US" dirty="0"/>
              <a:t>(): function used to summarize set of independent variables by one or more categorical values</a:t>
            </a:r>
          </a:p>
          <a:p>
            <a:pPr lvl="1"/>
            <a:r>
              <a:rPr lang="en-US" dirty="0"/>
              <a:t>paired(): summarize a set of independent variables across two time points</a:t>
            </a:r>
          </a:p>
          <a:p>
            <a:pPr lvl="1"/>
            <a:r>
              <a:rPr lang="en-US" dirty="0" err="1"/>
              <a:t>modelsum</a:t>
            </a:r>
            <a:r>
              <a:rPr lang="en-US" dirty="0"/>
              <a:t>(): function to fit and summarize models for each independent variable with one or more response values</a:t>
            </a:r>
          </a:p>
          <a:p>
            <a:pPr lvl="1"/>
            <a:r>
              <a:rPr lang="en-US" dirty="0" err="1"/>
              <a:t>freqlist</a:t>
            </a:r>
            <a:r>
              <a:rPr lang="en-US" dirty="0"/>
              <a:t>(): used to approximate the output from SAS’s PROC FREQ</a:t>
            </a:r>
          </a:p>
          <a:p>
            <a:pPr lvl="1"/>
            <a:r>
              <a:rPr lang="en-US" dirty="0" err="1"/>
              <a:t>comparedf</a:t>
            </a:r>
            <a:r>
              <a:rPr lang="en-US" dirty="0"/>
              <a:t>(): compares two </a:t>
            </a:r>
            <a:r>
              <a:rPr lang="en-US" dirty="0" err="1"/>
              <a:t>dataframes</a:t>
            </a:r>
            <a:r>
              <a:rPr lang="en-US" dirty="0"/>
              <a:t> and reports differences between then. Similar to SAS’s PROC COMPARE. </a:t>
            </a:r>
          </a:p>
          <a:p>
            <a:pPr lvl="1"/>
            <a:r>
              <a:rPr lang="en-US" dirty="0"/>
              <a:t>write2*(): write 2 family functions for HTML, Word, pdf for output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83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</a:t>
            </a:r>
            <a:r>
              <a:rPr lang="en-US" dirty="0" err="1"/>
              <a:t>freqlist</a:t>
            </a:r>
            <a:r>
              <a:rPr lang="en-US" dirty="0"/>
              <a:t>()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9289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#add library reference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library(arsenal)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covid dataset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covid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read.csv(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"~/OneDrive - 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ProCogia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/Desktop/SAS© to R/Presentations/SAS© to R for Medicine/R Programs/covid.csv"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TRUE)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dataset output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head(covid)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subject_id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fake_first_name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fake_last_name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gender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pan_day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test_id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  1412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jhezane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westerling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female       4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533           penny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targaryen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female       7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9134           grunt         rivers   male       7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8518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melisandre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swyft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female       8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8967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karstark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male       8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11048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megga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karstark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female       8   covid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2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</a:t>
            </a:r>
            <a:r>
              <a:rPr lang="en-US" dirty="0" err="1"/>
              <a:t>freqlist</a:t>
            </a:r>
            <a:r>
              <a:rPr lang="en-US" dirty="0"/>
              <a:t>()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9289" cy="1922510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#freqlist() function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covid.t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table(covid[c(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"result"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demo_group"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"gender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output_fl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freqlist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(covid.t,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na.options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"include"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#print output summary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output_fl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372F031-4ED5-4F00-BD50-4B4A25CCAB8D}"/>
              </a:ext>
            </a:extLst>
          </p:cNvPr>
          <p:cNvSpPr txBox="1">
            <a:spLocks/>
          </p:cNvSpPr>
          <p:nvPr/>
        </p:nvSpPr>
        <p:spPr>
          <a:xfrm>
            <a:off x="4481466" y="3150606"/>
            <a:ext cx="7116022" cy="379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|result  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demo_group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|gender | Freq| Cumulative Freq| Percent| Cumulative Percent|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|:--------|:------------|:------|----:|---------------:|-------:|------------------:|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|invalid  |client       |female |   17|              17|    0.11|               0.11|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 8|              25|    0.05|               0.16|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misc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adult   |female |   29|              54|    0.19|               0.35|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36|              90|    0.23|               0.58|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|other adult  |female |    4|              94|    0.03|               0.61|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 3|              97|    0.02|               0.62|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|patient      |female |   96|             193|    0.62|               1.24|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108|             301|    0.70|               1.94|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|negative |client       |female |  263|             564|    1.69|               3.63|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235|             799|    1.51|               5.15|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misc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adult   |female | 1069|            1868|    6.89|              12.03|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1075|            2943|    6.92|              18.96|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|other adult  |female |  118|            3061|    0.76|              19.72|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90|            3151|    0.58|              20.30|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|patient      |female | 5787|            8938|   37.28|              57.58|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5720|           14658|   36.85|              94.42|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|unidentified |male   |    1|           14659|    0.01|              94.43|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|positive |client       |female |   34|           14693|    0.22|              94.65|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47|           14740|    0.30|              94.95|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misc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adult   |female |  116|           14856|    0.75|              95.70|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116|           14972|    0.75|              96.44|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|other adult  |female |    4|           14976|    0.03|              96.47|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  4|           14980|    0.03|              96.50|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|patient      |female |  295|           15275|    1.90|              98.40|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|             |male   |  249|           15524|    1.60|             100.00|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79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0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</a:t>
            </a:r>
            <a:r>
              <a:rPr lang="en-US" dirty="0" err="1"/>
              <a:t>tableby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686861" cy="147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look at the covid dataset again. If we wanted to test explanatory variable’s (</a:t>
            </a:r>
            <a:r>
              <a:rPr lang="en-US" dirty="0" err="1"/>
              <a:t>patient_class</a:t>
            </a:r>
            <a:r>
              <a:rPr lang="en-US" dirty="0"/>
              <a:t> and gender) levels to the response variable (result) the following would work to: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6F1AC3D-D2C4-4DBB-BB00-DB384CF72F1B}"/>
              </a:ext>
            </a:extLst>
          </p:cNvPr>
          <p:cNvSpPr txBox="1">
            <a:spLocks/>
          </p:cNvSpPr>
          <p:nvPr/>
        </p:nvSpPr>
        <p:spPr>
          <a:xfrm>
            <a:off x="927225" y="3870199"/>
            <a:ext cx="10686861" cy="220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#tableby() function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tableby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(result ~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patient_class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gender, covid)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#print output summary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summary(output,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73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</a:t>
            </a:r>
            <a:r>
              <a:rPr lang="en-US" dirty="0" err="1"/>
              <a:t>tableby</a:t>
            </a:r>
            <a:r>
              <a:rPr lang="en-US" dirty="0"/>
              <a:t>()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17" y="2513688"/>
            <a:ext cx="11579383" cy="2746375"/>
          </a:xfrm>
        </p:spPr>
        <p:txBody>
          <a:bodyPr>
            <a:normAutofit fontScale="700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                           | invalid (N=301) | negative (N=14358) | positive (N=865) | Total (N=15524) | p value|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|:--------------------------|:---------------:|:------------------:|:----------------:|:---------------:|-------:|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patient_class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|                 |                    |                  |                 | &lt; 0.001|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N-Miss                  |       106       |        6492        |       479        |      7077   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admit after surgery-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|    0 (0.0%)     |      4 (0.1%)      |     0 (0.0%)     |    4 (0.0%) 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admit after surgery-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|    0 (0.0%)     |      1 (0.0%)      |     0 (0.0%)     |    1 (0.0%) 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day surgery             |    0 (0.0%)     |     37 (0.5%)      |     2 (0.5%)     |    39 (0.5%)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emergency               |    9 (4.6%)     |    1242 (15.8%)    |   127 (32.9%)    |  1378 (16.3%)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inpatient               |   89 (45.6%)    |    3246 (41.3%)    |   103 (26.7%)    |  3438 (40.7%)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not applicable          |    14 (7.2%)    |    1031 (13.1%)    |    51 (13.2%)    |  1096 (13.0%)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observation             |   28 (14.4%)    |     669 (8.5%)     |    26 (6.7%)     |   723 (8.6%)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outpatient              |   25 (12.8%)    |    882 (11.2%)     |    66 (17.1%)    |   973 (11.5%)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recurring outpatient    |   30 (15.4%)    |     754 (9.6%)     |    11 (2.8%)     |   795 (9.4%) 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|gender                     |                 |                    |                  |                 |   0.548|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female                  |   146 (48.5%)   |    7237 (50.4%)    |   449 (51.9%)    |  7832 (50.5%)   |        |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|-  male                    |   155 (51.5%)   |    7121 (49.6%)    |   416 (48.1%)    |  7692 (49.5%)   |        |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271B379-509D-40CA-B389-745F1FB8D6EF}"/>
              </a:ext>
            </a:extLst>
          </p:cNvPr>
          <p:cNvSpPr txBox="1">
            <a:spLocks/>
          </p:cNvSpPr>
          <p:nvPr/>
        </p:nvSpPr>
        <p:spPr>
          <a:xfrm>
            <a:off x="602462" y="5408790"/>
            <a:ext cx="10686861" cy="67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patient_class</a:t>
            </a:r>
            <a:r>
              <a:rPr lang="en-US" dirty="0"/>
              <a:t> is significant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CF6A-C812-4F3F-B6FE-8915281C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8998-F458-4CA1-8886-2173A38E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cran.r-project.org</a:t>
            </a:r>
            <a:r>
              <a:rPr lang="en-US" dirty="0"/>
              <a:t>: download R</a:t>
            </a:r>
          </a:p>
          <a:p>
            <a:pPr lvl="1"/>
            <a:r>
              <a:rPr lang="en-US" dirty="0"/>
              <a:t>Click download link appropriate for your OS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rstudio.com</a:t>
            </a:r>
            <a:r>
              <a:rPr lang="en-US" dirty="0"/>
              <a:t>: download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Choose R Studio Desktop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A617-5F1E-42AA-9E94-EA2BD3A2E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8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write2*()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595" y="2080490"/>
            <a:ext cx="10188921" cy="16033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write2*(): write 2 family functions for HTML, Word, pdf for output tables</a:t>
            </a:r>
          </a:p>
          <a:p>
            <a:pPr lvl="1"/>
            <a:r>
              <a:rPr lang="en-US" dirty="0"/>
              <a:t>Lets see an example of the write2pdf() function for the table we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D1863-1853-442E-ABDF-BC940E4AFDC6}"/>
              </a:ext>
            </a:extLst>
          </p:cNvPr>
          <p:cNvSpPr txBox="1"/>
          <p:nvPr/>
        </p:nvSpPr>
        <p:spPr>
          <a:xfrm>
            <a:off x="1140388" y="4309057"/>
            <a:ext cx="10049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write2pdf(output,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"~/OneDrive -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ProCogia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/Desktop/SAS© to R/Presentations/SAS© to R for Medicine/R Programs/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output_tableby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535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5F3-45D4-4A20-8307-9D7B317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Package write2*()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902F-0E97-4C95-9117-54C14CB4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“</a:t>
            </a:r>
            <a:r>
              <a:rPr lang="en-US" dirty="0" err="1"/>
              <a:t>output_tableby</a:t>
            </a:r>
            <a:r>
              <a:rPr lang="en-US" dirty="0"/>
              <a:t>() has shown up in our file directory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4E7904-0203-4845-B582-9A739D3A6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4146"/>
            <a:ext cx="5181600" cy="389429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7CE3C-975C-44D1-82E6-5E5EC8250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79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577C-5C35-425E-870D-F3AE5499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9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686861" cy="147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look at the </a:t>
            </a:r>
            <a:r>
              <a:rPr lang="en-US" dirty="0" err="1"/>
              <a:t>BreastCancer</a:t>
            </a:r>
            <a:r>
              <a:rPr lang="en-US" dirty="0"/>
              <a:t> dataset. We want to perform a binary fit to the response variable “Class”.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6F1AC3D-D2C4-4DBB-BB00-DB384CF72F1B}"/>
              </a:ext>
            </a:extLst>
          </p:cNvPr>
          <p:cNvSpPr txBox="1">
            <a:spLocks/>
          </p:cNvSpPr>
          <p:nvPr/>
        </p:nvSpPr>
        <p:spPr>
          <a:xfrm>
            <a:off x="838199" y="3159659"/>
            <a:ext cx="10545777" cy="2913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first 5 observations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breastCancer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Cl.thickness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Cell.shape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Marg.adhesion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Epith.c.size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1000025            5         1          1             1            2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1002945            5         4          4             5            7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1015425            3         1          1             1            2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1016277            6         8          8             1            3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1017023            4         1          1             3            2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1017122            8        10         10             8            7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Bare.nuclei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Bl.cromatin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Normal.nucleoli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Mitoses     Class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       1           3               1       1    benign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      10           3               2       1    benign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      2           3               1       1    benign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       4           3               7       1    benign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  1           3               1       1    benign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    10           9               7       1 malignant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37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D0F-804B-4A4A-9862-F1D2BA4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6A68-00FF-40B7-A914-14DD66D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775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summary of the data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breastCancer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Id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Cl.thickness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Cell.shape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   61634   Min.   : 1.000   Min.   : 1.000   Min.   : 1.000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  870688   1st Qu.: 2.000   1st Qu.: 1.000   1st Qu.: 1.000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 1171710   Median : 4.000   Median : 1.000   Median : 1.000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 1071704   Mean   : 4.418   Mean   : 3.134   Mean   : 3.207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 1238298   3rd Qu.: 6.000   3rd Qu.: 5.000   3rd Qu.: 5.000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:13454352   Max.   :10.000   Max.   :10.000   Max.   :10.000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                       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Marg.adhesion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Epith.c.size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Bare.nuclei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Bl.cromatin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 1.000   Min.   : 1.000   Min.   : 1.000   Min.   : 1.000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 1.000   1st Qu.: 2.000   1st Qu.: 1.000   1st Qu.: 2.000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 1.000   Median : 2.000   Median : 1.000   Median : 3.000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 2.807   Mean   : 3.216   Mean   : 3.545   Mean   : 3.438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 4.000   3rd Qu.: 4.000   3rd Qu.: 6.000   3rd Qu.: 5.000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:10.000   Max.   :10.000   Max.   :10.000   Max.   :10.000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NA's   :16               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Normal.nucleoli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Mitoses          Class  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 1.000   Min.   : 1.000   Length:699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 1.000   1st Qu.: 1.000   Class :character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 1.000   Median : 1.000   Mode  :character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 2.867   Mean   : 1.589             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 4.000   3rd Qu.: 1.000                 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:10.000   Max.   :10.000 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C300-ABCE-4C9F-BBE5-58DA0F2FD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8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D0F-804B-4A4A-9862-F1D2BA4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6A68-00FF-40B7-A914-14DD66D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#we can model all the data using the family=binomial in the </a:t>
            </a:r>
            <a:r>
              <a:rPr lang="en-US" sz="18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function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glm.fit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(Class ~ .,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breastCancer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family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binomial)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the summary of the binary model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glm.fit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C300-ABCE-4C9F-BBE5-58DA0F2FD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7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D0F-804B-4A4A-9862-F1D2BA4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6A68-00FF-40B7-A914-14DD66D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775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Deviance Residuals: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Min       1Q   Median       3Q      Max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-3.4841  -0.1153  -0.0619   0.0222   2.4698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Std. Error z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(&gt;|z|)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   -10.10394    1.17488  -8.600  &lt; 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Cl.thickness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0.53501    0.14202   3.767 0.000165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-0.00628    0.20908  -0.030 0.976039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Cell.shape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0.32271    0.23060   1.399 0.161688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Marg.adhesion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0.33064    0.12345   2.678 0.007400 **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Epith.c.size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0.09663    0.15659   0.617 0.537159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Bare.nuclei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0.38303    0.09384   4.082 4.47e-05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Bl.cromatin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0.44719    0.17138   2.609 0.009073 **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Normal.nucleoli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0.21303    0.11287   1.887 0.059115 .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Mitoses           0.53484    0.32877   1.627 0.103788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(Dispersion parameter for binomial family taken to be 1)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Null deviance: 884.35  on 682  degrees of freedom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deviance: 102.89  on 673  degrees of freedom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(16 observations deleted due to missingness)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AIC: 122.89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Number of Fisher Scoring iterations: 8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C300-ABCE-4C9F-BBE5-58DA0F2FD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5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D0F-804B-4A4A-9862-F1D2BA4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6A68-00FF-40B7-A914-14DD66DD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988" y="2589291"/>
            <a:ext cx="10900023" cy="2648350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#lets check the coefficients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coef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glm.fit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(Intercept)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Cl.thickness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Cell.shape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Marg.adhesion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-10.103942243     0.535014068    -0.006279717     0.322706496     0.330636915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Epith.c.size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Bare.nuclei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Bl.cromatin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Normal.nucleoli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Mitoses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0.096635417     0.383024572     0.447187920     0.213030682     0.534835631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C300-ABCE-4C9F-BBE5-58DA0F2FD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F42-C136-4AFC-AA1C-B358B566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0D57-FA51-4126-8FD0-E08BEBFF6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Home tab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6C7F6A-9DC1-4AF3-AD7B-D3559ECCA4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slide &gt; duplicate selected slide</a:t>
            </a:r>
          </a:p>
          <a:p>
            <a:r>
              <a:rPr lang="en-US" dirty="0"/>
              <a:t>This will make sure you have the footer</a:t>
            </a:r>
          </a:p>
          <a:p>
            <a:r>
              <a:rPr lang="en-US" dirty="0"/>
              <a:t>Then you can adjust the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7635C-CC13-4ADB-A437-E984F3D9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95048-E9A0-4E9C-AF37-ED4C5114AA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64D2-772D-498C-A346-1147E3161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14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D9C80-0329-4E33-8982-092E0BD7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&amp; Don’ts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115EE6-CAA1-4661-97D9-F59EEFB667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master slide setting in place, please do not change the master slide, the logo is tied to it</a:t>
            </a:r>
          </a:p>
          <a:p>
            <a:r>
              <a:rPr lang="en-US" dirty="0"/>
              <a:t>The font and sizing are tied to master as well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E915B4-68A7-4417-A3CC-FCD14E9F2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this is a template when you create a new deck from it you can then add/remove slides, insert you visuals and delete the guide text (as it copies over too)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292F8-57CC-4A30-A681-80443710A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CACE-A033-4E88-A10E-5602139A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SAS©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FC37-FB50-4D05-9150-010E2DF3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SAS©</a:t>
            </a:r>
          </a:p>
          <a:p>
            <a:pPr lvl="1"/>
            <a:r>
              <a:rPr lang="en-US" b="1" dirty="0"/>
              <a:t>DATA </a:t>
            </a:r>
            <a:r>
              <a:rPr lang="en-US" dirty="0"/>
              <a:t>steps for reading data into SAS© </a:t>
            </a:r>
          </a:p>
          <a:p>
            <a:pPr lvl="1"/>
            <a:r>
              <a:rPr lang="en-US" b="1" dirty="0" err="1"/>
              <a:t>PROC</a:t>
            </a:r>
            <a:r>
              <a:rPr lang="en-US" dirty="0" err="1"/>
              <a:t>edures</a:t>
            </a:r>
            <a:r>
              <a:rPr lang="en-US" dirty="0"/>
              <a:t> for analyses, sorting, etc.</a:t>
            </a:r>
          </a:p>
          <a:p>
            <a:pPr lvl="1"/>
            <a:r>
              <a:rPr lang="en-US" dirty="0"/>
              <a:t>Commercialized software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Data are stored as objects</a:t>
            </a:r>
          </a:p>
          <a:p>
            <a:pPr lvl="1"/>
            <a:r>
              <a:rPr lang="en-US" dirty="0"/>
              <a:t>Allows users to define new functions for additional functionality</a:t>
            </a:r>
          </a:p>
          <a:p>
            <a:pPr lvl="1"/>
            <a:r>
              <a:rPr lang="en-US" dirty="0"/>
              <a:t>Available for free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E3BE-DFE8-40B6-AC14-9DF548E37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885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7E7CA-F5CC-4C4E-95C9-6AFFADFA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Logo </a:t>
            </a:r>
            <a:r>
              <a:rPr lang="en-US" dirty="0" err="1"/>
              <a:t>Colour</a:t>
            </a:r>
            <a:r>
              <a:rPr lang="en-US" dirty="0"/>
              <a:t> Palette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DF4893-29F8-4FEE-BB53-1764DCC5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Green</a:t>
            </a:r>
          </a:p>
          <a:p>
            <a:r>
              <a:rPr lang="en-US" dirty="0"/>
              <a:t>RGB: 149, 193, 0</a:t>
            </a:r>
          </a:p>
          <a:p>
            <a:r>
              <a:rPr lang="en-US" dirty="0"/>
              <a:t>CMYK: 48, 4, 100</a:t>
            </a:r>
          </a:p>
          <a:p>
            <a:r>
              <a:rPr lang="en-US" dirty="0"/>
              <a:t>HEX: #95c100</a:t>
            </a:r>
          </a:p>
          <a:p>
            <a:endParaRPr lang="en-US" dirty="0"/>
          </a:p>
          <a:p>
            <a:r>
              <a:rPr lang="en-US" dirty="0"/>
              <a:t>Blue</a:t>
            </a:r>
          </a:p>
          <a:p>
            <a:r>
              <a:rPr lang="en-US" dirty="0"/>
              <a:t>RGB: 31, 184, 204</a:t>
            </a:r>
          </a:p>
          <a:p>
            <a:r>
              <a:rPr lang="en-US" dirty="0"/>
              <a:t>CMYK: 71, 4, 19, 0</a:t>
            </a:r>
          </a:p>
          <a:p>
            <a:r>
              <a:rPr lang="en-US" dirty="0"/>
              <a:t>HEX: #1fb8cc</a:t>
            </a:r>
          </a:p>
          <a:p>
            <a:endParaRPr lang="en-US" dirty="0"/>
          </a:p>
          <a:p>
            <a:r>
              <a:rPr lang="en-US" dirty="0"/>
              <a:t>Dark Gray</a:t>
            </a:r>
          </a:p>
          <a:p>
            <a:r>
              <a:rPr lang="en-US" dirty="0"/>
              <a:t>RGB: 51, 51, 51</a:t>
            </a:r>
          </a:p>
          <a:p>
            <a:r>
              <a:rPr lang="en-US" dirty="0"/>
              <a:t>CMYK: 69, 63, 62, 58</a:t>
            </a:r>
          </a:p>
          <a:p>
            <a:r>
              <a:rPr lang="en-US" dirty="0"/>
              <a:t>HEX: #333333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92DCB-D47C-48E4-808F-D1650FC6B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95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E184B-F359-4EA0-A14C-4405850F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7F3F77-7C14-45DC-9B83-82CDD7E5E7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756B63-3C28-4A99-89CB-DDC0A56E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07705-4612-446C-BAEC-1280A6C67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6A87-1F87-4CE1-AA7F-9ED8DDE8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1EBF-68ED-4E0F-8E6E-41FE2127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Faster Computation Time 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/>
              <a:t>SAS© is processed at a row-by-row state vs R as columns in memory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/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File sharing and collaboration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/>
              <a:t>RConnect</a:t>
            </a:r>
            <a:r>
              <a:rPr lang="en-US" sz="2400" dirty="0"/>
              <a:t>, Git, Shiny Dashboards</a:t>
            </a:r>
          </a:p>
          <a:p>
            <a:pPr lvl="2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Advanced Data Science Techniques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/>
              <a:t>More well-known machine learning algorithms are available in R, but not yet in SAS©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Cost Effective 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/>
              <a:t>Single SAS© license is $8,700 for first year 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Increased Talent Pool</a:t>
            </a:r>
          </a:p>
          <a:p>
            <a:pPr marL="1257300" lvl="2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/>
              <a:t>Increased number of universities are teaching R over SAS©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6643-3E1E-4004-A390-6246D4E90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252-3770-4F02-8403-0783EF7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SAS© vs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F29F-9377-4953-ADF3-1E47E8AAD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DCC6D-E4A8-4B46-8FBA-5C35A083298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18684E-88E2-4D2A-99BE-7628BD2A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9582"/>
              </p:ext>
            </p:extLst>
          </p:nvPr>
        </p:nvGraphicFramePr>
        <p:xfrm>
          <a:off x="1680632" y="2057400"/>
          <a:ext cx="8241966" cy="340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0983">
                  <a:extLst>
                    <a:ext uri="{9D8B030D-6E8A-4147-A177-3AD203B41FA5}">
                      <a16:colId xmlns:a16="http://schemas.microsoft.com/office/drawing/2014/main" val="3431960379"/>
                    </a:ext>
                  </a:extLst>
                </a:gridCol>
                <a:gridCol w="4120983">
                  <a:extLst>
                    <a:ext uri="{9D8B030D-6E8A-4147-A177-3AD203B41FA5}">
                      <a16:colId xmlns:a16="http://schemas.microsoft.com/office/drawing/2014/main" val="3991587423"/>
                    </a:ext>
                  </a:extLst>
                </a:gridCol>
              </a:tblGrid>
              <a:tr h="617823">
                <a:tc>
                  <a:txBody>
                    <a:bodyPr/>
                    <a:lstStyle/>
                    <a:p>
                      <a:pPr algn="ctr"/>
                      <a:r>
                        <a:rPr lang="en-US" sz="21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SAS©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35232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Expressions with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7764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Expressions with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37122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Expressed in 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52003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SAS©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22473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SAS© 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8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ck template 3.0" id="{DE163ED9-E957-4315-80AC-524C9283ED77}" vid="{BB378FC0-7E3F-4727-B3ED-7A19113293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790411-6132-4efe-a090-bb94cacd07e2">
      <UserInfo>
        <DisplayName>Matthew Padbury</DisplayName>
        <AccountId>128</AccountId>
        <AccountType/>
      </UserInfo>
      <UserInfo>
        <DisplayName>Shima Aghtar</DisplayName>
        <AccountId>194</AccountId>
        <AccountType/>
      </UserInfo>
      <UserInfo>
        <DisplayName>Sharmistha Ghosh</DisplayName>
        <AccountId>212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FA23ED7FFF24D9AECEC880F2D6ACB" ma:contentTypeVersion="13" ma:contentTypeDescription="Create a new document." ma:contentTypeScope="" ma:versionID="ec86ccb808a0994c4ff1277e90e885ac">
  <xsd:schema xmlns:xsd="http://www.w3.org/2001/XMLSchema" xmlns:xs="http://www.w3.org/2001/XMLSchema" xmlns:p="http://schemas.microsoft.com/office/2006/metadata/properties" xmlns:ns2="11d31424-be49-41d2-bcd5-abd62ea9576e" xmlns:ns3="58790411-6132-4efe-a090-bb94cacd07e2" targetNamespace="http://schemas.microsoft.com/office/2006/metadata/properties" ma:root="true" ma:fieldsID="cae3d90c97b90f2d0230e3b4b722cac1" ns2:_="" ns3:_="">
    <xsd:import namespace="11d31424-be49-41d2-bcd5-abd62ea9576e"/>
    <xsd:import namespace="58790411-6132-4efe-a090-bb94cacd07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1424-be49-41d2-bcd5-abd62ea957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90411-6132-4efe-a090-bb94cacd0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45C6AF-1943-461F-850D-969432C41BB8}">
  <ds:schemaRefs>
    <ds:schemaRef ds:uri="http://purl.org/dc/terms/"/>
    <ds:schemaRef ds:uri="http://schemas.microsoft.com/office/2006/documentManagement/types"/>
    <ds:schemaRef ds:uri="http://purl.org/dc/elements/1.1/"/>
    <ds:schemaRef ds:uri="11d31424-be49-41d2-bcd5-abd62ea9576e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8790411-6132-4efe-a090-bb94cacd07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D9B65AA-AE80-471F-B435-4DC1AC2A3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1424-be49-41d2-bcd5-abd62ea9576e"/>
    <ds:schemaRef ds:uri="58790411-6132-4efe-a090-bb94cacd0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27B78C-3AFC-46D2-A423-2271469E0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 template 3.0</Template>
  <TotalTime>8881</TotalTime>
  <Words>5541</Words>
  <Application>Microsoft Office PowerPoint</Application>
  <PresentationFormat>Widescreen</PresentationFormat>
  <Paragraphs>547</Paragraphs>
  <Slides>71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Consolas</vt:lpstr>
      <vt:lpstr>Source Sans Pro</vt:lpstr>
      <vt:lpstr>Symbol</vt:lpstr>
      <vt:lpstr>Webdings</vt:lpstr>
      <vt:lpstr>Office Theme</vt:lpstr>
      <vt:lpstr>PowerPoint Presentation</vt:lpstr>
      <vt:lpstr>Agenda</vt:lpstr>
      <vt:lpstr>Code of Conduct</vt:lpstr>
      <vt:lpstr>Introduction</vt:lpstr>
      <vt:lpstr>What is R?</vt:lpstr>
      <vt:lpstr>Installation</vt:lpstr>
      <vt:lpstr>SAS© and R</vt:lpstr>
      <vt:lpstr>Why R?</vt:lpstr>
      <vt:lpstr>SAS© vs R</vt:lpstr>
      <vt:lpstr>R Packages</vt:lpstr>
      <vt:lpstr>PowerPoint Presentation</vt:lpstr>
      <vt:lpstr>Basic Navigation</vt:lpstr>
      <vt:lpstr>Getting  Started</vt:lpstr>
      <vt:lpstr>Assigning Variables</vt:lpstr>
      <vt:lpstr>More Complicated Data Structures</vt:lpstr>
      <vt:lpstr>Vectors output</vt:lpstr>
      <vt:lpstr>More Complicated Data Structures</vt:lpstr>
      <vt:lpstr>Dataframe Example</vt:lpstr>
      <vt:lpstr>Tibble Example</vt:lpstr>
      <vt:lpstr>Programming Example</vt:lpstr>
      <vt:lpstr>Reading in Data</vt:lpstr>
      <vt:lpstr>Reading in Data from SAS©</vt:lpstr>
      <vt:lpstr>Loading Data</vt:lpstr>
      <vt:lpstr>Looking at Data</vt:lpstr>
      <vt:lpstr>Principles of Tidy Data</vt:lpstr>
      <vt:lpstr>Why tidy data?</vt:lpstr>
      <vt:lpstr>Tidyverse packages</vt:lpstr>
      <vt:lpstr>Haven Package</vt:lpstr>
      <vt:lpstr>Haven Package</vt:lpstr>
      <vt:lpstr>Haven Example Import</vt:lpstr>
      <vt:lpstr>Programming Example</vt:lpstr>
      <vt:lpstr>Break</vt:lpstr>
      <vt:lpstr>Data Wrangling</vt:lpstr>
      <vt:lpstr>Manipulating Data with dplyr</vt:lpstr>
      <vt:lpstr>Pipe Syntax</vt:lpstr>
      <vt:lpstr>Pipe Syntax (and then)</vt:lpstr>
      <vt:lpstr>SAS© PROC FORMAT</vt:lpstr>
      <vt:lpstr>fmtr package</vt:lpstr>
      <vt:lpstr>fmtr package fapply() example</vt:lpstr>
      <vt:lpstr>fmtr package fapply() example</vt:lpstr>
      <vt:lpstr>fmtr package fattr() example</vt:lpstr>
      <vt:lpstr>fmtr package lookup example</vt:lpstr>
      <vt:lpstr>fcat() from fmtr</vt:lpstr>
      <vt:lpstr>Programming Example</vt:lpstr>
      <vt:lpstr>Data Exploration</vt:lpstr>
      <vt:lpstr>PROC SGPLOT</vt:lpstr>
      <vt:lpstr>Visualizing Data</vt:lpstr>
      <vt:lpstr>Visualizing Data Example</vt:lpstr>
      <vt:lpstr>Visualizing Data Example</vt:lpstr>
      <vt:lpstr>PROC FREQ</vt:lpstr>
      <vt:lpstr>PROC FREQ Output</vt:lpstr>
      <vt:lpstr>Arsenal Package</vt:lpstr>
      <vt:lpstr>Arsenal Package</vt:lpstr>
      <vt:lpstr>Arsenal Package freqlist() example</vt:lpstr>
      <vt:lpstr>Arsenal Package freqlist() example</vt:lpstr>
      <vt:lpstr>Programming Example</vt:lpstr>
      <vt:lpstr>Modeling Data</vt:lpstr>
      <vt:lpstr>Arsenal Package tableby()</vt:lpstr>
      <vt:lpstr>Arsenal Package tableby() Output</vt:lpstr>
      <vt:lpstr>Arsenal Package write2*()</vt:lpstr>
      <vt:lpstr>Arsenal Package write2*()</vt:lpstr>
      <vt:lpstr>Programming Example</vt:lpstr>
      <vt:lpstr>Logistic Regression</vt:lpstr>
      <vt:lpstr>Logistic Regression Modeling</vt:lpstr>
      <vt:lpstr>Logistic Regression Modeling</vt:lpstr>
      <vt:lpstr>Logistic Regression Modeling Output</vt:lpstr>
      <vt:lpstr>Logistic Regression Modeling Output</vt:lpstr>
      <vt:lpstr>Agenda</vt:lpstr>
      <vt:lpstr>Do’s &amp; Don’ts</vt:lpstr>
      <vt:lpstr>Logo Colour Palette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Mark</dc:creator>
  <cp:lastModifiedBy>Joseph Korszun</cp:lastModifiedBy>
  <cp:revision>27</cp:revision>
  <dcterms:created xsi:type="dcterms:W3CDTF">2020-04-22T05:15:11Z</dcterms:created>
  <dcterms:modified xsi:type="dcterms:W3CDTF">2021-08-25T04:01:21Z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0x0101005F1FA23ED7FFF24D9AECEC880F2D6ACB</vt:lpwstr>
  </property>
</Properties>
</file>