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0" r:id="rId5"/>
    <p:sldId id="26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2DA4-7040-43CB-8674-703462858FC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EC0C-3CBC-4918-B902-865B1A82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7837"/>
            <a:ext cx="9144000" cy="5634681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4800" dirty="0" smtClean="0">
                <a:latin typeface="Book Antiqua" panose="02040602050305030304" pitchFamily="18" charset="0"/>
              </a:rPr>
              <a:t>Coursera </a:t>
            </a:r>
            <a:r>
              <a:rPr lang="en-US" sz="4800" dirty="0">
                <a:latin typeface="Book Antiqua" panose="02040602050305030304" pitchFamily="18" charset="0"/>
              </a:rPr>
              <a:t>Capstone project</a:t>
            </a:r>
          </a:p>
          <a:p>
            <a:r>
              <a:rPr lang="fr-FR" sz="4800" dirty="0">
                <a:latin typeface="Book Antiqua" panose="02040602050305030304" pitchFamily="18" charset="0"/>
              </a:rPr>
              <a:t>Coursera IBM Data Science Certification</a:t>
            </a:r>
          </a:p>
          <a:p>
            <a:r>
              <a:rPr lang="en-US" sz="4800" dirty="0" smtClean="0">
                <a:latin typeface="Book Antiqua" panose="02040602050305030304" pitchFamily="18" charset="0"/>
              </a:rPr>
              <a:t>Joseph C </a:t>
            </a:r>
            <a:r>
              <a:rPr lang="en-US" sz="4800" dirty="0" err="1" smtClean="0">
                <a:latin typeface="Book Antiqua" panose="02040602050305030304" pitchFamily="18" charset="0"/>
              </a:rPr>
              <a:t>Khamis</a:t>
            </a:r>
            <a:endParaRPr lang="en-US" sz="4800" dirty="0">
              <a:latin typeface="Book Antiqua" panose="02040602050305030304" pitchFamily="18" charset="0"/>
            </a:endParaRPr>
          </a:p>
          <a:p>
            <a:r>
              <a:rPr lang="en-US" sz="4800" dirty="0" smtClean="0">
                <a:latin typeface="Book Antiqua" panose="02040602050305030304" pitchFamily="18" charset="0"/>
              </a:rPr>
              <a:t>September 66th</a:t>
            </a:r>
            <a:r>
              <a:rPr lang="en-US" sz="4800" dirty="0">
                <a:latin typeface="Book Antiqua" panose="02040602050305030304" pitchFamily="18" charset="0"/>
              </a:rPr>
              <a:t>, </a:t>
            </a:r>
            <a:r>
              <a:rPr lang="en-US" sz="4800" dirty="0" smtClean="0">
                <a:latin typeface="Book Antiqua" panose="02040602050305030304" pitchFamily="18" charset="0"/>
              </a:rPr>
              <a:t>2019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Venues of cluster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399" y="1194100"/>
            <a:ext cx="9139201" cy="4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136"/>
            <a:ext cx="10515600" cy="976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Apartment </a:t>
            </a:r>
            <a:r>
              <a:rPr lang="en-US" b="1" dirty="0" smtClean="0">
                <a:latin typeface="Book Antiqua" panose="02040602050305030304" pitchFamily="18" charset="0"/>
              </a:rPr>
              <a:t>Selection Using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320"/>
            <a:ext cx="10515600" cy="49536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the "one map" above, I was able to explore all possibilities since the popups</a:t>
            </a:r>
          </a:p>
          <a:p>
            <a:r>
              <a:rPr lang="en-US" dirty="0"/>
              <a:t>provide the information needed for a good decision.</a:t>
            </a:r>
          </a:p>
          <a:p>
            <a:r>
              <a:rPr lang="en-US" dirty="0"/>
              <a:t>Apartment 1 rent cost is US7500 slightly above the US7000 budget. Apt 1 is located</a:t>
            </a:r>
          </a:p>
          <a:p>
            <a:r>
              <a:rPr lang="en-US" dirty="0"/>
              <a:t>400 meters from subway station at 59th Street and work place ( Park Ave and 53rd) is</a:t>
            </a:r>
          </a:p>
          <a:p>
            <a:r>
              <a:rPr lang="en-US" dirty="0"/>
              <a:t>another 600 meters way. I can walk to work place and use subway for other places</a:t>
            </a:r>
          </a:p>
          <a:p>
            <a:r>
              <a:rPr lang="en-US" dirty="0"/>
              <a:t>around. Venues for this apt are as of Cluster 2 and it is located in a fine district in the</a:t>
            </a:r>
          </a:p>
          <a:p>
            <a:r>
              <a:rPr lang="en-US" dirty="0"/>
              <a:t>East side of Manhattan.</a:t>
            </a:r>
          </a:p>
          <a:p>
            <a:r>
              <a:rPr lang="en-US" dirty="0"/>
              <a:t>Apartment 2 rent cost is US6935, just under the US7000 budget. Apt 2 is located 60</a:t>
            </a:r>
          </a:p>
          <a:p>
            <a:r>
              <a:rPr lang="en-US" dirty="0"/>
              <a:t>meters from subway station at Fulton Street, but I will have to ride the subway daily</a:t>
            </a:r>
          </a:p>
          <a:p>
            <a:r>
              <a:rPr lang="en-US" dirty="0"/>
              <a:t>to work , possibly 40-60 min ride. Venues for this apt are as of Cluster 3.¶</a:t>
            </a:r>
          </a:p>
          <a:p>
            <a:r>
              <a:rPr lang="en-US" dirty="0"/>
              <a:t>Based on current </a:t>
            </a:r>
            <a:r>
              <a:rPr lang="en-US" dirty="0" smtClean="0"/>
              <a:t>Dar </a:t>
            </a:r>
            <a:r>
              <a:rPr lang="en-US" dirty="0" err="1" smtClean="0"/>
              <a:t>es</a:t>
            </a:r>
            <a:r>
              <a:rPr lang="en-US" dirty="0" smtClean="0"/>
              <a:t> salaam-</a:t>
            </a:r>
            <a:r>
              <a:rPr lang="en-US" dirty="0" err="1" smtClean="0"/>
              <a:t>Gerezani</a:t>
            </a:r>
            <a:r>
              <a:rPr lang="en-US" dirty="0" smtClean="0"/>
              <a:t> </a:t>
            </a:r>
            <a:r>
              <a:rPr lang="en-US" dirty="0"/>
              <a:t>venues, I feel that Cluster 2 type of venues is a closer</a:t>
            </a:r>
          </a:p>
          <a:p>
            <a:r>
              <a:rPr lang="en-US" dirty="0"/>
              <a:t>resemblance to my current place. That means that APARTMENT 1 is a better choice</a:t>
            </a:r>
          </a:p>
          <a:p>
            <a:r>
              <a:rPr lang="en-US" dirty="0"/>
              <a:t>since the extra monthly rent is worth the conveniences it provides.</a:t>
            </a:r>
          </a:p>
        </p:txBody>
      </p:sp>
    </p:spTree>
    <p:extLst>
      <p:ext uri="{BB962C8B-B14F-4D97-AF65-F5344CB8AC3E}">
        <p14:creationId xmlns:p14="http://schemas.microsoft.com/office/powerpoint/2010/main" val="262001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6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Venus in Cluster 2 near future home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249" y="1122164"/>
            <a:ext cx="9103501" cy="48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6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5.0 </a:t>
            </a:r>
            <a:r>
              <a:rPr lang="en-US" b="1" dirty="0" smtClean="0">
                <a:latin typeface="Book Antiqua" panose="02040602050305030304" pitchFamily="18" charset="0"/>
              </a:rPr>
              <a:t>Discussion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612"/>
            <a:ext cx="10515600" cy="5151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In general, I am positively impressed with the overall</a:t>
            </a:r>
          </a:p>
          <a:p>
            <a:pPr marL="0" indent="0">
              <a:buNone/>
            </a:pPr>
            <a:r>
              <a:rPr lang="en-US" dirty="0"/>
              <a:t>organization, content and lab works presented during</a:t>
            </a:r>
          </a:p>
          <a:p>
            <a:pPr marL="0" indent="0">
              <a:buNone/>
            </a:pPr>
            <a:r>
              <a:rPr lang="en-US" dirty="0"/>
              <a:t>the Coursera IBM Certification </a:t>
            </a:r>
            <a:r>
              <a:rPr lang="en-US" dirty="0" smtClean="0"/>
              <a:t>Course.</a:t>
            </a:r>
          </a:p>
          <a:p>
            <a:r>
              <a:rPr lang="en-US" dirty="0" smtClean="0"/>
              <a:t> I feel this Capstone project presented me a great</a:t>
            </a:r>
          </a:p>
          <a:p>
            <a:pPr marL="0" indent="0">
              <a:buNone/>
            </a:pPr>
            <a:r>
              <a:rPr lang="en-US" dirty="0" smtClean="0"/>
              <a:t>opportunity </a:t>
            </a:r>
            <a:r>
              <a:rPr lang="en-US" dirty="0"/>
              <a:t>to practice and apply the Data Science</a:t>
            </a:r>
          </a:p>
          <a:p>
            <a:pPr marL="0" indent="0">
              <a:buNone/>
            </a:pPr>
            <a:r>
              <a:rPr lang="en-US" dirty="0"/>
              <a:t>tools and methodologies learned.</a:t>
            </a:r>
          </a:p>
          <a:p>
            <a:pPr marL="0" indent="0">
              <a:buNone/>
            </a:pPr>
            <a:r>
              <a:rPr lang="en-US" dirty="0"/>
              <a:t>• I have created a good project that I can present as an</a:t>
            </a:r>
          </a:p>
          <a:p>
            <a:pPr marL="0" indent="0">
              <a:buNone/>
            </a:pPr>
            <a:r>
              <a:rPr lang="en-US" dirty="0"/>
              <a:t>example to show my potential.</a:t>
            </a:r>
          </a:p>
          <a:p>
            <a:pPr marL="0" indent="0">
              <a:buNone/>
            </a:pPr>
            <a:r>
              <a:rPr lang="en-US" dirty="0"/>
              <a:t>• I feel I have acquired a good starting point to become</a:t>
            </a:r>
          </a:p>
          <a:p>
            <a:pPr marL="0" indent="0">
              <a:buNone/>
            </a:pPr>
            <a:r>
              <a:rPr lang="en-US" dirty="0"/>
              <a:t>a professional Data Scientist and I will continue</a:t>
            </a:r>
          </a:p>
          <a:p>
            <a:pPr marL="0" indent="0">
              <a:buNone/>
            </a:pPr>
            <a:r>
              <a:rPr lang="en-US" dirty="0"/>
              <a:t>exploring to creating examples of practical cases.</a:t>
            </a:r>
          </a:p>
        </p:txBody>
      </p:sp>
    </p:spTree>
    <p:extLst>
      <p:ext uri="{BB962C8B-B14F-4D97-AF65-F5344CB8AC3E}">
        <p14:creationId xmlns:p14="http://schemas.microsoft.com/office/powerpoint/2010/main" val="120367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6.0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324"/>
            <a:ext cx="10515600" cy="51266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I feel rewarded with the efforts, time and money spent. I</a:t>
            </a:r>
          </a:p>
          <a:p>
            <a:pPr marL="0" indent="0">
              <a:buNone/>
            </a:pPr>
            <a:r>
              <a:rPr lang="en-US" dirty="0"/>
              <a:t>believe this course with all the topics covered is well worthy</a:t>
            </a:r>
          </a:p>
          <a:p>
            <a:pPr marL="0" indent="0">
              <a:buNone/>
            </a:pPr>
            <a:r>
              <a:rPr lang="en-US" dirty="0"/>
              <a:t>of appreciation.</a:t>
            </a:r>
          </a:p>
          <a:p>
            <a:pPr marL="0" indent="0">
              <a:buNone/>
            </a:pPr>
            <a:r>
              <a:rPr lang="en-US" dirty="0"/>
              <a:t>• This project has shown me a practical application to resolve</a:t>
            </a:r>
          </a:p>
          <a:p>
            <a:pPr marL="0" indent="0">
              <a:buNone/>
            </a:pPr>
            <a:r>
              <a:rPr lang="en-US" dirty="0"/>
              <a:t>a real situation that has impacting personal and </a:t>
            </a:r>
            <a:r>
              <a:rPr lang="en-US" dirty="0" err="1" smtClean="0"/>
              <a:t>financia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impact using Data Science tools.</a:t>
            </a:r>
          </a:p>
          <a:p>
            <a:pPr marL="0" indent="0">
              <a:buNone/>
            </a:pPr>
            <a:r>
              <a:rPr lang="en-US" dirty="0"/>
              <a:t>• The mapping with Folium is a very powerful technique to</a:t>
            </a:r>
          </a:p>
          <a:p>
            <a:pPr marL="0" indent="0">
              <a:buNone/>
            </a:pPr>
            <a:r>
              <a:rPr lang="en-US" dirty="0"/>
              <a:t>consolidate information and make the analysis and decision</a:t>
            </a:r>
          </a:p>
          <a:p>
            <a:pPr marL="0" indent="0">
              <a:buNone/>
            </a:pPr>
            <a:r>
              <a:rPr lang="en-US" dirty="0"/>
              <a:t>thoroughly and with confidence. I would recommend for</a:t>
            </a:r>
          </a:p>
          <a:p>
            <a:pPr marL="0" indent="0">
              <a:buNone/>
            </a:pPr>
            <a:r>
              <a:rPr lang="en-US" dirty="0"/>
              <a:t>use in similar situations.</a:t>
            </a:r>
          </a:p>
          <a:p>
            <a:pPr marL="0" indent="0">
              <a:buNone/>
            </a:pPr>
            <a:r>
              <a:rPr lang="en-US" dirty="0"/>
              <a:t>• One must keep abreast of new tools for DS that continue</a:t>
            </a:r>
          </a:p>
          <a:p>
            <a:pPr marL="0" indent="0">
              <a:buNone/>
            </a:pPr>
            <a:r>
              <a:rPr lang="en-US" dirty="0"/>
              <a:t>to appear for application in several business fields.</a:t>
            </a:r>
          </a:p>
        </p:txBody>
      </p:sp>
    </p:spTree>
    <p:extLst>
      <p:ext uri="{BB962C8B-B14F-4D97-AF65-F5344CB8AC3E}">
        <p14:creationId xmlns:p14="http://schemas.microsoft.com/office/powerpoint/2010/main" val="62860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Report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541"/>
            <a:ext cx="10515600" cy="51884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1. Introduction Section 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⁃ The “business problem” to be solved by this project and who may be interested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2. Data Section: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 ⁃ Describe Data requirements and Sources needed to solve the problem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3. Methodology section: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  ⁃ Main component of the report - Execute data processing, describe/discuss any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    exploratory data analysis and/or inferential statistical testing performed,         and/or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     machine learnings used.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4. Results section: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  ⁃ Discussion of the results and finding of answer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5. Discussion section: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  ⁃ Discussion of observations noted and any recommendations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6. Conclusion section: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  ⁃ Answer chosen and conclusions.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6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1914"/>
            <a:ext cx="10515600" cy="4942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1.0 Introduction</a:t>
            </a:r>
            <a:br>
              <a:rPr lang="en-US" b="1" dirty="0" smtClean="0">
                <a:latin typeface="Book Antiqua" panose="0204060205030503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189"/>
            <a:ext cx="10515600" cy="53737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I am currently living in Singapore, within walking distance to Downtown "</a:t>
            </a:r>
            <a:r>
              <a:rPr lang="en-US" dirty="0" err="1" smtClean="0">
                <a:latin typeface="Book Antiqua" panose="02040602050305030304" pitchFamily="18" charset="0"/>
              </a:rPr>
              <a:t>Telok</a:t>
            </a:r>
            <a:r>
              <a:rPr lang="en-US" dirty="0" smtClean="0">
                <a:latin typeface="Book Antiqua" panose="02040602050305030304" pitchFamily="18" charset="0"/>
              </a:rPr>
              <a:t> Ayer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MRT metro station" . I also enjoy great venues and attractions, such as international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Cuisine, entertainment and shopping. I have an offer to move to work to Manhattan NY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and I would like to move if I can find a place to live similar with similar venues.</a:t>
            </a:r>
          </a:p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1.2 Problem to be resolved: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How to find an apartment in Manhattan with the following conditions: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• Apartment with min 2 bedrooms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• Monthly rent not to exceed US$7000/month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• Located within walking distance (&lt;=1.0 mile, 1.6 km) from a subway metro station in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Manhattan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• Venues and amenities as in my current residence.</a:t>
            </a:r>
          </a:p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1.3 Interested Audience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I believe the methodology, tools and strategy used in this project is relevant for a person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or entity considering moving to a major city in US, Europe or Asia. Europe, US or Asia,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Likewise, it can be helpful approach to explore the opening of a new business. The use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of </a:t>
            </a:r>
            <a:r>
              <a:rPr lang="en-US" dirty="0" err="1" smtClean="0">
                <a:latin typeface="Book Antiqua" panose="02040602050305030304" pitchFamily="18" charset="0"/>
              </a:rPr>
              <a:t>FourSquare</a:t>
            </a:r>
            <a:r>
              <a:rPr lang="en-US" dirty="0" smtClean="0">
                <a:latin typeface="Book Antiqua" panose="02040602050305030304" pitchFamily="18" charset="0"/>
              </a:rPr>
              <a:t> data and mapping techniques combined with data analysis will help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resolve the key questions arisen. Lastly, this project is a good practical case for a person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developing Data Science skills.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2.0 Data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542"/>
            <a:ext cx="10515600" cy="5188421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2.1 Data Requirements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</a:t>
            </a:r>
            <a:r>
              <a:rPr lang="en-US" dirty="0" err="1" smtClean="0">
                <a:latin typeface="Book Antiqua" panose="02040602050305030304" pitchFamily="18" charset="0"/>
              </a:rPr>
              <a:t>Geodata</a:t>
            </a:r>
            <a:r>
              <a:rPr lang="en-US" dirty="0" smtClean="0">
                <a:latin typeface="Book Antiqua" panose="02040602050305030304" pitchFamily="18" charset="0"/>
              </a:rPr>
              <a:t> for current residence in Singapore with venues established using Foursquare.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List of Manhattan (MH) neighborhoods with clustered venues established via Foursquare (as in Course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Lab). https://en.wikipedia.org/wiki/List_of_Manhattan_neighborhoods#Midtown_neighborhoods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Book Antiqua" panose="02040602050305030304" pitchFamily="18" charset="0"/>
              </a:rPr>
              <a:t>List of subway metro stations in Manhattan with addresses and geo data (</a:t>
            </a:r>
            <a:r>
              <a:rPr lang="en-US" dirty="0" err="1" smtClean="0">
                <a:latin typeface="Book Antiqua" panose="02040602050305030304" pitchFamily="18" charset="0"/>
              </a:rPr>
              <a:t>lat,long</a:t>
            </a:r>
            <a:r>
              <a:rPr lang="en-US" dirty="0" smtClean="0">
                <a:latin typeface="Book Antiqua" panose="0204060205030503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https://en.wikipedia.org/wiki/List_of_New_York_City_Subway_stations_in_Manhattan) , (https://www.google.com/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maps/search/</a:t>
            </a:r>
            <a:r>
              <a:rPr lang="en-US" dirty="0" err="1" smtClean="0">
                <a:latin typeface="Book Antiqua" panose="02040602050305030304" pitchFamily="18" charset="0"/>
              </a:rPr>
              <a:t>manhattan+subway+metro+stations</a:t>
            </a:r>
            <a:r>
              <a:rPr lang="en-US" dirty="0" smtClean="0">
                <a:latin typeface="Book Antiqua" panose="02040602050305030304" pitchFamily="18" charset="0"/>
              </a:rPr>
              <a:t>/@40.7837297,-74.1033043,11z/data=!3m1!4b1)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List of apartments for rent in Manhattan area with information on neighborhood location, address,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number of beds, area size, monthly rent price and complemented with geo data via </a:t>
            </a:r>
            <a:r>
              <a:rPr lang="en-US" dirty="0" err="1" smtClean="0">
                <a:latin typeface="Book Antiqua" panose="02040602050305030304" pitchFamily="18" charset="0"/>
              </a:rPr>
              <a:t>Nominatim</a:t>
            </a:r>
            <a:r>
              <a:rPr lang="en-US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http://www.rentmanhattan.com/index.cfm?page=search&amp;state=results https://www.nestpick.com/search?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city=new-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Place to work in Manhattan (Park Avenue and 53rd St) for reference</a:t>
            </a:r>
          </a:p>
          <a:p>
            <a:pPr marL="0" indent="0" algn="just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2.2 Data Sources, Data Processing and Tools used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Singapore data and map is to be created with use of </a:t>
            </a:r>
            <a:r>
              <a:rPr lang="en-US" dirty="0" err="1" smtClean="0">
                <a:latin typeface="Book Antiqua" panose="02040602050305030304" pitchFamily="18" charset="0"/>
              </a:rPr>
              <a:t>Nominatim</a:t>
            </a:r>
            <a:r>
              <a:rPr lang="en-US" dirty="0" smtClean="0">
                <a:latin typeface="Book Antiqua" panose="02040602050305030304" pitchFamily="18" charset="0"/>
              </a:rPr>
              <a:t> , Foursquare and Folium mapping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Manhattan neighborhoods were obtained from Wikipedia and organized by Neighborhoods with </a:t>
            </a:r>
            <a:r>
              <a:rPr lang="en-US" dirty="0" err="1" smtClean="0">
                <a:latin typeface="Book Antiqua" panose="02040602050305030304" pitchFamily="18" charset="0"/>
              </a:rPr>
              <a:t>geodata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via </a:t>
            </a:r>
            <a:r>
              <a:rPr lang="en-US" dirty="0" err="1" smtClean="0">
                <a:latin typeface="Book Antiqua" panose="02040602050305030304" pitchFamily="18" charset="0"/>
              </a:rPr>
              <a:t>Nominatim</a:t>
            </a:r>
            <a:r>
              <a:rPr lang="en-US" dirty="0" smtClean="0">
                <a:latin typeface="Book Antiqua" panose="02040602050305030304" pitchFamily="18" charset="0"/>
              </a:rPr>
              <a:t> for mapping with Folium.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List of Subway stations was obtained via Wikipedia, NY Transit web site and Google map,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List of apartments for rent was consolidated from web-scraping real estate sites for MH. The geolocation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(</a:t>
            </a:r>
            <a:r>
              <a:rPr lang="en-US" dirty="0" err="1" smtClean="0">
                <a:latin typeface="Book Antiqua" panose="02040602050305030304" pitchFamily="18" charset="0"/>
              </a:rPr>
              <a:t>lat,long</a:t>
            </a:r>
            <a:r>
              <a:rPr lang="en-US" dirty="0" smtClean="0">
                <a:latin typeface="Book Antiqua" panose="02040602050305030304" pitchFamily="18" charset="0"/>
              </a:rPr>
              <a:t>) data was found with algorithm coding and using </a:t>
            </a:r>
            <a:r>
              <a:rPr lang="en-US" dirty="0" err="1" smtClean="0">
                <a:latin typeface="Book Antiqua" panose="02040602050305030304" pitchFamily="18" charset="0"/>
              </a:rPr>
              <a:t>Nominatim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- Folium map was the basis of mapping with various features to consolidate all data in ONE map where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one can visualize all details needed to make a selection of apartment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3.0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612"/>
            <a:ext cx="10515600" cy="51513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The Strategy to find the answer: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The strategy is based on mapping the described data in section 2.0, in order to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facilitate the choice of at least two candidate places for rent. The information will be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consolidated in ONE MAP where one can see the details of the apartment, the cluster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of venues in the neighborhood and the relative location from a subway station and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from work place. A measurement tool icon will also be provided. The popups on the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map items will display rent price, location and cluster of venues applicable.</a:t>
            </a:r>
          </a:p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The Tools: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Web-scraping of sites is used to consolidate data-frame information which was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saved as csv files for convenience and to simply the report. </a:t>
            </a:r>
            <a:r>
              <a:rPr lang="en-US" dirty="0" err="1" smtClean="0">
                <a:latin typeface="Book Antiqua" panose="02040602050305030304" pitchFamily="18" charset="0"/>
              </a:rPr>
              <a:t>Geodata</a:t>
            </a:r>
            <a:r>
              <a:rPr lang="en-US" dirty="0" smtClean="0">
                <a:latin typeface="Book Antiqua" panose="02040602050305030304" pitchFamily="18" charset="0"/>
              </a:rPr>
              <a:t> was obtained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by coding a program to use </a:t>
            </a:r>
            <a:r>
              <a:rPr lang="en-US" dirty="0" err="1" smtClean="0">
                <a:latin typeface="Book Antiqua" panose="02040602050305030304" pitchFamily="18" charset="0"/>
              </a:rPr>
              <a:t>Nominatim</a:t>
            </a:r>
            <a:r>
              <a:rPr lang="en-US" dirty="0" smtClean="0">
                <a:latin typeface="Book Antiqua" panose="02040602050305030304" pitchFamily="18" charset="0"/>
              </a:rPr>
              <a:t> to get latitude and longitude of subway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stations and also for each of (144 units) the apartments for rent listed.</a:t>
            </a:r>
          </a:p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Geopy_distance</a:t>
            </a:r>
            <a:r>
              <a:rPr lang="en-US" dirty="0" smtClean="0">
                <a:latin typeface="Book Antiqua" panose="02040602050305030304" pitchFamily="18" charset="0"/>
              </a:rPr>
              <a:t> and </a:t>
            </a:r>
            <a:r>
              <a:rPr lang="en-US" dirty="0" err="1" smtClean="0">
                <a:latin typeface="Book Antiqua" panose="02040602050305030304" pitchFamily="18" charset="0"/>
              </a:rPr>
              <a:t>Nominatim</a:t>
            </a:r>
            <a:r>
              <a:rPr lang="en-US" dirty="0" smtClean="0">
                <a:latin typeface="Book Antiqua" panose="02040602050305030304" pitchFamily="18" charset="0"/>
              </a:rPr>
              <a:t> were used to establish relative distances. </a:t>
            </a:r>
            <a:r>
              <a:rPr lang="en-US" dirty="0" err="1" smtClean="0">
                <a:latin typeface="Book Antiqua" panose="02040602050305030304" pitchFamily="18" charset="0"/>
              </a:rPr>
              <a:t>Seaborn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graphic was used for general statistics on rental data.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Maps with popups labels allow quick identification of location, price and feature, thus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making the selection very easy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135"/>
            <a:ext cx="10515600" cy="5929828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sz="5400" b="1" dirty="0" smtClean="0"/>
              <a:t>4.0 </a:t>
            </a:r>
            <a:r>
              <a:rPr lang="en-US" sz="5400" b="1" dirty="0"/>
              <a:t>Execution and </a:t>
            </a:r>
            <a:r>
              <a:rPr lang="en-US" sz="5400" b="1" dirty="0" smtClean="0"/>
              <a:t>Results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09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Venues around Neighborhood in</a:t>
            </a:r>
          </a:p>
        </p:txBody>
      </p:sp>
    </p:spTree>
    <p:extLst>
      <p:ext uri="{BB962C8B-B14F-4D97-AF65-F5344CB8AC3E}">
        <p14:creationId xmlns:p14="http://schemas.microsoft.com/office/powerpoint/2010/main" val="54846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Manhattan Map - Neighborhoods and Cluster of Venues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49" y="1346608"/>
            <a:ext cx="8246701" cy="48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493"/>
            <a:ext cx="10515600" cy="7784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MH </a:t>
            </a:r>
            <a:r>
              <a:rPr lang="en-US" b="1" dirty="0" smtClean="0">
                <a:latin typeface="Book Antiqua" panose="02040602050305030304" pitchFamily="18" charset="0"/>
              </a:rPr>
              <a:t>apartment </a:t>
            </a:r>
            <a:r>
              <a:rPr lang="en-US" b="1" dirty="0">
                <a:latin typeface="Book Antiqua" panose="02040602050305030304" pitchFamily="18" charset="0"/>
              </a:rPr>
              <a:t>for rent with venue clusters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899" y="1253739"/>
            <a:ext cx="8068201" cy="48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1277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Office Theme</vt:lpstr>
      <vt:lpstr>PowerPoint Presentation</vt:lpstr>
      <vt:lpstr>Report Content</vt:lpstr>
      <vt:lpstr>1.0 Introduction </vt:lpstr>
      <vt:lpstr>2.0 Data Section</vt:lpstr>
      <vt:lpstr>3.0 Methodology</vt:lpstr>
      <vt:lpstr>PowerPoint Presentation</vt:lpstr>
      <vt:lpstr>PowerPoint Presentation</vt:lpstr>
      <vt:lpstr>Manhattan Map - Neighborhoods and Cluster of Venues</vt:lpstr>
      <vt:lpstr>MH apartment for rent with venue clusters</vt:lpstr>
      <vt:lpstr>Venues of cluster 3</vt:lpstr>
      <vt:lpstr>Apartment Selection Using</vt:lpstr>
      <vt:lpstr>Venus in Cluster 2 near future home</vt:lpstr>
      <vt:lpstr>5.0 Discussion</vt:lpstr>
      <vt:lpstr>6.0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User01</dc:creator>
  <cp:lastModifiedBy>User01</cp:lastModifiedBy>
  <cp:revision>5</cp:revision>
  <dcterms:created xsi:type="dcterms:W3CDTF">2019-09-27T12:11:05Z</dcterms:created>
  <dcterms:modified xsi:type="dcterms:W3CDTF">2019-09-27T12:45:22Z</dcterms:modified>
</cp:coreProperties>
</file>