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8"/>
  </p:notesMasterIdLst>
  <p:sldIdLst>
    <p:sldId id="256" r:id="rId2"/>
    <p:sldId id="274" r:id="rId3"/>
    <p:sldId id="275" r:id="rId4"/>
    <p:sldId id="276" r:id="rId5"/>
    <p:sldId id="282" r:id="rId6"/>
    <p:sldId id="277" r:id="rId7"/>
    <p:sldId id="260" r:id="rId8"/>
    <p:sldId id="283" r:id="rId9"/>
    <p:sldId id="262" r:id="rId10"/>
    <p:sldId id="281" r:id="rId11"/>
    <p:sldId id="273" r:id="rId12"/>
    <p:sldId id="266" r:id="rId13"/>
    <p:sldId id="267" r:id="rId14"/>
    <p:sldId id="284"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4B4CF-8B18-414E-9816-5B9989E57CE5}" v="736" dt="2021-10-06T03:30:02.771"/>
    <p1510:client id="{454FB74E-E7C2-B8D7-C584-81837FFFB099}" v="326" dt="2021-10-06T01:20:46.308"/>
    <p1510:client id="{615D8B79-2BD3-8ED6-0493-2FC7FCFFBCDF}" v="44" dt="2021-10-06T18:39:04.566"/>
    <p1510:client id="{71294347-32B4-D5D3-41D4-7C1E6169536E}" v="56" dt="2021-10-06T01:59:54.522"/>
    <p1510:client id="{8FAB017D-D6F7-E5A9-14C7-146964A9CA24}" v="1667" dt="2021-10-06T03:28:58.960"/>
    <p1510:client id="{ADE81BB0-846A-0B5C-5C66-CF219D815B5C}" v="104" dt="2021-10-06T23:37:18.037"/>
    <p1510:client id="{B48384DD-90E3-811E-9499-35F652E1DDDC}" v="3" dt="2021-12-16T02:34:32.611"/>
    <p1510:client id="{B4C9BF80-C905-1286-5A75-35F3FEC29381}" v="122" dt="2021-10-06T13:27:33.984"/>
    <p1510:client id="{C6AC7AE3-ADDA-42ED-BABC-D66A0AD1BECD}" v="20" dt="2021-10-06T18:51:58.562"/>
    <p1510:client id="{F4CB7E9C-62E7-494B-8E16-3E9E7099067E}" v="9" dt="2021-10-06T21:43:15.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paceuniversity-my.sharepoint.com/personal/eh26833n_pace_edu/Documents/CS691/Work%20plan%20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399308576993913E-2"/>
          <c:y val="3.9426523297491037E-2"/>
          <c:w val="0.87774435881027235"/>
          <c:h val="0.92114695340501795"/>
        </c:manualLayout>
      </c:layout>
      <c:barChart>
        <c:barDir val="col"/>
        <c:grouping val="clustered"/>
        <c:varyColors val="0"/>
        <c:ser>
          <c:idx val="1"/>
          <c:order val="1"/>
          <c:tx>
            <c:strRef>
              <c:f>'Project Timeline'!$E$16</c:f>
              <c:strCache>
                <c:ptCount val="1"/>
                <c:pt idx="0">
                  <c:v>Position</c:v>
                </c:pt>
              </c:strCache>
            </c:strRef>
          </c:tx>
          <c:spPr>
            <a:solidFill>
              <a:schemeClr val="accent3"/>
            </a:solidFill>
            <a:ln>
              <a:noFill/>
            </a:ln>
            <a:effectLst/>
          </c:spPr>
          <c:invertIfNegative val="0"/>
          <c:dLbls>
            <c:dLbl>
              <c:idx val="0"/>
              <c:layout>
                <c:manualLayout>
                  <c:x val="4.7163915818921949E-8"/>
                  <c:y val="-8.2121881209074843E-18"/>
                </c:manualLayout>
              </c:layout>
              <c:tx>
                <c:rich>
                  <a:bodyPr/>
                  <a:lstStyle/>
                  <a:p>
                    <a:fld id="{38BBA013-30A3-4E6C-A1D3-5EF6D1513EB1}" type="CELLRANGE">
                      <a:rPr lang="en-US"/>
                      <a:pPr/>
                      <a:t>[CELLRANGE]</a:t>
                    </a:fld>
                    <a:endParaRPr lang="en-US" baseline="0"/>
                  </a:p>
                  <a:p>
                    <a:fld id="{695A9D1D-15EE-425F-A650-75662AB74DA2}"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0-26A2-43D3-9BFD-610B24456635}"/>
                </c:ext>
              </c:extLst>
            </c:dLbl>
            <c:dLbl>
              <c:idx val="1"/>
              <c:layout>
                <c:manualLayout>
                  <c:x val="4.71639158093134E-8"/>
                  <c:y val="0"/>
                </c:manualLayout>
              </c:layout>
              <c:tx>
                <c:rich>
                  <a:bodyPr/>
                  <a:lstStyle/>
                  <a:p>
                    <a:fld id="{3AEDABC0-ED0B-4B29-B966-F0824DBF65DE}" type="CELLRANGE">
                      <a:rPr lang="en-US"/>
                      <a:pPr/>
                      <a:t>[CELLRANGE]</a:t>
                    </a:fld>
                    <a:endParaRPr lang="en-US" baseline="0"/>
                  </a:p>
                  <a:p>
                    <a:fld id="{8ADBBBA2-1DBF-4F21-A72E-E068DE7E37C1}"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26A2-43D3-9BFD-610B24456635}"/>
                </c:ext>
              </c:extLst>
            </c:dLbl>
            <c:dLbl>
              <c:idx val="2"/>
              <c:layout>
                <c:manualLayout>
                  <c:x val="4.71639158093134E-8"/>
                  <c:y val="0"/>
                </c:manualLayout>
              </c:layout>
              <c:tx>
                <c:rich>
                  <a:bodyPr/>
                  <a:lstStyle/>
                  <a:p>
                    <a:fld id="{89C66AAD-5390-4101-A161-865A928CC1AE}" type="CELLRANGE">
                      <a:rPr lang="en-US"/>
                      <a:pPr/>
                      <a:t>[CELLRANGE]</a:t>
                    </a:fld>
                    <a:endParaRPr lang="en-US" baseline="0"/>
                  </a:p>
                  <a:p>
                    <a:fld id="{EFC92BFA-4E62-46E3-9E76-D1EBE8419B53}"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2-26A2-43D3-9BFD-610B24456635}"/>
                </c:ext>
              </c:extLst>
            </c:dLbl>
            <c:dLbl>
              <c:idx val="3"/>
              <c:layout>
                <c:manualLayout>
                  <c:x val="4.7163915820294599E-8"/>
                  <c:y val="-3.2848752483629937E-17"/>
                </c:manualLayout>
              </c:layout>
              <c:tx>
                <c:rich>
                  <a:bodyPr/>
                  <a:lstStyle/>
                  <a:p>
                    <a:fld id="{EF4A7E30-7AF8-4233-B90F-4C5786D1B879}" type="CELLRANGE">
                      <a:rPr lang="en-US"/>
                      <a:pPr/>
                      <a:t>[CELLRANGE]</a:t>
                    </a:fld>
                    <a:endParaRPr lang="en-US" baseline="0"/>
                  </a:p>
                  <a:p>
                    <a:fld id="{BA519C51-CDAD-4385-B9A0-6D3A04256C2F}"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26A2-43D3-9BFD-610B24456635}"/>
                </c:ext>
              </c:extLst>
            </c:dLbl>
            <c:dLbl>
              <c:idx val="4"/>
              <c:layout>
                <c:manualLayout>
                  <c:x val="4.7163915820294599E-8"/>
                  <c:y val="1.3139500993451975E-16"/>
                </c:manualLayout>
              </c:layout>
              <c:tx>
                <c:rich>
                  <a:bodyPr/>
                  <a:lstStyle/>
                  <a:p>
                    <a:fld id="{41AC6839-2D7B-4CE5-BC64-BDE049CAC51D}" type="CELLRANGE">
                      <a:rPr lang="en-US"/>
                      <a:pPr/>
                      <a:t>[CELLRANGE]</a:t>
                    </a:fld>
                    <a:endParaRPr lang="en-US" baseline="0"/>
                  </a:p>
                  <a:p>
                    <a:fld id="{37131ACD-84F4-42EB-814F-3CBCFA9F05AF}"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26A2-43D3-9BFD-610B24456635}"/>
                </c:ext>
              </c:extLst>
            </c:dLbl>
            <c:dLbl>
              <c:idx val="5"/>
              <c:layout>
                <c:manualLayout>
                  <c:x val="4.7163915820294599E-8"/>
                  <c:y val="-3.2848752483629937E-17"/>
                </c:manualLayout>
              </c:layout>
              <c:tx>
                <c:rich>
                  <a:bodyPr/>
                  <a:lstStyle/>
                  <a:p>
                    <a:fld id="{CE72315B-35BD-4F85-A731-B5509EE2FDF0}" type="CELLRANGE">
                      <a:rPr lang="en-US"/>
                      <a:pPr/>
                      <a:t>[CELLRANGE]</a:t>
                    </a:fld>
                    <a:endParaRPr lang="en-US" baseline="0"/>
                  </a:p>
                  <a:p>
                    <a:fld id="{A55CB0EC-89B2-467B-85A1-0549DB7653E7}"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5-26A2-43D3-9BFD-610B24456635}"/>
                </c:ext>
              </c:extLst>
            </c:dLbl>
            <c:dLbl>
              <c:idx val="6"/>
              <c:layout>
                <c:manualLayout>
                  <c:x val="4.7163915820294599E-8"/>
                  <c:y val="1.3139500993451975E-16"/>
                </c:manualLayout>
              </c:layout>
              <c:tx>
                <c:rich>
                  <a:bodyPr/>
                  <a:lstStyle/>
                  <a:p>
                    <a:fld id="{F1682120-E413-489F-BBFC-DA651141CB86}" type="CELLRANGE">
                      <a:rPr lang="en-US"/>
                      <a:pPr/>
                      <a:t>[CELLRANGE]</a:t>
                    </a:fld>
                    <a:endParaRPr lang="en-US" baseline="0"/>
                  </a:p>
                  <a:p>
                    <a:fld id="{DF5C3B40-E92F-4EB1-808D-51167C502D28}"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6-26A2-43D3-9BFD-610B24456635}"/>
                </c:ext>
              </c:extLst>
            </c:dLbl>
            <c:dLbl>
              <c:idx val="7"/>
              <c:layout>
                <c:manualLayout>
                  <c:x val="4.7163915820294599E-8"/>
                  <c:y val="-3.2848752483629937E-17"/>
                </c:manualLayout>
              </c:layout>
              <c:tx>
                <c:rich>
                  <a:bodyPr/>
                  <a:lstStyle/>
                  <a:p>
                    <a:fld id="{9100B6D6-BCD7-4526-B0FA-27C34E1F9D33}" type="CELLRANGE">
                      <a:rPr lang="en-US"/>
                      <a:pPr/>
                      <a:t>[CELLRANGE]</a:t>
                    </a:fld>
                    <a:endParaRPr lang="en-US" baseline="0"/>
                  </a:p>
                  <a:p>
                    <a:fld id="{63F6FEE7-E7B9-47A4-AD99-F858ED888535}"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26A2-43D3-9BFD-610B24456635}"/>
                </c:ext>
              </c:extLst>
            </c:dLbl>
            <c:dLbl>
              <c:idx val="8"/>
              <c:layout>
                <c:manualLayout>
                  <c:x val="4.7163915820294599E-8"/>
                  <c:y val="0"/>
                </c:manualLayout>
              </c:layout>
              <c:tx>
                <c:rich>
                  <a:bodyPr/>
                  <a:lstStyle/>
                  <a:p>
                    <a:fld id="{3385B721-571E-4BBB-A385-E771BDC53DC7}" type="CELLRANGE">
                      <a:rPr lang="en-US"/>
                      <a:pPr/>
                      <a:t>[CELLRANGE]</a:t>
                    </a:fld>
                    <a:endParaRPr lang="en-US" baseline="0"/>
                  </a:p>
                  <a:p>
                    <a:fld id="{266135CB-479F-4905-A553-8B3EA861FA68}"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8-26A2-43D3-9BFD-610B24456635}"/>
                </c:ext>
              </c:extLst>
            </c:dLbl>
            <c:dLbl>
              <c:idx val="9"/>
              <c:layout>
                <c:manualLayout>
                  <c:x val="4.7163915820294599E-8"/>
                  <c:y val="-1.6424376241814969E-17"/>
                </c:manualLayout>
              </c:layout>
              <c:tx>
                <c:rich>
                  <a:bodyPr/>
                  <a:lstStyle/>
                  <a:p>
                    <a:fld id="{70EBAD28-6B3E-4AD0-BE0D-03059317BF5A}" type="CELLRANGE">
                      <a:rPr lang="en-US"/>
                      <a:pPr/>
                      <a:t>[CELLRANGE]</a:t>
                    </a:fld>
                    <a:endParaRPr lang="en-US" baseline="0"/>
                  </a:p>
                  <a:p>
                    <a:fld id="{E2100826-A16D-4679-AF10-D241A3D148C0}"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26A2-43D3-9BFD-610B24456635}"/>
                </c:ext>
              </c:extLst>
            </c:dLbl>
            <c:dLbl>
              <c:idx val="10"/>
              <c:layout>
                <c:manualLayout>
                  <c:x val="4.7163915908144244E-8"/>
                  <c:y val="1.3139500993451975E-16"/>
                </c:manualLayout>
              </c:layout>
              <c:tx>
                <c:rich>
                  <a:bodyPr/>
                  <a:lstStyle/>
                  <a:p>
                    <a:fld id="{AE0859E4-BF7E-44F5-AA70-6251FE00BDB3}" type="CELLRANGE">
                      <a:rPr lang="en-US"/>
                      <a:pPr/>
                      <a:t>[CELLRANGE]</a:t>
                    </a:fld>
                    <a:endParaRPr lang="en-US" baseline="0"/>
                  </a:p>
                  <a:p>
                    <a:fld id="{0617D681-6427-422C-86DC-EE73622515E9}"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A-26A2-43D3-9BFD-610B24456635}"/>
                </c:ext>
              </c:extLst>
            </c:dLbl>
            <c:dLbl>
              <c:idx val="11"/>
              <c:layout>
                <c:manualLayout>
                  <c:x val="4.7163915820294599E-8"/>
                  <c:y val="-3.2848752483629937E-17"/>
                </c:manualLayout>
              </c:layout>
              <c:tx>
                <c:rich>
                  <a:bodyPr/>
                  <a:lstStyle/>
                  <a:p>
                    <a:fld id="{85C1A84E-729C-4046-8960-A8CB5BD2C35F}" type="CELLRANGE">
                      <a:rPr lang="en-US"/>
                      <a:pPr/>
                      <a:t>[CELLRANGE]</a:t>
                    </a:fld>
                    <a:endParaRPr lang="en-US" baseline="0"/>
                  </a:p>
                  <a:p>
                    <a:fld id="{0D95E02C-930F-4864-9E58-3980F3EDDDF4}"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B-26A2-43D3-9BFD-610B24456635}"/>
                </c:ext>
              </c:extLst>
            </c:dLbl>
            <c:dLbl>
              <c:idx val="12"/>
              <c:tx>
                <c:rich>
                  <a:bodyPr/>
                  <a:lstStyle/>
                  <a:p>
                    <a:fld id="{6765A073-0BC3-43F1-944D-00DF9C4FC898}" type="CELLRANGE">
                      <a:rPr lang="en-US"/>
                      <a:pPr/>
                      <a:t>[CELLRANGE]</a:t>
                    </a:fld>
                    <a:endParaRPr lang="en-US" baseline="0"/>
                  </a:p>
                  <a:p>
                    <a:fld id="{4DCF4CA1-F86D-4829-92FB-8AD8358ACA12}"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C-26A2-43D3-9BFD-610B24456635}"/>
                </c:ext>
              </c:extLst>
            </c:dLbl>
            <c:spPr>
              <a:noFill/>
              <a:ln>
                <a:noFill/>
              </a:ln>
              <a:effectLst/>
            </c:spPr>
            <c:txPr>
              <a:bodyPr rot="0" spcFirstLastPara="1" vertOverflow="ellipsis" vert="horz" wrap="square" anchor="ctr" anchorCtr="1"/>
              <a:lstStyle/>
              <a:p>
                <a:pPr>
                  <a:defRPr sz="1400" b="1" i="0" u="none" strike="noStrike" kern="1200" baseline="0">
                    <a:solidFill>
                      <a:schemeClr val="tx1">
                        <a:lumMod val="95000"/>
                      </a:schemeClr>
                    </a:solidFill>
                    <a:latin typeface="+mn-lt"/>
                    <a:ea typeface="+mn-ea"/>
                    <a:cs typeface="+mn-cs"/>
                  </a:defRPr>
                </a:pPr>
                <a:endParaRPr lang="en-US"/>
              </a:p>
            </c:txPr>
            <c:dLblPos val="outEnd"/>
            <c:showLegendKey val="0"/>
            <c:showVal val="0"/>
            <c:showCatName val="1"/>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a:noFill/>
                  <a:ln>
                    <a:noFill/>
                  </a:ln>
                </c15:spPr>
                <c15:showDataLabelsRange val="1"/>
                <c15:showLeaderLines val="0"/>
              </c:ext>
            </c:extLst>
          </c:dLbls>
          <c:errBars>
            <c:errBarType val="minus"/>
            <c:errValType val="percentage"/>
            <c:noEndCap val="0"/>
            <c:val val="100"/>
            <c:spPr>
              <a:solidFill>
                <a:schemeClr val="tx1"/>
              </a:solidFill>
              <a:ln w="15875" cap="flat" cmpd="sng" algn="ctr">
                <a:solidFill>
                  <a:schemeClr val="bg1">
                    <a:lumMod val="50000"/>
                  </a:schemeClr>
                </a:solidFill>
                <a:prstDash val="solid"/>
                <a:round/>
              </a:ln>
              <a:effectLst/>
            </c:spPr>
          </c:errBars>
          <c:cat>
            <c:strRef>
              <c:f>'Project Timeline'!$C$17:$C$24</c:f>
              <c:strCache>
                <c:ptCount val="8"/>
                <c:pt idx="0">
                  <c:v>Project Start</c:v>
                </c:pt>
                <c:pt idx="1">
                  <c:v>Project Idea selected</c:v>
                </c:pt>
                <c:pt idx="2">
                  <c:v>Complete front-end</c:v>
                </c:pt>
                <c:pt idx="3">
                  <c:v>Complete back-end</c:v>
                </c:pt>
                <c:pt idx="4">
                  <c:v>Functional prototype</c:v>
                </c:pt>
                <c:pt idx="5">
                  <c:v>Quality Assurance passed</c:v>
                </c:pt>
                <c:pt idx="6">
                  <c:v>Demo MVP</c:v>
                </c:pt>
                <c:pt idx="7">
                  <c:v>Project End</c:v>
                </c:pt>
              </c:strCache>
            </c:strRef>
          </c:cat>
          <c:val>
            <c:numRef>
              <c:f>'Project Timeline'!$E$17:$E$24</c:f>
              <c:numCache>
                <c:formatCode>General</c:formatCode>
                <c:ptCount val="8"/>
                <c:pt idx="0">
                  <c:v>20</c:v>
                </c:pt>
                <c:pt idx="1">
                  <c:v>30</c:v>
                </c:pt>
                <c:pt idx="2">
                  <c:v>10</c:v>
                </c:pt>
                <c:pt idx="3">
                  <c:v>-10</c:v>
                </c:pt>
                <c:pt idx="4">
                  <c:v>25</c:v>
                </c:pt>
                <c:pt idx="5">
                  <c:v>-15</c:v>
                </c:pt>
                <c:pt idx="6">
                  <c:v>15</c:v>
                </c:pt>
                <c:pt idx="7">
                  <c:v>-25</c:v>
                </c:pt>
              </c:numCache>
            </c:numRef>
          </c:val>
          <c:extLst>
            <c:ext xmlns:c15="http://schemas.microsoft.com/office/drawing/2012/chart" uri="{02D57815-91ED-43cb-92C2-25804820EDAC}">
              <c15:datalabelsRange>
                <c15:f>'Project Timeline'!$D$17:$D$24</c15:f>
                <c15:dlblRangeCache>
                  <c:ptCount val="8"/>
                  <c:pt idx="1">
                    <c:v>Full Team</c:v>
                  </c:pt>
                  <c:pt idx="2">
                    <c:v>Front-end Team</c:v>
                  </c:pt>
                  <c:pt idx="3">
                    <c:v>Back-end Team</c:v>
                  </c:pt>
                  <c:pt idx="4">
                    <c:v>Front/Back end Team</c:v>
                  </c:pt>
                  <c:pt idx="5">
                    <c:v>Front/Back end Team</c:v>
                  </c:pt>
                  <c:pt idx="6">
                    <c:v>Full Team</c:v>
                  </c:pt>
                </c15:dlblRangeCache>
              </c15:datalabelsRange>
            </c:ext>
            <c:ext xmlns:c16="http://schemas.microsoft.com/office/drawing/2014/chart" uri="{C3380CC4-5D6E-409C-BE32-E72D297353CC}">
              <c16:uniqueId val="{0000000D-26A2-43D3-9BFD-610B24456635}"/>
            </c:ext>
          </c:extLst>
        </c:ser>
        <c:dLbls>
          <c:showLegendKey val="0"/>
          <c:showVal val="0"/>
          <c:showCatName val="0"/>
          <c:showSerName val="0"/>
          <c:showPercent val="0"/>
          <c:showBubbleSize val="0"/>
        </c:dLbls>
        <c:gapWidth val="150"/>
        <c:axId val="717045280"/>
        <c:axId val="717044888"/>
      </c:barChart>
      <c:lineChart>
        <c:grouping val="standard"/>
        <c:varyColors val="0"/>
        <c:ser>
          <c:idx val="0"/>
          <c:order val="0"/>
          <c:tx>
            <c:strRef>
              <c:f>'Project Timeline'!$B$16</c:f>
              <c:strCache>
                <c:ptCount val="1"/>
                <c:pt idx="0">
                  <c:v>Date</c:v>
                </c:pt>
              </c:strCache>
            </c:strRef>
          </c:tx>
          <c:spPr>
            <a:ln w="19050" cap="rnd" cmpd="sng" algn="ctr">
              <a:noFill/>
              <a:prstDash val="solid"/>
              <a:round/>
            </a:ln>
            <a:effectLst/>
          </c:spPr>
          <c:marker>
            <c:symbol val="square"/>
            <c:size val="7"/>
            <c:spPr>
              <a:solidFill>
                <a:schemeClr val="accent1"/>
              </a:solidFill>
              <a:ln w="6350" cap="flat" cmpd="sng" algn="ctr">
                <a:solidFill>
                  <a:schemeClr val="accent1"/>
                </a:solidFill>
                <a:prstDash val="solid"/>
                <a:round/>
              </a:ln>
              <a:effectLst/>
            </c:spPr>
          </c:marker>
          <c:dPt>
            <c:idx val="12"/>
            <c:bubble3D val="0"/>
            <c:extLst>
              <c:ext xmlns:c16="http://schemas.microsoft.com/office/drawing/2014/chart" uri="{C3380CC4-5D6E-409C-BE32-E72D297353CC}">
                <c16:uniqueId val="{0000000E-26A2-43D3-9BFD-610B24456635}"/>
              </c:ext>
            </c:extLst>
          </c:dPt>
          <c:errBars>
            <c:errDir val="y"/>
            <c:errBarType val="both"/>
            <c:errValType val="percentage"/>
            <c:noEndCap val="0"/>
            <c:val val="5"/>
            <c:spPr>
              <a:solidFill>
                <a:schemeClr val="tx1"/>
              </a:solidFill>
              <a:ln w="12700" cap="flat" cmpd="sng" algn="ctr">
                <a:solidFill>
                  <a:schemeClr val="bg1">
                    <a:lumMod val="50000"/>
                  </a:schemeClr>
                </a:solidFill>
                <a:prstDash val="solid"/>
                <a:round/>
              </a:ln>
              <a:effectLst/>
            </c:spPr>
          </c:errBars>
          <c:cat>
            <c:numRef>
              <c:f>'Project Timeline'!$B$17:$B$24</c:f>
              <c:numCache>
                <c:formatCode>m/d/yyyy</c:formatCode>
                <c:ptCount val="8"/>
                <c:pt idx="0">
                  <c:v>44468</c:v>
                </c:pt>
                <c:pt idx="1">
                  <c:v>44474</c:v>
                </c:pt>
                <c:pt idx="2">
                  <c:v>44516</c:v>
                </c:pt>
                <c:pt idx="3">
                  <c:v>44517</c:v>
                </c:pt>
                <c:pt idx="4">
                  <c:v>44524</c:v>
                </c:pt>
                <c:pt idx="5">
                  <c:v>44545</c:v>
                </c:pt>
                <c:pt idx="6">
                  <c:v>44552</c:v>
                </c:pt>
                <c:pt idx="7">
                  <c:v>44552</c:v>
                </c:pt>
              </c:numCache>
            </c:numRef>
          </c:cat>
          <c:val>
            <c:numRef>
              <c:f>'Project Timeline'!$F$17:$F$24</c:f>
              <c:numCache>
                <c:formatCode>General</c:formatCode>
                <c:ptCount val="8"/>
                <c:pt idx="0">
                  <c:v>0</c:v>
                </c:pt>
                <c:pt idx="1">
                  <c:v>0</c:v>
                </c:pt>
                <c:pt idx="2">
                  <c:v>0</c:v>
                </c:pt>
                <c:pt idx="3">
                  <c:v>0</c:v>
                </c:pt>
                <c:pt idx="4">
                  <c:v>0</c:v>
                </c:pt>
                <c:pt idx="5">
                  <c:v>0</c:v>
                </c:pt>
                <c:pt idx="6">
                  <c:v>0</c:v>
                </c:pt>
                <c:pt idx="7">
                  <c:v>0</c:v>
                </c:pt>
              </c:numCache>
            </c:numRef>
          </c:val>
          <c:smooth val="1"/>
          <c:extLst>
            <c:ext xmlns:c16="http://schemas.microsoft.com/office/drawing/2014/chart" uri="{C3380CC4-5D6E-409C-BE32-E72D297353CC}">
              <c16:uniqueId val="{0000000F-26A2-43D3-9BFD-610B24456635}"/>
            </c:ext>
          </c:extLst>
        </c:ser>
        <c:dLbls>
          <c:showLegendKey val="0"/>
          <c:showVal val="0"/>
          <c:showCatName val="0"/>
          <c:showSerName val="0"/>
          <c:showPercent val="0"/>
          <c:showBubbleSize val="0"/>
        </c:dLbls>
        <c:marker val="1"/>
        <c:smooth val="0"/>
        <c:axId val="717044104"/>
        <c:axId val="717044496"/>
      </c:lineChart>
      <c:dateAx>
        <c:axId val="717044104"/>
        <c:scaling>
          <c:orientation val="minMax"/>
        </c:scaling>
        <c:delete val="0"/>
        <c:axPos val="b"/>
        <c:numFmt formatCode="[$-409]d\ mmm;@" sourceLinked="0"/>
        <c:majorTickMark val="cross"/>
        <c:minorTickMark val="in"/>
        <c:tickLblPos val="nextTo"/>
        <c:spPr>
          <a:noFill/>
          <a:ln w="9525" cap="flat" cmpd="sng" algn="ctr">
            <a:solidFill>
              <a:schemeClr val="tx2"/>
            </a:solidFill>
            <a:prstDash val="solid"/>
            <a:round/>
          </a:ln>
          <a:effectLst/>
        </c:spPr>
        <c:txPr>
          <a:bodyPr rot="-60000000" spcFirstLastPara="1" vertOverflow="ellipsis" vert="horz" wrap="square" anchor="ctr" anchorCtr="1"/>
          <a:lstStyle/>
          <a:p>
            <a:pPr>
              <a:defRPr sz="1100" b="1" i="0" u="none" strike="noStrike" kern="1200" baseline="0">
                <a:solidFill>
                  <a:schemeClr val="tx1">
                    <a:lumMod val="95000"/>
                  </a:schemeClr>
                </a:solidFill>
                <a:latin typeface="+mn-lt"/>
                <a:ea typeface="+mn-ea"/>
                <a:cs typeface="+mn-cs"/>
              </a:defRPr>
            </a:pPr>
            <a:endParaRPr lang="en-US"/>
          </a:p>
        </c:txPr>
        <c:crossAx val="717044496"/>
        <c:crosses val="autoZero"/>
        <c:auto val="1"/>
        <c:lblOffset val="100"/>
        <c:baseTimeUnit val="days"/>
        <c:majorUnit val="15"/>
        <c:majorTimeUnit val="days"/>
        <c:minorUnit val="1"/>
        <c:minorTimeUnit val="days"/>
      </c:dateAx>
      <c:valAx>
        <c:axId val="717044496"/>
        <c:scaling>
          <c:orientation val="minMax"/>
        </c:scaling>
        <c:delete val="1"/>
        <c:axPos val="l"/>
        <c:numFmt formatCode="General" sourceLinked="1"/>
        <c:majorTickMark val="out"/>
        <c:minorTickMark val="none"/>
        <c:tickLblPos val="nextTo"/>
        <c:crossAx val="717044104"/>
        <c:crosses val="autoZero"/>
        <c:crossBetween val="midCat"/>
      </c:valAx>
      <c:valAx>
        <c:axId val="717044888"/>
        <c:scaling>
          <c:orientation val="minMax"/>
        </c:scaling>
        <c:delete val="1"/>
        <c:axPos val="r"/>
        <c:numFmt formatCode="General" sourceLinked="1"/>
        <c:majorTickMark val="out"/>
        <c:minorTickMark val="none"/>
        <c:tickLblPos val="nextTo"/>
        <c:crossAx val="717045280"/>
        <c:crosses val="max"/>
        <c:crossBetween val="between"/>
      </c:valAx>
      <c:catAx>
        <c:axId val="717045280"/>
        <c:scaling>
          <c:orientation val="minMax"/>
        </c:scaling>
        <c:delete val="1"/>
        <c:axPos val="b"/>
        <c:numFmt formatCode="General" sourceLinked="1"/>
        <c:majorTickMark val="out"/>
        <c:minorTickMark val="none"/>
        <c:tickLblPos val="nextTo"/>
        <c:crossAx val="717044888"/>
        <c:crosses val="autoZero"/>
        <c:auto val="1"/>
        <c:lblAlgn val="ctr"/>
        <c:lblOffset val="100"/>
        <c:noMultiLvlLbl val="0"/>
      </c:catAx>
      <c:spPr>
        <a:noFill/>
        <a:ln>
          <a:noFill/>
        </a:ln>
        <a:effectLst/>
      </c:spPr>
    </c:plotArea>
    <c:plotVisOnly val="0"/>
    <c:dispBlanksAs val="gap"/>
    <c:showDLblsOverMax val="0"/>
  </c:chart>
  <c:spPr>
    <a:noFill/>
    <a:ln w="6350" cap="flat" cmpd="sng" algn="ctr">
      <a:noFill/>
      <a:prstDash val="solid"/>
      <a:round/>
    </a:ln>
    <a:effectLst/>
  </c:spPr>
  <c:txPr>
    <a:bodyPr/>
    <a:lstStyle/>
    <a:p>
      <a:pPr>
        <a:defRPr sz="1100" b="1">
          <a:solidFill>
            <a:schemeClr val="tx1">
              <a:lumMod val="95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DAAC2-3761-4482-854F-32754CFB3956}" type="datetimeFigureOut">
              <a:rPr lang="en-US"/>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E34F0-4A82-4434-B245-45649968E364}" type="slidenum">
              <a:rPr lang="en-US"/>
              <a:t>‹#›</a:t>
            </a:fld>
            <a:endParaRPr lang="en-US"/>
          </a:p>
        </p:txBody>
      </p:sp>
    </p:spTree>
    <p:extLst>
      <p:ext uri="{BB962C8B-B14F-4D97-AF65-F5344CB8AC3E}">
        <p14:creationId xmlns:p14="http://schemas.microsoft.com/office/powerpoint/2010/main" val="370684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Project Description and Project Components</a:t>
            </a:r>
          </a:p>
          <a:p>
            <a:r>
              <a:rPr lang="en-US">
                <a:cs typeface="Calibri"/>
              </a:rPr>
              <a:t>Technologies used in the project</a:t>
            </a:r>
          </a:p>
          <a:p>
            <a:r>
              <a:rPr lang="en-US">
                <a:cs typeface="Calibri"/>
              </a:rPr>
              <a:t>Market Analysis</a:t>
            </a:r>
          </a:p>
          <a:p>
            <a:r>
              <a:rPr lang="en-US">
                <a:cs typeface="Calibri"/>
              </a:rPr>
              <a:t>User personas</a:t>
            </a:r>
          </a:p>
          <a:p>
            <a:r>
              <a:rPr lang="en-US">
                <a:cs typeface="Calibri"/>
              </a:rPr>
              <a:t>Milestone timeline</a:t>
            </a:r>
          </a:p>
          <a:p>
            <a:r>
              <a:rPr lang="en-US">
                <a:cs typeface="Calibri"/>
              </a:rPr>
              <a:t>Retrospective: things that worked  </a:t>
            </a:r>
          </a:p>
        </p:txBody>
      </p:sp>
      <p:sp>
        <p:nvSpPr>
          <p:cNvPr id="4" name="Slide Number Placeholder 3"/>
          <p:cNvSpPr>
            <a:spLocks noGrp="1"/>
          </p:cNvSpPr>
          <p:nvPr>
            <p:ph type="sldNum" sz="quarter" idx="5"/>
          </p:nvPr>
        </p:nvSpPr>
        <p:spPr/>
        <p:txBody>
          <a:bodyPr/>
          <a:lstStyle/>
          <a:p>
            <a:fld id="{1C6E34F0-4A82-4434-B245-45649968E364}" type="slidenum">
              <a:rPr lang="en-US"/>
              <a:t>3</a:t>
            </a:fld>
            <a:endParaRPr lang="en-US"/>
          </a:p>
        </p:txBody>
      </p:sp>
    </p:spTree>
    <p:extLst>
      <p:ext uri="{BB962C8B-B14F-4D97-AF65-F5344CB8AC3E}">
        <p14:creationId xmlns:p14="http://schemas.microsoft.com/office/powerpoint/2010/main" val="176493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spcBef>
                <a:spcPct val="20000"/>
              </a:spcBef>
              <a:spcAft>
                <a:spcPts val="600"/>
              </a:spcAft>
              <a:buFont typeface="Courier New,monospace"/>
              <a:buChar char="o"/>
            </a:pPr>
            <a:r>
              <a:rPr lang="en-US"/>
              <a:t>Smart Grader is a website with tools to generate and grade assignments, with different views users based on how they interact with the homework. The website will not only allow the scoring of mathematically based questions, as is current industry standard, but with NLP will also allow the generation and scoring of text-based questions/answers. </a:t>
            </a:r>
          </a:p>
          <a:p>
            <a:pPr marL="285750" indent="-285750" algn="just">
              <a:spcBef>
                <a:spcPct val="20000"/>
              </a:spcBef>
              <a:spcAft>
                <a:spcPts val="600"/>
              </a:spcAft>
              <a:buFont typeface="Courier New,monospace"/>
              <a:buChar char="o"/>
            </a:pPr>
            <a:r>
              <a:rPr lang="en-US"/>
              <a:t>Depending on the scope and success of the deliverables, more and more macro tools will be layered on top of the product. This will allow for more user personas, such as educational organizations and/or parents.</a:t>
            </a:r>
          </a:p>
          <a:p>
            <a:pPr marL="285750" indent="-285750" algn="just">
              <a:spcBef>
                <a:spcPct val="20000"/>
              </a:spcBef>
              <a:spcAft>
                <a:spcPts val="600"/>
              </a:spcAft>
              <a:buFont typeface="Courier New,monospace"/>
              <a:buChar char="o"/>
            </a:pPr>
            <a:r>
              <a:rPr lang="en-US"/>
              <a:t>The product may also include a paywall for various features.</a:t>
            </a:r>
          </a:p>
        </p:txBody>
      </p:sp>
      <p:sp>
        <p:nvSpPr>
          <p:cNvPr id="4" name="Slide Number Placeholder 3"/>
          <p:cNvSpPr>
            <a:spLocks noGrp="1"/>
          </p:cNvSpPr>
          <p:nvPr>
            <p:ph type="sldNum" sz="quarter" idx="5"/>
          </p:nvPr>
        </p:nvSpPr>
        <p:spPr/>
        <p:txBody>
          <a:bodyPr/>
          <a:lstStyle/>
          <a:p>
            <a:fld id="{1C6E34F0-4A82-4434-B245-45649968E364}" type="slidenum">
              <a:rPr lang="en-US"/>
              <a:t>4</a:t>
            </a:fld>
            <a:endParaRPr lang="en-US"/>
          </a:p>
        </p:txBody>
      </p:sp>
    </p:spTree>
    <p:extLst>
      <p:ext uri="{BB962C8B-B14F-4D97-AF65-F5344CB8AC3E}">
        <p14:creationId xmlns:p14="http://schemas.microsoft.com/office/powerpoint/2010/main" val="403635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200"/>
              </a:spcBef>
              <a:spcAft>
                <a:spcPts val="200"/>
              </a:spcAft>
              <a:buFont typeface="Arial"/>
              <a:buChar char="•"/>
            </a:pPr>
            <a:r>
              <a:rPr lang="en-US"/>
              <a:t>Standard:</a:t>
            </a:r>
          </a:p>
          <a:p>
            <a:pPr marL="285750" indent="-285750">
              <a:lnSpc>
                <a:spcPct val="90000"/>
              </a:lnSpc>
              <a:spcBef>
                <a:spcPts val="1200"/>
              </a:spcBef>
              <a:spcAft>
                <a:spcPts val="200"/>
              </a:spcAft>
              <a:buFont typeface="Arial"/>
              <a:buChar char="•"/>
            </a:pPr>
            <a:r>
              <a:rPr lang="en-US"/>
              <a:t>The website will be password encrypted for all users with basic website properties like create new account, forgot password, etc.</a:t>
            </a:r>
          </a:p>
          <a:p>
            <a:pPr marL="285750" indent="-285750">
              <a:lnSpc>
                <a:spcPct val="90000"/>
              </a:lnSpc>
              <a:spcBef>
                <a:spcPts val="1200"/>
              </a:spcBef>
              <a:spcAft>
                <a:spcPts val="200"/>
              </a:spcAft>
              <a:buFont typeface="Arial"/>
              <a:buChar char="•"/>
            </a:pPr>
            <a:endParaRPr lang="en-US"/>
          </a:p>
          <a:p>
            <a:pPr marL="285750" indent="-285750">
              <a:lnSpc>
                <a:spcPct val="90000"/>
              </a:lnSpc>
              <a:spcBef>
                <a:spcPts val="1200"/>
              </a:spcBef>
              <a:spcAft>
                <a:spcPts val="200"/>
              </a:spcAft>
              <a:buFont typeface="Arial"/>
              <a:buChar char="•"/>
            </a:pPr>
            <a:r>
              <a:rPr lang="en-US"/>
              <a:t>The website will allow for different user type accounts like students, teachers etc.</a:t>
            </a:r>
          </a:p>
          <a:p>
            <a:pPr marL="285750" indent="-285750">
              <a:lnSpc>
                <a:spcPct val="90000"/>
              </a:lnSpc>
              <a:spcBef>
                <a:spcPts val="1200"/>
              </a:spcBef>
              <a:spcAft>
                <a:spcPts val="200"/>
              </a:spcAft>
              <a:buFont typeface="Arial"/>
              <a:buChar char="•"/>
            </a:pPr>
            <a:endParaRPr lang="en-US"/>
          </a:p>
          <a:p>
            <a:pPr marL="285750" indent="-285750">
              <a:lnSpc>
                <a:spcPct val="90000"/>
              </a:lnSpc>
              <a:spcBef>
                <a:spcPts val="1200"/>
              </a:spcBef>
              <a:spcAft>
                <a:spcPts val="200"/>
              </a:spcAft>
              <a:buFont typeface="Arial"/>
              <a:buChar char="•"/>
            </a:pPr>
            <a:r>
              <a:rPr lang="en-US"/>
              <a:t>The website will direct students to homework given by their teachers.</a:t>
            </a:r>
          </a:p>
          <a:p>
            <a:pPr marL="285750" indent="-285750">
              <a:lnSpc>
                <a:spcPct val="90000"/>
              </a:lnSpc>
              <a:spcBef>
                <a:spcPts val="1200"/>
              </a:spcBef>
              <a:spcAft>
                <a:spcPts val="200"/>
              </a:spcAft>
              <a:buFont typeface="Arial"/>
              <a:buChar char="•"/>
            </a:pPr>
            <a:endParaRPr lang="en-US"/>
          </a:p>
          <a:p>
            <a:pPr marL="285750" indent="-285750">
              <a:lnSpc>
                <a:spcPct val="90000"/>
              </a:lnSpc>
              <a:spcBef>
                <a:spcPts val="1200"/>
              </a:spcBef>
              <a:spcAft>
                <a:spcPts val="200"/>
              </a:spcAft>
              <a:buFont typeface="Arial"/>
              <a:buChar char="•"/>
            </a:pPr>
            <a:r>
              <a:rPr lang="en-US"/>
              <a:t>The website will grade mathematical questions proposed by their teachers.</a:t>
            </a:r>
          </a:p>
          <a:p>
            <a:pPr marL="285750" indent="-285750">
              <a:lnSpc>
                <a:spcPct val="90000"/>
              </a:lnSpc>
              <a:spcBef>
                <a:spcPts val="1200"/>
              </a:spcBef>
              <a:spcAft>
                <a:spcPts val="200"/>
              </a:spcAft>
              <a:buFont typeface="Arial"/>
              <a:buChar char="•"/>
            </a:pPr>
            <a:endParaRPr lang="en-US"/>
          </a:p>
          <a:p>
            <a:pPr marL="285750" indent="-285750">
              <a:lnSpc>
                <a:spcPct val="90000"/>
              </a:lnSpc>
              <a:spcBef>
                <a:spcPts val="1200"/>
              </a:spcBef>
              <a:spcAft>
                <a:spcPts val="200"/>
              </a:spcAft>
              <a:buFont typeface="Arial"/>
              <a:buChar char="•"/>
            </a:pPr>
            <a:r>
              <a:rPr lang="en-US"/>
              <a:t>The website will alert students and teachers to </a:t>
            </a:r>
            <a:r>
              <a:rPr lang="en-US" err="1"/>
              <a:t>homeworks</a:t>
            </a:r>
            <a:r>
              <a:rPr lang="en-US"/>
              <a:t> being posted and submitted, with timestamps.</a:t>
            </a:r>
          </a:p>
          <a:p>
            <a:pPr marL="285750" indent="-285750">
              <a:lnSpc>
                <a:spcPct val="90000"/>
              </a:lnSpc>
              <a:spcBef>
                <a:spcPts val="1200"/>
              </a:spcBef>
              <a:spcAft>
                <a:spcPts val="200"/>
              </a:spcAft>
              <a:buFont typeface="Arial"/>
              <a:buChar char="•"/>
            </a:pPr>
            <a:endParaRPr lang="en-US">
              <a:cs typeface="Calibri" panose="020F0502020204030204"/>
            </a:endParaRPr>
          </a:p>
          <a:p>
            <a:pPr marL="171450" indent="-171450">
              <a:lnSpc>
                <a:spcPct val="90000"/>
              </a:lnSpc>
              <a:spcBef>
                <a:spcPts val="1200"/>
              </a:spcBef>
              <a:spcAft>
                <a:spcPts val="200"/>
              </a:spcAft>
              <a:buFont typeface="Arial"/>
              <a:buChar char="•"/>
            </a:pPr>
            <a:r>
              <a:rPr lang="en-US"/>
              <a:t>Novel:</a:t>
            </a:r>
          </a:p>
          <a:p>
            <a:pPr marL="171450" indent="-171450">
              <a:lnSpc>
                <a:spcPct val="90000"/>
              </a:lnSpc>
              <a:spcBef>
                <a:spcPts val="1200"/>
              </a:spcBef>
              <a:spcAft>
                <a:spcPts val="200"/>
              </a:spcAft>
              <a:buFont typeface="Arial"/>
              <a:buChar char="•"/>
            </a:pPr>
            <a:r>
              <a:rPr lang="en-US"/>
              <a:t>The website will offer a feature that may direct students to parts of their textbook/class text that corresponds to a question they are being asked.</a:t>
            </a:r>
          </a:p>
          <a:p>
            <a:pPr marL="171450" indent="-171450">
              <a:lnSpc>
                <a:spcPct val="90000"/>
              </a:lnSpc>
              <a:spcBef>
                <a:spcPts val="1200"/>
              </a:spcBef>
              <a:spcAft>
                <a:spcPts val="200"/>
              </a:spcAft>
              <a:buFont typeface="Arial"/>
              <a:buChar char="•"/>
            </a:pPr>
            <a:endParaRPr lang="en-US"/>
          </a:p>
          <a:p>
            <a:pPr marL="171450" indent="-171450">
              <a:lnSpc>
                <a:spcPct val="90000"/>
              </a:lnSpc>
              <a:spcBef>
                <a:spcPts val="1200"/>
              </a:spcBef>
              <a:spcAft>
                <a:spcPts val="200"/>
              </a:spcAft>
              <a:buFont typeface="Arial"/>
              <a:buChar char="•"/>
            </a:pPr>
            <a:r>
              <a:rPr lang="en-US"/>
              <a:t>The website will check the correlation between an answer submitted by a student and an answer submitted by a teacher, in order to grade that student answer.</a:t>
            </a:r>
          </a:p>
          <a:p>
            <a:pPr marL="171450" indent="-171450">
              <a:lnSpc>
                <a:spcPct val="90000"/>
              </a:lnSpc>
              <a:spcBef>
                <a:spcPts val="1200"/>
              </a:spcBef>
              <a:spcAft>
                <a:spcPts val="200"/>
              </a:spcAft>
              <a:buFont typeface="Arial"/>
              <a:buChar char="•"/>
            </a:pPr>
            <a:endParaRPr lang="en-US"/>
          </a:p>
          <a:p>
            <a:pPr marL="171450" indent="-171450">
              <a:lnSpc>
                <a:spcPct val="90000"/>
              </a:lnSpc>
              <a:spcBef>
                <a:spcPts val="1200"/>
              </a:spcBef>
              <a:spcAft>
                <a:spcPts val="200"/>
              </a:spcAft>
              <a:buFont typeface="Arial"/>
              <a:buChar char="•"/>
            </a:pPr>
            <a:r>
              <a:rPr lang="en-US"/>
              <a:t>The website will check grammatical and structural aspects of a student's answer to propose suggestions that improve upon those aspects. It is important that the substance and the validity of the answer not be altered to validate/invalidate that answer.</a:t>
            </a:r>
          </a:p>
          <a:p>
            <a:pPr marL="285750" indent="-285750">
              <a:lnSpc>
                <a:spcPct val="90000"/>
              </a:lnSpc>
              <a:spcBef>
                <a:spcPts val="1200"/>
              </a:spcBef>
              <a:spcAft>
                <a:spcPts val="200"/>
              </a:spcAft>
              <a:buFont typeface="Arial"/>
              <a:buChar char="•"/>
            </a:pPr>
            <a:endParaRPr lang="en-US">
              <a:cs typeface="Calibri" panose="020F0502020204030204"/>
            </a:endParaRPr>
          </a:p>
          <a:p>
            <a:pPr marL="285750" indent="-285750">
              <a:lnSpc>
                <a:spcPct val="90000"/>
              </a:lnSpc>
              <a:spcBef>
                <a:spcPts val="1200"/>
              </a:spcBef>
              <a:spcAft>
                <a:spcPts val="200"/>
              </a:spcAft>
              <a:buFont typeface="Arial"/>
              <a:buChar char="•"/>
            </a:pP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C6E34F0-4A82-4434-B245-45649968E364}" type="slidenum">
              <a:rPr lang="en-US"/>
              <a:t>5</a:t>
            </a:fld>
            <a:endParaRPr lang="en-US"/>
          </a:p>
        </p:txBody>
      </p:sp>
    </p:spTree>
    <p:extLst>
      <p:ext uri="{BB962C8B-B14F-4D97-AF65-F5344CB8AC3E}">
        <p14:creationId xmlns:p14="http://schemas.microsoft.com/office/powerpoint/2010/main" val="333805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89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5777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0714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7D7DE-61AE-4BC6-A87E-9454F8FD646E}" type="datetimeFigureOut">
              <a:rPr lang="en-US" dirty="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a:p>
        </p:txBody>
      </p:sp>
    </p:spTree>
    <p:extLst>
      <p:ext uri="{BB962C8B-B14F-4D97-AF65-F5344CB8AC3E}">
        <p14:creationId xmlns:p14="http://schemas.microsoft.com/office/powerpoint/2010/main" val="74603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95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7647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1228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555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12/22/2021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8241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12/22/2021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5146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12/22/2021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58344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12/22/2021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7328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searchleap.com/general-management-principles-project-management-context/"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cophilo.fr/dissertation/faire-une-conclusion/"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descr="Neon colored waves lined with dots">
            <a:extLst>
              <a:ext uri="{FF2B5EF4-FFF2-40B4-BE49-F238E27FC236}">
                <a16:creationId xmlns:a16="http://schemas.microsoft.com/office/drawing/2014/main" id="{15A1B1BD-F6EA-48F4-8B21-CA6A45D3A68C}"/>
              </a:ext>
            </a:extLst>
          </p:cNvPr>
          <p:cNvPicPr>
            <a:picLocks noChangeAspect="1"/>
          </p:cNvPicPr>
          <p:nvPr/>
        </p:nvPicPr>
        <p:blipFill rotWithShape="1">
          <a:blip r:embed="rId2">
            <a:alphaModFix amt="70000"/>
          </a:blip>
          <a:srcRect r="6" b="1"/>
          <a:stretch/>
        </p:blipFill>
        <p:spPr>
          <a:xfrm>
            <a:off x="20" y="10"/>
            <a:ext cx="12188932" cy="6856614"/>
          </a:xfrm>
          <a:prstGeom prst="rect">
            <a:avLst/>
          </a:prstGeom>
        </p:spPr>
      </p:pic>
      <p:sp>
        <p:nvSpPr>
          <p:cNvPr id="2" name="Title 1"/>
          <p:cNvSpPr>
            <a:spLocks noGrp="1"/>
          </p:cNvSpPr>
          <p:nvPr>
            <p:ph type="ctrTitle"/>
          </p:nvPr>
        </p:nvSpPr>
        <p:spPr>
          <a:xfrm>
            <a:off x="1321238" y="726641"/>
            <a:ext cx="9678796" cy="3187427"/>
          </a:xfrm>
        </p:spPr>
        <p:txBody>
          <a:bodyPr>
            <a:normAutofit/>
          </a:bodyPr>
          <a:lstStyle/>
          <a:p>
            <a:pPr algn="r"/>
            <a:r>
              <a:rPr lang="en-US" sz="9600" b="1">
                <a:latin typeface="Franklin Gothic Medium"/>
                <a:ea typeface="+mj-lt"/>
                <a:cs typeface="+mj-lt"/>
              </a:rPr>
              <a:t>SMART GRADER</a:t>
            </a:r>
            <a:endParaRPr lang="en-US">
              <a:latin typeface="Franklin Gothic Medium"/>
            </a:endParaRPr>
          </a:p>
        </p:txBody>
      </p:sp>
      <p:sp>
        <p:nvSpPr>
          <p:cNvPr id="3" name="Subtitle 2"/>
          <p:cNvSpPr>
            <a:spLocks noGrp="1"/>
          </p:cNvSpPr>
          <p:nvPr>
            <p:ph type="subTitle" idx="1"/>
          </p:nvPr>
        </p:nvSpPr>
        <p:spPr>
          <a:xfrm>
            <a:off x="3858214" y="4069781"/>
            <a:ext cx="7143764" cy="691834"/>
          </a:xfrm>
        </p:spPr>
        <p:txBody>
          <a:bodyPr vert="horz" lIns="91440" tIns="45720" rIns="91440" bIns="45720" rtlCol="0" anchor="t">
            <a:normAutofit/>
          </a:bodyPr>
          <a:lstStyle/>
          <a:p>
            <a:pPr algn="r"/>
            <a:r>
              <a:rPr lang="en-US" sz="2200" b="1">
                <a:ea typeface="+mj-lt"/>
                <a:cs typeface="+mj-lt"/>
              </a:rPr>
              <a:t>FALL 2021 CAPSTONE PROJECT | DELIVERABLE-1</a:t>
            </a:r>
            <a:endParaRPr lang="en-US" sz="2200">
              <a:solidFill>
                <a:srgbClr val="FFFFFF"/>
              </a:solidFill>
              <a:cs typeface="Segoe UI"/>
            </a:endParaRPr>
          </a:p>
        </p:txBody>
      </p:sp>
      <p:sp>
        <p:nvSpPr>
          <p:cNvPr id="4" name="TextBox 3">
            <a:extLst>
              <a:ext uri="{FF2B5EF4-FFF2-40B4-BE49-F238E27FC236}">
                <a16:creationId xmlns:a16="http://schemas.microsoft.com/office/drawing/2014/main" id="{482ADFCF-4820-4BC5-AF0C-EB0F766B07F6}"/>
              </a:ext>
            </a:extLst>
          </p:cNvPr>
          <p:cNvSpPr txBox="1"/>
          <p:nvPr/>
        </p:nvSpPr>
        <p:spPr>
          <a:xfrm>
            <a:off x="7617919" y="5581250"/>
            <a:ext cx="43128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GUIDED BY-PROF.HENRY WONG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38BD592-6439-4EB3-B629-6C2E4479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28921-BFE2-460F-924A-67390A0E3EFC}"/>
              </a:ext>
            </a:extLst>
          </p:cNvPr>
          <p:cNvSpPr>
            <a:spLocks noGrp="1"/>
          </p:cNvSpPr>
          <p:nvPr>
            <p:ph type="title"/>
          </p:nvPr>
        </p:nvSpPr>
        <p:spPr>
          <a:xfrm>
            <a:off x="4910737" y="602688"/>
            <a:ext cx="6574972" cy="1450757"/>
          </a:xfrm>
        </p:spPr>
        <p:txBody>
          <a:bodyPr vert="horz" lIns="91440" tIns="45720" rIns="91440" bIns="45720" rtlCol="0" anchor="b">
            <a:normAutofit/>
          </a:bodyPr>
          <a:lstStyle/>
          <a:p>
            <a:r>
              <a:rPr lang="en-US" b="1"/>
              <a:t>Persona 1-College Student</a:t>
            </a:r>
          </a:p>
        </p:txBody>
      </p:sp>
      <p:pic>
        <p:nvPicPr>
          <p:cNvPr id="4" name="Picture 4">
            <a:extLst>
              <a:ext uri="{FF2B5EF4-FFF2-40B4-BE49-F238E27FC236}">
                <a16:creationId xmlns:a16="http://schemas.microsoft.com/office/drawing/2014/main" id="{98DE7D7E-F558-4FBA-983C-08364D90EBDC}"/>
              </a:ext>
            </a:extLst>
          </p:cNvPr>
          <p:cNvPicPr>
            <a:picLocks noGrp="1" noChangeAspect="1"/>
          </p:cNvPicPr>
          <p:nvPr>
            <p:ph idx="1"/>
          </p:nvPr>
        </p:nvPicPr>
        <p:blipFill rotWithShape="1">
          <a:blip r:embed="rId2"/>
          <a:srcRect l="4546" r="18140" b="1"/>
          <a:stretch/>
        </p:blipFill>
        <p:spPr>
          <a:xfrm>
            <a:off x="633999" y="640081"/>
            <a:ext cx="4001315" cy="5314406"/>
          </a:xfrm>
          <a:prstGeom prst="rect">
            <a:avLst/>
          </a:prstGeom>
        </p:spPr>
      </p:pic>
      <p:cxnSp>
        <p:nvCxnSpPr>
          <p:cNvPr id="12" name="Straight Connector 11">
            <a:extLst>
              <a:ext uri="{FF2B5EF4-FFF2-40B4-BE49-F238E27FC236}">
                <a16:creationId xmlns:a16="http://schemas.microsoft.com/office/drawing/2014/main" id="{F265B927-6638-4D61-901B-BCEC69234E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AF2A45F-17CA-458A-B59C-4CA420B1D5C5}"/>
              </a:ext>
            </a:extLst>
          </p:cNvPr>
          <p:cNvSpPr txBox="1"/>
          <p:nvPr/>
        </p:nvSpPr>
        <p:spPr>
          <a:xfrm>
            <a:off x="4974769" y="2198914"/>
            <a:ext cx="6574973"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3"/>
              </a:buClr>
              <a:buFont typeface="Calibri" panose="020F0502020204030204" pitchFamily="34" charset="0"/>
            </a:pPr>
            <a:r>
              <a:rPr lang="en-US" sz="2800">
                <a:solidFill>
                  <a:schemeClr val="tx1">
                    <a:lumMod val="75000"/>
                    <a:lumOff val="25000"/>
                  </a:schemeClr>
                </a:solidFill>
              </a:rPr>
              <a:t>Name : Monica</a:t>
            </a:r>
            <a:endParaRPr lang="en-US" sz="2800">
              <a:solidFill>
                <a:schemeClr val="tx1">
                  <a:lumMod val="75000"/>
                  <a:lumOff val="25000"/>
                </a:schemeClr>
              </a:solidFill>
              <a:cs typeface="Calibri"/>
            </a:endParaRPr>
          </a:p>
          <a:p>
            <a:pPr>
              <a:lnSpc>
                <a:spcPct val="90000"/>
              </a:lnSpc>
              <a:spcAft>
                <a:spcPts val="600"/>
              </a:spcAft>
              <a:buClr>
                <a:schemeClr val="accent3"/>
              </a:buClr>
              <a:buFont typeface="Calibri" panose="020F0502020204030204" pitchFamily="34" charset="0"/>
            </a:pPr>
            <a:r>
              <a:rPr lang="en-US" sz="2800">
                <a:solidFill>
                  <a:schemeClr val="tx1">
                    <a:lumMod val="75000"/>
                    <a:lumOff val="25000"/>
                  </a:schemeClr>
                </a:solidFill>
              </a:rPr>
              <a:t>Age : 19 – 21 years old</a:t>
            </a:r>
            <a:endParaRPr lang="en-US" sz="2800">
              <a:solidFill>
                <a:schemeClr val="tx1">
                  <a:lumMod val="75000"/>
                  <a:lumOff val="25000"/>
                </a:schemeClr>
              </a:solidFill>
              <a:cs typeface="Calibri"/>
            </a:endParaRPr>
          </a:p>
          <a:p>
            <a:pPr>
              <a:lnSpc>
                <a:spcPct val="90000"/>
              </a:lnSpc>
              <a:spcAft>
                <a:spcPts val="600"/>
              </a:spcAft>
              <a:buClr>
                <a:schemeClr val="accent3"/>
              </a:buClr>
              <a:buFont typeface="Calibri" panose="020F0502020204030204" pitchFamily="34" charset="0"/>
            </a:pPr>
            <a:r>
              <a:rPr lang="en-US" sz="2800">
                <a:solidFill>
                  <a:schemeClr val="tx1">
                    <a:lumMod val="75000"/>
                    <a:lumOff val="25000"/>
                  </a:schemeClr>
                </a:solidFill>
              </a:rPr>
              <a:t>Status : Grad student</a:t>
            </a:r>
            <a:endParaRPr lang="en-US" sz="2800">
              <a:solidFill>
                <a:schemeClr val="tx1">
                  <a:lumMod val="75000"/>
                  <a:lumOff val="25000"/>
                </a:schemeClr>
              </a:solidFill>
              <a:cs typeface="Calibri"/>
            </a:endParaRPr>
          </a:p>
          <a:p>
            <a:pPr>
              <a:lnSpc>
                <a:spcPct val="90000"/>
              </a:lnSpc>
              <a:spcAft>
                <a:spcPts val="600"/>
              </a:spcAft>
              <a:buClr>
                <a:schemeClr val="accent3"/>
              </a:buClr>
              <a:buFont typeface="Calibri" panose="020F0502020204030204" pitchFamily="34" charset="0"/>
            </a:pPr>
            <a:r>
              <a:rPr lang="en-US" sz="2800">
                <a:solidFill>
                  <a:schemeClr val="tx1">
                    <a:lumMod val="75000"/>
                    <a:lumOff val="25000"/>
                  </a:schemeClr>
                </a:solidFill>
              </a:rPr>
              <a:t>Problem : No time to study due to work.</a:t>
            </a:r>
            <a:endParaRPr lang="en-US" sz="2800">
              <a:solidFill>
                <a:schemeClr val="tx1">
                  <a:lumMod val="75000"/>
                  <a:lumOff val="25000"/>
                </a:schemeClr>
              </a:solidFill>
              <a:cs typeface="Calibri"/>
            </a:endParaRPr>
          </a:p>
          <a:p>
            <a:pPr>
              <a:lnSpc>
                <a:spcPct val="90000"/>
              </a:lnSpc>
              <a:spcAft>
                <a:spcPts val="600"/>
              </a:spcAft>
              <a:buClr>
                <a:schemeClr val="accent3"/>
              </a:buClr>
              <a:buFont typeface="Calibri" panose="020F0502020204030204" pitchFamily="34" charset="0"/>
            </a:pPr>
            <a:r>
              <a:rPr lang="en-US" sz="2800">
                <a:solidFill>
                  <a:schemeClr val="tx1">
                    <a:lumMod val="75000"/>
                    <a:lumOff val="25000"/>
                  </a:schemeClr>
                </a:solidFill>
              </a:rPr>
              <a:t>Solution :  Signs up for Smart Grader.  Inputs question and is directed to the answer section in the relevant textbook.</a:t>
            </a:r>
            <a:endParaRPr lang="en-US" sz="2800">
              <a:solidFill>
                <a:schemeClr val="tx1">
                  <a:lumMod val="75000"/>
                  <a:lumOff val="25000"/>
                </a:schemeClr>
              </a:solidFill>
              <a:cs typeface="Calibri"/>
            </a:endParaRPr>
          </a:p>
          <a:p>
            <a:pPr>
              <a:lnSpc>
                <a:spcPct val="90000"/>
              </a:lnSpc>
              <a:spcAft>
                <a:spcPts val="600"/>
              </a:spcAft>
              <a:buClr>
                <a:schemeClr val="accent3"/>
              </a:buClr>
              <a:buFont typeface="Calibri" panose="020F0502020204030204" pitchFamily="34" charset="0"/>
            </a:pPr>
            <a:endParaRPr lang="en-US" sz="2800">
              <a:solidFill>
                <a:schemeClr val="tx1">
                  <a:lumMod val="75000"/>
                  <a:lumOff val="25000"/>
                </a:schemeClr>
              </a:solidFill>
              <a:cs typeface="Calibri"/>
            </a:endParaRPr>
          </a:p>
        </p:txBody>
      </p:sp>
      <p:sp>
        <p:nvSpPr>
          <p:cNvPr id="14" name="Rectangle 13">
            <a:extLst>
              <a:ext uri="{FF2B5EF4-FFF2-40B4-BE49-F238E27FC236}">
                <a16:creationId xmlns:a16="http://schemas.microsoft.com/office/drawing/2014/main" id="{E936E5B2-B32D-4A68-9672-F3BCD01C2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57E2A8E-E27F-4938-9358-22037CA28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80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D38BD592-6439-4EB3-B629-6C2E4479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630BE-1387-4A39-B356-332CA217AB41}"/>
              </a:ext>
            </a:extLst>
          </p:cNvPr>
          <p:cNvSpPr>
            <a:spLocks noGrp="1"/>
          </p:cNvSpPr>
          <p:nvPr>
            <p:ph type="title"/>
          </p:nvPr>
        </p:nvSpPr>
        <p:spPr>
          <a:xfrm>
            <a:off x="4910737" y="462055"/>
            <a:ext cx="6574972" cy="1450757"/>
          </a:xfrm>
        </p:spPr>
        <p:txBody>
          <a:bodyPr>
            <a:normAutofit/>
          </a:bodyPr>
          <a:lstStyle/>
          <a:p>
            <a:r>
              <a:rPr lang="en-US" b="1">
                <a:cs typeface="Calibri Light"/>
              </a:rPr>
              <a:t>Persona 2-School Teacher</a:t>
            </a:r>
            <a:endParaRPr lang="en-US" b="1"/>
          </a:p>
        </p:txBody>
      </p:sp>
      <p:pic>
        <p:nvPicPr>
          <p:cNvPr id="4" name="Picture 4">
            <a:extLst>
              <a:ext uri="{FF2B5EF4-FFF2-40B4-BE49-F238E27FC236}">
                <a16:creationId xmlns:a16="http://schemas.microsoft.com/office/drawing/2014/main" id="{3F3BFA71-B484-4A6C-9E73-E1C260D68412}"/>
              </a:ext>
            </a:extLst>
          </p:cNvPr>
          <p:cNvPicPr>
            <a:picLocks noChangeAspect="1"/>
          </p:cNvPicPr>
          <p:nvPr/>
        </p:nvPicPr>
        <p:blipFill rotWithShape="1">
          <a:blip r:embed="rId2"/>
          <a:srcRect l="11044" r="11642" b="1"/>
          <a:stretch/>
        </p:blipFill>
        <p:spPr>
          <a:xfrm>
            <a:off x="633999" y="640081"/>
            <a:ext cx="4001315" cy="5314406"/>
          </a:xfrm>
          <a:prstGeom prst="rect">
            <a:avLst/>
          </a:prstGeom>
        </p:spPr>
      </p:pic>
      <p:cxnSp>
        <p:nvCxnSpPr>
          <p:cNvPr id="14" name="Straight Connector 10">
            <a:extLst>
              <a:ext uri="{FF2B5EF4-FFF2-40B4-BE49-F238E27FC236}">
                <a16:creationId xmlns:a16="http://schemas.microsoft.com/office/drawing/2014/main" id="{F265B927-6638-4D61-901B-BCEC69234E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C30566-EBF8-4466-B238-72A2FC6F2717}"/>
              </a:ext>
            </a:extLst>
          </p:cNvPr>
          <p:cNvSpPr>
            <a:spLocks noGrp="1"/>
          </p:cNvSpPr>
          <p:nvPr>
            <p:ph idx="1"/>
          </p:nvPr>
        </p:nvSpPr>
        <p:spPr>
          <a:xfrm>
            <a:off x="4974769" y="2198914"/>
            <a:ext cx="6574973" cy="3670180"/>
          </a:xfrm>
        </p:spPr>
        <p:txBody>
          <a:bodyPr vert="horz" lIns="0" tIns="45720" rIns="0" bIns="45720" rtlCol="0" anchor="t">
            <a:normAutofit/>
          </a:bodyPr>
          <a:lstStyle/>
          <a:p>
            <a:pPr>
              <a:spcBef>
                <a:spcPts val="0"/>
              </a:spcBef>
              <a:spcAft>
                <a:spcPts val="600"/>
              </a:spcAft>
            </a:pPr>
            <a:r>
              <a:rPr lang="en-US" sz="2800">
                <a:ea typeface="+mn-lt"/>
                <a:cs typeface="+mn-lt"/>
              </a:rPr>
              <a:t>Name : Jack</a:t>
            </a:r>
          </a:p>
          <a:p>
            <a:pPr>
              <a:spcBef>
                <a:spcPts val="0"/>
              </a:spcBef>
              <a:spcAft>
                <a:spcPts val="600"/>
              </a:spcAft>
            </a:pPr>
            <a:r>
              <a:rPr lang="en-US" sz="2800">
                <a:ea typeface="+mn-lt"/>
                <a:cs typeface="+mn-lt"/>
              </a:rPr>
              <a:t>Age : 34 – 36 years old</a:t>
            </a:r>
          </a:p>
          <a:p>
            <a:pPr>
              <a:spcBef>
                <a:spcPts val="0"/>
              </a:spcBef>
              <a:spcAft>
                <a:spcPts val="600"/>
              </a:spcAft>
            </a:pPr>
            <a:r>
              <a:rPr lang="en-US" sz="2800">
                <a:ea typeface="+mn-lt"/>
                <a:cs typeface="+mn-lt"/>
              </a:rPr>
              <a:t>Status : High School History Teacher</a:t>
            </a:r>
          </a:p>
          <a:p>
            <a:pPr>
              <a:spcBef>
                <a:spcPts val="0"/>
              </a:spcBef>
              <a:spcAft>
                <a:spcPts val="600"/>
              </a:spcAft>
            </a:pPr>
            <a:r>
              <a:rPr lang="en-US" sz="2800">
                <a:ea typeface="+mn-lt"/>
                <a:cs typeface="+mn-lt"/>
              </a:rPr>
              <a:t>Problem : Has too many papers to grade.</a:t>
            </a:r>
          </a:p>
          <a:p>
            <a:pPr>
              <a:spcBef>
                <a:spcPts val="0"/>
              </a:spcBef>
              <a:spcAft>
                <a:spcPts val="600"/>
              </a:spcAft>
            </a:pPr>
            <a:r>
              <a:rPr lang="en-US" sz="2800">
                <a:ea typeface="+mn-lt"/>
                <a:cs typeface="+mn-lt"/>
              </a:rPr>
              <a:t>Solution :  Signs up for Smart Grader.  Inputs question and relevant text. Smart Grader does the rest.</a:t>
            </a:r>
            <a:endParaRPr lang="en-US" sz="2800">
              <a:cs typeface="Calibri"/>
            </a:endParaRPr>
          </a:p>
        </p:txBody>
      </p:sp>
      <p:sp>
        <p:nvSpPr>
          <p:cNvPr id="16" name="Rectangle 12">
            <a:extLst>
              <a:ext uri="{FF2B5EF4-FFF2-40B4-BE49-F238E27FC236}">
                <a16:creationId xmlns:a16="http://schemas.microsoft.com/office/drawing/2014/main" id="{E936E5B2-B32D-4A68-9672-F3BCD01C2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57E2A8E-E27F-4938-9358-22037CA28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960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8BD592-6439-4EB3-B629-6C2E4479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35DD2-3DC7-4CEE-89B7-524F43F33659}"/>
              </a:ext>
            </a:extLst>
          </p:cNvPr>
          <p:cNvSpPr>
            <a:spLocks noGrp="1"/>
          </p:cNvSpPr>
          <p:nvPr>
            <p:ph type="title"/>
          </p:nvPr>
        </p:nvSpPr>
        <p:spPr>
          <a:xfrm>
            <a:off x="4974771" y="519685"/>
            <a:ext cx="6574972" cy="1450757"/>
          </a:xfrm>
        </p:spPr>
        <p:txBody>
          <a:bodyPr>
            <a:normAutofit/>
          </a:bodyPr>
          <a:lstStyle/>
          <a:p>
            <a:r>
              <a:rPr lang="en-US">
                <a:latin typeface="Calibri"/>
                <a:cs typeface="Calibri"/>
              </a:rPr>
              <a:t>Persona 3-Dept. Head of an Organization</a:t>
            </a:r>
          </a:p>
        </p:txBody>
      </p:sp>
      <p:pic>
        <p:nvPicPr>
          <p:cNvPr id="4" name="Picture 4">
            <a:extLst>
              <a:ext uri="{FF2B5EF4-FFF2-40B4-BE49-F238E27FC236}">
                <a16:creationId xmlns:a16="http://schemas.microsoft.com/office/drawing/2014/main" id="{4ED60A41-0856-4CEB-A905-E6EE193C907B}"/>
              </a:ext>
            </a:extLst>
          </p:cNvPr>
          <p:cNvPicPr>
            <a:picLocks noChangeAspect="1"/>
          </p:cNvPicPr>
          <p:nvPr/>
        </p:nvPicPr>
        <p:blipFill rotWithShape="1">
          <a:blip r:embed="rId2"/>
          <a:srcRect l="9921" r="12765" b="1"/>
          <a:stretch/>
        </p:blipFill>
        <p:spPr>
          <a:xfrm>
            <a:off x="633999" y="640081"/>
            <a:ext cx="4001315" cy="5314406"/>
          </a:xfrm>
          <a:prstGeom prst="rect">
            <a:avLst/>
          </a:prstGeom>
        </p:spPr>
      </p:pic>
      <p:cxnSp>
        <p:nvCxnSpPr>
          <p:cNvPr id="11" name="Straight Connector 10">
            <a:extLst>
              <a:ext uri="{FF2B5EF4-FFF2-40B4-BE49-F238E27FC236}">
                <a16:creationId xmlns:a16="http://schemas.microsoft.com/office/drawing/2014/main" id="{F265B927-6638-4D61-901B-BCEC69234E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C21288-A4A6-47FE-B854-BB3438979355}"/>
              </a:ext>
            </a:extLst>
          </p:cNvPr>
          <p:cNvSpPr>
            <a:spLocks noGrp="1"/>
          </p:cNvSpPr>
          <p:nvPr>
            <p:ph idx="1"/>
          </p:nvPr>
        </p:nvSpPr>
        <p:spPr>
          <a:xfrm>
            <a:off x="4974769" y="2198914"/>
            <a:ext cx="6574973" cy="3670180"/>
          </a:xfrm>
        </p:spPr>
        <p:txBody>
          <a:bodyPr vert="horz" lIns="0" tIns="45720" rIns="0" bIns="45720" rtlCol="0" anchor="t">
            <a:normAutofit/>
          </a:bodyPr>
          <a:lstStyle/>
          <a:p>
            <a:pPr marL="0" indent="0">
              <a:spcBef>
                <a:spcPts val="0"/>
              </a:spcBef>
              <a:spcAft>
                <a:spcPts val="0"/>
              </a:spcAft>
              <a:buNone/>
            </a:pPr>
            <a:r>
              <a:rPr lang="en-US" sz="2800">
                <a:ea typeface="+mn-lt"/>
                <a:cs typeface="+mn-lt"/>
              </a:rPr>
              <a:t>Name : Mathematics Dept. Head at Pace University</a:t>
            </a:r>
          </a:p>
          <a:p>
            <a:pPr marL="0" indent="0">
              <a:spcBef>
                <a:spcPts val="0"/>
              </a:spcBef>
              <a:spcAft>
                <a:spcPts val="0"/>
              </a:spcAft>
              <a:buNone/>
            </a:pPr>
            <a:r>
              <a:rPr lang="en-US" sz="2800">
                <a:ea typeface="+mn-lt"/>
                <a:cs typeface="+mn-lt"/>
              </a:rPr>
              <a:t>Status : Dept. Head</a:t>
            </a:r>
          </a:p>
          <a:p>
            <a:pPr marL="0" indent="0">
              <a:spcBef>
                <a:spcPts val="0"/>
              </a:spcBef>
              <a:spcAft>
                <a:spcPts val="0"/>
              </a:spcAft>
              <a:buNone/>
            </a:pPr>
            <a:r>
              <a:rPr lang="en-US" sz="2800">
                <a:ea typeface="+mn-lt"/>
                <a:cs typeface="+mn-lt"/>
              </a:rPr>
              <a:t>Problem : Needs to understand decline in students' performance.</a:t>
            </a:r>
          </a:p>
          <a:p>
            <a:pPr marL="0" indent="0">
              <a:spcBef>
                <a:spcPts val="0"/>
              </a:spcBef>
              <a:spcAft>
                <a:spcPts val="0"/>
              </a:spcAft>
              <a:buNone/>
            </a:pPr>
            <a:r>
              <a:rPr lang="en-US" sz="2800">
                <a:ea typeface="+mn-lt"/>
                <a:cs typeface="+mn-lt"/>
              </a:rPr>
              <a:t>Solution :  Dept. Head signs up for Smart Grader.  Can visualize students' performance and see the questions asked by each professor. </a:t>
            </a:r>
          </a:p>
          <a:p>
            <a:endParaRPr lang="en-US" sz="2800">
              <a:ea typeface="+mn-lt"/>
              <a:cs typeface="+mn-lt"/>
            </a:endParaRPr>
          </a:p>
          <a:p>
            <a:endParaRPr lang="en-US" sz="2800">
              <a:cs typeface="Calibri"/>
            </a:endParaRPr>
          </a:p>
        </p:txBody>
      </p:sp>
      <p:sp>
        <p:nvSpPr>
          <p:cNvPr id="13" name="Rectangle 12">
            <a:extLst>
              <a:ext uri="{FF2B5EF4-FFF2-40B4-BE49-F238E27FC236}">
                <a16:creationId xmlns:a16="http://schemas.microsoft.com/office/drawing/2014/main" id="{E936E5B2-B32D-4A68-9672-F3BCD01C2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57E2A8E-E27F-4938-9358-22037CA28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958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8BD592-6439-4EB3-B629-6C2E4479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84812-CD79-4633-90A9-7B6BDAB75337}"/>
              </a:ext>
            </a:extLst>
          </p:cNvPr>
          <p:cNvSpPr>
            <a:spLocks noGrp="1"/>
          </p:cNvSpPr>
          <p:nvPr>
            <p:ph type="title"/>
          </p:nvPr>
        </p:nvSpPr>
        <p:spPr>
          <a:xfrm>
            <a:off x="4974771" y="481266"/>
            <a:ext cx="6754266" cy="1450757"/>
          </a:xfrm>
        </p:spPr>
        <p:txBody>
          <a:bodyPr>
            <a:normAutofit/>
          </a:bodyPr>
          <a:lstStyle/>
          <a:p>
            <a:r>
              <a:rPr lang="en-US">
                <a:latin typeface="Calibri"/>
                <a:cs typeface="Calibri"/>
              </a:rPr>
              <a:t>Persona 4-Working Parent</a:t>
            </a:r>
          </a:p>
        </p:txBody>
      </p:sp>
      <p:pic>
        <p:nvPicPr>
          <p:cNvPr id="4" name="Picture 4">
            <a:extLst>
              <a:ext uri="{FF2B5EF4-FFF2-40B4-BE49-F238E27FC236}">
                <a16:creationId xmlns:a16="http://schemas.microsoft.com/office/drawing/2014/main" id="{C46D6751-BEB8-4DD1-8ED0-EF327307DD2F}"/>
              </a:ext>
            </a:extLst>
          </p:cNvPr>
          <p:cNvPicPr>
            <a:picLocks noChangeAspect="1"/>
          </p:cNvPicPr>
          <p:nvPr/>
        </p:nvPicPr>
        <p:blipFill rotWithShape="1">
          <a:blip r:embed="rId2"/>
          <a:srcRect l="10515" r="12171" b="1"/>
          <a:stretch/>
        </p:blipFill>
        <p:spPr>
          <a:xfrm>
            <a:off x="633999" y="640081"/>
            <a:ext cx="4001315" cy="5314406"/>
          </a:xfrm>
          <a:prstGeom prst="rect">
            <a:avLst/>
          </a:prstGeom>
        </p:spPr>
      </p:pic>
      <p:cxnSp>
        <p:nvCxnSpPr>
          <p:cNvPr id="11" name="Straight Connector 10">
            <a:extLst>
              <a:ext uri="{FF2B5EF4-FFF2-40B4-BE49-F238E27FC236}">
                <a16:creationId xmlns:a16="http://schemas.microsoft.com/office/drawing/2014/main" id="{F265B927-6638-4D61-901B-BCEC69234E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CAC3F1-CAD3-439C-907C-3EE8C206AD30}"/>
              </a:ext>
            </a:extLst>
          </p:cNvPr>
          <p:cNvSpPr>
            <a:spLocks noGrp="1"/>
          </p:cNvSpPr>
          <p:nvPr>
            <p:ph idx="1"/>
          </p:nvPr>
        </p:nvSpPr>
        <p:spPr>
          <a:xfrm>
            <a:off x="4974769" y="2198914"/>
            <a:ext cx="6574973" cy="3670180"/>
          </a:xfrm>
        </p:spPr>
        <p:txBody>
          <a:bodyPr vert="horz" lIns="0" tIns="45720" rIns="0" bIns="45720" rtlCol="0" anchor="t">
            <a:normAutofit/>
          </a:bodyPr>
          <a:lstStyle/>
          <a:p>
            <a:pPr>
              <a:spcBef>
                <a:spcPts val="0"/>
              </a:spcBef>
              <a:spcAft>
                <a:spcPts val="600"/>
              </a:spcAft>
            </a:pPr>
            <a:r>
              <a:rPr lang="en-US" sz="2800">
                <a:ea typeface="+mn-lt"/>
                <a:cs typeface="+mn-lt"/>
              </a:rPr>
              <a:t>Name : Katy</a:t>
            </a:r>
          </a:p>
          <a:p>
            <a:pPr>
              <a:spcBef>
                <a:spcPts val="0"/>
              </a:spcBef>
              <a:spcAft>
                <a:spcPts val="600"/>
              </a:spcAft>
            </a:pPr>
            <a:r>
              <a:rPr lang="en-US" sz="2800">
                <a:ea typeface="+mn-lt"/>
                <a:cs typeface="+mn-lt"/>
              </a:rPr>
              <a:t>Age : 42 – 45 years old</a:t>
            </a:r>
          </a:p>
          <a:p>
            <a:pPr>
              <a:spcBef>
                <a:spcPts val="0"/>
              </a:spcBef>
              <a:spcAft>
                <a:spcPts val="600"/>
              </a:spcAft>
            </a:pPr>
            <a:r>
              <a:rPr lang="en-US" sz="2800">
                <a:ea typeface="+mn-lt"/>
                <a:cs typeface="+mn-lt"/>
              </a:rPr>
              <a:t>Status : Parent</a:t>
            </a:r>
          </a:p>
          <a:p>
            <a:pPr>
              <a:spcBef>
                <a:spcPts val="0"/>
              </a:spcBef>
              <a:spcAft>
                <a:spcPts val="600"/>
              </a:spcAft>
            </a:pPr>
            <a:r>
              <a:rPr lang="en-US" sz="2800">
                <a:ea typeface="+mn-lt"/>
                <a:cs typeface="+mn-lt"/>
              </a:rPr>
              <a:t>Problem : Worried about child's academic performance.</a:t>
            </a:r>
          </a:p>
          <a:p>
            <a:pPr>
              <a:spcBef>
                <a:spcPts val="0"/>
              </a:spcBef>
              <a:spcAft>
                <a:spcPts val="600"/>
              </a:spcAft>
            </a:pPr>
            <a:r>
              <a:rPr lang="en-US" sz="2800">
                <a:ea typeface="+mn-lt"/>
                <a:cs typeface="+mn-lt"/>
              </a:rPr>
              <a:t>Solution : Sign up for Smart Grader.  Can view child's progress (strengths and weaknesses).</a:t>
            </a:r>
          </a:p>
        </p:txBody>
      </p:sp>
      <p:sp>
        <p:nvSpPr>
          <p:cNvPr id="13" name="Rectangle 12">
            <a:extLst>
              <a:ext uri="{FF2B5EF4-FFF2-40B4-BE49-F238E27FC236}">
                <a16:creationId xmlns:a16="http://schemas.microsoft.com/office/drawing/2014/main" id="{E936E5B2-B32D-4A68-9672-F3BCD01C2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57E2A8E-E27F-4938-9358-22037CA28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12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B4EE85-A405-479E-9C83-3E48159BD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C1B87F-6563-4FF7-8C9D-5CB1DBDFF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04EC99D-1813-48E6-8154-EA70159A8D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Project Timeline" descr="Line chart that plots each milestone on the corresponding timeframe">
            <a:extLst>
              <a:ext uri="{FF2B5EF4-FFF2-40B4-BE49-F238E27FC236}">
                <a16:creationId xmlns:a16="http://schemas.microsoft.com/office/drawing/2014/main" id="{00000000-0008-0000-0000-00000B000000}"/>
              </a:ext>
            </a:extLst>
          </p:cNvPr>
          <p:cNvGraphicFramePr/>
          <p:nvPr>
            <p:extLst>
              <p:ext uri="{D42A27DB-BD31-4B8C-83A1-F6EECF244321}">
                <p14:modId xmlns:p14="http://schemas.microsoft.com/office/powerpoint/2010/main" val="3797005453"/>
              </p:ext>
            </p:extLst>
          </p:nvPr>
        </p:nvGraphicFramePr>
        <p:xfrm>
          <a:off x="175491" y="341745"/>
          <a:ext cx="11610110" cy="4360212"/>
        </p:xfrm>
        <a:graphic>
          <a:graphicData uri="http://schemas.openxmlformats.org/drawingml/2006/chart">
            <c:chart xmlns:c="http://schemas.openxmlformats.org/drawingml/2006/chart" xmlns:r="http://schemas.openxmlformats.org/officeDocument/2006/relationships" r:id="rId2"/>
          </a:graphicData>
        </a:graphic>
      </p:graphicFrame>
      <p:pic>
        <p:nvPicPr>
          <p:cNvPr id="13" name="Finish Flag" descr="Finish flag">
            <a:extLst>
              <a:ext uri="{FF2B5EF4-FFF2-40B4-BE49-F238E27FC236}">
                <a16:creationId xmlns:a16="http://schemas.microsoft.com/office/drawing/2014/main" id="{00000000-0008-0000-0000-000003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177" y="2676086"/>
            <a:ext cx="249543" cy="266700"/>
          </a:xfrm>
          <a:prstGeom prst="rect">
            <a:avLst/>
          </a:prstGeom>
        </p:spPr>
      </p:pic>
      <p:sp>
        <p:nvSpPr>
          <p:cNvPr id="5" name="TextBox 4">
            <a:extLst>
              <a:ext uri="{FF2B5EF4-FFF2-40B4-BE49-F238E27FC236}">
                <a16:creationId xmlns:a16="http://schemas.microsoft.com/office/drawing/2014/main" id="{84F28CB0-B5D2-444D-9F0F-741B5B265919}"/>
              </a:ext>
            </a:extLst>
          </p:cNvPr>
          <p:cNvSpPr txBox="1"/>
          <p:nvPr/>
        </p:nvSpPr>
        <p:spPr>
          <a:xfrm>
            <a:off x="3523673" y="5406480"/>
            <a:ext cx="4913745" cy="769441"/>
          </a:xfrm>
          <a:prstGeom prst="rect">
            <a:avLst/>
          </a:prstGeom>
          <a:noFill/>
        </p:spPr>
        <p:txBody>
          <a:bodyPr wrap="square" rtlCol="0">
            <a:spAutoFit/>
          </a:bodyPr>
          <a:lstStyle/>
          <a:p>
            <a:r>
              <a:rPr lang="en-US" sz="4400"/>
              <a:t>Milestone Timeline</a:t>
            </a:r>
          </a:p>
        </p:txBody>
      </p:sp>
    </p:spTree>
    <p:extLst>
      <p:ext uri="{BB962C8B-B14F-4D97-AF65-F5344CB8AC3E}">
        <p14:creationId xmlns:p14="http://schemas.microsoft.com/office/powerpoint/2010/main" val="388561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CD78BC-2C73-452F-8ED4-29E1BF071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F5E0F22-4E50-4973-AE68-55A79988D216}"/>
              </a:ext>
            </a:extLst>
          </p:cNvPr>
          <p:cNvPicPr>
            <a:picLocks noChangeAspect="1"/>
          </p:cNvPicPr>
          <p:nvPr/>
        </p:nvPicPr>
        <p:blipFill rotWithShape="1">
          <a:blip r:embed="rId2">
            <a:alphaModFix amt="65000"/>
            <a:extLst>
              <a:ext uri="{837473B0-CC2E-450A-ABE3-18F120FF3D39}">
                <a1611:picAttrSrcUrl xmlns:a1611="http://schemas.microsoft.com/office/drawing/2016/11/main" r:id="rId3"/>
              </a:ext>
            </a:extLst>
          </a:blip>
          <a:srcRect l="145" r="300"/>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73596A72-60F2-42E4-AB5E-A40BCA0DB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1">
              <a:lumMod val="7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E62779-4E13-49E6-8B0A-171DED7DE9C3}"/>
              </a:ext>
            </a:extLst>
          </p:cNvPr>
          <p:cNvSpPr>
            <a:spLocks noGrp="1"/>
          </p:cNvSpPr>
          <p:nvPr>
            <p:ph type="title"/>
          </p:nvPr>
        </p:nvSpPr>
        <p:spPr>
          <a:xfrm>
            <a:off x="5124206" y="516835"/>
            <a:ext cx="6339840" cy="1666501"/>
          </a:xfrm>
        </p:spPr>
        <p:txBody>
          <a:bodyPr>
            <a:normAutofit/>
          </a:bodyPr>
          <a:lstStyle/>
          <a:p>
            <a:r>
              <a:rPr lang="en-US" sz="4000" b="1">
                <a:solidFill>
                  <a:srgbClr val="FFFFFF"/>
                </a:solidFill>
                <a:cs typeface="Calibri Light"/>
              </a:rPr>
              <a:t>Retrospective</a:t>
            </a:r>
          </a:p>
        </p:txBody>
      </p:sp>
      <p:sp>
        <p:nvSpPr>
          <p:cNvPr id="24" name="Rectangle 23">
            <a:extLst>
              <a:ext uri="{FF2B5EF4-FFF2-40B4-BE49-F238E27FC236}">
                <a16:creationId xmlns:a16="http://schemas.microsoft.com/office/drawing/2014/main" id="{1746F7F3-D416-46D7-A9F4-45B24E417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47404C1-1017-461F-BF08-5EAC1ED1392C}"/>
              </a:ext>
            </a:extLst>
          </p:cNvPr>
          <p:cNvSpPr>
            <a:spLocks noGrp="1"/>
          </p:cNvSpPr>
          <p:nvPr>
            <p:ph idx="1"/>
          </p:nvPr>
        </p:nvSpPr>
        <p:spPr>
          <a:xfrm>
            <a:off x="5124206" y="2240280"/>
            <a:ext cx="6339840" cy="3652667"/>
          </a:xfrm>
        </p:spPr>
        <p:txBody>
          <a:bodyPr vert="horz" lIns="0" tIns="45720" rIns="0" bIns="45720" rtlCol="0" anchor="t">
            <a:normAutofit/>
          </a:bodyPr>
          <a:lstStyle/>
          <a:p>
            <a:r>
              <a:rPr lang="en-US" sz="1800">
                <a:solidFill>
                  <a:srgbClr val="FFFFFF"/>
                </a:solidFill>
                <a:cs typeface="Calibri"/>
              </a:rPr>
              <a:t>What went well:</a:t>
            </a:r>
          </a:p>
          <a:p>
            <a:pPr marL="285750" indent="-285750">
              <a:buFont typeface="Wingdings" panose="020F0502020204030204" pitchFamily="34" charset="0"/>
              <a:buChar char="ü"/>
            </a:pPr>
            <a:r>
              <a:rPr lang="en-US" sz="1800">
                <a:solidFill>
                  <a:srgbClr val="FFFFFF"/>
                </a:solidFill>
                <a:cs typeface="Calibri"/>
              </a:rPr>
              <a:t>GitHub repository for the project created</a:t>
            </a:r>
          </a:p>
          <a:p>
            <a:pPr marL="285750" indent="-285750">
              <a:buFont typeface="Wingdings" panose="020F0502020204030204" pitchFamily="34" charset="0"/>
              <a:buChar char="ü"/>
            </a:pPr>
            <a:r>
              <a:rPr lang="en-US" sz="1800">
                <a:solidFill>
                  <a:srgbClr val="FFFFFF"/>
                </a:solidFill>
                <a:cs typeface="Calibri"/>
              </a:rPr>
              <a:t>OneDrive for all relevant documents for the project created</a:t>
            </a:r>
          </a:p>
          <a:p>
            <a:pPr marL="285750" indent="-285750">
              <a:buFont typeface="Wingdings" panose="020F0502020204030204" pitchFamily="34" charset="0"/>
              <a:buChar char="ü"/>
            </a:pPr>
            <a:r>
              <a:rPr lang="en-US" sz="1800">
                <a:solidFill>
                  <a:srgbClr val="FFFFFF"/>
                </a:solidFill>
                <a:cs typeface="Calibri"/>
              </a:rPr>
              <a:t>Distribution of work among members of the team</a:t>
            </a:r>
          </a:p>
          <a:p>
            <a:r>
              <a:rPr lang="en-US" sz="1800">
                <a:solidFill>
                  <a:srgbClr val="FFFFFF"/>
                </a:solidFill>
                <a:cs typeface="Calibri"/>
              </a:rPr>
              <a:t>What needs to be improved:</a:t>
            </a:r>
          </a:p>
          <a:p>
            <a:pPr marL="285750" indent="-285750">
              <a:buFont typeface="Wingdings" panose="020F0502020204030204" pitchFamily="34" charset="0"/>
              <a:buChar char="ü"/>
            </a:pPr>
            <a:r>
              <a:rPr lang="en-US" sz="1800">
                <a:solidFill>
                  <a:srgbClr val="FFFFFF"/>
                </a:solidFill>
                <a:cs typeface="Calibri"/>
              </a:rPr>
              <a:t>Determining a convenient time for all for a Zoom call each week</a:t>
            </a:r>
          </a:p>
          <a:p>
            <a:r>
              <a:rPr lang="en-US" sz="1800">
                <a:solidFill>
                  <a:srgbClr val="FFFFFF"/>
                </a:solidFill>
                <a:cs typeface="Calibri"/>
              </a:rPr>
              <a:t>What's next:</a:t>
            </a:r>
          </a:p>
          <a:p>
            <a:pPr marL="285750" indent="-285750">
              <a:buFont typeface="Wingdings" panose="020F0502020204030204" pitchFamily="34" charset="0"/>
              <a:buChar char="ü"/>
            </a:pPr>
            <a:r>
              <a:rPr lang="en-US" sz="1800">
                <a:solidFill>
                  <a:srgbClr val="FFFFFF"/>
                </a:solidFill>
                <a:cs typeface="Calibri"/>
              </a:rPr>
              <a:t>Set up a time for team meeting.</a:t>
            </a:r>
          </a:p>
          <a:p>
            <a:pPr marL="0" indent="0">
              <a:buNone/>
            </a:pPr>
            <a:endParaRPr lang="en-US" sz="1800">
              <a:solidFill>
                <a:srgbClr val="FFFFFF"/>
              </a:solidFill>
              <a:cs typeface="Calibri"/>
            </a:endParaRPr>
          </a:p>
        </p:txBody>
      </p:sp>
    </p:spTree>
    <p:extLst>
      <p:ext uri="{BB962C8B-B14F-4D97-AF65-F5344CB8AC3E}">
        <p14:creationId xmlns:p14="http://schemas.microsoft.com/office/powerpoint/2010/main" val="402061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2F9EC5C-9D0F-4497-9D4D-77F0D5B1F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39EC3-9A88-437C-9B74-A27BE32C8C8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Conclusion</a:t>
            </a:r>
          </a:p>
        </p:txBody>
      </p:sp>
      <p:pic>
        <p:nvPicPr>
          <p:cNvPr id="4" name="Picture 4" descr="A picture containing text, sign, outdoor, dark&#10;&#10;Description automatically generated">
            <a:extLst>
              <a:ext uri="{FF2B5EF4-FFF2-40B4-BE49-F238E27FC236}">
                <a16:creationId xmlns:a16="http://schemas.microsoft.com/office/drawing/2014/main" id="{FB4C8753-D268-48A4-AB98-2CE6165BA76B}"/>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15039" r="-1" b="18955"/>
          <a:stretch/>
        </p:blipFill>
        <p:spPr>
          <a:xfrm>
            <a:off x="635457" y="640080"/>
            <a:ext cx="10916463" cy="3602736"/>
          </a:xfrm>
          <a:prstGeom prst="rect">
            <a:avLst/>
          </a:prstGeom>
        </p:spPr>
      </p:pic>
      <p:cxnSp>
        <p:nvCxnSpPr>
          <p:cNvPr id="17" name="Straight Connector 16">
            <a:extLst>
              <a:ext uri="{FF2B5EF4-FFF2-40B4-BE49-F238E27FC236}">
                <a16:creationId xmlns:a16="http://schemas.microsoft.com/office/drawing/2014/main" id="{1C1DD005-0DD7-43EB-A8A4-05DBAF467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B8A5BB8-3387-47C5-9FA6-5ED224F68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FCBD290E-8711-4995-A866-4ABAE2A18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
            <a:extLst>
              <a:ext uri="{FF2B5EF4-FFF2-40B4-BE49-F238E27FC236}">
                <a16:creationId xmlns:a16="http://schemas.microsoft.com/office/drawing/2014/main" id="{4F26A53E-7D97-41AE-B8F3-244D35556E1A}"/>
              </a:ext>
            </a:extLst>
          </p:cNvPr>
          <p:cNvSpPr txBox="1"/>
          <p:nvPr/>
        </p:nvSpPr>
        <p:spPr>
          <a:xfrm>
            <a:off x="5478552" y="4403150"/>
            <a:ext cx="5899092"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t>FOR MORE DETAILS ON SMART GRADER VISIT OUR GITHUB REPOSITORY:</a:t>
            </a:r>
          </a:p>
          <a:p>
            <a:pPr algn="just"/>
            <a:r>
              <a:rPr lang="en-US" u="sng">
                <a:ea typeface="+mn-lt"/>
                <a:cs typeface="+mn-lt"/>
              </a:rPr>
              <a:t>https://github.com/josephdougal/CS691/projects/1</a:t>
            </a:r>
            <a:endParaRPr lang="en-US" u="sng"/>
          </a:p>
          <a:p>
            <a:endParaRPr lang="en-US"/>
          </a:p>
        </p:txBody>
      </p:sp>
    </p:spTree>
    <p:extLst>
      <p:ext uri="{BB962C8B-B14F-4D97-AF65-F5344CB8AC3E}">
        <p14:creationId xmlns:p14="http://schemas.microsoft.com/office/powerpoint/2010/main" val="13249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4" name="Picture 4" descr="A picture containing watch&#10;&#10;Description automatically generated">
            <a:extLst>
              <a:ext uri="{FF2B5EF4-FFF2-40B4-BE49-F238E27FC236}">
                <a16:creationId xmlns:a16="http://schemas.microsoft.com/office/drawing/2014/main" id="{B5AA81DF-3B9A-48F4-9C0C-23ECB033FF4D}"/>
              </a:ext>
            </a:extLst>
          </p:cNvPr>
          <p:cNvPicPr>
            <a:picLocks noChangeAspect="1"/>
          </p:cNvPicPr>
          <p:nvPr/>
        </p:nvPicPr>
        <p:blipFill rotWithShape="1">
          <a:blip r:embed="rId2">
            <a:alphaModFix amt="35000"/>
          </a:blip>
          <a:srcRect t="19027" b="30911"/>
          <a:stretch/>
        </p:blipFill>
        <p:spPr>
          <a:xfrm>
            <a:off x="20" y="10"/>
            <a:ext cx="12191980" cy="6857990"/>
          </a:xfrm>
          <a:prstGeom prst="rect">
            <a:avLst/>
          </a:prstGeom>
        </p:spPr>
      </p:pic>
      <p:cxnSp>
        <p:nvCxnSpPr>
          <p:cNvPr id="9" name="Straight Connector 8">
            <a:extLst>
              <a:ext uri="{FF2B5EF4-FFF2-40B4-BE49-F238E27FC236}">
                <a16:creationId xmlns:a16="http://schemas.microsoft.com/office/drawing/2014/main" id="{D234663B-5BFF-482A-865A-27F31AF098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3D79F1-3DB4-4C4B-8409-5DB7F4FD91A5}"/>
              </a:ext>
            </a:extLst>
          </p:cNvPr>
          <p:cNvSpPr>
            <a:spLocks noGrp="1"/>
          </p:cNvSpPr>
          <p:nvPr>
            <p:ph type="title"/>
          </p:nvPr>
        </p:nvSpPr>
        <p:spPr>
          <a:xfrm>
            <a:off x="1097280" y="286603"/>
            <a:ext cx="10058400" cy="1450757"/>
          </a:xfrm>
        </p:spPr>
        <p:txBody>
          <a:bodyPr>
            <a:normAutofit/>
          </a:bodyPr>
          <a:lstStyle/>
          <a:p>
            <a:r>
              <a:rPr lang="en-US" b="1">
                <a:solidFill>
                  <a:schemeClr val="tx1"/>
                </a:solidFill>
                <a:cs typeface="Calibri Light"/>
              </a:rPr>
              <a:t>Team Members</a:t>
            </a:r>
            <a:endParaRPr lang="en-US" b="1">
              <a:solidFill>
                <a:schemeClr val="tx1"/>
              </a:solidFill>
            </a:endParaRPr>
          </a:p>
        </p:txBody>
      </p:sp>
      <p:sp>
        <p:nvSpPr>
          <p:cNvPr id="3" name="Content Placeholder 2">
            <a:extLst>
              <a:ext uri="{FF2B5EF4-FFF2-40B4-BE49-F238E27FC236}">
                <a16:creationId xmlns:a16="http://schemas.microsoft.com/office/drawing/2014/main" id="{90A91CCC-9654-4652-8696-B719C7364628}"/>
              </a:ext>
            </a:extLst>
          </p:cNvPr>
          <p:cNvSpPr>
            <a:spLocks noGrp="1"/>
          </p:cNvSpPr>
          <p:nvPr>
            <p:ph idx="1"/>
          </p:nvPr>
        </p:nvSpPr>
        <p:spPr>
          <a:xfrm>
            <a:off x="1097280" y="1845734"/>
            <a:ext cx="10058400" cy="4023360"/>
          </a:xfrm>
        </p:spPr>
        <p:txBody>
          <a:bodyPr vert="horz" lIns="0" tIns="45720" rIns="0" bIns="45720" rtlCol="0" anchor="t">
            <a:normAutofit/>
          </a:bodyPr>
          <a:lstStyle/>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AKANKSHYA BISWAL</a:t>
            </a:r>
          </a:p>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EMI HARRY</a:t>
            </a:r>
          </a:p>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GIO ABOU JAOUDE</a:t>
            </a:r>
          </a:p>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JONATHAN ANGAMARCA</a:t>
            </a:r>
          </a:p>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JOSEPH DOUGAL</a:t>
            </a:r>
          </a:p>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JOSE SALCEDO</a:t>
            </a:r>
          </a:p>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RITHVIK SUBRAMANYA</a:t>
            </a:r>
            <a:endParaRPr lang="en-US">
              <a:solidFill>
                <a:schemeClr val="tx1"/>
              </a:solidFill>
              <a:cs typeface="Calibri"/>
            </a:endParaRPr>
          </a:p>
          <a:p>
            <a:pPr marL="285750" indent="-285750">
              <a:spcBef>
                <a:spcPts val="0"/>
              </a:spcBef>
              <a:spcAft>
                <a:spcPts val="600"/>
              </a:spcAft>
              <a:buFont typeface="Wingdings,Sans-Serif" panose="020F0502020204030204" pitchFamily="34" charset="0"/>
              <a:buChar char="Ø"/>
            </a:pPr>
            <a:r>
              <a:rPr lang="en-US">
                <a:solidFill>
                  <a:schemeClr val="tx1"/>
                </a:solidFill>
                <a:ea typeface="+mn-lt"/>
                <a:cs typeface="+mn-lt"/>
              </a:rPr>
              <a:t>TJ RABBANI</a:t>
            </a:r>
          </a:p>
        </p:txBody>
      </p:sp>
      <p:sp>
        <p:nvSpPr>
          <p:cNvPr id="11" name="Rectangle 10">
            <a:extLst>
              <a:ext uri="{FF2B5EF4-FFF2-40B4-BE49-F238E27FC236}">
                <a16:creationId xmlns:a16="http://schemas.microsoft.com/office/drawing/2014/main" id="{14B68BB4-E55B-4DC8-825B-0A792D33A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876438C-C6C1-4170-95B8-E2CA8180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857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D09A8-9DDE-482C-8B21-44476EB837AE}"/>
              </a:ext>
            </a:extLst>
          </p:cNvPr>
          <p:cNvSpPr>
            <a:spLocks noGrp="1"/>
          </p:cNvSpPr>
          <p:nvPr>
            <p:ph type="title"/>
          </p:nvPr>
        </p:nvSpPr>
        <p:spPr>
          <a:xfrm>
            <a:off x="5181601" y="634946"/>
            <a:ext cx="6368142" cy="1450757"/>
          </a:xfrm>
        </p:spPr>
        <p:txBody>
          <a:bodyPr>
            <a:normAutofit/>
          </a:bodyPr>
          <a:lstStyle/>
          <a:p>
            <a:r>
              <a:rPr lang="en-US" b="1">
                <a:cs typeface="Calibri Light"/>
              </a:rPr>
              <a:t>Agenda</a:t>
            </a:r>
            <a:endParaRPr lang="en-US" b="1"/>
          </a:p>
        </p:txBody>
      </p:sp>
      <p:pic>
        <p:nvPicPr>
          <p:cNvPr id="5" name="Picture 5" descr="Engineering drawing&#10;&#10;Description automatically generated">
            <a:extLst>
              <a:ext uri="{FF2B5EF4-FFF2-40B4-BE49-F238E27FC236}">
                <a16:creationId xmlns:a16="http://schemas.microsoft.com/office/drawing/2014/main" id="{A513CC8C-58B4-44A6-9E36-DB1BE2111E74}"/>
              </a:ext>
            </a:extLst>
          </p:cNvPr>
          <p:cNvPicPr>
            <a:picLocks noChangeAspect="1"/>
          </p:cNvPicPr>
          <p:nvPr/>
        </p:nvPicPr>
        <p:blipFill rotWithShape="1">
          <a:blip r:embed="rId3"/>
          <a:srcRect r="61893"/>
          <a:stretch/>
        </p:blipFill>
        <p:spPr>
          <a:xfrm>
            <a:off x="20" y="-12128"/>
            <a:ext cx="4654276" cy="6870127"/>
          </a:xfrm>
          <a:prstGeom prst="rect">
            <a:avLst/>
          </a:prstGeom>
        </p:spPr>
      </p:pic>
      <p:cxnSp>
        <p:nvCxnSpPr>
          <p:cNvPr id="28" name="Straight Connector 2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AD1CD1E3-613A-440A-8D6F-BD7FCA852A7A}"/>
              </a:ext>
            </a:extLst>
          </p:cNvPr>
          <p:cNvSpPr>
            <a:spLocks noGrp="1"/>
          </p:cNvSpPr>
          <p:nvPr>
            <p:ph idx="1"/>
          </p:nvPr>
        </p:nvSpPr>
        <p:spPr>
          <a:xfrm>
            <a:off x="5181601" y="2198914"/>
            <a:ext cx="6368142" cy="3670180"/>
          </a:xfrm>
        </p:spPr>
        <p:txBody>
          <a:bodyPr vert="horz" lIns="0" tIns="45720" rIns="0" bIns="45720" rtlCol="0" anchor="t">
            <a:normAutofit/>
          </a:bodyPr>
          <a:lstStyle/>
          <a:p>
            <a:pPr marL="285750" indent="-285750">
              <a:spcBef>
                <a:spcPts val="0"/>
              </a:spcBef>
              <a:spcAft>
                <a:spcPts val="600"/>
              </a:spcAft>
              <a:buFont typeface="Wingdings,Sans-Serif" panose="020F0502020204030204" pitchFamily="34" charset="0"/>
              <a:buChar char="q"/>
            </a:pPr>
            <a:r>
              <a:rPr lang="en-US">
                <a:ea typeface="+mn-lt"/>
                <a:cs typeface="+mn-lt"/>
              </a:rPr>
              <a:t>Project Description</a:t>
            </a:r>
          </a:p>
          <a:p>
            <a:pPr marL="285750" indent="-285750">
              <a:spcBef>
                <a:spcPts val="0"/>
              </a:spcBef>
              <a:spcAft>
                <a:spcPts val="600"/>
              </a:spcAft>
              <a:buFont typeface="Wingdings,Sans-Serif" panose="020F0502020204030204" pitchFamily="34" charset="0"/>
              <a:buChar char="q"/>
            </a:pPr>
            <a:r>
              <a:rPr lang="en-US">
                <a:ea typeface="+mn-lt"/>
                <a:cs typeface="+mn-lt"/>
              </a:rPr>
              <a:t>Technologies</a:t>
            </a:r>
          </a:p>
          <a:p>
            <a:pPr marL="285750" indent="-285750">
              <a:spcBef>
                <a:spcPts val="0"/>
              </a:spcBef>
              <a:spcAft>
                <a:spcPts val="600"/>
              </a:spcAft>
              <a:buFont typeface="Wingdings,Sans-Serif" panose="020F0502020204030204" pitchFamily="34" charset="0"/>
              <a:buChar char="q"/>
            </a:pPr>
            <a:r>
              <a:rPr lang="en-US">
                <a:ea typeface="+mn-lt"/>
                <a:cs typeface="+mn-lt"/>
              </a:rPr>
              <a:t>Market Analysis</a:t>
            </a:r>
          </a:p>
          <a:p>
            <a:pPr marL="285750" indent="-285750">
              <a:spcBef>
                <a:spcPts val="0"/>
              </a:spcBef>
              <a:spcAft>
                <a:spcPts val="600"/>
              </a:spcAft>
              <a:buFont typeface="Wingdings,Sans-Serif" panose="020F0502020204030204" pitchFamily="34" charset="0"/>
              <a:buChar char="q"/>
            </a:pPr>
            <a:r>
              <a:rPr lang="en-US">
                <a:ea typeface="+mn-lt"/>
                <a:cs typeface="+mn-lt"/>
              </a:rPr>
              <a:t>Personas</a:t>
            </a:r>
          </a:p>
          <a:p>
            <a:pPr marL="285750" indent="-285750">
              <a:spcBef>
                <a:spcPts val="0"/>
              </a:spcBef>
              <a:spcAft>
                <a:spcPts val="600"/>
              </a:spcAft>
              <a:buFont typeface="Wingdings,Sans-Serif" panose="020F0502020204030204" pitchFamily="34" charset="0"/>
              <a:buChar char="q"/>
            </a:pPr>
            <a:r>
              <a:rPr lang="en-US">
                <a:ea typeface="+mn-lt"/>
                <a:cs typeface="+mn-lt"/>
              </a:rPr>
              <a:t>Milestone Timeline</a:t>
            </a:r>
          </a:p>
          <a:p>
            <a:pPr marL="285750" indent="-285750">
              <a:spcBef>
                <a:spcPts val="0"/>
              </a:spcBef>
              <a:spcAft>
                <a:spcPts val="600"/>
              </a:spcAft>
              <a:buFont typeface="Wingdings,Sans-Serif" panose="020F0502020204030204" pitchFamily="34" charset="0"/>
              <a:buChar char="q"/>
            </a:pPr>
            <a:r>
              <a:rPr lang="en-US">
                <a:ea typeface="+mn-lt"/>
                <a:cs typeface="+mn-lt"/>
              </a:rPr>
              <a:t>Retrospective</a:t>
            </a:r>
          </a:p>
          <a:p>
            <a:pPr marL="285750" indent="-285750">
              <a:spcBef>
                <a:spcPts val="0"/>
              </a:spcBef>
              <a:spcAft>
                <a:spcPts val="600"/>
              </a:spcAft>
              <a:buFont typeface="Wingdings,Sans-Serif" panose="020F0502020204030204" pitchFamily="34" charset="0"/>
              <a:buChar char="q"/>
            </a:pPr>
            <a:r>
              <a:rPr lang="en-US">
                <a:ea typeface="+mn-lt"/>
                <a:cs typeface="+mn-lt"/>
              </a:rPr>
              <a:t>Conclusion </a:t>
            </a:r>
            <a:endParaRPr lang="en-US"/>
          </a:p>
        </p:txBody>
      </p:sp>
    </p:spTree>
    <p:extLst>
      <p:ext uri="{BB962C8B-B14F-4D97-AF65-F5344CB8AC3E}">
        <p14:creationId xmlns:p14="http://schemas.microsoft.com/office/powerpoint/2010/main" val="14989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745FFBC-2EFD-4B7F-9C23-408D2009A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80555F-4767-4AF1-9EA8-1375F27314D8}"/>
              </a:ext>
            </a:extLst>
          </p:cNvPr>
          <p:cNvSpPr>
            <a:spLocks noGrp="1"/>
          </p:cNvSpPr>
          <p:nvPr>
            <p:ph type="title"/>
          </p:nvPr>
        </p:nvSpPr>
        <p:spPr>
          <a:xfrm>
            <a:off x="1097280" y="516835"/>
            <a:ext cx="5977937" cy="1666501"/>
          </a:xfrm>
        </p:spPr>
        <p:txBody>
          <a:bodyPr>
            <a:normAutofit/>
          </a:bodyPr>
          <a:lstStyle/>
          <a:p>
            <a:r>
              <a:rPr lang="en-US" sz="4000" b="1">
                <a:solidFill>
                  <a:srgbClr val="FFFFFF"/>
                </a:solidFill>
                <a:cs typeface="Calibri Light"/>
              </a:rPr>
              <a:t>Project Description</a:t>
            </a:r>
          </a:p>
        </p:txBody>
      </p:sp>
      <p:sp>
        <p:nvSpPr>
          <p:cNvPr id="3" name="Content Placeholder 2">
            <a:extLst>
              <a:ext uri="{FF2B5EF4-FFF2-40B4-BE49-F238E27FC236}">
                <a16:creationId xmlns:a16="http://schemas.microsoft.com/office/drawing/2014/main" id="{E8BB575D-BC85-4B15-BBE6-D78D05B6103F}"/>
              </a:ext>
            </a:extLst>
          </p:cNvPr>
          <p:cNvSpPr>
            <a:spLocks noGrp="1"/>
          </p:cNvSpPr>
          <p:nvPr>
            <p:ph idx="1"/>
          </p:nvPr>
        </p:nvSpPr>
        <p:spPr>
          <a:xfrm>
            <a:off x="1097279" y="2236304"/>
            <a:ext cx="5977938" cy="3652667"/>
          </a:xfrm>
        </p:spPr>
        <p:txBody>
          <a:bodyPr vert="horz" lIns="0" tIns="45720" rIns="0" bIns="45720" rtlCol="0" anchor="t">
            <a:normAutofit/>
          </a:bodyPr>
          <a:lstStyle/>
          <a:p>
            <a:pPr marL="285750" indent="-285750">
              <a:spcBef>
                <a:spcPts val="0"/>
              </a:spcBef>
              <a:spcAft>
                <a:spcPts val="600"/>
              </a:spcAft>
              <a:buFont typeface="Courier New" panose="020F0502020204030204" pitchFamily="34" charset="0"/>
              <a:buChar char="o"/>
            </a:pPr>
            <a:r>
              <a:rPr lang="en-US" sz="2400">
                <a:solidFill>
                  <a:srgbClr val="FFFFFF"/>
                </a:solidFill>
                <a:cs typeface="Calibri"/>
              </a:rPr>
              <a:t>A website that can generate and grade assignments</a:t>
            </a:r>
            <a:endParaRPr lang="en-US">
              <a:cs typeface="Calibri" panose="020F0502020204030204"/>
            </a:endParaRPr>
          </a:p>
          <a:p>
            <a:pPr marL="285750" indent="-285750" algn="just">
              <a:spcBef>
                <a:spcPts val="0"/>
              </a:spcBef>
              <a:spcAft>
                <a:spcPts val="600"/>
              </a:spcAft>
              <a:buFont typeface="Courier New" panose="020F0502020204030204" pitchFamily="34" charset="0"/>
              <a:buChar char="o"/>
            </a:pPr>
            <a:r>
              <a:rPr lang="en-US" sz="2400">
                <a:solidFill>
                  <a:srgbClr val="FFFFFF"/>
                </a:solidFill>
                <a:cs typeface="Calibri"/>
              </a:rPr>
              <a:t>Uses NLP to generate and score text-based questions and answers</a:t>
            </a:r>
          </a:p>
          <a:p>
            <a:pPr marL="285750" indent="-285750" algn="just">
              <a:spcBef>
                <a:spcPts val="0"/>
              </a:spcBef>
              <a:spcAft>
                <a:spcPts val="600"/>
              </a:spcAft>
              <a:buFont typeface="Courier New" panose="020F0502020204030204" pitchFamily="34" charset="0"/>
              <a:buChar char="o"/>
            </a:pPr>
            <a:r>
              <a:rPr lang="en-US" sz="2400">
                <a:solidFill>
                  <a:srgbClr val="FFFFFF"/>
                </a:solidFill>
                <a:cs typeface="Calibri"/>
              </a:rPr>
              <a:t>Product can be expanded for more user personas, depending on the scope of the project</a:t>
            </a:r>
          </a:p>
          <a:p>
            <a:pPr marL="285750" indent="-285750" algn="just">
              <a:spcBef>
                <a:spcPts val="0"/>
              </a:spcBef>
              <a:spcAft>
                <a:spcPts val="600"/>
              </a:spcAft>
              <a:buFont typeface="Courier New" panose="020F0502020204030204" pitchFamily="34" charset="0"/>
              <a:buChar char="o"/>
            </a:pPr>
            <a:r>
              <a:rPr lang="en-US" sz="2400">
                <a:solidFill>
                  <a:srgbClr val="FFFFFF"/>
                </a:solidFill>
                <a:cs typeface="Calibri"/>
              </a:rPr>
              <a:t>Product may also include a paywall for some features</a:t>
            </a:r>
          </a:p>
        </p:txBody>
      </p:sp>
      <p:sp>
        <p:nvSpPr>
          <p:cNvPr id="32" name="Rectangle 31">
            <a:extLst>
              <a:ext uri="{FF2B5EF4-FFF2-40B4-BE49-F238E27FC236}">
                <a16:creationId xmlns:a16="http://schemas.microsoft.com/office/drawing/2014/main" id="{FACF8B35-527B-417F-8673-90F569E74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 engineering drawing&#10;&#10;Description automatically generated">
            <a:extLst>
              <a:ext uri="{FF2B5EF4-FFF2-40B4-BE49-F238E27FC236}">
                <a16:creationId xmlns:a16="http://schemas.microsoft.com/office/drawing/2014/main" id="{FC33687D-F4F9-4DAF-8293-2EF82AB5BCFE}"/>
              </a:ext>
            </a:extLst>
          </p:cNvPr>
          <p:cNvPicPr>
            <a:picLocks noChangeAspect="1"/>
          </p:cNvPicPr>
          <p:nvPr/>
        </p:nvPicPr>
        <p:blipFill rotWithShape="1">
          <a:blip r:embed="rId3"/>
          <a:srcRect l="30432"/>
          <a:stretch/>
        </p:blipFill>
        <p:spPr>
          <a:xfrm>
            <a:off x="7611902" y="10"/>
            <a:ext cx="4580097" cy="6857990"/>
          </a:xfrm>
          <a:prstGeom prst="rect">
            <a:avLst/>
          </a:prstGeom>
        </p:spPr>
      </p:pic>
    </p:spTree>
    <p:extLst>
      <p:ext uri="{BB962C8B-B14F-4D97-AF65-F5344CB8AC3E}">
        <p14:creationId xmlns:p14="http://schemas.microsoft.com/office/powerpoint/2010/main" val="96398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C00E-3244-4807-9CA5-DF1E95AEDD2A}"/>
              </a:ext>
            </a:extLst>
          </p:cNvPr>
          <p:cNvSpPr>
            <a:spLocks noGrp="1"/>
          </p:cNvSpPr>
          <p:nvPr>
            <p:ph type="title"/>
          </p:nvPr>
        </p:nvSpPr>
        <p:spPr/>
        <p:txBody>
          <a:bodyPr/>
          <a:lstStyle/>
          <a:p>
            <a:r>
              <a:rPr lang="en-US" b="1">
                <a:cs typeface="Calibri Light"/>
              </a:rPr>
              <a:t>Solution Components</a:t>
            </a:r>
            <a:endParaRPr lang="en-US" b="1"/>
          </a:p>
        </p:txBody>
      </p:sp>
      <p:sp>
        <p:nvSpPr>
          <p:cNvPr id="3" name="Text Placeholder 2">
            <a:extLst>
              <a:ext uri="{FF2B5EF4-FFF2-40B4-BE49-F238E27FC236}">
                <a16:creationId xmlns:a16="http://schemas.microsoft.com/office/drawing/2014/main" id="{95340AE3-12F6-4245-89B6-F4EC4E2AA814}"/>
              </a:ext>
            </a:extLst>
          </p:cNvPr>
          <p:cNvSpPr>
            <a:spLocks noGrp="1"/>
          </p:cNvSpPr>
          <p:nvPr>
            <p:ph type="body" idx="1"/>
          </p:nvPr>
        </p:nvSpPr>
        <p:spPr/>
        <p:txBody>
          <a:bodyPr/>
          <a:lstStyle/>
          <a:p>
            <a:r>
              <a:rPr lang="en-US">
                <a:cs typeface="Calibri"/>
              </a:rPr>
              <a:t>Standard:</a:t>
            </a:r>
            <a:endParaRPr lang="en-US"/>
          </a:p>
        </p:txBody>
      </p:sp>
      <p:sp>
        <p:nvSpPr>
          <p:cNvPr id="4" name="Content Placeholder 3">
            <a:extLst>
              <a:ext uri="{FF2B5EF4-FFF2-40B4-BE49-F238E27FC236}">
                <a16:creationId xmlns:a16="http://schemas.microsoft.com/office/drawing/2014/main" id="{DEFDE0FF-C17A-43F6-990D-C0E1EC5355F7}"/>
              </a:ext>
            </a:extLst>
          </p:cNvPr>
          <p:cNvSpPr>
            <a:spLocks noGrp="1"/>
          </p:cNvSpPr>
          <p:nvPr>
            <p:ph sz="half" idx="2"/>
          </p:nvPr>
        </p:nvSpPr>
        <p:spPr/>
        <p:txBody>
          <a:bodyPr vert="horz" lIns="0" tIns="45720" rIns="0" bIns="45720" rtlCol="0" anchor="t">
            <a:normAutofit/>
          </a:bodyPr>
          <a:lstStyle/>
          <a:p>
            <a:pPr marL="285750" indent="-285750">
              <a:buFont typeface="Wingdings" panose="020F0502020204030204" pitchFamily="34" charset="0"/>
              <a:buChar char="§"/>
            </a:pPr>
            <a:r>
              <a:rPr lang="en-US">
                <a:cs typeface="Calibri" panose="020F0502020204030204"/>
              </a:rPr>
              <a:t>Password encrypted with basic website account management features</a:t>
            </a:r>
          </a:p>
          <a:p>
            <a:pPr marL="285750" indent="-285750">
              <a:buFont typeface="Wingdings" panose="020F0502020204030204" pitchFamily="34" charset="0"/>
              <a:buChar char="§"/>
            </a:pPr>
            <a:r>
              <a:rPr lang="en-US">
                <a:cs typeface="Calibri" panose="020F0502020204030204"/>
              </a:rPr>
              <a:t>Allows for different types of accounts</a:t>
            </a:r>
          </a:p>
          <a:p>
            <a:pPr marL="285750" indent="-285750">
              <a:buFont typeface="Wingdings" panose="020F0502020204030204" pitchFamily="34" charset="0"/>
              <a:buChar char="§"/>
            </a:pPr>
            <a:r>
              <a:rPr lang="en-US">
                <a:cs typeface="Calibri" panose="020F0502020204030204"/>
              </a:rPr>
              <a:t>Direct students to assigned homework</a:t>
            </a:r>
          </a:p>
          <a:p>
            <a:pPr marL="285750" indent="-285750">
              <a:buFont typeface="Wingdings" panose="020F0502020204030204" pitchFamily="34" charset="0"/>
              <a:buChar char="§"/>
            </a:pPr>
            <a:r>
              <a:rPr lang="en-US">
                <a:cs typeface="Calibri" panose="020F0502020204030204"/>
              </a:rPr>
              <a:t>Grade mathematical questions from teachers</a:t>
            </a:r>
          </a:p>
          <a:p>
            <a:pPr marL="285750" indent="-285750">
              <a:buFont typeface="Wingdings" panose="020F0502020204030204" pitchFamily="34" charset="0"/>
              <a:buChar char="§"/>
            </a:pPr>
            <a:r>
              <a:rPr lang="en-US">
                <a:cs typeface="Calibri" panose="020F0502020204030204"/>
              </a:rPr>
              <a:t>Alert students and teachers to homework posted and submitted, with timestamps</a:t>
            </a:r>
          </a:p>
        </p:txBody>
      </p:sp>
      <p:sp>
        <p:nvSpPr>
          <p:cNvPr id="5" name="Text Placeholder 4">
            <a:extLst>
              <a:ext uri="{FF2B5EF4-FFF2-40B4-BE49-F238E27FC236}">
                <a16:creationId xmlns:a16="http://schemas.microsoft.com/office/drawing/2014/main" id="{ABD69774-8EAD-4377-B338-C2C0ADCD3A57}"/>
              </a:ext>
            </a:extLst>
          </p:cNvPr>
          <p:cNvSpPr>
            <a:spLocks noGrp="1"/>
          </p:cNvSpPr>
          <p:nvPr>
            <p:ph type="body" sz="quarter" idx="3"/>
          </p:nvPr>
        </p:nvSpPr>
        <p:spPr/>
        <p:txBody>
          <a:bodyPr/>
          <a:lstStyle/>
          <a:p>
            <a:r>
              <a:rPr lang="en-US">
                <a:cs typeface="Calibri"/>
              </a:rPr>
              <a:t>Novel:</a:t>
            </a:r>
            <a:endParaRPr lang="en-US"/>
          </a:p>
        </p:txBody>
      </p:sp>
      <p:sp>
        <p:nvSpPr>
          <p:cNvPr id="6" name="Content Placeholder 5">
            <a:extLst>
              <a:ext uri="{FF2B5EF4-FFF2-40B4-BE49-F238E27FC236}">
                <a16:creationId xmlns:a16="http://schemas.microsoft.com/office/drawing/2014/main" id="{DB524936-CED7-4693-A69D-6884532FFD5B}"/>
              </a:ext>
            </a:extLst>
          </p:cNvPr>
          <p:cNvSpPr>
            <a:spLocks noGrp="1"/>
          </p:cNvSpPr>
          <p:nvPr>
            <p:ph sz="quarter" idx="4"/>
          </p:nvPr>
        </p:nvSpPr>
        <p:spPr/>
        <p:txBody>
          <a:bodyPr vert="horz" lIns="0" tIns="45720" rIns="0" bIns="45720" rtlCol="0" anchor="t">
            <a:normAutofit/>
          </a:bodyPr>
          <a:lstStyle/>
          <a:p>
            <a:pPr marL="285750" indent="-285750">
              <a:buFont typeface="Wingdings" panose="020F0502020204030204" pitchFamily="34" charset="0"/>
              <a:buChar char="§"/>
            </a:pPr>
            <a:r>
              <a:rPr lang="en-US">
                <a:cs typeface="Calibri" panose="020F0502020204030204"/>
              </a:rPr>
              <a:t>Direct students to parts of textbooks/class text that corresponds to a question</a:t>
            </a:r>
          </a:p>
          <a:p>
            <a:pPr marL="285750" indent="-285750">
              <a:buFont typeface="Wingdings" panose="020F0502020204030204" pitchFamily="34" charset="0"/>
              <a:buChar char="§"/>
            </a:pPr>
            <a:r>
              <a:rPr lang="en-US">
                <a:cs typeface="Calibri" panose="020F0502020204030204"/>
              </a:rPr>
              <a:t>Check correlation for text responses between a student answer and a teacher answer to grade that answer</a:t>
            </a:r>
          </a:p>
          <a:p>
            <a:pPr marL="285750" indent="-285750">
              <a:buFont typeface="Wingdings" panose="020F0502020204030204" pitchFamily="34" charset="0"/>
              <a:buChar char="§"/>
            </a:pPr>
            <a:r>
              <a:rPr lang="en-US">
                <a:cs typeface="Calibri" panose="020F0502020204030204"/>
              </a:rPr>
              <a:t>Check grammar and structure of students' answers to propose improvements</a:t>
            </a:r>
          </a:p>
        </p:txBody>
      </p:sp>
    </p:spTree>
    <p:extLst>
      <p:ext uri="{BB962C8B-B14F-4D97-AF65-F5344CB8AC3E}">
        <p14:creationId xmlns:p14="http://schemas.microsoft.com/office/powerpoint/2010/main" val="110600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2F6AB-DB52-4FCE-8690-D0A7CAF3A113}"/>
              </a:ext>
            </a:extLst>
          </p:cNvPr>
          <p:cNvSpPr>
            <a:spLocks noGrp="1"/>
          </p:cNvSpPr>
          <p:nvPr>
            <p:ph type="title"/>
          </p:nvPr>
        </p:nvSpPr>
        <p:spPr>
          <a:xfrm>
            <a:off x="5181601" y="634946"/>
            <a:ext cx="6368142" cy="1450757"/>
          </a:xfrm>
        </p:spPr>
        <p:txBody>
          <a:bodyPr>
            <a:normAutofit/>
          </a:bodyPr>
          <a:lstStyle/>
          <a:p>
            <a:r>
              <a:rPr lang="en-US" b="1">
                <a:cs typeface="Calibri Light"/>
              </a:rPr>
              <a:t>Project Scope</a:t>
            </a:r>
            <a:endParaRPr lang="en-US" b="1"/>
          </a:p>
        </p:txBody>
      </p:sp>
      <p:pic>
        <p:nvPicPr>
          <p:cNvPr id="5" name="Picture 4" descr="Light bulb on yellow background with sketched light beams and cord">
            <a:extLst>
              <a:ext uri="{FF2B5EF4-FFF2-40B4-BE49-F238E27FC236}">
                <a16:creationId xmlns:a16="http://schemas.microsoft.com/office/drawing/2014/main" id="{058167FC-EBA2-420B-AB72-398100D84962}"/>
              </a:ext>
            </a:extLst>
          </p:cNvPr>
          <p:cNvPicPr>
            <a:picLocks noChangeAspect="1"/>
          </p:cNvPicPr>
          <p:nvPr/>
        </p:nvPicPr>
        <p:blipFill rotWithShape="1">
          <a:blip r:embed="rId2"/>
          <a:srcRect l="50329" r="7988" b="-9"/>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942BA-B0CF-47DC-9F95-939C6D369337}"/>
              </a:ext>
            </a:extLst>
          </p:cNvPr>
          <p:cNvSpPr>
            <a:spLocks noGrp="1"/>
          </p:cNvSpPr>
          <p:nvPr>
            <p:ph idx="1"/>
          </p:nvPr>
        </p:nvSpPr>
        <p:spPr>
          <a:xfrm>
            <a:off x="5181601" y="2198914"/>
            <a:ext cx="6368142" cy="3670180"/>
          </a:xfrm>
        </p:spPr>
        <p:txBody>
          <a:bodyPr vert="horz" lIns="0" tIns="45720" rIns="0" bIns="45720" rtlCol="0" anchor="t">
            <a:noAutofit/>
          </a:bodyPr>
          <a:lstStyle/>
          <a:p>
            <a:r>
              <a:rPr lang="en-US" sz="4000">
                <a:latin typeface="Century Gothic"/>
              </a:rPr>
              <a:t>Develop a minimum viable product that can generate answers to math and essay questions, and automated assignment questions.</a:t>
            </a:r>
            <a:endParaRPr lang="en-US" sz="4000">
              <a:cs typeface="Calibri"/>
            </a:endParaRPr>
          </a:p>
        </p:txBody>
      </p:sp>
    </p:spTree>
    <p:extLst>
      <p:ext uri="{BB962C8B-B14F-4D97-AF65-F5344CB8AC3E}">
        <p14:creationId xmlns:p14="http://schemas.microsoft.com/office/powerpoint/2010/main" val="164024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D0B0F5E8-7F00-4C61-BCE6-0F707B6F3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394"/>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09618-5EB0-4189-B06C-415D55912529}"/>
              </a:ext>
            </a:extLst>
          </p:cNvPr>
          <p:cNvSpPr>
            <a:spLocks noGrp="1"/>
          </p:cNvSpPr>
          <p:nvPr>
            <p:ph type="title"/>
          </p:nvPr>
        </p:nvSpPr>
        <p:spPr>
          <a:xfrm>
            <a:off x="828624" y="634946"/>
            <a:ext cx="4821283" cy="1450757"/>
          </a:xfrm>
        </p:spPr>
        <p:txBody>
          <a:bodyPr>
            <a:normAutofit/>
          </a:bodyPr>
          <a:lstStyle/>
          <a:p>
            <a:r>
              <a:rPr lang="en-US" sz="4100" b="1">
                <a:ea typeface="+mj-lt"/>
                <a:cs typeface="+mj-lt"/>
              </a:rPr>
              <a:t>What technologies will be used and why?</a:t>
            </a:r>
          </a:p>
        </p:txBody>
      </p:sp>
      <p:cxnSp>
        <p:nvCxnSpPr>
          <p:cNvPr id="23" name="Straight Connector 15">
            <a:extLst>
              <a:ext uri="{FF2B5EF4-FFF2-40B4-BE49-F238E27FC236}">
                <a16:creationId xmlns:a16="http://schemas.microsoft.com/office/drawing/2014/main" id="{2E4C2098-A6FC-4DCC-8DD4-5DC348E1B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10">
            <a:extLst>
              <a:ext uri="{FF2B5EF4-FFF2-40B4-BE49-F238E27FC236}">
                <a16:creationId xmlns:a16="http://schemas.microsoft.com/office/drawing/2014/main" id="{7481E3C8-A317-46AC-A75C-453ABF8134FC}"/>
              </a:ext>
            </a:extLst>
          </p:cNvPr>
          <p:cNvSpPr>
            <a:spLocks noGrp="1"/>
          </p:cNvSpPr>
          <p:nvPr>
            <p:ph idx="1"/>
          </p:nvPr>
        </p:nvSpPr>
        <p:spPr>
          <a:xfrm>
            <a:off x="828624" y="2198914"/>
            <a:ext cx="4821283" cy="3670180"/>
          </a:xfrm>
        </p:spPr>
        <p:txBody>
          <a:bodyPr vert="horz" lIns="0" tIns="45720" rIns="0" bIns="45720" rtlCol="0" anchor="t">
            <a:normAutofit/>
          </a:bodyPr>
          <a:lstStyle/>
          <a:p>
            <a:r>
              <a:rPr lang="en-US" sz="3200">
                <a:cs typeface="Calibri"/>
              </a:rPr>
              <a:t>TensorFlow</a:t>
            </a:r>
          </a:p>
          <a:p>
            <a:r>
              <a:rPr lang="en-US" sz="3200">
                <a:cs typeface="Calibri"/>
              </a:rPr>
              <a:t>AWS (Amazon Web Services)</a:t>
            </a:r>
          </a:p>
          <a:p>
            <a:r>
              <a:rPr lang="en-US" sz="3200">
                <a:cs typeface="Calibri"/>
              </a:rPr>
              <a:t>Python</a:t>
            </a:r>
          </a:p>
          <a:p>
            <a:r>
              <a:rPr lang="en-US" sz="3200">
                <a:cs typeface="Calibri"/>
              </a:rPr>
              <a:t>Bootstrap</a:t>
            </a:r>
          </a:p>
        </p:txBody>
      </p:sp>
      <p:sp>
        <p:nvSpPr>
          <p:cNvPr id="27" name="Rectangle 17">
            <a:extLst>
              <a:ext uri="{FF2B5EF4-FFF2-40B4-BE49-F238E27FC236}">
                <a16:creationId xmlns:a16="http://schemas.microsoft.com/office/drawing/2014/main" id="{AA4E7EB3-5946-4046-A2BA-5FAB597F5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Logo, company name&#10;&#10;Description automatically generated">
            <a:extLst>
              <a:ext uri="{FF2B5EF4-FFF2-40B4-BE49-F238E27FC236}">
                <a16:creationId xmlns:a16="http://schemas.microsoft.com/office/drawing/2014/main" id="{DAD761E1-C825-4618-AB83-82AEC3A1FB23}"/>
              </a:ext>
            </a:extLst>
          </p:cNvPr>
          <p:cNvPicPr>
            <a:picLocks noChangeAspect="1"/>
          </p:cNvPicPr>
          <p:nvPr/>
        </p:nvPicPr>
        <p:blipFill>
          <a:blip r:embed="rId2"/>
          <a:stretch>
            <a:fillRect/>
          </a:stretch>
        </p:blipFill>
        <p:spPr>
          <a:xfrm>
            <a:off x="6280630" y="1286540"/>
            <a:ext cx="2305160" cy="1290889"/>
          </a:xfrm>
          <a:prstGeom prst="rect">
            <a:avLst/>
          </a:prstGeom>
        </p:spPr>
      </p:pic>
      <p:sp>
        <p:nvSpPr>
          <p:cNvPr id="29" name="Rectangle 19">
            <a:extLst>
              <a:ext uri="{FF2B5EF4-FFF2-40B4-BE49-F238E27FC236}">
                <a16:creationId xmlns:a16="http://schemas.microsoft.com/office/drawing/2014/main" id="{FBB69A7E-A99A-4820-AC96-2F601BC68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35F46F4-FD1B-4F1E-8395-77CB2D190CA7}"/>
              </a:ext>
            </a:extLst>
          </p:cNvPr>
          <p:cNvPicPr>
            <a:picLocks noChangeAspect="1"/>
          </p:cNvPicPr>
          <p:nvPr/>
        </p:nvPicPr>
        <p:blipFill>
          <a:blip r:embed="rId3"/>
          <a:stretch>
            <a:fillRect/>
          </a:stretch>
        </p:blipFill>
        <p:spPr>
          <a:xfrm>
            <a:off x="9060532" y="1239139"/>
            <a:ext cx="2339902" cy="1421815"/>
          </a:xfrm>
          <a:prstGeom prst="rect">
            <a:avLst/>
          </a:prstGeom>
        </p:spPr>
      </p:pic>
      <p:sp>
        <p:nvSpPr>
          <p:cNvPr id="30" name="Rectangle 21">
            <a:extLst>
              <a:ext uri="{FF2B5EF4-FFF2-40B4-BE49-F238E27FC236}">
                <a16:creationId xmlns:a16="http://schemas.microsoft.com/office/drawing/2014/main" id="{B554A950-96A9-41F9-A3CD-C9E8D471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 company name&#10;&#10;Description automatically generated">
            <a:extLst>
              <a:ext uri="{FF2B5EF4-FFF2-40B4-BE49-F238E27FC236}">
                <a16:creationId xmlns:a16="http://schemas.microsoft.com/office/drawing/2014/main" id="{FA6132FB-1304-45A8-A815-1296EBDFA50A}"/>
              </a:ext>
            </a:extLst>
          </p:cNvPr>
          <p:cNvPicPr>
            <a:picLocks noChangeAspect="1"/>
          </p:cNvPicPr>
          <p:nvPr/>
        </p:nvPicPr>
        <p:blipFill>
          <a:blip r:embed="rId4"/>
          <a:stretch>
            <a:fillRect/>
          </a:stretch>
        </p:blipFill>
        <p:spPr>
          <a:xfrm>
            <a:off x="6280630" y="3945805"/>
            <a:ext cx="2309420" cy="1293275"/>
          </a:xfrm>
          <a:prstGeom prst="rect">
            <a:avLst/>
          </a:prstGeom>
        </p:spPr>
      </p:pic>
      <p:sp>
        <p:nvSpPr>
          <p:cNvPr id="31" name="Rectangle 23">
            <a:extLst>
              <a:ext uri="{FF2B5EF4-FFF2-40B4-BE49-F238E27FC236}">
                <a16:creationId xmlns:a16="http://schemas.microsoft.com/office/drawing/2014/main" id="{D5440066-6455-44AF-998F-CB568544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C6EB1C00-6D1B-432C-A3FF-298584718F43}"/>
              </a:ext>
            </a:extLst>
          </p:cNvPr>
          <p:cNvPicPr>
            <a:picLocks noChangeAspect="1"/>
          </p:cNvPicPr>
          <p:nvPr/>
        </p:nvPicPr>
        <p:blipFill>
          <a:blip r:embed="rId5"/>
          <a:stretch>
            <a:fillRect/>
          </a:stretch>
        </p:blipFill>
        <p:spPr>
          <a:xfrm>
            <a:off x="9060532" y="4094553"/>
            <a:ext cx="2331368" cy="1014830"/>
          </a:xfrm>
          <a:prstGeom prst="rect">
            <a:avLst/>
          </a:prstGeom>
        </p:spPr>
      </p:pic>
      <p:sp>
        <p:nvSpPr>
          <p:cNvPr id="32" name="Rectangle 25">
            <a:extLst>
              <a:ext uri="{FF2B5EF4-FFF2-40B4-BE49-F238E27FC236}">
                <a16:creationId xmlns:a16="http://schemas.microsoft.com/office/drawing/2014/main" id="{5B9DEB4E-F05A-49E7-A78B-312D26F4C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27">
            <a:extLst>
              <a:ext uri="{FF2B5EF4-FFF2-40B4-BE49-F238E27FC236}">
                <a16:creationId xmlns:a16="http://schemas.microsoft.com/office/drawing/2014/main" id="{DC7BBCD9-1B73-4873-8576-9037AD3D7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346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BE48C64-5364-4060-8928-FC052E77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139F791B-8515-4F50-9D32-45DD7676C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53">
            <a:extLst>
              <a:ext uri="{FF2B5EF4-FFF2-40B4-BE49-F238E27FC236}">
                <a16:creationId xmlns:a16="http://schemas.microsoft.com/office/drawing/2014/main" id="{966A6F95-73C3-44EC-9D80-3131D2D868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DC0CDD34-455E-4188-B6E6-C57A40E43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07641-7B83-4B41-BAC0-834F4F45B0D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Market Opportunity Analysis</a:t>
            </a:r>
          </a:p>
        </p:txBody>
      </p:sp>
      <p:cxnSp>
        <p:nvCxnSpPr>
          <p:cNvPr id="58" name="Straight Connector 57">
            <a:extLst>
              <a:ext uri="{FF2B5EF4-FFF2-40B4-BE49-F238E27FC236}">
                <a16:creationId xmlns:a16="http://schemas.microsoft.com/office/drawing/2014/main" id="{381C2058-47F2-4937-AFC4-04B58EC1A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B0E089E-E773-40BF-B966-E1B54156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16A56A1B-DB74-41DA-B78B-0C762EE7B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Table 7">
            <a:extLst>
              <a:ext uri="{FF2B5EF4-FFF2-40B4-BE49-F238E27FC236}">
                <a16:creationId xmlns:a16="http://schemas.microsoft.com/office/drawing/2014/main" id="{06632859-138F-47A3-A885-0EA4F8B54CB3}"/>
              </a:ext>
            </a:extLst>
          </p:cNvPr>
          <p:cNvGraphicFramePr>
            <a:graphicFrameLocks noGrp="1"/>
          </p:cNvGraphicFramePr>
          <p:nvPr>
            <p:extLst>
              <p:ext uri="{D42A27DB-BD31-4B8C-83A1-F6EECF244321}">
                <p14:modId xmlns:p14="http://schemas.microsoft.com/office/powerpoint/2010/main" val="814677552"/>
              </p:ext>
            </p:extLst>
          </p:nvPr>
        </p:nvGraphicFramePr>
        <p:xfrm>
          <a:off x="633999" y="714632"/>
          <a:ext cx="6912218" cy="4906740"/>
        </p:xfrm>
        <a:graphic>
          <a:graphicData uri="http://schemas.openxmlformats.org/drawingml/2006/table">
            <a:tbl>
              <a:tblPr firstRow="1" bandRow="1">
                <a:tableStyleId>{5C22544A-7EE6-4342-B048-85BDC9FD1C3A}</a:tableStyleId>
              </a:tblPr>
              <a:tblGrid>
                <a:gridCol w="1612103">
                  <a:extLst>
                    <a:ext uri="{9D8B030D-6E8A-4147-A177-3AD203B41FA5}">
                      <a16:colId xmlns:a16="http://schemas.microsoft.com/office/drawing/2014/main" val="2794460085"/>
                    </a:ext>
                  </a:extLst>
                </a:gridCol>
                <a:gridCol w="2076349">
                  <a:extLst>
                    <a:ext uri="{9D8B030D-6E8A-4147-A177-3AD203B41FA5}">
                      <a16:colId xmlns:a16="http://schemas.microsoft.com/office/drawing/2014/main" val="520342053"/>
                    </a:ext>
                  </a:extLst>
                </a:gridCol>
                <a:gridCol w="3223766">
                  <a:extLst>
                    <a:ext uri="{9D8B030D-6E8A-4147-A177-3AD203B41FA5}">
                      <a16:colId xmlns:a16="http://schemas.microsoft.com/office/drawing/2014/main" val="976900218"/>
                    </a:ext>
                  </a:extLst>
                </a:gridCol>
              </a:tblGrid>
              <a:tr h="704570">
                <a:tc>
                  <a:txBody>
                    <a:bodyPr/>
                    <a:lstStyle/>
                    <a:p>
                      <a:pPr algn="ctr" fontAlgn="auto"/>
                      <a:r>
                        <a:rPr lang="en-US" sz="1400">
                          <a:effectLst/>
                        </a:rPr>
                        <a:t>​</a:t>
                      </a:r>
                    </a:p>
                    <a:p>
                      <a:pPr algn="ctr" fontAlgn="base"/>
                      <a:r>
                        <a:rPr lang="en-US" sz="1400">
                          <a:effectLst/>
                        </a:rPr>
                        <a:t>PRODUCT NAME​</a:t>
                      </a:r>
                    </a:p>
                    <a:p>
                      <a:pPr algn="ctr" fontAlgn="base"/>
                      <a:r>
                        <a:rPr lang="en-US" sz="1400">
                          <a:effectLst/>
                        </a:rPr>
                        <a:t>​</a:t>
                      </a:r>
                      <a:endParaRPr lang="en-US" sz="1400" b="1" i="0">
                        <a:solidFill>
                          <a:srgbClr val="FFFFFF"/>
                        </a:solidFill>
                        <a:effectLst/>
                      </a:endParaRPr>
                    </a:p>
                  </a:txBody>
                  <a:tcPr marL="42763" marR="42763" marT="21381" marB="21381"/>
                </a:tc>
                <a:tc>
                  <a:txBody>
                    <a:bodyPr/>
                    <a:lstStyle/>
                    <a:p>
                      <a:pPr algn="ctr" fontAlgn="auto"/>
                      <a:r>
                        <a:rPr lang="en-US" sz="1400">
                          <a:effectLst/>
                        </a:rPr>
                        <a:t>​</a:t>
                      </a:r>
                    </a:p>
                    <a:p>
                      <a:pPr algn="ctr" fontAlgn="base"/>
                      <a:r>
                        <a:rPr lang="en-US" sz="1400">
                          <a:effectLst/>
                        </a:rPr>
                        <a:t>PLATFORM​</a:t>
                      </a:r>
                      <a:endParaRPr lang="en-US" sz="1400" b="1" i="0">
                        <a:solidFill>
                          <a:srgbClr val="FFFFFF"/>
                        </a:solidFill>
                        <a:effectLst/>
                      </a:endParaRPr>
                    </a:p>
                  </a:txBody>
                  <a:tcPr marL="42763" marR="42763" marT="21381" marB="21381"/>
                </a:tc>
                <a:tc>
                  <a:txBody>
                    <a:bodyPr/>
                    <a:lstStyle/>
                    <a:p>
                      <a:pPr algn="ctr" fontAlgn="auto"/>
                      <a:r>
                        <a:rPr lang="en-US" sz="1400">
                          <a:effectLst/>
                        </a:rPr>
                        <a:t>​</a:t>
                      </a:r>
                    </a:p>
                    <a:p>
                      <a:pPr algn="ctr" fontAlgn="base"/>
                      <a:r>
                        <a:rPr lang="en-US" sz="1400">
                          <a:effectLst/>
                        </a:rPr>
                        <a:t>FUNCTIONALITIES​</a:t>
                      </a:r>
                      <a:endParaRPr lang="en-US" sz="1400" b="1" i="0">
                        <a:solidFill>
                          <a:srgbClr val="FFFFFF"/>
                        </a:solidFill>
                        <a:effectLst/>
                      </a:endParaRPr>
                    </a:p>
                  </a:txBody>
                  <a:tcPr marL="42763" marR="42763" marT="21381" marB="21381"/>
                </a:tc>
                <a:extLst>
                  <a:ext uri="{0D108BD9-81ED-4DB2-BD59-A6C34878D82A}">
                    <a16:rowId xmlns:a16="http://schemas.microsoft.com/office/drawing/2014/main" val="4090338992"/>
                  </a:ext>
                </a:extLst>
              </a:tr>
              <a:tr h="1747959">
                <a:tc>
                  <a:txBody>
                    <a:bodyPr/>
                    <a:lstStyle/>
                    <a:p>
                      <a:pPr algn="ctr" fontAlgn="auto"/>
                      <a:r>
                        <a:rPr lang="en-US" sz="1400" u="none" strike="noStrike">
                          <a:effectLst/>
                        </a:rPr>
                        <a:t>​</a:t>
                      </a:r>
                    </a:p>
                    <a:p>
                      <a:pPr algn="ctr" fontAlgn="base"/>
                      <a:r>
                        <a:rPr lang="en-US" sz="1400" u="none" strike="noStrike">
                          <a:effectLst/>
                        </a:rPr>
                        <a:t>Smart Grader</a:t>
                      </a:r>
                      <a:endParaRPr lang="en-US" sz="1400">
                        <a:effectLst/>
                      </a:endParaRPr>
                    </a:p>
                  </a:txBody>
                  <a:tcPr marL="42763" marR="42763" marT="21381" marB="21381"/>
                </a:tc>
                <a:tc>
                  <a:txBody>
                    <a:bodyPr/>
                    <a:lstStyle/>
                    <a:p>
                      <a:pPr algn="ctr" fontAlgn="auto"/>
                      <a:r>
                        <a:rPr lang="en-US" sz="1400">
                          <a:effectLst/>
                        </a:rPr>
                        <a:t>​</a:t>
                      </a:r>
                    </a:p>
                    <a:p>
                      <a:pPr algn="ctr" fontAlgn="base"/>
                      <a:r>
                        <a:rPr lang="en-US" sz="1400" u="none" strike="noStrike">
                          <a:effectLst/>
                        </a:rPr>
                        <a:t>Web Application</a:t>
                      </a:r>
                      <a:endParaRPr lang="en-US" sz="1400">
                        <a:effectLst/>
                      </a:endParaRPr>
                    </a:p>
                  </a:txBody>
                  <a:tcPr marL="42763" marR="42763" marT="21381" marB="21381"/>
                </a:tc>
                <a:tc>
                  <a:txBody>
                    <a:bodyPr/>
                    <a:lstStyle/>
                    <a:p>
                      <a:pPr marL="342900" lvl="0" indent="-342900" algn="l" fontAlgn="base">
                        <a:buFont typeface="Arial" panose="020B0604020202020204" pitchFamily="34" charset="0"/>
                        <a:buChar char="•"/>
                      </a:pPr>
                      <a:r>
                        <a:rPr lang="en-US" sz="1400">
                          <a:effectLst/>
                        </a:rPr>
                        <a:t>Score mathematically based questions.​</a:t>
                      </a:r>
                    </a:p>
                    <a:p>
                      <a:pPr marL="342900" lvl="0" indent="-342900" algn="l" fontAlgn="base">
                        <a:buFont typeface="Arial" panose="020B0604020202020204" pitchFamily="34" charset="0"/>
                        <a:buChar char="•"/>
                      </a:pPr>
                      <a:r>
                        <a:rPr lang="en-US" sz="1400">
                          <a:effectLst/>
                        </a:rPr>
                        <a:t>Generate and score text-based </a:t>
                      </a:r>
                      <a:r>
                        <a:rPr lang="en-US" sz="1400" u="none" strike="noStrike">
                          <a:effectLst/>
                        </a:rPr>
                        <a:t>questions/answers.</a:t>
                      </a:r>
                      <a:r>
                        <a:rPr lang="en-US" sz="1400">
                          <a:effectLst/>
                        </a:rPr>
                        <a:t>​</a:t>
                      </a:r>
                    </a:p>
                    <a:p>
                      <a:pPr marL="342900" lvl="0" indent="-342900" algn="l" fontAlgn="base">
                        <a:buFont typeface="Arial" panose="020B0604020202020204" pitchFamily="34" charset="0"/>
                        <a:buChar char="•"/>
                      </a:pPr>
                      <a:r>
                        <a:rPr lang="en-US" sz="1400" u="none" strike="noStrike">
                          <a:effectLst/>
                        </a:rPr>
                        <a:t>Direct to the most relevant material for the questioner.</a:t>
                      </a:r>
                      <a:r>
                        <a:rPr lang="en-US" sz="1400">
                          <a:effectLst/>
                        </a:rPr>
                        <a:t>​</a:t>
                      </a:r>
                    </a:p>
                    <a:p>
                      <a:pPr marL="342900" lvl="0" indent="-342900" algn="l" fontAlgn="base">
                        <a:buFont typeface="Arial" panose="020B0604020202020204" pitchFamily="34" charset="0"/>
                        <a:buChar char="•"/>
                      </a:pPr>
                      <a:r>
                        <a:rPr lang="en-US" sz="1400" u="none" strike="noStrike">
                          <a:effectLst/>
                        </a:rPr>
                        <a:t>Get alert for any new homework or assignment submissions.</a:t>
                      </a:r>
                      <a:r>
                        <a:rPr lang="en-US" sz="1400">
                          <a:effectLst/>
                        </a:rPr>
                        <a:t>​</a:t>
                      </a:r>
                      <a:endParaRPr lang="en-US" sz="1400" b="0" i="0">
                        <a:solidFill>
                          <a:srgbClr val="000000"/>
                        </a:solidFill>
                        <a:effectLst/>
                        <a:latin typeface="Arial"/>
                      </a:endParaRPr>
                    </a:p>
                  </a:txBody>
                  <a:tcPr marL="42763" marR="42763" marT="21381" marB="21381"/>
                </a:tc>
                <a:extLst>
                  <a:ext uri="{0D108BD9-81ED-4DB2-BD59-A6C34878D82A}">
                    <a16:rowId xmlns:a16="http://schemas.microsoft.com/office/drawing/2014/main" val="4191142627"/>
                  </a:ext>
                </a:extLst>
              </a:tr>
              <a:tr h="913247">
                <a:tc>
                  <a:txBody>
                    <a:bodyPr/>
                    <a:lstStyle/>
                    <a:p>
                      <a:pPr algn="ctr" fontAlgn="auto"/>
                      <a:r>
                        <a:rPr lang="en-US" sz="1400" u="none" strike="noStrike">
                          <a:effectLst/>
                        </a:rPr>
                        <a:t>​</a:t>
                      </a:r>
                    </a:p>
                    <a:p>
                      <a:pPr algn="ctr" fontAlgn="base"/>
                      <a:r>
                        <a:rPr lang="en-US" sz="1400" u="none" strike="noStrike">
                          <a:effectLst/>
                        </a:rPr>
                        <a:t>Chegg</a:t>
                      </a:r>
                      <a:r>
                        <a:rPr lang="en-US" sz="1400">
                          <a:effectLst/>
                        </a:rPr>
                        <a:t>​</a:t>
                      </a:r>
                      <a:endParaRPr lang="en-US" sz="1400" b="0" i="0">
                        <a:solidFill>
                          <a:srgbClr val="000000"/>
                        </a:solidFill>
                        <a:effectLst/>
                      </a:endParaRPr>
                    </a:p>
                  </a:txBody>
                  <a:tcPr marL="42763" marR="42763" marT="21381" marB="21381"/>
                </a:tc>
                <a:tc>
                  <a:txBody>
                    <a:bodyPr/>
                    <a:lstStyle/>
                    <a:p>
                      <a:pPr algn="ctr" fontAlgn="auto"/>
                      <a:r>
                        <a:rPr lang="en-US" sz="1400">
                          <a:effectLst/>
                        </a:rPr>
                        <a:t>​</a:t>
                      </a:r>
                    </a:p>
                    <a:p>
                      <a:pPr lvl="0" algn="ctr">
                        <a:buNone/>
                      </a:pPr>
                      <a:r>
                        <a:rPr lang="en-US" sz="1400" b="0" i="0" u="none" strike="noStrike" noProof="0">
                          <a:effectLst/>
                          <a:latin typeface="Calibri"/>
                        </a:rPr>
                        <a:t>Web Application </a:t>
                      </a:r>
                      <a:r>
                        <a:rPr lang="en-US" sz="1400">
                          <a:effectLst/>
                        </a:rPr>
                        <a:t>+ Mobile Application</a:t>
                      </a:r>
                      <a:endParaRPr lang="en-US" sz="1400" b="0" i="0">
                        <a:solidFill>
                          <a:srgbClr val="000000"/>
                        </a:solidFill>
                        <a:effectLst/>
                      </a:endParaRPr>
                    </a:p>
                  </a:txBody>
                  <a:tcPr marL="42763" marR="42763" marT="21381" marB="21381"/>
                </a:tc>
                <a:tc>
                  <a:txBody>
                    <a:bodyPr/>
                    <a:lstStyle/>
                    <a:p>
                      <a:pPr marL="342900" lvl="0" indent="-342900" algn="l" fontAlgn="base">
                        <a:buFont typeface="Arial" panose="020B0604020202020204" pitchFamily="34" charset="0"/>
                        <a:buChar char="•"/>
                      </a:pPr>
                      <a:r>
                        <a:rPr lang="en-US" sz="1400" u="none" strike="noStrike">
                          <a:effectLst/>
                        </a:rPr>
                        <a:t>Provides digital and physical textbook rentals.</a:t>
                      </a:r>
                      <a:r>
                        <a:rPr lang="en-US" sz="1400">
                          <a:effectLst/>
                        </a:rPr>
                        <a:t>​</a:t>
                      </a:r>
                    </a:p>
                    <a:p>
                      <a:pPr marL="342900" lvl="0" indent="-342900" algn="l" fontAlgn="base">
                        <a:buFont typeface="Arial" panose="020B0604020202020204" pitchFamily="34" charset="0"/>
                        <a:buChar char="•"/>
                      </a:pPr>
                      <a:r>
                        <a:rPr lang="en-US" sz="1400" u="none" strike="noStrike">
                          <a:effectLst/>
                        </a:rPr>
                        <a:t>Textbook solutions</a:t>
                      </a:r>
                      <a:r>
                        <a:rPr lang="en-US" sz="1400">
                          <a:effectLst/>
                        </a:rPr>
                        <a:t>​</a:t>
                      </a:r>
                    </a:p>
                    <a:p>
                      <a:pPr marL="342900" lvl="0" indent="-342900" algn="l" fontAlgn="base">
                        <a:buFont typeface="Arial" panose="020B0604020202020204" pitchFamily="34" charset="0"/>
                        <a:buChar char="•"/>
                      </a:pPr>
                      <a:r>
                        <a:rPr lang="en-US" sz="1400" u="none" strike="noStrike">
                          <a:effectLst/>
                        </a:rPr>
                        <a:t>Online tutoring</a:t>
                      </a:r>
                      <a:r>
                        <a:rPr lang="en-US" sz="1400">
                          <a:effectLst/>
                        </a:rPr>
                        <a:t>​</a:t>
                      </a:r>
                      <a:endParaRPr lang="en-US" sz="1400" b="0" i="0">
                        <a:solidFill>
                          <a:srgbClr val="000000"/>
                        </a:solidFill>
                        <a:effectLst/>
                        <a:latin typeface="Arial"/>
                      </a:endParaRPr>
                    </a:p>
                  </a:txBody>
                  <a:tcPr marL="42763" marR="42763" marT="21381" marB="21381"/>
                </a:tc>
                <a:extLst>
                  <a:ext uri="{0D108BD9-81ED-4DB2-BD59-A6C34878D82A}">
                    <a16:rowId xmlns:a16="http://schemas.microsoft.com/office/drawing/2014/main" val="4133075802"/>
                  </a:ext>
                </a:extLst>
              </a:tr>
              <a:tr h="1539281">
                <a:tc>
                  <a:txBody>
                    <a:bodyPr/>
                    <a:lstStyle/>
                    <a:p>
                      <a:pPr algn="ctr" fontAlgn="auto"/>
                      <a:r>
                        <a:rPr lang="en-US" sz="1400" u="none" strike="noStrike">
                          <a:effectLst/>
                        </a:rPr>
                        <a:t>​</a:t>
                      </a:r>
                    </a:p>
                    <a:p>
                      <a:pPr algn="ctr" fontAlgn="base"/>
                      <a:r>
                        <a:rPr lang="en-US" sz="1400" u="none" strike="noStrike" err="1">
                          <a:effectLst/>
                        </a:rPr>
                        <a:t>Coursehero</a:t>
                      </a:r>
                      <a:r>
                        <a:rPr lang="en-US" sz="1400">
                          <a:effectLst/>
                        </a:rPr>
                        <a:t>​</a:t>
                      </a:r>
                      <a:endParaRPr lang="en-US" sz="1400" b="0" i="0">
                        <a:solidFill>
                          <a:srgbClr val="000000"/>
                        </a:solidFill>
                        <a:effectLst/>
                      </a:endParaRPr>
                    </a:p>
                  </a:txBody>
                  <a:tcPr marL="42763" marR="42763" marT="21381" marB="21381"/>
                </a:tc>
                <a:tc>
                  <a:txBody>
                    <a:bodyPr/>
                    <a:lstStyle/>
                    <a:p>
                      <a:pPr algn="l" fontAlgn="auto"/>
                      <a:r>
                        <a:rPr lang="en-US" sz="1400" u="none" strike="noStrike">
                          <a:effectLst/>
                        </a:rPr>
                        <a:t>​</a:t>
                      </a:r>
                    </a:p>
                    <a:p>
                      <a:pPr lvl="0" algn="ctr">
                        <a:buNone/>
                      </a:pPr>
                      <a:r>
                        <a:rPr lang="en-US" sz="1400" b="0" i="0" u="none" strike="noStrike" noProof="0">
                          <a:effectLst/>
                          <a:latin typeface="Calibri"/>
                        </a:rPr>
                        <a:t>Web Application</a:t>
                      </a:r>
                      <a:endParaRPr lang="en-US" sz="1400"/>
                    </a:p>
                  </a:txBody>
                  <a:tcPr marL="42763" marR="42763" marT="21381" marB="21381"/>
                </a:tc>
                <a:tc>
                  <a:txBody>
                    <a:bodyPr/>
                    <a:lstStyle/>
                    <a:p>
                      <a:pPr marL="342900" lvl="0" indent="-342900" algn="l" fontAlgn="base">
                        <a:buFont typeface="Arial" panose="020B0604020202020204" pitchFamily="34" charset="0"/>
                        <a:buChar char="•"/>
                      </a:pPr>
                      <a:r>
                        <a:rPr lang="en-US" sz="1400" u="none" strike="noStrike">
                          <a:effectLst/>
                        </a:rPr>
                        <a:t>Give access to practice problems, study guides, infographics, class notes.</a:t>
                      </a:r>
                      <a:r>
                        <a:rPr lang="en-US" sz="1400">
                          <a:effectLst/>
                        </a:rPr>
                        <a:t>​</a:t>
                      </a:r>
                    </a:p>
                    <a:p>
                      <a:pPr marL="342900" lvl="0" indent="-342900" algn="l" fontAlgn="base">
                        <a:buFont typeface="Arial" panose="020B0604020202020204" pitchFamily="34" charset="0"/>
                        <a:buChar char="•"/>
                      </a:pPr>
                      <a:r>
                        <a:rPr lang="en-US" sz="1400" u="none" strike="noStrike">
                          <a:effectLst/>
                        </a:rPr>
                        <a:t>User-submitted questions paired with answers from tutors.</a:t>
                      </a:r>
                      <a:r>
                        <a:rPr lang="en-US" sz="1400">
                          <a:effectLst/>
                        </a:rPr>
                        <a:t>​</a:t>
                      </a:r>
                    </a:p>
                    <a:p>
                      <a:pPr marL="342900" lvl="0" indent="-342900" algn="l" fontAlgn="base">
                        <a:buFont typeface="Arial" panose="020B0604020202020204" pitchFamily="34" charset="0"/>
                        <a:buChar char="•"/>
                      </a:pPr>
                      <a:r>
                        <a:rPr lang="en-US" sz="1400" u="none" strike="noStrike">
                          <a:effectLst/>
                        </a:rPr>
                        <a:t>Original materials created and uploaded by educators</a:t>
                      </a:r>
                      <a:r>
                        <a:rPr lang="en-US" sz="1400">
                          <a:effectLst/>
                        </a:rPr>
                        <a:t>​</a:t>
                      </a:r>
                      <a:endParaRPr lang="en-US" sz="1400" b="0" i="0">
                        <a:solidFill>
                          <a:srgbClr val="000000"/>
                        </a:solidFill>
                        <a:effectLst/>
                        <a:latin typeface="Arial"/>
                      </a:endParaRPr>
                    </a:p>
                  </a:txBody>
                  <a:tcPr marL="42763" marR="42763" marT="21381" marB="21381"/>
                </a:tc>
                <a:extLst>
                  <a:ext uri="{0D108BD9-81ED-4DB2-BD59-A6C34878D82A}">
                    <a16:rowId xmlns:a16="http://schemas.microsoft.com/office/drawing/2014/main" val="2717317774"/>
                  </a:ext>
                </a:extLst>
              </a:tr>
            </a:tbl>
          </a:graphicData>
        </a:graphic>
      </p:graphicFrame>
    </p:spTree>
    <p:extLst>
      <p:ext uri="{BB962C8B-B14F-4D97-AF65-F5344CB8AC3E}">
        <p14:creationId xmlns:p14="http://schemas.microsoft.com/office/powerpoint/2010/main" val="129156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0E3D3-A605-4392-B003-81BF311D116B}"/>
              </a:ext>
            </a:extLst>
          </p:cNvPr>
          <p:cNvSpPr>
            <a:spLocks noGrp="1"/>
          </p:cNvSpPr>
          <p:nvPr>
            <p:ph type="title"/>
          </p:nvPr>
        </p:nvSpPr>
        <p:spPr>
          <a:xfrm>
            <a:off x="5181601" y="634946"/>
            <a:ext cx="6368142" cy="1450757"/>
          </a:xfrm>
        </p:spPr>
        <p:txBody>
          <a:bodyPr>
            <a:normAutofit/>
          </a:bodyPr>
          <a:lstStyle/>
          <a:p>
            <a:r>
              <a:rPr lang="en-US" sz="6600" b="1">
                <a:ea typeface="+mj-lt"/>
                <a:cs typeface="+mj-lt"/>
              </a:rPr>
              <a:t>Personas</a:t>
            </a:r>
            <a:endParaRPr lang="en-US" sz="6600"/>
          </a:p>
        </p:txBody>
      </p:sp>
      <p:pic>
        <p:nvPicPr>
          <p:cNvPr id="4" name="Picture 5" descr="A picture containing indoor&#10;&#10;Description automatically generated">
            <a:extLst>
              <a:ext uri="{FF2B5EF4-FFF2-40B4-BE49-F238E27FC236}">
                <a16:creationId xmlns:a16="http://schemas.microsoft.com/office/drawing/2014/main" id="{3DD98299-9F29-451A-9CC9-DB3928EF007A}"/>
              </a:ext>
            </a:extLst>
          </p:cNvPr>
          <p:cNvPicPr>
            <a:picLocks noChangeAspect="1"/>
          </p:cNvPicPr>
          <p:nvPr/>
        </p:nvPicPr>
        <p:blipFill rotWithShape="1">
          <a:blip r:embed="rId2"/>
          <a:srcRect l="13699" r="-2" b="-2"/>
          <a:stretch/>
        </p:blipFill>
        <p:spPr>
          <a:xfrm>
            <a:off x="20" y="-12128"/>
            <a:ext cx="4654276" cy="6870127"/>
          </a:xfrm>
          <a:prstGeom prst="rect">
            <a:avLst/>
          </a:prstGeom>
        </p:spPr>
      </p:pic>
      <p:cxnSp>
        <p:nvCxnSpPr>
          <p:cNvPr id="20" name="Straight Connector 19">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045A3-DE25-4B7D-A4B3-3011F237DA6E}"/>
              </a:ext>
            </a:extLst>
          </p:cNvPr>
          <p:cNvSpPr>
            <a:spLocks noGrp="1"/>
          </p:cNvSpPr>
          <p:nvPr>
            <p:ph idx="1"/>
          </p:nvPr>
        </p:nvSpPr>
        <p:spPr>
          <a:xfrm>
            <a:off x="5181601" y="2198914"/>
            <a:ext cx="6368142" cy="3670180"/>
          </a:xfrm>
        </p:spPr>
        <p:txBody>
          <a:bodyPr vert="horz" lIns="0" tIns="45720" rIns="0" bIns="45720" rtlCol="0" anchor="t">
            <a:normAutofit/>
          </a:bodyPr>
          <a:lstStyle/>
          <a:p>
            <a:pPr marL="285750" indent="-285750">
              <a:lnSpc>
                <a:spcPct val="100000"/>
              </a:lnSpc>
              <a:spcBef>
                <a:spcPct val="20000"/>
              </a:spcBef>
              <a:spcAft>
                <a:spcPts val="600"/>
              </a:spcAft>
              <a:buFont typeface="Wingdings,Sans-Serif" panose="020F0502020204030204" pitchFamily="34" charset="0"/>
              <a:buChar char="q"/>
            </a:pPr>
            <a:r>
              <a:rPr lang="en-US" sz="3200">
                <a:latin typeface="Century Gothic"/>
                <a:cs typeface="Calibri" panose="020F0502020204030204"/>
              </a:rPr>
              <a:t>COLLEGE STUDENT</a:t>
            </a:r>
            <a:endParaRPr lang="en-US" sz="3200">
              <a:ea typeface="+mn-lt"/>
              <a:cs typeface="+mn-lt"/>
            </a:endParaRPr>
          </a:p>
          <a:p>
            <a:pPr marL="285750" indent="-285750">
              <a:lnSpc>
                <a:spcPct val="100000"/>
              </a:lnSpc>
              <a:spcBef>
                <a:spcPct val="20000"/>
              </a:spcBef>
              <a:spcAft>
                <a:spcPts val="600"/>
              </a:spcAft>
              <a:buFont typeface="Wingdings,Sans-Serif" panose="020F0502020204030204" pitchFamily="34" charset="0"/>
              <a:buChar char="q"/>
            </a:pPr>
            <a:r>
              <a:rPr lang="en-US" sz="3200">
                <a:latin typeface="Century Gothic"/>
                <a:cs typeface="Calibri" panose="020F0502020204030204"/>
              </a:rPr>
              <a:t>SCHOOL TEACHER</a:t>
            </a:r>
            <a:endParaRPr lang="en-US" sz="3200">
              <a:ea typeface="+mn-lt"/>
              <a:cs typeface="+mn-lt"/>
            </a:endParaRPr>
          </a:p>
          <a:p>
            <a:pPr marL="285750" indent="-285750">
              <a:lnSpc>
                <a:spcPct val="100000"/>
              </a:lnSpc>
              <a:spcBef>
                <a:spcPct val="20000"/>
              </a:spcBef>
              <a:spcAft>
                <a:spcPts val="600"/>
              </a:spcAft>
              <a:buFont typeface="Wingdings,Sans-Serif" panose="020F0502020204030204" pitchFamily="34" charset="0"/>
              <a:buChar char="q"/>
            </a:pPr>
            <a:r>
              <a:rPr lang="en-US" sz="3200">
                <a:latin typeface="Century Gothic"/>
                <a:cs typeface="Calibri" panose="020F0502020204030204"/>
              </a:rPr>
              <a:t>ORGANIZATION</a:t>
            </a:r>
            <a:endParaRPr lang="en-US" sz="3200">
              <a:ea typeface="+mn-lt"/>
              <a:cs typeface="+mn-lt"/>
            </a:endParaRPr>
          </a:p>
          <a:p>
            <a:pPr marL="285750" indent="-285750">
              <a:lnSpc>
                <a:spcPct val="100000"/>
              </a:lnSpc>
              <a:spcBef>
                <a:spcPct val="20000"/>
              </a:spcBef>
              <a:spcAft>
                <a:spcPts val="600"/>
              </a:spcAft>
              <a:buFont typeface="Wingdings,Sans-Serif" panose="020F0502020204030204" pitchFamily="34" charset="0"/>
              <a:buChar char="q"/>
            </a:pPr>
            <a:r>
              <a:rPr lang="en-US" sz="3200">
                <a:latin typeface="Century Gothic"/>
                <a:cs typeface="Calibri" panose="020F0502020204030204"/>
              </a:rPr>
              <a:t>WORKING PARENTS</a:t>
            </a:r>
            <a:endParaRPr lang="en-US" sz="3200">
              <a:ea typeface="+mn-lt"/>
              <a:cs typeface="+mn-lt"/>
            </a:endParaRPr>
          </a:p>
        </p:txBody>
      </p:sp>
    </p:spTree>
    <p:extLst>
      <p:ext uri="{BB962C8B-B14F-4D97-AF65-F5344CB8AC3E}">
        <p14:creationId xmlns:p14="http://schemas.microsoft.com/office/powerpoint/2010/main" val="428926155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SMART GRADER</vt:lpstr>
      <vt:lpstr>Team Members</vt:lpstr>
      <vt:lpstr>Agenda</vt:lpstr>
      <vt:lpstr>Project Description</vt:lpstr>
      <vt:lpstr>Solution Components</vt:lpstr>
      <vt:lpstr>Project Scope</vt:lpstr>
      <vt:lpstr>What technologies will be used and why?</vt:lpstr>
      <vt:lpstr>Market Opportunity Analysis</vt:lpstr>
      <vt:lpstr>Personas</vt:lpstr>
      <vt:lpstr>Persona 1-College Student</vt:lpstr>
      <vt:lpstr>Persona 2-School Teacher</vt:lpstr>
      <vt:lpstr>Persona 3-Dept. Head of an Organization</vt:lpstr>
      <vt:lpstr>Persona 4-Working Parent</vt:lpstr>
      <vt:lpstr>PowerPoint Presentation</vt:lpstr>
      <vt:lpstr>Retrospective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2021-10-05T16:36:36Z</dcterms:created>
  <dcterms:modified xsi:type="dcterms:W3CDTF">2021-12-22T17:27:29Z</dcterms:modified>
</cp:coreProperties>
</file>