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77" r:id="rId4"/>
    <p:sldId id="285" r:id="rId5"/>
    <p:sldId id="278" r:id="rId6"/>
    <p:sldId id="284" r:id="rId7"/>
    <p:sldId id="286" r:id="rId8"/>
    <p:sldId id="283" r:id="rId9"/>
    <p:sldId id="279" r:id="rId10"/>
    <p:sldId id="289" r:id="rId11"/>
    <p:sldId id="275" r:id="rId12"/>
    <p:sldId id="28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469"/>
    <a:srgbClr val="320A5E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Caractère coloré, motif, violet, capture d’écran&#10;&#10;Description générée automatiquement">
            <a:extLst>
              <a:ext uri="{FF2B5EF4-FFF2-40B4-BE49-F238E27FC236}">
                <a16:creationId xmlns:a16="http://schemas.microsoft.com/office/drawing/2014/main" id="{3D75B759-6050-68D7-EB5F-224C00C0CF0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>
            <a:fillRect/>
          </a:stretch>
        </p:blipFill>
        <p:spPr>
          <a:xfrm>
            <a:off x="731837" y="954944"/>
            <a:ext cx="10728325" cy="5256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756709" cy="3262694"/>
          </a:xfrm>
          <a:solidFill>
            <a:srgbClr val="A30774"/>
          </a:solidFill>
        </p:spPr>
        <p:txBody>
          <a:bodyPr/>
          <a:lstStyle/>
          <a:p>
            <a:r>
              <a:rPr lang="de-DE" dirty="0"/>
              <a:t>QLM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Schwinger‘s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0A7569-3548-4C52-9ECA-ECED83637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709" y="3864885"/>
            <a:ext cx="4680000" cy="1440000"/>
          </a:xfrm>
        </p:spPr>
        <p:txBody>
          <a:bodyPr/>
          <a:lstStyle/>
          <a:p>
            <a:r>
              <a:rPr lang="de-DE" b="1" dirty="0"/>
              <a:t>Joseph El-</a:t>
            </a:r>
            <a:r>
              <a:rPr lang="de-DE" b="1" dirty="0" err="1"/>
              <a:t>Forzli</a:t>
            </a:r>
            <a:endParaRPr lang="de-DE" b="1" dirty="0"/>
          </a:p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/>
              <a:t>Quantum </a:t>
            </a:r>
            <a:r>
              <a:rPr lang="de-DE" dirty="0" err="1"/>
              <a:t>Simulations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Gauge </a:t>
            </a:r>
            <a:r>
              <a:rPr lang="de-DE" dirty="0" err="1"/>
              <a:t>Theories</a:t>
            </a:r>
            <a:endParaRPr lang="de-DE" dirty="0"/>
          </a:p>
          <a:p>
            <a:r>
              <a:rPr lang="de-DE" dirty="0"/>
              <a:t>15. </a:t>
            </a:r>
            <a:r>
              <a:rPr lang="de-DE" dirty="0" err="1"/>
              <a:t>December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3ED4A6-A91D-DF7D-E51B-C71D0960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15BAB-7B42-BF69-1FB7-FE114C98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70B8B28-E71D-DE47-FE7B-32E5DE897635}"/>
              </a:ext>
            </a:extLst>
          </p:cNvPr>
          <p:cNvGrpSpPr/>
          <p:nvPr/>
        </p:nvGrpSpPr>
        <p:grpSpPr>
          <a:xfrm>
            <a:off x="0" y="265472"/>
            <a:ext cx="3146323" cy="835742"/>
            <a:chOff x="570271" y="2025445"/>
            <a:chExt cx="4536877" cy="15731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ECB91-479B-2F20-A683-194F260AAA2D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47AF4E9-45BE-6CE4-750E-DC419FACC9C7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Conclusion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1A901EED-DDD0-398F-4036-E19864379943}"/>
              </a:ext>
            </a:extLst>
          </p:cNvPr>
          <p:cNvSpPr txBox="1"/>
          <p:nvPr/>
        </p:nvSpPr>
        <p:spPr>
          <a:xfrm>
            <a:off x="858416" y="4182855"/>
            <a:ext cx="906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Exact </a:t>
            </a:r>
            <a:r>
              <a:rPr lang="fr-FR" dirty="0" err="1"/>
              <a:t>diagonalization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(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scaling</a:t>
            </a:r>
            <a:r>
              <a:rPr lang="fr-FR" dirty="0"/>
              <a:t>).</a:t>
            </a:r>
          </a:p>
          <a:p>
            <a:r>
              <a:rPr lang="fr-FR" dirty="0"/>
              <a:t>→ </a:t>
            </a:r>
            <a:r>
              <a:rPr lang="fr-FR" dirty="0" err="1"/>
              <a:t>We</a:t>
            </a:r>
            <a:r>
              <a:rPr lang="fr-FR" dirty="0"/>
              <a:t> have to use </a:t>
            </a:r>
            <a:r>
              <a:rPr lang="fr-FR" dirty="0" err="1"/>
              <a:t>approximate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Tensor</a:t>
            </a:r>
            <a:r>
              <a:rPr lang="fr-FR" dirty="0"/>
              <a:t> Network </a:t>
            </a:r>
            <a:r>
              <a:rPr lang="fr-FR" dirty="0" err="1"/>
              <a:t>representation</a:t>
            </a:r>
            <a:r>
              <a:rPr lang="fr-FR" dirty="0"/>
              <a:t> [2].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E1CBF4-F6A8-843D-7A84-CCB4D884C60D}"/>
              </a:ext>
            </a:extLst>
          </p:cNvPr>
          <p:cNvSpPr txBox="1"/>
          <p:nvPr/>
        </p:nvSpPr>
        <p:spPr>
          <a:xfrm>
            <a:off x="858416" y="5028091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But ED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for checking the </a:t>
            </a:r>
            <a:r>
              <a:rPr lang="fr-FR" dirty="0" err="1"/>
              <a:t>behaviour</a:t>
            </a:r>
            <a:r>
              <a:rPr lang="fr-FR" dirty="0"/>
              <a:t> of Quantum Simulation </a:t>
            </a:r>
            <a:r>
              <a:rPr lang="fr-FR" dirty="0" err="1"/>
              <a:t>systems</a:t>
            </a:r>
            <a:r>
              <a:rPr lang="fr-FR" dirty="0"/>
              <a:t>.</a:t>
            </a:r>
          </a:p>
        </p:txBody>
      </p:sp>
      <p:pic>
        <p:nvPicPr>
          <p:cNvPr id="12" name="Image 11" descr="Une image contenant texte, capture d’écran, graphisme, Graphique&#10;&#10;Description générée automatiquement">
            <a:extLst>
              <a:ext uri="{FF2B5EF4-FFF2-40B4-BE49-F238E27FC236}">
                <a16:creationId xmlns:a16="http://schemas.microsoft.com/office/drawing/2014/main" id="{4DD460BE-47C4-FD9B-9A4C-6704610C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7" y="0"/>
            <a:ext cx="4713173" cy="301788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F28ABE9-2081-E5B9-0D4C-63FDE0073687}"/>
              </a:ext>
            </a:extLst>
          </p:cNvPr>
          <p:cNvSpPr txBox="1"/>
          <p:nvPr/>
        </p:nvSpPr>
        <p:spPr>
          <a:xfrm>
            <a:off x="858416" y="1787955"/>
            <a:ext cx="626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-    Schwinger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discretised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-  The </a:t>
            </a:r>
            <a:r>
              <a:rPr lang="fr-FR" dirty="0" err="1"/>
              <a:t>resulting</a:t>
            </a:r>
            <a:r>
              <a:rPr lang="fr-FR" dirty="0"/>
              <a:t> Quantum Link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a </a:t>
            </a:r>
            <a:r>
              <a:rPr lang="fr-FR" dirty="0" err="1"/>
              <a:t>classical</a:t>
            </a:r>
            <a:r>
              <a:rPr lang="fr-FR" dirty="0"/>
              <a:t> simulation of the String Breaking </a:t>
            </a:r>
            <a:r>
              <a:rPr lang="fr-FR" dirty="0" err="1"/>
              <a:t>mechanism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- </a:t>
            </a:r>
            <a:r>
              <a:rPr lang="en-GB" dirty="0"/>
              <a:t>We have verified that the proposed physical implementation [1] is a correct quantum simulator of the theory.</a:t>
            </a:r>
          </a:p>
        </p:txBody>
      </p:sp>
    </p:spTree>
    <p:extLst>
      <p:ext uri="{BB962C8B-B14F-4D97-AF65-F5344CB8AC3E}">
        <p14:creationId xmlns:p14="http://schemas.microsoft.com/office/powerpoint/2010/main" val="201848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4684DA-E09F-3EE4-2B14-A09C8F73F918}"/>
              </a:ext>
            </a:extLst>
          </p:cNvPr>
          <p:cNvSpPr txBox="1">
            <a:spLocks/>
          </p:cNvSpPr>
          <p:nvPr/>
        </p:nvSpPr>
        <p:spPr>
          <a:xfrm>
            <a:off x="9021324" y="283714"/>
            <a:ext cx="5079027" cy="2505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853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Joseph El-Forzli</a:t>
            </a:r>
          </a:p>
          <a:p>
            <a:r>
              <a:rPr lang="de-DE"/>
              <a:t>MSc Physics</a:t>
            </a:r>
          </a:p>
          <a:p>
            <a:r>
              <a:rPr lang="de-DE"/>
              <a:t>jelforzli@student.ethz.ch</a:t>
            </a:r>
            <a:endParaRPr lang="de-D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11A947-DC41-B8E9-C9B1-11ACAB66F0A3}"/>
              </a:ext>
            </a:extLst>
          </p:cNvPr>
          <p:cNvSpPr txBox="1"/>
          <p:nvPr/>
        </p:nvSpPr>
        <p:spPr>
          <a:xfrm>
            <a:off x="1405455" y="2199112"/>
            <a:ext cx="10155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References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[1] D</a:t>
            </a:r>
            <a:r>
              <a:rPr lang="en-GB" b="0" i="0" dirty="0">
                <a:effectLst/>
                <a:latin typeface="Arial" panose="020B0604020202020204" pitchFamily="34" charset="0"/>
              </a:rPr>
              <a:t>. Banerjee, M.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Dalmonte</a:t>
            </a:r>
            <a:r>
              <a:rPr lang="en-GB" b="0" i="0" dirty="0">
                <a:effectLst/>
                <a:latin typeface="Arial" panose="020B0604020202020204" pitchFamily="34" charset="0"/>
              </a:rPr>
              <a:t>, M. Müller, E. Rico, P.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Stebler</a:t>
            </a:r>
            <a:r>
              <a:rPr lang="en-GB" b="0" i="0" dirty="0">
                <a:effectLst/>
                <a:latin typeface="Arial" panose="020B0604020202020204" pitchFamily="34" charset="0"/>
              </a:rPr>
              <a:t>, U.-J. Wiese, and P. Zoller. Atomic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quantum simulation of dynamical gauge fields coupled to fermionic matter: From string break-</a:t>
            </a:r>
            <a:br>
              <a:rPr lang="en-GB" dirty="0"/>
            </a:br>
            <a:r>
              <a:rPr lang="en-GB" b="0" i="0" dirty="0" err="1">
                <a:effectLst/>
                <a:latin typeface="Arial" panose="020B0604020202020204" pitchFamily="34" charset="0"/>
              </a:rPr>
              <a:t>ing</a:t>
            </a:r>
            <a:r>
              <a:rPr lang="en-GB" b="0" i="0" dirty="0">
                <a:effectLst/>
                <a:latin typeface="Arial" panose="020B0604020202020204" pitchFamily="34" charset="0"/>
              </a:rPr>
              <a:t> to evolution after a quench. Physical Review Letters, 109(17), October 2012</a:t>
            </a:r>
          </a:p>
          <a:p>
            <a:pPr marL="285750" indent="-285750">
              <a:buFontTx/>
              <a:buChar char="-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  <a:latin typeface="Arial" panose="020B0604020202020204" pitchFamily="34" charset="0"/>
              </a:rPr>
              <a:t>[2] T. Pichler, M.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Dalmonte</a:t>
            </a:r>
            <a:r>
              <a:rPr lang="en-GB" b="0" i="0" dirty="0">
                <a:effectLst/>
                <a:latin typeface="Arial" panose="020B0604020202020204" pitchFamily="34" charset="0"/>
              </a:rPr>
              <a:t>, E. Rico, P. Zoller, and S.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Montangero</a:t>
            </a:r>
            <a:r>
              <a:rPr lang="en-GB" b="0" i="0" dirty="0">
                <a:effectLst/>
                <a:latin typeface="Arial" panose="020B0604020202020204" pitchFamily="34" charset="0"/>
              </a:rPr>
              <a:t>. Real-time dynamics in u(1)</a:t>
            </a:r>
            <a:br>
              <a:rPr lang="en-GB" b="0" i="0" dirty="0">
                <a:effectLst/>
                <a:latin typeface="Lato" panose="020F050202020403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lattice gauge theories with tensor networks. Phys. Rev. X, 6:011023, Mar 2016.</a:t>
            </a:r>
            <a:endParaRPr lang="en-GB" b="0" i="0" dirty="0">
              <a:effectLst/>
              <a:latin typeface="Lato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D6E10D-2BDC-9F5D-0429-A5EE5DA0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1B8B6-21EA-128A-6D9E-30634149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CB87CA2-01F0-21BF-8616-00DA1FAE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0" y="435439"/>
            <a:ext cx="8535140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1A97AF-CF2B-5CBA-846D-49B20F4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9CC842-1B60-DCA9-271C-978C339F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2D90E0E-727B-B458-3846-CC40AC5D769C}"/>
              </a:ext>
            </a:extLst>
          </p:cNvPr>
          <p:cNvGrpSpPr/>
          <p:nvPr/>
        </p:nvGrpSpPr>
        <p:grpSpPr>
          <a:xfrm>
            <a:off x="-1" y="265472"/>
            <a:ext cx="5043949" cy="882194"/>
            <a:chOff x="570270" y="2025445"/>
            <a:chExt cx="4536878" cy="1573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CC7AF-BFA4-0E29-5B23-E62DEB1CEA7E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4A52DA7-6691-570C-12D5-AEC5967F2580}"/>
                </a:ext>
              </a:extLst>
            </p:cNvPr>
            <p:cNvSpPr txBox="1"/>
            <p:nvPr/>
          </p:nvSpPr>
          <p:spPr>
            <a:xfrm>
              <a:off x="570270" y="2165694"/>
              <a:ext cx="4179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Schwinger model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B3FA2210-B8E6-61F0-748F-D7F82EB50283}"/>
              </a:ext>
            </a:extLst>
          </p:cNvPr>
          <p:cNvSpPr txBox="1"/>
          <p:nvPr/>
        </p:nvSpPr>
        <p:spPr>
          <a:xfrm>
            <a:off x="1296957" y="2797465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It </a:t>
            </a:r>
            <a:r>
              <a:rPr lang="fr-FR" dirty="0" err="1"/>
              <a:t>is</a:t>
            </a:r>
            <a:r>
              <a:rPr lang="fr-FR" dirty="0"/>
              <a:t> a U(1) gauge </a:t>
            </a:r>
            <a:r>
              <a:rPr lang="fr-FR" dirty="0" err="1"/>
              <a:t>theory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09CCF0-614B-2DE1-2770-74BE65FF2710}"/>
              </a:ext>
            </a:extLst>
          </p:cNvPr>
          <p:cNvSpPr txBox="1"/>
          <p:nvPr/>
        </p:nvSpPr>
        <p:spPr>
          <a:xfrm>
            <a:off x="1296955" y="2098477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</a:t>
            </a:r>
            <a:r>
              <a:rPr lang="fr-FR" dirty="0" err="1"/>
              <a:t>Electrodynamics</a:t>
            </a:r>
            <a:r>
              <a:rPr lang="fr-FR" dirty="0"/>
              <a:t> in one spatial dimension.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A4321E-44F6-9B36-131D-2CC0756987C4}"/>
              </a:ext>
            </a:extLst>
          </p:cNvPr>
          <p:cNvSpPr txBox="1"/>
          <p:nvPr/>
        </p:nvSpPr>
        <p:spPr>
          <a:xfrm>
            <a:off x="1296956" y="3592168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To </a:t>
            </a: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theory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discretise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BA4208-03F6-59E3-B99D-4BA7E12456D0}"/>
              </a:ext>
            </a:extLst>
          </p:cNvPr>
          <p:cNvSpPr txBox="1"/>
          <p:nvPr/>
        </p:nvSpPr>
        <p:spPr>
          <a:xfrm>
            <a:off x="1296955" y="4386871"/>
            <a:ext cx="8621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procedures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Exact </a:t>
            </a:r>
            <a:r>
              <a:rPr lang="fr-FR" dirty="0" err="1"/>
              <a:t>diagonalization</a:t>
            </a:r>
            <a:r>
              <a:rPr lang="fr-FR" dirty="0"/>
              <a:t> : Limited by the size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Quantum Simulations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impose Gauss’ </a:t>
            </a:r>
            <a:r>
              <a:rPr lang="fr-FR" dirty="0" err="1"/>
              <a:t>law</a:t>
            </a:r>
            <a:r>
              <a:rPr lang="fr-FR" dirty="0"/>
              <a:t>.</a:t>
            </a:r>
          </a:p>
          <a:p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F3EE01-6533-B801-162F-A9DA51899F7B}"/>
              </a:ext>
            </a:extLst>
          </p:cNvPr>
          <p:cNvSpPr txBox="1"/>
          <p:nvPr/>
        </p:nvSpPr>
        <p:spPr>
          <a:xfrm>
            <a:off x="5682343" y="380395"/>
            <a:ext cx="582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this work is based on the article :</a:t>
            </a:r>
          </a:p>
          <a:p>
            <a:r>
              <a:rPr lang="en-GB" i="1" dirty="0"/>
              <a:t>Atomic Quantum Simulation of Dynamical Gauge Fields coupled to Fermionic Matter: From String Breaking to Evolution after a Quench </a:t>
            </a:r>
            <a:r>
              <a:rPr lang="en-GB" dirty="0"/>
              <a:t>[1].</a:t>
            </a:r>
          </a:p>
        </p:txBody>
      </p:sp>
    </p:spTree>
    <p:extLst>
      <p:ext uri="{BB962C8B-B14F-4D97-AF65-F5344CB8AC3E}">
        <p14:creationId xmlns:p14="http://schemas.microsoft.com/office/powerpoint/2010/main" val="208184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5E2819-540E-928F-B9F6-8122EDB2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57EE0D-858A-E7C8-3B06-7CD76B1A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C815EA5-33B1-281F-33D5-F8DA44F73F4F}"/>
              </a:ext>
            </a:extLst>
          </p:cNvPr>
          <p:cNvGrpSpPr/>
          <p:nvPr/>
        </p:nvGrpSpPr>
        <p:grpSpPr>
          <a:xfrm>
            <a:off x="-1" y="265471"/>
            <a:ext cx="5043949" cy="1573161"/>
            <a:chOff x="570270" y="2025445"/>
            <a:chExt cx="4536878" cy="1573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7B3260-C262-865C-C48B-9B0963079801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D514F79-E913-355E-E472-5A6841040FBA}"/>
                </a:ext>
              </a:extLst>
            </p:cNvPr>
            <p:cNvSpPr txBox="1"/>
            <p:nvPr/>
          </p:nvSpPr>
          <p:spPr>
            <a:xfrm>
              <a:off x="570270" y="2165694"/>
              <a:ext cx="41795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chemeClr val="bg1"/>
                  </a:solidFill>
                </a:rPr>
                <a:t>From</a:t>
              </a:r>
              <a:r>
                <a:rPr lang="fr-FR" sz="3200" dirty="0">
                  <a:solidFill>
                    <a:schemeClr val="bg1"/>
                  </a:solidFill>
                </a:rPr>
                <a:t> Schwinger model to Quantum Link Model :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 14" descr="Une image contenant Police, écriture manuscrite, ligne, blanc&#10;&#10;Description générée automatiquement">
            <a:extLst>
              <a:ext uri="{FF2B5EF4-FFF2-40B4-BE49-F238E27FC236}">
                <a16:creationId xmlns:a16="http://schemas.microsoft.com/office/drawing/2014/main" id="{F99652FA-16BF-674E-A0EF-1F85441A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7" y="1247092"/>
            <a:ext cx="4323809" cy="7103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7DA09A-F691-BB2F-17AE-64D8C1276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8" y="2508435"/>
            <a:ext cx="10730204" cy="106917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54A4AB2-43F9-D356-27C8-142E4455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3" y="3763706"/>
            <a:ext cx="5924799" cy="816361"/>
          </a:xfrm>
          <a:prstGeom prst="rect">
            <a:avLst/>
          </a:prstGeom>
        </p:spPr>
      </p:pic>
      <p:pic>
        <p:nvPicPr>
          <p:cNvPr id="21" name="Image 20" descr="Une image contenant Police, blanc, texte, Graphique&#10;&#10;Description générée automatiquement">
            <a:extLst>
              <a:ext uri="{FF2B5EF4-FFF2-40B4-BE49-F238E27FC236}">
                <a16:creationId xmlns:a16="http://schemas.microsoft.com/office/drawing/2014/main" id="{4F220575-5EB3-A1AB-5A8F-718AEA35F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13" y="5458726"/>
            <a:ext cx="1625866" cy="46453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E1055DD-CC37-9C87-EED0-122F16297397}"/>
              </a:ext>
            </a:extLst>
          </p:cNvPr>
          <p:cNvSpPr txBox="1"/>
          <p:nvPr/>
        </p:nvSpPr>
        <p:spPr>
          <a:xfrm>
            <a:off x="451134" y="2079367"/>
            <a:ext cx="543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Discretise</a:t>
            </a:r>
            <a:r>
              <a:rPr lang="fr-FR" dirty="0"/>
              <a:t> the </a:t>
            </a:r>
            <a:r>
              <a:rPr lang="fr-FR" dirty="0" err="1"/>
              <a:t>theory</a:t>
            </a:r>
            <a:r>
              <a:rPr lang="fr-FR" dirty="0"/>
              <a:t> [1]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D7DA179-28A9-F714-152F-FA10319DEFEF}"/>
              </a:ext>
            </a:extLst>
          </p:cNvPr>
          <p:cNvSpPr txBox="1"/>
          <p:nvPr/>
        </p:nvSpPr>
        <p:spPr>
          <a:xfrm>
            <a:off x="7583320" y="4903831"/>
            <a:ext cx="543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Impose Gauss’ </a:t>
            </a:r>
            <a:r>
              <a:rPr lang="fr-FR" dirty="0" err="1"/>
              <a:t>law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492A1F-48FC-9FD3-950A-C88D30B6A063}"/>
              </a:ext>
            </a:extLst>
          </p:cNvPr>
          <p:cNvSpPr txBox="1"/>
          <p:nvPr/>
        </p:nvSpPr>
        <p:spPr>
          <a:xfrm>
            <a:off x="6278027" y="734303"/>
            <a:ext cx="419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Schwinger model </a:t>
            </a:r>
            <a:r>
              <a:rPr lang="fr-FR" dirty="0" err="1"/>
              <a:t>Hamiltonian</a:t>
            </a:r>
            <a:r>
              <a:rPr lang="fr-FR" dirty="0"/>
              <a:t> :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6199F0-608E-C83F-291E-D7286FB08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8" y="5029541"/>
            <a:ext cx="3838485" cy="4291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B922504-AAEA-F6A8-AE54-D5A3EF10DC7E}"/>
              </a:ext>
            </a:extLst>
          </p:cNvPr>
          <p:cNvSpPr txBox="1"/>
          <p:nvPr/>
        </p:nvSpPr>
        <p:spPr>
          <a:xfrm>
            <a:off x="1955481" y="5504957"/>
            <a:ext cx="453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Exponential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cost</a:t>
            </a:r>
            <a:r>
              <a:rPr lang="fr-FR" dirty="0">
                <a:solidFill>
                  <a:srgbClr val="C00000"/>
                </a:solidFill>
              </a:rPr>
              <a:t> !!!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BD0FD-8CAE-E30B-6B99-5D146C0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77D10-538F-2494-AEBB-4617A048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8639734-9A7C-6003-05FF-E0F1EADD9DA5}"/>
              </a:ext>
            </a:extLst>
          </p:cNvPr>
          <p:cNvGrpSpPr/>
          <p:nvPr/>
        </p:nvGrpSpPr>
        <p:grpSpPr>
          <a:xfrm>
            <a:off x="0" y="265471"/>
            <a:ext cx="4516016" cy="1573161"/>
            <a:chOff x="570271" y="2025445"/>
            <a:chExt cx="4536877" cy="15731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BF7E8-1946-1588-A70E-A606488604EE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86A1D1-A726-D100-4EC5-A2996AC7E6BD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Focus on </a:t>
              </a:r>
              <a:r>
                <a:rPr lang="fr-FR" sz="3200" dirty="0" err="1">
                  <a:solidFill>
                    <a:schemeClr val="bg1"/>
                  </a:solidFill>
                </a:rPr>
                <a:t>physical</a:t>
              </a:r>
              <a:r>
                <a:rPr lang="fr-FR" sz="3200" dirty="0">
                  <a:solidFill>
                    <a:schemeClr val="bg1"/>
                  </a:solidFill>
                </a:rPr>
                <a:t> </a:t>
              </a:r>
              <a:r>
                <a:rPr lang="fr-FR" sz="3200" dirty="0" err="1">
                  <a:solidFill>
                    <a:schemeClr val="bg1"/>
                  </a:solidFill>
                </a:rPr>
                <a:t>space</a:t>
              </a:r>
              <a:r>
                <a:rPr lang="fr-FR" sz="3200" dirty="0">
                  <a:solidFill>
                    <a:schemeClr val="bg1"/>
                  </a:solidFill>
                </a:rPr>
                <a:t> :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 8" descr="Une image contenant diagramme, texte, ligne, Tracé&#10;&#10;Description générée automatiquement">
            <a:extLst>
              <a:ext uri="{FF2B5EF4-FFF2-40B4-BE49-F238E27FC236}">
                <a16:creationId xmlns:a16="http://schemas.microsoft.com/office/drawing/2014/main" id="{C58F71F9-056C-DD34-BA0A-23D5BFB6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97" y="1867659"/>
            <a:ext cx="6617461" cy="3890074"/>
          </a:xfrm>
          <a:prstGeom prst="rect">
            <a:avLst/>
          </a:prstGeom>
        </p:spPr>
      </p:pic>
      <p:pic>
        <p:nvPicPr>
          <p:cNvPr id="12" name="Image 11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66700419-9021-BB4E-B43B-AEB5736B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6" y="3266283"/>
            <a:ext cx="3937638" cy="1092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DA2AE48-0124-F793-D558-9E2332B0F38E}"/>
              </a:ext>
            </a:extLst>
          </p:cNvPr>
          <p:cNvSpPr txBox="1"/>
          <p:nvPr/>
        </p:nvSpPr>
        <p:spPr>
          <a:xfrm>
            <a:off x="5208197" y="915302"/>
            <a:ext cx="6457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construct</a:t>
            </a:r>
            <a:r>
              <a:rPr lang="fr-FR" dirty="0"/>
              <a:t> an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basis for</a:t>
            </a:r>
          </a:p>
          <a:p>
            <a:r>
              <a:rPr lang="fr-FR" dirty="0"/>
              <a:t>and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Hamiltonian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3397ED-6518-909D-6968-FB4A757AD869}"/>
              </a:ext>
            </a:extLst>
          </p:cNvPr>
          <p:cNvSpPr txBox="1"/>
          <p:nvPr/>
        </p:nvSpPr>
        <p:spPr>
          <a:xfrm>
            <a:off x="2912539" y="5729005"/>
            <a:ext cx="112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Figure 1 : Few basis </a:t>
            </a:r>
            <a:r>
              <a:rPr lang="fr-FR" i="1" u="sng" dirty="0" err="1"/>
              <a:t>vectors</a:t>
            </a:r>
            <a:r>
              <a:rPr lang="fr-FR" i="1" u="sng" dirty="0"/>
              <a:t> of the </a:t>
            </a:r>
            <a:r>
              <a:rPr lang="fr-FR" i="1" u="sng" dirty="0" err="1"/>
              <a:t>physical</a:t>
            </a:r>
            <a:r>
              <a:rPr lang="fr-FR" i="1" u="sng" dirty="0"/>
              <a:t> </a:t>
            </a:r>
            <a:r>
              <a:rPr lang="fr-FR" i="1" u="sng" dirty="0" err="1"/>
              <a:t>space</a:t>
            </a:r>
            <a:r>
              <a:rPr lang="fr-FR" i="1" u="sng" dirty="0"/>
              <a:t>.</a:t>
            </a:r>
            <a:endParaRPr lang="en-GB" i="1" u="sng" dirty="0"/>
          </a:p>
        </p:txBody>
      </p:sp>
      <p:pic>
        <p:nvPicPr>
          <p:cNvPr id="15" name="Image 14" descr="Une image contenant Police, typographie, calligraphie, texte&#10;&#10;Description générée automatiquement">
            <a:extLst>
              <a:ext uri="{FF2B5EF4-FFF2-40B4-BE49-F238E27FC236}">
                <a16:creationId xmlns:a16="http://schemas.microsoft.com/office/drawing/2014/main" id="{AF19EAFA-5C6F-CBD9-3FF5-1BE9A126E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21" y="951745"/>
            <a:ext cx="1660741" cy="2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DAF7FC-13D3-A3DD-8C92-699A4ECD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2A1BC-4402-5AC9-1B72-8824726A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C1518-6150-F2C9-A728-C9D1035C7944}"/>
              </a:ext>
            </a:extLst>
          </p:cNvPr>
          <p:cNvSpPr txBox="1"/>
          <p:nvPr/>
        </p:nvSpPr>
        <p:spPr>
          <a:xfrm>
            <a:off x="0" y="405720"/>
            <a:ext cx="4536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Focus </a:t>
            </a:r>
            <a:r>
              <a:rPr lang="fr-FR" sz="3200" dirty="0" err="1">
                <a:solidFill>
                  <a:schemeClr val="bg1"/>
                </a:solidFill>
              </a:rPr>
              <a:t>onphysical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space</a:t>
            </a:r>
            <a:r>
              <a:rPr lang="fr-FR" sz="3200" dirty="0">
                <a:solidFill>
                  <a:schemeClr val="bg1"/>
                </a:solidFill>
              </a:rPr>
              <a:t> :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AEFDAF6-34E5-6F02-F9F6-53CFB5A0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2" y="2275310"/>
            <a:ext cx="4674257" cy="36916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2BCBAD-5ACC-6836-26B3-44DA03378A32}"/>
              </a:ext>
            </a:extLst>
          </p:cNvPr>
          <p:cNvSpPr txBox="1"/>
          <p:nvPr/>
        </p:nvSpPr>
        <p:spPr>
          <a:xfrm>
            <a:off x="7259216" y="2723535"/>
            <a:ext cx="489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considerable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in the </a:t>
            </a:r>
            <a:r>
              <a:rPr lang="fr-FR" dirty="0" err="1"/>
              <a:t>dimensionnality</a:t>
            </a:r>
            <a:r>
              <a:rPr lang="fr-FR" dirty="0"/>
              <a:t> of the </a:t>
            </a:r>
            <a:r>
              <a:rPr lang="fr-FR" dirty="0" err="1"/>
              <a:t>space</a:t>
            </a:r>
            <a:r>
              <a:rPr lang="fr-FR" dirty="0"/>
              <a:t>. But the </a:t>
            </a:r>
            <a:r>
              <a:rPr lang="fr-FR" dirty="0" err="1"/>
              <a:t>scaling</a:t>
            </a:r>
            <a:r>
              <a:rPr lang="fr-FR" dirty="0"/>
              <a:t> </a:t>
            </a:r>
            <a:r>
              <a:rPr lang="fr-FR" dirty="0" err="1"/>
              <a:t>remains</a:t>
            </a:r>
            <a:r>
              <a:rPr lang="fr-FR" dirty="0"/>
              <a:t> </a:t>
            </a:r>
            <a:r>
              <a:rPr lang="fr-FR" dirty="0" err="1"/>
              <a:t>exponential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2463D9-9947-9400-98DC-DAC3BEF4E9FD}"/>
              </a:ext>
            </a:extLst>
          </p:cNvPr>
          <p:cNvSpPr txBox="1"/>
          <p:nvPr/>
        </p:nvSpPr>
        <p:spPr>
          <a:xfrm>
            <a:off x="-123083" y="5782245"/>
            <a:ext cx="112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Figure 2 : </a:t>
            </a:r>
            <a:r>
              <a:rPr lang="fr-FR" i="1" u="sng" dirty="0" err="1"/>
              <a:t>Dimensionnality</a:t>
            </a:r>
            <a:r>
              <a:rPr lang="fr-FR" i="1" u="sng" dirty="0"/>
              <a:t> of the Hilbert </a:t>
            </a:r>
            <a:r>
              <a:rPr lang="fr-FR" i="1" u="sng" dirty="0" err="1"/>
              <a:t>space</a:t>
            </a:r>
            <a:r>
              <a:rPr lang="fr-FR" i="1" u="sng" dirty="0"/>
              <a:t> in </a:t>
            </a:r>
            <a:r>
              <a:rPr lang="fr-FR" i="1" u="sng" dirty="0" err="1"/>
              <a:t>function</a:t>
            </a:r>
            <a:r>
              <a:rPr lang="fr-FR" i="1" u="sng" dirty="0"/>
              <a:t> of N the </a:t>
            </a:r>
            <a:r>
              <a:rPr lang="fr-FR" i="1" u="sng" dirty="0" err="1"/>
              <a:t>number</a:t>
            </a:r>
            <a:r>
              <a:rPr lang="fr-FR" i="1" u="sng" dirty="0"/>
              <a:t> of sites.</a:t>
            </a:r>
            <a:endParaRPr lang="en-GB" i="1" u="sng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13C62CB-B4EF-0B0E-65AD-CD9358F3AB8B}"/>
              </a:ext>
            </a:extLst>
          </p:cNvPr>
          <p:cNvGrpSpPr/>
          <p:nvPr/>
        </p:nvGrpSpPr>
        <p:grpSpPr>
          <a:xfrm>
            <a:off x="0" y="265471"/>
            <a:ext cx="4516016" cy="1573161"/>
            <a:chOff x="570271" y="2025445"/>
            <a:chExt cx="4536877" cy="15731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7B24C6-D266-5B95-1BB7-7E890ADBA35C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E471A35-0053-E97D-7F42-7933B54AE7CA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Focus on </a:t>
              </a:r>
              <a:r>
                <a:rPr lang="fr-FR" sz="3200" dirty="0" err="1">
                  <a:solidFill>
                    <a:schemeClr val="bg1"/>
                  </a:solidFill>
                </a:rPr>
                <a:t>physical</a:t>
              </a:r>
              <a:r>
                <a:rPr lang="fr-FR" sz="3200" dirty="0">
                  <a:solidFill>
                    <a:schemeClr val="bg1"/>
                  </a:solidFill>
                </a:rPr>
                <a:t> </a:t>
              </a:r>
              <a:r>
                <a:rPr lang="fr-FR" sz="3200" dirty="0" err="1">
                  <a:solidFill>
                    <a:schemeClr val="bg1"/>
                  </a:solidFill>
                </a:rPr>
                <a:t>space</a:t>
              </a:r>
              <a:r>
                <a:rPr lang="fr-FR" sz="3200" dirty="0">
                  <a:solidFill>
                    <a:schemeClr val="bg1"/>
                  </a:solidFill>
                </a:rPr>
                <a:t> :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51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BD0FD-8CAE-E30B-6B99-5D146C0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77D10-538F-2494-AEBB-4617A048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8639734-9A7C-6003-05FF-E0F1EADD9DA5}"/>
              </a:ext>
            </a:extLst>
          </p:cNvPr>
          <p:cNvGrpSpPr/>
          <p:nvPr/>
        </p:nvGrpSpPr>
        <p:grpSpPr>
          <a:xfrm>
            <a:off x="-2" y="265472"/>
            <a:ext cx="5555228" cy="1395378"/>
            <a:chOff x="570270" y="2025445"/>
            <a:chExt cx="4763221" cy="15731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BF7E8-1946-1588-A70E-A606488604EE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86A1D1-A726-D100-4EC5-A2996AC7E6BD}"/>
                </a:ext>
              </a:extLst>
            </p:cNvPr>
            <p:cNvSpPr txBox="1"/>
            <p:nvPr/>
          </p:nvSpPr>
          <p:spPr>
            <a:xfrm>
              <a:off x="570270" y="2165693"/>
              <a:ext cx="4763221" cy="121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chemeClr val="bg1"/>
                  </a:solidFill>
                </a:rPr>
                <a:t>Classical</a:t>
              </a:r>
              <a:r>
                <a:rPr lang="fr-FR" sz="3200" dirty="0">
                  <a:solidFill>
                    <a:schemeClr val="bg1"/>
                  </a:solidFill>
                </a:rPr>
                <a:t> Simulation : </a:t>
              </a:r>
            </a:p>
            <a:p>
              <a:r>
                <a:rPr lang="fr-FR" sz="3200" dirty="0">
                  <a:solidFill>
                    <a:schemeClr val="bg1"/>
                  </a:solidFill>
                </a:rPr>
                <a:t>String Breaking </a:t>
              </a:r>
              <a:r>
                <a:rPr lang="fr-FR" sz="3200" dirty="0" err="1">
                  <a:solidFill>
                    <a:schemeClr val="bg1"/>
                  </a:solidFill>
                </a:rPr>
                <a:t>phenomena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 8" descr="Une image contenant capture d’écran, texte, Caractère coloré, ligne&#10;&#10;Description générée automatiquement">
            <a:extLst>
              <a:ext uri="{FF2B5EF4-FFF2-40B4-BE49-F238E27FC236}">
                <a16:creationId xmlns:a16="http://schemas.microsoft.com/office/drawing/2014/main" id="{D86DC1AD-DFF1-9F0F-E82A-930956975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77669"/>
            <a:ext cx="6283757" cy="3856457"/>
          </a:xfrm>
          <a:prstGeom prst="rect">
            <a:avLst/>
          </a:prstGeom>
        </p:spPr>
      </p:pic>
      <p:pic>
        <p:nvPicPr>
          <p:cNvPr id="12" name="video">
            <a:hlinkClick r:id="" action="ppaction://media"/>
            <a:extLst>
              <a:ext uri="{FF2B5EF4-FFF2-40B4-BE49-F238E27FC236}">
                <a16:creationId xmlns:a16="http://schemas.microsoft.com/office/drawing/2014/main" id="{C7026C18-78DA-04AF-9899-EF0DA057F2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99609" y="2196685"/>
            <a:ext cx="5277386" cy="369927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9B3685A-5E87-C5DB-2617-6EE75CBCC9DD}"/>
              </a:ext>
            </a:extLst>
          </p:cNvPr>
          <p:cNvSpPr txBox="1"/>
          <p:nvPr/>
        </p:nvSpPr>
        <p:spPr>
          <a:xfrm>
            <a:off x="6095999" y="923874"/>
            <a:ext cx="546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/>
              <a:t>We</a:t>
            </a:r>
            <a:r>
              <a:rPr lang="fr-FR" dirty="0"/>
              <a:t> use Exact </a:t>
            </a:r>
            <a:r>
              <a:rPr lang="fr-FR" dirty="0" err="1"/>
              <a:t>Diagonalization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the time </a:t>
            </a:r>
            <a:r>
              <a:rPr lang="fr-FR" dirty="0" err="1"/>
              <a:t>evolution</a:t>
            </a:r>
            <a:r>
              <a:rPr lang="fr-FR" dirty="0"/>
              <a:t> of a String Breaking configuration [1].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3CB530-F6C9-D715-CBDF-7AFC67B01F2B}"/>
              </a:ext>
            </a:extLst>
          </p:cNvPr>
          <p:cNvSpPr txBox="1"/>
          <p:nvPr/>
        </p:nvSpPr>
        <p:spPr>
          <a:xfrm>
            <a:off x="679368" y="5858953"/>
            <a:ext cx="112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Figure 3 : Time </a:t>
            </a:r>
            <a:r>
              <a:rPr lang="fr-FR" i="1" u="sng" dirty="0" err="1"/>
              <a:t>evolution</a:t>
            </a:r>
            <a:r>
              <a:rPr lang="fr-FR" i="1" u="sng" dirty="0"/>
              <a:t> of the </a:t>
            </a:r>
            <a:r>
              <a:rPr lang="fr-FR" i="1" u="sng" dirty="0" err="1"/>
              <a:t>expected</a:t>
            </a:r>
            <a:r>
              <a:rPr lang="fr-FR" i="1" u="sng" dirty="0"/>
              <a:t> </a:t>
            </a:r>
            <a:r>
              <a:rPr lang="fr-FR" i="1" u="sng" dirty="0" err="1"/>
              <a:t>electric</a:t>
            </a:r>
            <a:r>
              <a:rPr lang="fr-FR" i="1" u="sng" dirty="0"/>
              <a:t> </a:t>
            </a:r>
            <a:r>
              <a:rPr lang="fr-FR" i="1" u="sng" dirty="0" err="1"/>
              <a:t>field</a:t>
            </a:r>
            <a:r>
              <a:rPr lang="fr-FR" i="1" u="sng" dirty="0"/>
              <a:t> for String Breaking configuration.</a:t>
            </a:r>
            <a:endParaRPr lang="en-GB" i="1" u="sng" dirty="0"/>
          </a:p>
        </p:txBody>
      </p:sp>
    </p:spTree>
    <p:extLst>
      <p:ext uri="{BB962C8B-B14F-4D97-AF65-F5344CB8AC3E}">
        <p14:creationId xmlns:p14="http://schemas.microsoft.com/office/powerpoint/2010/main" val="40035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BD0FD-8CAE-E30B-6B99-5D146C0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77D10-538F-2494-AEBB-4617A048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8639734-9A7C-6003-05FF-E0F1EADD9DA5}"/>
              </a:ext>
            </a:extLst>
          </p:cNvPr>
          <p:cNvGrpSpPr/>
          <p:nvPr/>
        </p:nvGrpSpPr>
        <p:grpSpPr>
          <a:xfrm>
            <a:off x="0" y="265471"/>
            <a:ext cx="5043948" cy="1573161"/>
            <a:chOff x="570271" y="2025445"/>
            <a:chExt cx="4536877" cy="15731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BF7E8-1946-1588-A70E-A606488604EE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86A1D1-A726-D100-4EC5-A2996AC7E6BD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Quantum Simulation: Optical </a:t>
              </a:r>
              <a:r>
                <a:rPr lang="fr-FR" sz="3200" dirty="0" err="1">
                  <a:solidFill>
                    <a:schemeClr val="bg1"/>
                  </a:solidFill>
                </a:rPr>
                <a:t>Lattice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18C0B3CC-2772-2E9E-AB05-BABA64F8C96C}"/>
              </a:ext>
            </a:extLst>
          </p:cNvPr>
          <p:cNvSpPr txBox="1"/>
          <p:nvPr/>
        </p:nvSpPr>
        <p:spPr>
          <a:xfrm>
            <a:off x="5591208" y="892637"/>
            <a:ext cx="58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The system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physically</a:t>
            </a:r>
            <a:r>
              <a:rPr lang="fr-FR" dirty="0"/>
              <a:t> implementated </a:t>
            </a:r>
            <a:r>
              <a:rPr lang="fr-FR" dirty="0" err="1"/>
              <a:t>using</a:t>
            </a:r>
            <a:r>
              <a:rPr lang="fr-FR" dirty="0"/>
              <a:t> cold </a:t>
            </a:r>
            <a:r>
              <a:rPr lang="fr-FR" dirty="0" err="1"/>
              <a:t>atoms</a:t>
            </a:r>
            <a:r>
              <a:rPr lang="fr-FR" dirty="0"/>
              <a:t> in an </a:t>
            </a:r>
            <a:r>
              <a:rPr lang="fr-FR" dirty="0" err="1"/>
              <a:t>optical</a:t>
            </a:r>
            <a:r>
              <a:rPr lang="fr-FR" dirty="0"/>
              <a:t> </a:t>
            </a:r>
            <a:r>
              <a:rPr lang="fr-FR" dirty="0" err="1"/>
              <a:t>lattice</a:t>
            </a:r>
            <a:r>
              <a:rPr lang="fr-FR" dirty="0"/>
              <a:t> [1] (</a:t>
            </a:r>
            <a:r>
              <a:rPr lang="fr-FR" dirty="0" err="1"/>
              <a:t>Microscopic</a:t>
            </a:r>
            <a:r>
              <a:rPr lang="fr-FR" dirty="0"/>
              <a:t> system).</a:t>
            </a:r>
            <a:endParaRPr lang="en-GB" dirty="0"/>
          </a:p>
        </p:txBody>
      </p:sp>
      <p:pic>
        <p:nvPicPr>
          <p:cNvPr id="12" name="Image 11" descr="Une image contenant texte, Police, écriture manuscrite, blanc&#10;&#10;Description générée automatiquement">
            <a:extLst>
              <a:ext uri="{FF2B5EF4-FFF2-40B4-BE49-F238E27FC236}">
                <a16:creationId xmlns:a16="http://schemas.microsoft.com/office/drawing/2014/main" id="{7A9C7E03-6AA1-A197-5F31-ABEC396C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6" y="2042065"/>
            <a:ext cx="9891617" cy="214902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23378AE-5031-C3B7-7CB9-74206804789F}"/>
              </a:ext>
            </a:extLst>
          </p:cNvPr>
          <p:cNvSpPr txBox="1"/>
          <p:nvPr/>
        </p:nvSpPr>
        <p:spPr>
          <a:xfrm>
            <a:off x="1028035" y="4620407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and for big U :</a:t>
            </a:r>
            <a:endParaRPr lang="en-GB" dirty="0"/>
          </a:p>
        </p:txBody>
      </p:sp>
      <p:pic>
        <p:nvPicPr>
          <p:cNvPr id="17" name="Image 16" descr="Une image contenant Police, texte, blanc, ligne&#10;&#10;Description générée automatiquement">
            <a:extLst>
              <a:ext uri="{FF2B5EF4-FFF2-40B4-BE49-F238E27FC236}">
                <a16:creationId xmlns:a16="http://schemas.microsoft.com/office/drawing/2014/main" id="{085696DA-1AD4-3AAE-1B2F-C3361DAA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2" y="5148359"/>
            <a:ext cx="6325148" cy="1005927"/>
          </a:xfrm>
          <a:prstGeom prst="rect">
            <a:avLst/>
          </a:prstGeom>
        </p:spPr>
      </p:pic>
      <p:pic>
        <p:nvPicPr>
          <p:cNvPr id="9" name="Image 8" descr="Une image contenant Police, blanc, texte, Graphique&#10;&#10;Description générée automatiquement">
            <a:extLst>
              <a:ext uri="{FF2B5EF4-FFF2-40B4-BE49-F238E27FC236}">
                <a16:creationId xmlns:a16="http://schemas.microsoft.com/office/drawing/2014/main" id="{C0E3F69A-00AA-A30D-FE6E-30A0FF35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10" y="5419055"/>
            <a:ext cx="1625866" cy="4645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A027EF-F1C0-74F8-5CEA-4F3961BF0460}"/>
              </a:ext>
            </a:extLst>
          </p:cNvPr>
          <p:cNvSpPr txBox="1"/>
          <p:nvPr/>
        </p:nvSpPr>
        <p:spPr>
          <a:xfrm>
            <a:off x="7800887" y="5297379"/>
            <a:ext cx="135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+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553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CB0D9-012F-1AC8-001B-62C3BD2C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6A8BB9-C5EB-0177-8F4C-691BBC8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276D5EB-B411-F409-FDFF-3F843FDC984F}"/>
              </a:ext>
            </a:extLst>
          </p:cNvPr>
          <p:cNvGrpSpPr/>
          <p:nvPr/>
        </p:nvGrpSpPr>
        <p:grpSpPr>
          <a:xfrm>
            <a:off x="0" y="218818"/>
            <a:ext cx="4954555" cy="1573161"/>
            <a:chOff x="570271" y="2025445"/>
            <a:chExt cx="4536877" cy="15731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E8C705-586A-C251-2E34-EE0E4244C124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7852A55-5258-D01C-0ED4-377168C6A213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Quantum Simulation :</a:t>
              </a:r>
            </a:p>
            <a:p>
              <a:r>
                <a:rPr lang="fr-FR" sz="3200" dirty="0">
                  <a:solidFill>
                    <a:schemeClr val="bg1"/>
                  </a:solidFill>
                </a:rPr>
                <a:t>Ground state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Image 9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8CA91BEF-40A8-1091-9EB3-F01DDE3C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3" y="1994341"/>
            <a:ext cx="7422622" cy="38007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D87785-D754-6D51-1DF2-B4DD170B5A89}"/>
              </a:ext>
            </a:extLst>
          </p:cNvPr>
          <p:cNvSpPr txBox="1"/>
          <p:nvPr/>
        </p:nvSpPr>
        <p:spPr>
          <a:xfrm>
            <a:off x="491612" y="5637158"/>
            <a:ext cx="112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Figure 4 : </a:t>
            </a:r>
            <a:r>
              <a:rPr lang="fr-FR" i="1" u="sng" dirty="0" err="1"/>
              <a:t>Expected</a:t>
            </a:r>
            <a:r>
              <a:rPr lang="fr-FR" i="1" u="sng" dirty="0"/>
              <a:t> </a:t>
            </a:r>
            <a:r>
              <a:rPr lang="fr-FR" i="1" u="sng" dirty="0" err="1"/>
              <a:t>electric</a:t>
            </a:r>
            <a:r>
              <a:rPr lang="fr-FR" i="1" u="sng" dirty="0"/>
              <a:t> </a:t>
            </a:r>
            <a:r>
              <a:rPr lang="fr-FR" i="1" u="sng" dirty="0" err="1"/>
              <a:t>field</a:t>
            </a:r>
            <a:r>
              <a:rPr lang="fr-FR" i="1" u="sng" dirty="0"/>
              <a:t> of the </a:t>
            </a:r>
            <a:r>
              <a:rPr lang="fr-FR" i="1" u="sng" dirty="0" err="1"/>
              <a:t>ground</a:t>
            </a:r>
            <a:r>
              <a:rPr lang="fr-FR" i="1" u="sng" dirty="0"/>
              <a:t> state </a:t>
            </a:r>
          </a:p>
          <a:p>
            <a:pPr algn="ctr"/>
            <a:r>
              <a:rPr lang="fr-FR" i="1" u="sng" dirty="0"/>
              <a:t>for Schwinger and </a:t>
            </a:r>
            <a:r>
              <a:rPr lang="fr-FR" i="1" u="sng" dirty="0" err="1"/>
              <a:t>Microscopic</a:t>
            </a:r>
            <a:r>
              <a:rPr lang="fr-FR" i="1" u="sng" dirty="0"/>
              <a:t> system </a:t>
            </a:r>
            <a:r>
              <a:rPr lang="fr-FR" i="1" u="sng" dirty="0" err="1"/>
              <a:t>with</a:t>
            </a:r>
            <a:r>
              <a:rPr lang="fr-FR" i="1" u="sng" dirty="0"/>
              <a:t> U=20.</a:t>
            </a:r>
            <a:endParaRPr lang="en-GB" i="1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2D967F-723A-DCD3-D04E-96B172883BA9}"/>
              </a:ext>
            </a:extLst>
          </p:cNvPr>
          <p:cNvSpPr txBox="1"/>
          <p:nvPr/>
        </p:nvSpPr>
        <p:spPr>
          <a:xfrm>
            <a:off x="5099158" y="976606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compare the </a:t>
            </a:r>
            <a:r>
              <a:rPr lang="fr-FR" dirty="0" err="1"/>
              <a:t>ground</a:t>
            </a:r>
            <a:r>
              <a:rPr lang="fr-FR" dirty="0"/>
              <a:t> state of Schwinger and </a:t>
            </a:r>
            <a:r>
              <a:rPr lang="fr-FR" dirty="0" err="1"/>
              <a:t>Microscopic</a:t>
            </a:r>
            <a:r>
              <a:rPr lang="fr-FR" dirty="0"/>
              <a:t>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0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56B5C8-22B5-8FA0-5E43-4E82F59C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14.12.2023</a:t>
            </a:fld>
            <a:endParaRPr lang="de-CH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DC20BB-288D-9E96-8D4A-ACAF3D8D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10" name="Image 9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54AF6107-9088-AA98-2412-E8B6E426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58" y="2607616"/>
            <a:ext cx="4945481" cy="35675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BEFF4CC-A171-66A4-B76F-2D71AF0DBAAE}"/>
              </a:ext>
            </a:extLst>
          </p:cNvPr>
          <p:cNvSpPr txBox="1"/>
          <p:nvPr/>
        </p:nvSpPr>
        <p:spPr>
          <a:xfrm>
            <a:off x="491610" y="6096769"/>
            <a:ext cx="112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Figure 5 : </a:t>
            </a:r>
            <a:r>
              <a:rPr lang="fr-FR" i="1" u="sng" dirty="0" err="1"/>
              <a:t>Expected</a:t>
            </a:r>
            <a:r>
              <a:rPr lang="fr-FR" i="1" u="sng" dirty="0"/>
              <a:t> value of G in </a:t>
            </a:r>
            <a:r>
              <a:rPr lang="fr-FR" i="1" u="sng" dirty="0" err="1"/>
              <a:t>function</a:t>
            </a:r>
            <a:r>
              <a:rPr lang="fr-FR" i="1" u="sng" dirty="0"/>
              <a:t> of U.</a:t>
            </a:r>
            <a:endParaRPr lang="en-GB" i="1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7080C5-4A1C-DF32-8392-5B466F4A1710}"/>
              </a:ext>
            </a:extLst>
          </p:cNvPr>
          <p:cNvSpPr txBox="1"/>
          <p:nvPr/>
        </p:nvSpPr>
        <p:spPr>
          <a:xfrm>
            <a:off x="5416399" y="752031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verify</a:t>
            </a:r>
            <a:r>
              <a:rPr lang="fr-FR" dirty="0"/>
              <a:t> Gauss’ </a:t>
            </a:r>
            <a:r>
              <a:rPr lang="fr-FR" dirty="0" err="1"/>
              <a:t>law</a:t>
            </a:r>
            <a:r>
              <a:rPr lang="fr-FR" dirty="0"/>
              <a:t> for the </a:t>
            </a:r>
            <a:r>
              <a:rPr lang="fr-FR" dirty="0" err="1"/>
              <a:t>Microscopic</a:t>
            </a:r>
            <a:r>
              <a:rPr lang="fr-FR" dirty="0"/>
              <a:t> system.</a:t>
            </a:r>
            <a:endParaRPr lang="en-GB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CC8DAB4-3EF7-D39E-5124-CED814B89134}"/>
              </a:ext>
            </a:extLst>
          </p:cNvPr>
          <p:cNvGrpSpPr/>
          <p:nvPr/>
        </p:nvGrpSpPr>
        <p:grpSpPr>
          <a:xfrm>
            <a:off x="0" y="218818"/>
            <a:ext cx="4954555" cy="1573161"/>
            <a:chOff x="570271" y="2025445"/>
            <a:chExt cx="4536877" cy="15731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04AC-E100-045F-8807-711253B730E3}"/>
                </a:ext>
              </a:extLst>
            </p:cNvPr>
            <p:cNvSpPr/>
            <p:nvPr/>
          </p:nvSpPr>
          <p:spPr>
            <a:xfrm>
              <a:off x="570271" y="2025445"/>
              <a:ext cx="4536877" cy="1573161"/>
            </a:xfrm>
            <a:prstGeom prst="rect">
              <a:avLst/>
            </a:prstGeom>
            <a:solidFill>
              <a:srgbClr val="A307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DCFD68F-38F2-01DD-9EE0-38559B42EF79}"/>
                </a:ext>
              </a:extLst>
            </p:cNvPr>
            <p:cNvSpPr txBox="1"/>
            <p:nvPr/>
          </p:nvSpPr>
          <p:spPr>
            <a:xfrm>
              <a:off x="570271" y="2165694"/>
              <a:ext cx="4080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</a:rPr>
                <a:t>Quantum Simulation :</a:t>
              </a:r>
            </a:p>
            <a:p>
              <a:r>
                <a:rPr lang="fr-FR" sz="3200" dirty="0">
                  <a:solidFill>
                    <a:schemeClr val="bg1"/>
                  </a:solidFill>
                </a:rPr>
                <a:t>Gauss’ </a:t>
              </a:r>
              <a:r>
                <a:rPr lang="fr-FR" sz="3200" dirty="0" err="1">
                  <a:solidFill>
                    <a:schemeClr val="bg1"/>
                  </a:solidFill>
                </a:rPr>
                <a:t>law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 14" descr="Une image contenant Police, texte, blanc, Graphique&#10;&#10;Description générée automatiquement">
            <a:extLst>
              <a:ext uri="{FF2B5EF4-FFF2-40B4-BE49-F238E27FC236}">
                <a16:creationId xmlns:a16="http://schemas.microsoft.com/office/drawing/2014/main" id="{DBAD258A-DFC3-0A11-F922-1F5CF8A8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55" y="1404210"/>
            <a:ext cx="2465100" cy="7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556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1801</TotalTime>
  <Words>583</Words>
  <Application>Microsoft Office PowerPoint</Application>
  <PresentationFormat>Grand écran</PresentationFormat>
  <Paragraphs>80</Paragraphs>
  <Slides>12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Lato</vt:lpstr>
      <vt:lpstr>Symbol</vt:lpstr>
      <vt:lpstr>ETH Zürich</vt:lpstr>
      <vt:lpstr>QLM simulation for Schwinger‘s model.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Link Model for Schwinger‘s model.</dc:title>
  <dc:creator>Joseph El-Forzli</dc:creator>
  <cp:lastModifiedBy>Joseph El-Forzli</cp:lastModifiedBy>
  <cp:revision>4</cp:revision>
  <dcterms:created xsi:type="dcterms:W3CDTF">2023-12-12T15:55:45Z</dcterms:created>
  <dcterms:modified xsi:type="dcterms:W3CDTF">2023-12-14T22:26:35Z</dcterms:modified>
</cp:coreProperties>
</file>