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84" r:id="rId3"/>
    <p:sldId id="524" r:id="rId4"/>
    <p:sldId id="487" r:id="rId5"/>
    <p:sldId id="488" r:id="rId6"/>
    <p:sldId id="497" r:id="rId7"/>
    <p:sldId id="511" r:id="rId8"/>
    <p:sldId id="500" r:id="rId9"/>
    <p:sldId id="514" r:id="rId10"/>
    <p:sldId id="519" r:id="rId11"/>
    <p:sldId id="521" r:id="rId12"/>
    <p:sldId id="501" r:id="rId13"/>
    <p:sldId id="517" r:id="rId14"/>
    <p:sldId id="515" r:id="rId15"/>
    <p:sldId id="504" r:id="rId16"/>
    <p:sldId id="522" r:id="rId17"/>
    <p:sldId id="523" r:id="rId18"/>
    <p:sldId id="520" r:id="rId19"/>
    <p:sldId id="512" r:id="rId20"/>
    <p:sldId id="498" r:id="rId21"/>
    <p:sldId id="503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2"/>
    <p:restoredTop sz="86407"/>
  </p:normalViewPr>
  <p:slideViewPr>
    <p:cSldViewPr snapToGrid="0" snapToObjects="1">
      <p:cViewPr>
        <p:scale>
          <a:sx n="149" d="100"/>
          <a:sy n="149" d="100"/>
        </p:scale>
        <p:origin x="896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E(s)/R(s) + Y(s)/R(s) = 1</a:t>
            </a:r>
          </a:p>
          <a:p>
            <a:r>
              <a:rPr lang="en-US" dirty="0"/>
              <a:t>So, H(s) = 1 </a:t>
            </a:r>
            <a:r>
              <a:rPr lang="en-US" dirty="0" err="1"/>
              <a:t>iff</a:t>
            </a:r>
            <a:r>
              <a:rPr lang="en-US" dirty="0"/>
              <a:t> E(s)/R(s)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337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 for E/R and E/N are opposite 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2517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noise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8967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noise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328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 transfer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2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7.png"/><Relationship Id="rId5" Type="http://schemas.openxmlformats.org/officeDocument/2006/relationships/image" Target="../media/image25.png"/><Relationship Id="rId15" Type="http://schemas.openxmlformats.org/officeDocument/2006/relationships/image" Target="../media/image4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7" Type="http://schemas.openxmlformats.org/officeDocument/2006/relationships/image" Target="../media/image15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20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9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95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11" Type="http://schemas.openxmlformats.org/officeDocument/2006/relationships/image" Target="../media/image93.png"/><Relationship Id="rId5" Type="http://schemas.openxmlformats.org/officeDocument/2006/relationships/image" Target="../media/image76.png"/><Relationship Id="rId10" Type="http://schemas.openxmlformats.org/officeDocument/2006/relationships/image" Target="../media/image92.png"/><Relationship Id="rId4" Type="http://schemas.openxmlformats.org/officeDocument/2006/relationships/image" Target="../media/image75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940.png"/><Relationship Id="rId3" Type="http://schemas.openxmlformats.org/officeDocument/2006/relationships/image" Target="../media/image700.png"/><Relationship Id="rId7" Type="http://schemas.openxmlformats.org/officeDocument/2006/relationships/image" Target="../media/image740.png"/><Relationship Id="rId12" Type="http://schemas.openxmlformats.org/officeDocument/2006/relationships/image" Target="../media/image930.png"/><Relationship Id="rId2" Type="http://schemas.openxmlformats.org/officeDocument/2006/relationships/image" Target="../media/image690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7.png"/><Relationship Id="rId11" Type="http://schemas.openxmlformats.org/officeDocument/2006/relationships/image" Target="../media/image780.png"/><Relationship Id="rId5" Type="http://schemas.openxmlformats.org/officeDocument/2006/relationships/image" Target="../media/image720.png"/><Relationship Id="rId15" Type="http://schemas.openxmlformats.org/officeDocument/2006/relationships/image" Target="../media/image99.png"/><Relationship Id="rId10" Type="http://schemas.openxmlformats.org/officeDocument/2006/relationships/image" Target="../media/image770.png"/><Relationship Id="rId9" Type="http://schemas.openxmlformats.org/officeDocument/2006/relationships/image" Target="../media/image760.png"/><Relationship Id="rId14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106.png"/><Relationship Id="rId3" Type="http://schemas.openxmlformats.org/officeDocument/2006/relationships/image" Target="../media/image74.png"/><Relationship Id="rId7" Type="http://schemas.openxmlformats.org/officeDocument/2006/relationships/image" Target="../media/image102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11" Type="http://schemas.openxmlformats.org/officeDocument/2006/relationships/image" Target="../media/image104.png"/><Relationship Id="rId5" Type="http://schemas.openxmlformats.org/officeDocument/2006/relationships/image" Target="../media/image76.png"/><Relationship Id="rId10" Type="http://schemas.openxmlformats.org/officeDocument/2006/relationships/image" Target="../media/image103.png"/><Relationship Id="rId4" Type="http://schemas.openxmlformats.org/officeDocument/2006/relationships/image" Target="../media/image75.png"/><Relationship Id="rId9" Type="http://schemas.openxmlformats.org/officeDocument/2006/relationships/image" Target="../media/image91.png"/><Relationship Id="rId14" Type="http://schemas.openxmlformats.org/officeDocument/2006/relationships/image" Target="../media/image10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108.png"/><Relationship Id="rId7" Type="http://schemas.openxmlformats.org/officeDocument/2006/relationships/image" Target="../media/image91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11" Type="http://schemas.openxmlformats.org/officeDocument/2006/relationships/image" Target="../media/image113.png"/><Relationship Id="rId5" Type="http://schemas.openxmlformats.org/officeDocument/2006/relationships/image" Target="../media/image110.png"/><Relationship Id="rId10" Type="http://schemas.openxmlformats.org/officeDocument/2006/relationships/image" Target="../media/image112.png"/><Relationship Id="rId4" Type="http://schemas.openxmlformats.org/officeDocument/2006/relationships/image" Target="../media/image109.png"/><Relationship Id="rId9" Type="http://schemas.openxmlformats.org/officeDocument/2006/relationships/image" Target="../media/image104.png"/><Relationship Id="rId14" Type="http://schemas.openxmlformats.org/officeDocument/2006/relationships/image" Target="../media/image1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13" Type="http://schemas.openxmlformats.org/officeDocument/2006/relationships/image" Target="../media/image1080.png"/><Relationship Id="rId18" Type="http://schemas.openxmlformats.org/officeDocument/2006/relationships/image" Target="../media/image1130.png"/><Relationship Id="rId3" Type="http://schemas.openxmlformats.org/officeDocument/2006/relationships/image" Target="../media/image980.png"/><Relationship Id="rId21" Type="http://schemas.openxmlformats.org/officeDocument/2006/relationships/image" Target="../media/image1160.png"/><Relationship Id="rId7" Type="http://schemas.openxmlformats.org/officeDocument/2006/relationships/image" Target="../media/image1020.png"/><Relationship Id="rId12" Type="http://schemas.openxmlformats.org/officeDocument/2006/relationships/image" Target="../media/image1070.png"/><Relationship Id="rId17" Type="http://schemas.openxmlformats.org/officeDocument/2006/relationships/image" Target="../media/image1120.png"/><Relationship Id="rId2" Type="http://schemas.openxmlformats.org/officeDocument/2006/relationships/image" Target="../media/image970.png"/><Relationship Id="rId16" Type="http://schemas.openxmlformats.org/officeDocument/2006/relationships/image" Target="../media/image1110.png"/><Relationship Id="rId20" Type="http://schemas.openxmlformats.org/officeDocument/2006/relationships/image" Target="../media/image1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0.png"/><Relationship Id="rId11" Type="http://schemas.openxmlformats.org/officeDocument/2006/relationships/image" Target="../media/image1060.png"/><Relationship Id="rId5" Type="http://schemas.openxmlformats.org/officeDocument/2006/relationships/image" Target="../media/image1000.png"/><Relationship Id="rId15" Type="http://schemas.openxmlformats.org/officeDocument/2006/relationships/image" Target="../media/image1100.png"/><Relationship Id="rId10" Type="http://schemas.openxmlformats.org/officeDocument/2006/relationships/image" Target="../media/image1050.png"/><Relationship Id="rId19" Type="http://schemas.openxmlformats.org/officeDocument/2006/relationships/image" Target="../media/image1140.png"/><Relationship Id="rId4" Type="http://schemas.openxmlformats.org/officeDocument/2006/relationships/image" Target="../media/image990.png"/><Relationship Id="rId9" Type="http://schemas.openxmlformats.org/officeDocument/2006/relationships/image" Target="../media/image1040.png"/><Relationship Id="rId14" Type="http://schemas.openxmlformats.org/officeDocument/2006/relationships/image" Target="../media/image10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0.png"/><Relationship Id="rId18" Type="http://schemas.openxmlformats.org/officeDocument/2006/relationships/image" Target="../media/image550.png"/><Relationship Id="rId7" Type="http://schemas.openxmlformats.org/officeDocument/2006/relationships/image" Target="../media/image440.png"/><Relationship Id="rId12" Type="http://schemas.openxmlformats.org/officeDocument/2006/relationships/image" Target="../media/image490.png"/><Relationship Id="rId17" Type="http://schemas.openxmlformats.org/officeDocument/2006/relationships/image" Target="../media/image540.png"/><Relationship Id="rId16" Type="http://schemas.openxmlformats.org/officeDocument/2006/relationships/image" Target="../media/image5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0.png"/><Relationship Id="rId11" Type="http://schemas.openxmlformats.org/officeDocument/2006/relationships/image" Target="../media/image480.png"/><Relationship Id="rId5" Type="http://schemas.openxmlformats.org/officeDocument/2006/relationships/image" Target="../media/image420.png"/><Relationship Id="rId15" Type="http://schemas.openxmlformats.org/officeDocument/2006/relationships/image" Target="../media/image520.png"/><Relationship Id="rId10" Type="http://schemas.openxmlformats.org/officeDocument/2006/relationships/image" Target="../media/image470.png"/><Relationship Id="rId4" Type="http://schemas.openxmlformats.org/officeDocument/2006/relationships/image" Target="../media/image9.png"/><Relationship Id="rId9" Type="http://schemas.openxmlformats.org/officeDocument/2006/relationships/image" Target="../media/image460.png"/><Relationship Id="rId14" Type="http://schemas.openxmlformats.org/officeDocument/2006/relationships/image" Target="../media/image5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761.png"/><Relationship Id="rId3" Type="http://schemas.openxmlformats.org/officeDocument/2006/relationships/image" Target="../media/image660.png"/><Relationship Id="rId7" Type="http://schemas.openxmlformats.org/officeDocument/2006/relationships/image" Target="../media/image701.png"/><Relationship Id="rId12" Type="http://schemas.openxmlformats.org/officeDocument/2006/relationships/image" Target="../media/image751.png"/><Relationship Id="rId17" Type="http://schemas.openxmlformats.org/officeDocument/2006/relationships/image" Target="../media/image910.png"/><Relationship Id="rId2" Type="http://schemas.openxmlformats.org/officeDocument/2006/relationships/image" Target="../media/image371.png"/><Relationship Id="rId16" Type="http://schemas.openxmlformats.org/officeDocument/2006/relationships/image" Target="../media/image7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1.png"/><Relationship Id="rId11" Type="http://schemas.openxmlformats.org/officeDocument/2006/relationships/image" Target="../media/image741.png"/><Relationship Id="rId5" Type="http://schemas.openxmlformats.org/officeDocument/2006/relationships/image" Target="../media/image680.png"/><Relationship Id="rId15" Type="http://schemas.openxmlformats.org/officeDocument/2006/relationships/image" Target="../media/image781.png"/><Relationship Id="rId10" Type="http://schemas.openxmlformats.org/officeDocument/2006/relationships/image" Target="../media/image730.png"/><Relationship Id="rId4" Type="http://schemas.openxmlformats.org/officeDocument/2006/relationships/image" Target="../media/image670.png"/><Relationship Id="rId9" Type="http://schemas.openxmlformats.org/officeDocument/2006/relationships/image" Target="../media/image721.png"/><Relationship Id="rId14" Type="http://schemas.openxmlformats.org/officeDocument/2006/relationships/image" Target="../media/image7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4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4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39.png"/><Relationship Id="rId5" Type="http://schemas.openxmlformats.org/officeDocument/2006/relationships/image" Target="../media/image88.png"/><Relationship Id="rId10" Type="http://schemas.openxmlformats.org/officeDocument/2006/relationships/image" Target="../media/image38.png"/><Relationship Id="rId4" Type="http://schemas.openxmlformats.org/officeDocument/2006/relationships/image" Target="../media/image87.png"/><Relationship Id="rId9" Type="http://schemas.openxmlformats.org/officeDocument/2006/relationships/image" Target="../media/image6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13</a:t>
            </a:r>
            <a:r>
              <a:rPr lang="en-US" sz="3200" b="1"/>
              <a:t>: </a:t>
            </a:r>
            <a:r>
              <a:rPr lang="en-US" sz="3200" b="1" u="sng"/>
              <a:t>Control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751880" y="3883689"/>
                <a:ext cx="22222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0" y="3883689"/>
                <a:ext cx="2222211" cy="307777"/>
              </a:xfrm>
              <a:prstGeom prst="rect">
                <a:avLst/>
              </a:prstGeom>
              <a:blipFill>
                <a:blip r:embed="rId2"/>
                <a:stretch>
                  <a:fillRect l="-1705" r="-340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5634BBF-2EE2-2249-B2D7-602A71847FE9}"/>
              </a:ext>
            </a:extLst>
          </p:cNvPr>
          <p:cNvGrpSpPr/>
          <p:nvPr/>
        </p:nvGrpSpPr>
        <p:grpSpPr>
          <a:xfrm>
            <a:off x="1778599" y="999607"/>
            <a:ext cx="4707808" cy="1596439"/>
            <a:chOff x="1408907" y="1212729"/>
            <a:chExt cx="5853027" cy="212190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9B0F54-90FC-EE41-93DB-8297DEF0F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205744-79D2-1340-A4CA-328D4B140FFA}"/>
                </a:ext>
              </a:extLst>
            </p:cNvPr>
            <p:cNvCxnSpPr>
              <a:cxnSpLocks/>
              <a:stCxn id="44" idx="3"/>
              <a:endCxn id="40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5CA048-A649-C846-A8B7-22D5FBA5B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5217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013EA64-0B15-174F-8A47-6BCDBA4F9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601F79-76D6-CC48-B528-7C6C936F0BC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E40F892F-6A5F-BD42-AD87-47BC12209BFA}"/>
                </a:ext>
              </a:extLst>
            </p:cNvPr>
            <p:cNvCxnSpPr>
              <a:cxnSpLocks/>
              <a:stCxn id="40" idx="3"/>
              <a:endCxn id="46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1016335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A9C0B7B-BDE2-CE49-AB55-A359E9D90A11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875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9E10C5-A802-FC42-9C3E-479E5A6193AF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D87174-6219-3C47-8837-9F70FD419D0F}"/>
                </a:ext>
              </a:extLst>
            </p:cNvPr>
            <p:cNvSpPr txBox="1"/>
            <p:nvPr/>
          </p:nvSpPr>
          <p:spPr>
            <a:xfrm>
              <a:off x="1408907" y="1226116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2766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5217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2766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D012F0-0A0A-A943-A13E-D83DED08F841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D85239-2D88-6346-9CF1-E9DF38B79219}"/>
                </a:ext>
              </a:extLst>
            </p:cNvPr>
            <p:cNvSpPr txBox="1"/>
            <p:nvPr/>
          </p:nvSpPr>
          <p:spPr>
            <a:xfrm>
              <a:off x="6209200" y="1249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75A80E-5F3B-1F4B-AE07-AA03CC14D251}"/>
                </a:ext>
              </a:extLst>
            </p:cNvPr>
            <p:cNvSpPr txBox="1"/>
            <p:nvPr/>
          </p:nvSpPr>
          <p:spPr>
            <a:xfrm>
              <a:off x="2700544" y="12127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7BA488-1FB6-E141-AB74-BF75665A708F}"/>
                </a:ext>
              </a:extLst>
            </p:cNvPr>
            <p:cNvSpPr txBox="1"/>
            <p:nvPr/>
          </p:nvSpPr>
          <p:spPr>
            <a:xfrm>
              <a:off x="4543976" y="1248110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A34667-96E2-9F42-A08F-1534F3FA793C}"/>
                  </a:ext>
                </a:extLst>
              </p:cNvPr>
              <p:cNvSpPr txBox="1"/>
              <p:nvPr/>
            </p:nvSpPr>
            <p:spPr>
              <a:xfrm>
                <a:off x="751880" y="4319657"/>
                <a:ext cx="2418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A34667-96E2-9F42-A08F-1534F3FA7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0" y="4319657"/>
                <a:ext cx="2418354" cy="307777"/>
              </a:xfrm>
              <a:prstGeom prst="rect">
                <a:avLst/>
              </a:prstGeom>
              <a:blipFill>
                <a:blip r:embed="rId10"/>
                <a:stretch>
                  <a:fillRect l="-1571" r="-314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12F9836-57D2-2B4B-9627-97B1E604E6DC}"/>
              </a:ext>
            </a:extLst>
          </p:cNvPr>
          <p:cNvSpPr txBox="1"/>
          <p:nvPr/>
        </p:nvSpPr>
        <p:spPr>
          <a:xfrm>
            <a:off x="724140" y="3414310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From the diagram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C5C4A8-18B7-7C45-AC28-5334E615999B}"/>
              </a:ext>
            </a:extLst>
          </p:cNvPr>
          <p:cNvSpPr txBox="1"/>
          <p:nvPr/>
        </p:nvSpPr>
        <p:spPr>
          <a:xfrm>
            <a:off x="3749127" y="3449081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Solve for </a:t>
            </a:r>
            <a:r>
              <a:rPr lang="en-US" sz="2000" b="1" i="1" dirty="0"/>
              <a:t>Y(s)</a:t>
            </a:r>
            <a:r>
              <a:rPr lang="en-US" sz="2000" b="1" dirty="0"/>
              <a:t> in terms of </a:t>
            </a:r>
            <a:r>
              <a:rPr lang="en-US" sz="2000" b="1" i="1" dirty="0"/>
              <a:t>R(s)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/>
              <p:nvPr/>
            </p:nvSpPr>
            <p:spPr>
              <a:xfrm>
                <a:off x="6585204" y="1845495"/>
                <a:ext cx="1487651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204" y="1845495"/>
                <a:ext cx="1487651" cy="679032"/>
              </a:xfrm>
              <a:prstGeom prst="rect">
                <a:avLst/>
              </a:prstGeom>
              <a:blipFill>
                <a:blip r:embed="rId11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AC7A1-C13A-364B-8652-BEC120E1B443}"/>
                  </a:ext>
                </a:extLst>
              </p:cNvPr>
              <p:cNvSpPr txBox="1"/>
              <p:nvPr/>
            </p:nvSpPr>
            <p:spPr>
              <a:xfrm>
                <a:off x="3751557" y="3924729"/>
                <a:ext cx="34339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AC7A1-C13A-364B-8652-BEC120E1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57" y="3924729"/>
                <a:ext cx="3433953" cy="307777"/>
              </a:xfrm>
              <a:prstGeom prst="rect">
                <a:avLst/>
              </a:prstGeom>
              <a:blipFill>
                <a:blip r:embed="rId12"/>
                <a:stretch>
                  <a:fillRect l="-738" r="-147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D0D093-443B-B440-A825-C5C80305849E}"/>
                  </a:ext>
                </a:extLst>
              </p:cNvPr>
              <p:cNvSpPr txBox="1"/>
              <p:nvPr/>
            </p:nvSpPr>
            <p:spPr>
              <a:xfrm>
                <a:off x="3732495" y="4405311"/>
                <a:ext cx="40579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D0D093-443B-B440-A825-C5C803058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95" y="4405311"/>
                <a:ext cx="4057906" cy="307777"/>
              </a:xfrm>
              <a:prstGeom prst="rect">
                <a:avLst/>
              </a:prstGeom>
              <a:blipFill>
                <a:blip r:embed="rId13"/>
                <a:stretch>
                  <a:fillRect l="-623" r="-155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/>
              <p:nvPr/>
            </p:nvSpPr>
            <p:spPr>
              <a:xfrm>
                <a:off x="3657052" y="4821477"/>
                <a:ext cx="3104440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052" y="4821477"/>
                <a:ext cx="3104440" cy="679032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69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283464"/>
            <a:ext cx="8695944" cy="838200"/>
          </a:xfrm>
        </p:spPr>
        <p:txBody>
          <a:bodyPr/>
          <a:lstStyle/>
          <a:p>
            <a:r>
              <a:rPr lang="en-US" dirty="0"/>
              <a:t>Calculating Transfer Functions In Diagrams-1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481913" y="3883689"/>
                <a:ext cx="22222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3" y="3883689"/>
                <a:ext cx="2222211" cy="307777"/>
              </a:xfrm>
              <a:prstGeom prst="rect">
                <a:avLst/>
              </a:prstGeom>
              <a:blipFill>
                <a:blip r:embed="rId3"/>
                <a:stretch>
                  <a:fillRect l="-1695" r="-282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5634BBF-2EE2-2249-B2D7-602A71847FE9}"/>
              </a:ext>
            </a:extLst>
          </p:cNvPr>
          <p:cNvGrpSpPr/>
          <p:nvPr/>
        </p:nvGrpSpPr>
        <p:grpSpPr>
          <a:xfrm>
            <a:off x="1778599" y="999607"/>
            <a:ext cx="4707808" cy="1596439"/>
            <a:chOff x="1408907" y="1212729"/>
            <a:chExt cx="5853027" cy="212190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9B0F54-90FC-EE41-93DB-8297DEF0F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205744-79D2-1340-A4CA-328D4B140FFA}"/>
                </a:ext>
              </a:extLst>
            </p:cNvPr>
            <p:cNvCxnSpPr>
              <a:cxnSpLocks/>
              <a:stCxn id="44" idx="3"/>
              <a:endCxn id="40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5CA048-A649-C846-A8B7-22D5FBA5B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5217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013EA64-0B15-174F-8A47-6BCDBA4F9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601F79-76D6-CC48-B528-7C6C936F0BC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E40F892F-6A5F-BD42-AD87-47BC12209BFA}"/>
                </a:ext>
              </a:extLst>
            </p:cNvPr>
            <p:cNvCxnSpPr>
              <a:cxnSpLocks/>
              <a:stCxn id="40" idx="3"/>
              <a:endCxn id="46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1016335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A9C0B7B-BDE2-CE49-AB55-A359E9D90A11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500" r="-1875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9E10C5-A802-FC42-9C3E-479E5A6193AF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3043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D87174-6219-3C47-8837-9F70FD419D0F}"/>
                </a:ext>
              </a:extLst>
            </p:cNvPr>
            <p:cNvSpPr txBox="1"/>
            <p:nvPr/>
          </p:nvSpPr>
          <p:spPr>
            <a:xfrm>
              <a:off x="1408907" y="1226116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2766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5217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2766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D012F0-0A0A-A943-A13E-D83DED08F841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D85239-2D88-6346-9CF1-E9DF38B79219}"/>
                </a:ext>
              </a:extLst>
            </p:cNvPr>
            <p:cNvSpPr txBox="1"/>
            <p:nvPr/>
          </p:nvSpPr>
          <p:spPr>
            <a:xfrm>
              <a:off x="6209200" y="1249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75A80E-5F3B-1F4B-AE07-AA03CC14D251}"/>
                </a:ext>
              </a:extLst>
            </p:cNvPr>
            <p:cNvSpPr txBox="1"/>
            <p:nvPr/>
          </p:nvSpPr>
          <p:spPr>
            <a:xfrm>
              <a:off x="2700544" y="12127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7BA488-1FB6-E141-AB74-BF75665A708F}"/>
                </a:ext>
              </a:extLst>
            </p:cNvPr>
            <p:cNvSpPr txBox="1"/>
            <p:nvPr/>
          </p:nvSpPr>
          <p:spPr>
            <a:xfrm>
              <a:off x="4543976" y="1248110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A34667-96E2-9F42-A08F-1534F3FA793C}"/>
                  </a:ext>
                </a:extLst>
              </p:cNvPr>
              <p:cNvSpPr txBox="1"/>
              <p:nvPr/>
            </p:nvSpPr>
            <p:spPr>
              <a:xfrm>
                <a:off x="481913" y="4319657"/>
                <a:ext cx="2418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A34667-96E2-9F42-A08F-1534F3FA7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3" y="4319657"/>
                <a:ext cx="2418354" cy="307777"/>
              </a:xfrm>
              <a:prstGeom prst="rect">
                <a:avLst/>
              </a:prstGeom>
              <a:blipFill>
                <a:blip r:embed="rId11"/>
                <a:stretch>
                  <a:fillRect l="-1042" r="-260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12F9836-57D2-2B4B-9627-97B1E604E6DC}"/>
              </a:ext>
            </a:extLst>
          </p:cNvPr>
          <p:cNvSpPr txBox="1"/>
          <p:nvPr/>
        </p:nvSpPr>
        <p:spPr>
          <a:xfrm>
            <a:off x="454173" y="3414310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From the diagram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C5C4A8-18B7-7C45-AC28-5334E615999B}"/>
              </a:ext>
            </a:extLst>
          </p:cNvPr>
          <p:cNvSpPr txBox="1"/>
          <p:nvPr/>
        </p:nvSpPr>
        <p:spPr>
          <a:xfrm>
            <a:off x="3252735" y="3449081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Solve for </a:t>
            </a:r>
            <a:r>
              <a:rPr lang="en-US" sz="2000" b="1" i="1" dirty="0"/>
              <a:t>Y(s)</a:t>
            </a:r>
            <a:r>
              <a:rPr lang="en-US" sz="2000" b="1" dirty="0"/>
              <a:t> in terms of </a:t>
            </a:r>
            <a:r>
              <a:rPr lang="en-US" sz="2000" b="1" i="1" dirty="0"/>
              <a:t>R(s)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/>
              <p:nvPr/>
            </p:nvSpPr>
            <p:spPr>
              <a:xfrm>
                <a:off x="6585204" y="1845495"/>
                <a:ext cx="707501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204" y="1845495"/>
                <a:ext cx="707501" cy="679032"/>
              </a:xfrm>
              <a:prstGeom prst="rect">
                <a:avLst/>
              </a:prstGeom>
              <a:blipFill>
                <a:blip r:embed="rId1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AC7A1-C13A-364B-8652-BEC120E1B443}"/>
                  </a:ext>
                </a:extLst>
              </p:cNvPr>
              <p:cNvSpPr txBox="1"/>
              <p:nvPr/>
            </p:nvSpPr>
            <p:spPr>
              <a:xfrm>
                <a:off x="3255165" y="3924729"/>
                <a:ext cx="32426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AC7A1-C13A-364B-8652-BEC120E1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165" y="3924729"/>
                <a:ext cx="3242619" cy="307777"/>
              </a:xfrm>
              <a:prstGeom prst="rect">
                <a:avLst/>
              </a:prstGeom>
              <a:blipFill>
                <a:blip r:embed="rId13"/>
                <a:stretch>
                  <a:fillRect l="-1172" r="-195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D0D093-443B-B440-A825-C5C80305849E}"/>
                  </a:ext>
                </a:extLst>
              </p:cNvPr>
              <p:cNvSpPr txBox="1"/>
              <p:nvPr/>
            </p:nvSpPr>
            <p:spPr>
              <a:xfrm>
                <a:off x="3236103" y="4405311"/>
                <a:ext cx="30590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D0D093-443B-B440-A825-C5C803058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103" y="4405311"/>
                <a:ext cx="3059043" cy="307777"/>
              </a:xfrm>
              <a:prstGeom prst="rect">
                <a:avLst/>
              </a:prstGeom>
              <a:blipFill>
                <a:blip r:embed="rId14"/>
                <a:stretch>
                  <a:fillRect l="-82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/>
              <p:nvPr/>
            </p:nvSpPr>
            <p:spPr>
              <a:xfrm>
                <a:off x="3160660" y="4821477"/>
                <a:ext cx="2324290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660" y="4821477"/>
                <a:ext cx="2324290" cy="679032"/>
              </a:xfrm>
              <a:prstGeom prst="rect">
                <a:avLst/>
              </a:prstGeom>
              <a:blipFill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2ADE92-75B4-7A4F-9222-1B37CC3622DA}"/>
                  </a:ext>
                </a:extLst>
              </p:cNvPr>
              <p:cNvSpPr/>
              <p:nvPr/>
            </p:nvSpPr>
            <p:spPr>
              <a:xfrm>
                <a:off x="2839129" y="5933844"/>
                <a:ext cx="4414029" cy="590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Compare with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2ADE92-75B4-7A4F-9222-1B37CC362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129" y="5933844"/>
                <a:ext cx="4414029" cy="590739"/>
              </a:xfrm>
              <a:prstGeom prst="rect">
                <a:avLst/>
              </a:prstGeom>
              <a:blipFill>
                <a:blip r:embed="rId16"/>
                <a:stretch>
                  <a:fillRect l="-143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0" grpId="0"/>
      <p:bldP spid="34" grpId="0"/>
      <p:bldP spid="62" grpId="0"/>
      <p:bldP spid="63" grpId="0"/>
      <p:bldP spid="64" grpId="0"/>
      <p:bldP spid="65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2585834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1395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95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435601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077712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1228633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1379553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961123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23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5505758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349249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1571278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1317628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/>
              <p:nvPr/>
            </p:nvSpPr>
            <p:spPr>
              <a:xfrm>
                <a:off x="483361" y="2357000"/>
                <a:ext cx="1532214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1" y="2357000"/>
                <a:ext cx="1532214" cy="571247"/>
              </a:xfrm>
              <a:prstGeom prst="rect">
                <a:avLst/>
              </a:prstGeom>
              <a:blipFill>
                <a:blip r:embed="rId8"/>
                <a:stretch>
                  <a:fillRect l="-1639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/>
              <p:nvPr/>
            </p:nvSpPr>
            <p:spPr>
              <a:xfrm>
                <a:off x="2267772" y="2343008"/>
                <a:ext cx="104393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72" y="2343008"/>
                <a:ext cx="1043939" cy="520463"/>
              </a:xfrm>
              <a:prstGeom prst="rect">
                <a:avLst/>
              </a:prstGeom>
              <a:blipFill>
                <a:blip r:embed="rId9"/>
                <a:stretch>
                  <a:fillRect l="-3614" t="-4762" r="-481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/>
              <p:nvPr/>
            </p:nvSpPr>
            <p:spPr>
              <a:xfrm>
                <a:off x="3728148" y="2464739"/>
                <a:ext cx="1043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48" y="2464739"/>
                <a:ext cx="1043683" cy="276999"/>
              </a:xfrm>
              <a:prstGeom prst="rect">
                <a:avLst/>
              </a:prstGeom>
              <a:blipFill>
                <a:blip r:embed="rId10"/>
                <a:stretch>
                  <a:fillRect l="-361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/>
              <p:nvPr/>
            </p:nvSpPr>
            <p:spPr>
              <a:xfrm>
                <a:off x="1422798" y="4953308"/>
                <a:ext cx="4183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8" y="4953308"/>
                <a:ext cx="4183261" cy="369332"/>
              </a:xfrm>
              <a:prstGeom prst="rect">
                <a:avLst/>
              </a:prstGeom>
              <a:blipFill>
                <a:blip r:embed="rId11"/>
                <a:stretch>
                  <a:fillRect l="-906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/>
              <p:nvPr/>
            </p:nvSpPr>
            <p:spPr>
              <a:xfrm>
                <a:off x="1412865" y="5563362"/>
                <a:ext cx="3690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)?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865" y="5563362"/>
                <a:ext cx="3690882" cy="369332"/>
              </a:xfrm>
              <a:prstGeom prst="rect">
                <a:avLst/>
              </a:prstGeom>
              <a:blipFill>
                <a:blip r:embed="rId12"/>
                <a:stretch>
                  <a:fillRect l="-1375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/>
              <p:nvPr/>
            </p:nvSpPr>
            <p:spPr>
              <a:xfrm>
                <a:off x="303055" y="3162179"/>
                <a:ext cx="1688154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5" y="3162179"/>
                <a:ext cx="1688154" cy="586699"/>
              </a:xfrm>
              <a:prstGeom prst="rect">
                <a:avLst/>
              </a:prstGeom>
              <a:blipFill>
                <a:blip r:embed="rId13"/>
                <a:stretch>
                  <a:fillRect l="-3008" t="-2128" r="-75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/>
              <p:nvPr/>
            </p:nvSpPr>
            <p:spPr>
              <a:xfrm>
                <a:off x="1396589" y="6177399"/>
                <a:ext cx="3880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DC gain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89" y="6177399"/>
                <a:ext cx="3880871" cy="369332"/>
              </a:xfrm>
              <a:prstGeom prst="rect">
                <a:avLst/>
              </a:prstGeom>
              <a:blipFill>
                <a:blip r:embed="rId14"/>
                <a:stretch>
                  <a:fillRect l="-97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D114714-EFE6-D245-9684-55BF9F79E98B}"/>
                  </a:ext>
                </a:extLst>
              </p:cNvPr>
              <p:cNvSpPr/>
              <p:nvPr/>
            </p:nvSpPr>
            <p:spPr>
              <a:xfrm>
                <a:off x="6303917" y="1166384"/>
                <a:ext cx="2452338" cy="548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D114714-EFE6-D245-9684-55BF9F79E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17" y="1166384"/>
                <a:ext cx="2452338" cy="548676"/>
              </a:xfrm>
              <a:prstGeom prst="rect">
                <a:avLst/>
              </a:prstGeom>
              <a:blipFill>
                <a:blip r:embed="rId1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B5B989-15C7-6B4F-8267-624CC39F097B}"/>
                  </a:ext>
                </a:extLst>
              </p:cNvPr>
              <p:cNvSpPr/>
              <p:nvPr/>
            </p:nvSpPr>
            <p:spPr>
              <a:xfrm>
                <a:off x="2015575" y="3116466"/>
                <a:ext cx="4079322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B5B989-15C7-6B4F-8267-624CC39F0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75" y="3116466"/>
                <a:ext cx="4079322" cy="676660"/>
              </a:xfrm>
              <a:prstGeom prst="rect">
                <a:avLst/>
              </a:prstGeom>
              <a:blipFill>
                <a:blip r:embed="rId1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picture containing chart&#10;&#10;Description automatically generated">
            <a:extLst>
              <a:ext uri="{FF2B5EF4-FFF2-40B4-BE49-F238E27FC236}">
                <a16:creationId xmlns:a16="http://schemas.microsoft.com/office/drawing/2014/main" id="{807BE2BA-5785-D24F-A4E2-3609E6C9115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81866" y="2011783"/>
            <a:ext cx="2274274" cy="1538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C8DD0F-09D0-D44E-82B8-9299572D975D}"/>
                  </a:ext>
                </a:extLst>
              </p:cNvPr>
              <p:cNvSpPr txBox="1"/>
              <p:nvPr/>
            </p:nvSpPr>
            <p:spPr>
              <a:xfrm>
                <a:off x="349249" y="3907453"/>
                <a:ext cx="2550506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C8DD0F-09D0-D44E-82B8-9299572D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49" y="3907453"/>
                <a:ext cx="2550506" cy="604974"/>
              </a:xfrm>
              <a:prstGeom prst="rect">
                <a:avLst/>
              </a:prstGeom>
              <a:blipFill>
                <a:blip r:embed="rId18"/>
                <a:stretch>
                  <a:fillRect l="-1485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1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5174235" y="189489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208284" y="2212366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  <a:stCxn id="6" idx="3"/>
            <a:endCxn id="26" idx="2"/>
          </p:cNvCxnSpPr>
          <p:nvPr/>
        </p:nvCxnSpPr>
        <p:spPr>
          <a:xfrm>
            <a:off x="5831567" y="2169709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5119513" y="1985043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513" y="1985043"/>
                <a:ext cx="71205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78353" y="1894891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53" y="1894891"/>
                <a:ext cx="929931" cy="634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1495652" y="2216814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2159762" y="2043690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26" idx="4"/>
            <a:endCxn id="17" idx="4"/>
          </p:cNvCxnSpPr>
          <p:nvPr/>
        </p:nvCxnSpPr>
        <p:spPr>
          <a:xfrm rot="5400000">
            <a:off x="4436541" y="201883"/>
            <a:ext cx="17789" cy="4269504"/>
          </a:xfrm>
          <a:prstGeom prst="bentConnector3">
            <a:avLst>
              <a:gd name="adj1" fmla="val 3338361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461603" y="2194610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2043173" y="2517273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173" y="2517273"/>
                <a:ext cx="2372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1389339" y="175094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339" y="1750942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2438387" y="1761299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87" y="1761299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4295688" y="1791419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688" y="1791419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5766182" y="1726128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26128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0385946-BDB3-4D4E-AC4D-56E01F1D986F}"/>
              </a:ext>
            </a:extLst>
          </p:cNvPr>
          <p:cNvSpPr/>
          <p:nvPr/>
        </p:nvSpPr>
        <p:spPr>
          <a:xfrm>
            <a:off x="6429266" y="202590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022537-0B87-4245-954A-7E7CD18C0C5F}"/>
              </a:ext>
            </a:extLst>
          </p:cNvPr>
          <p:cNvCxnSpPr>
            <a:cxnSpLocks/>
          </p:cNvCxnSpPr>
          <p:nvPr/>
        </p:nvCxnSpPr>
        <p:spPr>
          <a:xfrm flipV="1">
            <a:off x="6746028" y="2160751"/>
            <a:ext cx="701557" cy="10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/>
              <p:nvPr/>
            </p:nvSpPr>
            <p:spPr>
              <a:xfrm>
                <a:off x="6222920" y="1099133"/>
                <a:ext cx="727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20" y="1099133"/>
                <a:ext cx="727250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4243B4-108E-564A-8EA7-2282C72C141E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6580187" y="1468465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AE51A-8D53-D347-9534-CFF25CF78610}"/>
                  </a:ext>
                </a:extLst>
              </p:cNvPr>
              <p:cNvSpPr txBox="1"/>
              <p:nvPr/>
            </p:nvSpPr>
            <p:spPr>
              <a:xfrm>
                <a:off x="7728123" y="2327741"/>
                <a:ext cx="1118591" cy="49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AE51A-8D53-D347-9534-CFF25CF7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123" y="2327741"/>
                <a:ext cx="1118591" cy="490327"/>
              </a:xfrm>
              <a:prstGeom prst="rect">
                <a:avLst/>
              </a:prstGeom>
              <a:blipFill>
                <a:blip r:embed="rId11"/>
                <a:stretch>
                  <a:fillRect l="-5618" t="-5128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ACD45C-4244-1745-82C4-1ECA9794FC82}"/>
              </a:ext>
            </a:extLst>
          </p:cNvPr>
          <p:cNvSpPr txBox="1"/>
          <p:nvPr/>
        </p:nvSpPr>
        <p:spPr>
          <a:xfrm>
            <a:off x="6571608" y="860916"/>
            <a:ext cx="133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52942B-5F5F-BE40-8F24-82CAA83DF199}"/>
                  </a:ext>
                </a:extLst>
              </p:cNvPr>
              <p:cNvSpPr txBox="1"/>
              <p:nvPr/>
            </p:nvSpPr>
            <p:spPr>
              <a:xfrm>
                <a:off x="376976" y="3770476"/>
                <a:ext cx="30591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52942B-5F5F-BE40-8F24-82CAA83D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6" y="3770476"/>
                <a:ext cx="3059171" cy="307777"/>
              </a:xfrm>
              <a:prstGeom prst="rect">
                <a:avLst/>
              </a:prstGeom>
              <a:blipFill>
                <a:blip r:embed="rId12"/>
                <a:stretch>
                  <a:fillRect l="-1240" r="-206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5D36D3-E7EE-A04C-9CA8-B151D434D16F}"/>
                  </a:ext>
                </a:extLst>
              </p:cNvPr>
              <p:cNvSpPr txBox="1"/>
              <p:nvPr/>
            </p:nvSpPr>
            <p:spPr>
              <a:xfrm>
                <a:off x="376976" y="4206444"/>
                <a:ext cx="2418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5D36D3-E7EE-A04C-9CA8-B151D434D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6" y="4206444"/>
                <a:ext cx="2418354" cy="307777"/>
              </a:xfrm>
              <a:prstGeom prst="rect">
                <a:avLst/>
              </a:prstGeom>
              <a:blipFill>
                <a:blip r:embed="rId13"/>
                <a:stretch>
                  <a:fillRect l="-1563" r="-260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40253A0-8DD3-DF4C-ACE2-B06B23F6D886}"/>
              </a:ext>
            </a:extLst>
          </p:cNvPr>
          <p:cNvSpPr txBox="1"/>
          <p:nvPr/>
        </p:nvSpPr>
        <p:spPr>
          <a:xfrm>
            <a:off x="349236" y="33010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From the diagram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CB4C6C-C24D-D648-BFC6-349ED4C60D9C}"/>
              </a:ext>
            </a:extLst>
          </p:cNvPr>
          <p:cNvSpPr txBox="1"/>
          <p:nvPr/>
        </p:nvSpPr>
        <p:spPr>
          <a:xfrm>
            <a:off x="3749127" y="3335868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Solve for </a:t>
            </a:r>
            <a:r>
              <a:rPr lang="en-US" sz="2000" b="1" i="1" dirty="0"/>
              <a:t>Y(s)</a:t>
            </a:r>
            <a:r>
              <a:rPr lang="en-US" sz="2000" b="1" dirty="0"/>
              <a:t> in terms of </a:t>
            </a:r>
            <a:r>
              <a:rPr lang="en-US" sz="2000" b="1" i="1" dirty="0"/>
              <a:t>R(s)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9E0576-D4BF-BE48-8956-0EF8CF3B0B19}"/>
                  </a:ext>
                </a:extLst>
              </p:cNvPr>
              <p:cNvSpPr txBox="1"/>
              <p:nvPr/>
            </p:nvSpPr>
            <p:spPr>
              <a:xfrm>
                <a:off x="3751557" y="3811516"/>
                <a:ext cx="40782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9E0576-D4BF-BE48-8956-0EF8CF3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57" y="3811516"/>
                <a:ext cx="4078296" cy="307777"/>
              </a:xfrm>
              <a:prstGeom prst="rect">
                <a:avLst/>
              </a:prstGeom>
              <a:blipFill>
                <a:blip r:embed="rId14"/>
                <a:stretch>
                  <a:fillRect l="-932" r="-155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49CFDF-F1D7-A942-A3BA-DCD0B28B6693}"/>
                  </a:ext>
                </a:extLst>
              </p:cNvPr>
              <p:cNvSpPr txBox="1"/>
              <p:nvPr/>
            </p:nvSpPr>
            <p:spPr>
              <a:xfrm>
                <a:off x="3732495" y="4292098"/>
                <a:ext cx="4134850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49CFDF-F1D7-A942-A3BA-DCD0B28B6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95" y="4292098"/>
                <a:ext cx="4134850" cy="651910"/>
              </a:xfrm>
              <a:prstGeom prst="rect">
                <a:avLst/>
              </a:prstGeom>
              <a:blipFill>
                <a:blip r:embed="rId15"/>
                <a:stretch>
                  <a:fillRect l="-612" r="-152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3BCF0C-AF24-B949-896A-6C3A85D5A68A}"/>
                  </a:ext>
                </a:extLst>
              </p:cNvPr>
              <p:cNvSpPr txBox="1"/>
              <p:nvPr/>
            </p:nvSpPr>
            <p:spPr>
              <a:xfrm>
                <a:off x="3732495" y="5076021"/>
                <a:ext cx="2638657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3BCF0C-AF24-B949-896A-6C3A85D5A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95" y="5076021"/>
                <a:ext cx="2638657" cy="651910"/>
              </a:xfrm>
              <a:prstGeom prst="rect">
                <a:avLst/>
              </a:prstGeom>
              <a:blipFill>
                <a:blip r:embed="rId16"/>
                <a:stretch>
                  <a:fillRect l="-1435" r="-239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BDE394-1464-054F-8304-D2008CB0715D}"/>
                  </a:ext>
                </a:extLst>
              </p:cNvPr>
              <p:cNvSpPr txBox="1"/>
              <p:nvPr/>
            </p:nvSpPr>
            <p:spPr>
              <a:xfrm>
                <a:off x="6746028" y="5245214"/>
                <a:ext cx="1312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BDE394-1464-054F-8304-D2008CB07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028" y="5245214"/>
                <a:ext cx="1312667" cy="369332"/>
              </a:xfrm>
              <a:prstGeom prst="rect">
                <a:avLst/>
              </a:prstGeom>
              <a:blipFill>
                <a:blip r:embed="rId17"/>
                <a:stretch>
                  <a:fillRect l="-384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C35B98F-F14F-8A40-9E4F-9ED0FE554A87}"/>
              </a:ext>
            </a:extLst>
          </p:cNvPr>
          <p:cNvSpPr txBox="1"/>
          <p:nvPr/>
        </p:nvSpPr>
        <p:spPr>
          <a:xfrm>
            <a:off x="1580989" y="5896123"/>
            <a:ext cx="569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When a system has multiple inputs, only one is non-zero in the transfer function.</a:t>
            </a:r>
          </a:p>
        </p:txBody>
      </p:sp>
    </p:spTree>
    <p:extLst>
      <p:ext uri="{BB962C8B-B14F-4D97-AF65-F5344CB8AC3E}">
        <p14:creationId xmlns:p14="http://schemas.microsoft.com/office/powerpoint/2010/main" val="329589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A5DD1-3976-BD45-A9C7-C8959EDB5A2F}"/>
              </a:ext>
            </a:extLst>
          </p:cNvPr>
          <p:cNvSpPr txBox="1"/>
          <p:nvPr/>
        </p:nvSpPr>
        <p:spPr>
          <a:xfrm>
            <a:off x="1694719" y="4035547"/>
            <a:ext cx="414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filter </a:t>
            </a:r>
            <a:r>
              <a:rPr lang="en-US" dirty="0" err="1"/>
              <a:t>smoothes</a:t>
            </a:r>
            <a:r>
              <a:rPr lang="en-US" dirty="0"/>
              <a:t> noisy measurements.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/>
              <p:nvPr/>
            </p:nvSpPr>
            <p:spPr>
              <a:xfrm>
                <a:off x="1693693" y="4522615"/>
                <a:ext cx="3946273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93" y="4522615"/>
                <a:ext cx="3946273" cy="744243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568409" y="5432923"/>
                <a:ext cx="3340497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09" y="5432923"/>
                <a:ext cx="3340497" cy="651910"/>
              </a:xfrm>
              <a:prstGeom prst="rect">
                <a:avLst/>
              </a:prstGeom>
              <a:blipFill>
                <a:blip r:embed="rId4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0A8158-120D-254F-A296-2C3766223E7C}"/>
                  </a:ext>
                </a:extLst>
              </p:cNvPr>
              <p:cNvSpPr txBox="1"/>
              <p:nvPr/>
            </p:nvSpPr>
            <p:spPr>
              <a:xfrm>
                <a:off x="5162836" y="5452235"/>
                <a:ext cx="3340497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0A8158-120D-254F-A296-2C3766223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36" y="5452235"/>
                <a:ext cx="3340497" cy="651910"/>
              </a:xfrm>
              <a:prstGeom prst="rect">
                <a:avLst/>
              </a:prstGeom>
              <a:blipFill>
                <a:blip r:embed="rId5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730098" y="1910129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3764147" y="2227603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5387430" y="2184946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675376" y="2000280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376" y="2000280"/>
                <a:ext cx="71205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421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216" y="1910128"/>
                <a:ext cx="929931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1051515" y="2232051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715625" y="2058927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866547" y="2360767"/>
            <a:ext cx="1985005" cy="666578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2017466" y="2209847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599036" y="253251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36" y="2532510"/>
                <a:ext cx="237244" cy="276999"/>
              </a:xfrm>
              <a:prstGeom prst="rect">
                <a:avLst/>
              </a:prstGeom>
              <a:blipFill>
                <a:blip r:embed="rId8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945202" y="1766179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02" y="1766179"/>
                <a:ext cx="716863" cy="369332"/>
              </a:xfrm>
              <a:prstGeom prst="rect">
                <a:avLst/>
              </a:prstGeom>
              <a:blipFill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994250" y="177653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50" y="1776536"/>
                <a:ext cx="716863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851551" y="1806656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51" y="1806656"/>
                <a:ext cx="716478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5322045" y="1741365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045" y="1741365"/>
                <a:ext cx="716478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985129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</p:cNvCxnSpPr>
          <p:nvPr/>
        </p:nvCxnSpPr>
        <p:spPr>
          <a:xfrm flipV="1">
            <a:off x="6301891" y="2175988"/>
            <a:ext cx="701557" cy="10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778783" y="1114370"/>
                <a:ext cx="727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783" y="1114370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6136050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6127471" y="876153"/>
            <a:ext cx="133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155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51" y="2709870"/>
                <a:ext cx="643565" cy="6349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973400" y="1864694"/>
            <a:ext cx="684367" cy="1640934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 More Complicated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8998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7488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415374" y="4108822"/>
                <a:ext cx="2227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74" y="4108822"/>
                <a:ext cx="2227982" cy="276999"/>
              </a:xfrm>
              <a:prstGeom prst="rect">
                <a:avLst/>
              </a:prstGeom>
              <a:blipFill>
                <a:blip r:embed="rId6"/>
                <a:stretch>
                  <a:fillRect l="-1695" r="-282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6021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1315743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1315743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6941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5502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60977D-EA6F-6046-BC99-CC97A2E13E12}"/>
                  </a:ext>
                </a:extLst>
              </p:cNvPr>
              <p:cNvSpPr txBox="1"/>
              <p:nvPr/>
            </p:nvSpPr>
            <p:spPr>
              <a:xfrm>
                <a:off x="1419760" y="4785278"/>
                <a:ext cx="3082126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60977D-EA6F-6046-BC99-CC97A2E1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60" y="4785278"/>
                <a:ext cx="3082126" cy="744243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7C78E34-A234-4940-92C7-1BCC5F301A02}"/>
                  </a:ext>
                </a:extLst>
              </p:cNvPr>
              <p:cNvSpPr txBox="1"/>
              <p:nvPr/>
            </p:nvSpPr>
            <p:spPr>
              <a:xfrm>
                <a:off x="4166501" y="4101174"/>
                <a:ext cx="2196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7C78E34-A234-4940-92C7-1BCC5F301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01" y="4101174"/>
                <a:ext cx="2196435" cy="276999"/>
              </a:xfrm>
              <a:prstGeom prst="rect">
                <a:avLst/>
              </a:prstGeom>
              <a:blipFill>
                <a:blip r:embed="rId15"/>
                <a:stretch>
                  <a:fillRect l="-1714" r="-285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1D037C-F142-C048-9C30-F001B5EFC371}"/>
                  </a:ext>
                </a:extLst>
              </p:cNvPr>
              <p:cNvSpPr/>
              <p:nvPr/>
            </p:nvSpPr>
            <p:spPr>
              <a:xfrm>
                <a:off x="1409810" y="3141683"/>
                <a:ext cx="1487650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1D037C-F142-C048-9C30-F001B5EFC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810" y="3141683"/>
                <a:ext cx="1487650" cy="679032"/>
              </a:xfrm>
              <a:prstGeom prst="rect">
                <a:avLst/>
              </a:prstGeom>
              <a:blipFill>
                <a:blip r:embed="rId16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9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Disturbances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A5DD1-3976-BD45-A9C7-C8959EDB5A2F}"/>
              </a:ext>
            </a:extLst>
          </p:cNvPr>
          <p:cNvSpPr txBox="1"/>
          <p:nvPr/>
        </p:nvSpPr>
        <p:spPr>
          <a:xfrm>
            <a:off x="1694719" y="4035547"/>
            <a:ext cx="414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filter </a:t>
            </a:r>
            <a:r>
              <a:rPr lang="en-US" dirty="0" err="1"/>
              <a:t>smoothes</a:t>
            </a:r>
            <a:r>
              <a:rPr lang="en-US" dirty="0"/>
              <a:t> noisy measurements.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/>
              <p:nvPr/>
            </p:nvSpPr>
            <p:spPr>
              <a:xfrm>
                <a:off x="1693693" y="4522615"/>
                <a:ext cx="3946273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93" y="4522615"/>
                <a:ext cx="3946273" cy="744243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568409" y="5432923"/>
                <a:ext cx="3340497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09" y="5432923"/>
                <a:ext cx="3340497" cy="651910"/>
              </a:xfrm>
              <a:prstGeom prst="rect">
                <a:avLst/>
              </a:prstGeom>
              <a:blipFill>
                <a:blip r:embed="rId4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0A8158-120D-254F-A296-2C3766223E7C}"/>
                  </a:ext>
                </a:extLst>
              </p:cNvPr>
              <p:cNvSpPr txBox="1"/>
              <p:nvPr/>
            </p:nvSpPr>
            <p:spPr>
              <a:xfrm>
                <a:off x="5162836" y="5452235"/>
                <a:ext cx="3340497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0A8158-120D-254F-A296-2C3766223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36" y="5452235"/>
                <a:ext cx="3340497" cy="651910"/>
              </a:xfrm>
              <a:prstGeom prst="rect">
                <a:avLst/>
              </a:prstGeom>
              <a:blipFill>
                <a:blip r:embed="rId5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5078444" y="1910129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4112493" y="2227603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5735776" y="2184946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5023722" y="2000280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722" y="2000280"/>
                <a:ext cx="71205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2562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62" y="1910128"/>
                <a:ext cx="929931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1051515" y="2232051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715625" y="2058927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866547" y="2360767"/>
            <a:ext cx="2333351" cy="666578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29" idx="2"/>
          </p:cNvCxnSpPr>
          <p:nvPr/>
        </p:nvCxnSpPr>
        <p:spPr>
          <a:xfrm>
            <a:off x="2017466" y="2209847"/>
            <a:ext cx="358490" cy="1775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599036" y="253251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36" y="2532510"/>
                <a:ext cx="237244" cy="276999"/>
              </a:xfrm>
              <a:prstGeom prst="rect">
                <a:avLst/>
              </a:prstGeom>
              <a:blipFill>
                <a:blip r:embed="rId8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945202" y="1766179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02" y="1766179"/>
                <a:ext cx="716863" cy="369332"/>
              </a:xfrm>
              <a:prstGeom prst="rect">
                <a:avLst/>
              </a:prstGeom>
              <a:blipFill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2481434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34" y="1719912"/>
                <a:ext cx="716863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4199897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97" y="1806656"/>
                <a:ext cx="716478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5670391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391" y="1741365"/>
                <a:ext cx="716478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6333475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6635316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6127129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129" y="1114370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6484396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6475817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9897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97" y="2709870"/>
                <a:ext cx="643565" cy="6349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5321746" y="1864694"/>
            <a:ext cx="684367" cy="1640934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532B902-8A06-A04C-BAD7-6040487A8BAD}"/>
              </a:ext>
            </a:extLst>
          </p:cNvPr>
          <p:cNvSpPr/>
          <p:nvPr/>
        </p:nvSpPr>
        <p:spPr>
          <a:xfrm>
            <a:off x="2375956" y="207668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FBCB6C-32AC-094E-BD3F-5CC8FB35F89C}"/>
              </a:ext>
            </a:extLst>
          </p:cNvPr>
          <p:cNvCxnSpPr>
            <a:cxnSpLocks/>
            <a:stCxn id="29" idx="6"/>
            <a:endCxn id="45" idx="1"/>
          </p:cNvCxnSpPr>
          <p:nvPr/>
        </p:nvCxnSpPr>
        <p:spPr>
          <a:xfrm>
            <a:off x="2677797" y="2227603"/>
            <a:ext cx="504765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26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Disturbances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A5DD1-3976-BD45-A9C7-C8959EDB5A2F}"/>
              </a:ext>
            </a:extLst>
          </p:cNvPr>
          <p:cNvSpPr txBox="1"/>
          <p:nvPr/>
        </p:nvSpPr>
        <p:spPr>
          <a:xfrm>
            <a:off x="827901" y="3609621"/>
            <a:ext cx="748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disturbance perturbs how the controller actuates the system and so diminishes the effectiveness of control.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568409" y="5432923"/>
                <a:ext cx="3340497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09" y="5432923"/>
                <a:ext cx="3340497" cy="651910"/>
              </a:xfrm>
              <a:prstGeom prst="rect">
                <a:avLst/>
              </a:prstGeom>
              <a:blipFill>
                <a:blip r:embed="rId3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84534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52901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50267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79062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62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908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8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105151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71562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86654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201746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59903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3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94520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0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94150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50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56514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14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543729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29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610037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640221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89403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3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625129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624271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1642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2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91345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424545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403733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33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439637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54729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1B75DA-DB8E-E94E-A6A4-75D9CDAFCEA7}"/>
                  </a:ext>
                </a:extLst>
              </p:cNvPr>
              <p:cNvSpPr txBox="1"/>
              <p:nvPr/>
            </p:nvSpPr>
            <p:spPr>
              <a:xfrm>
                <a:off x="4845346" y="5478679"/>
                <a:ext cx="3340497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1B75DA-DB8E-E94E-A6A4-75D9CDAFC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346" y="5478679"/>
                <a:ext cx="3340497" cy="651910"/>
              </a:xfrm>
              <a:prstGeom prst="rect">
                <a:avLst/>
              </a:prstGeom>
              <a:blipFill>
                <a:blip r:embed="rId14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071D-8EAD-7847-B9FF-195A5DC9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7792AA-ED46-EB41-8AC3-8CFEF4246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312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B346CC-9AC9-B142-906D-46990FD18E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B346CC-9AC9-B142-906D-46990FD18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9950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995071"/>
                <a:ext cx="698119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2959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1540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4559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3049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5912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591217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3255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18464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18464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3152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245815" y="2633405"/>
                <a:ext cx="33665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5" y="2633405"/>
                <a:ext cx="3366563" cy="215444"/>
              </a:xfrm>
              <a:prstGeom prst="rect">
                <a:avLst/>
              </a:prstGeom>
              <a:blipFill>
                <a:blip r:embed="rId6"/>
                <a:stretch>
                  <a:fillRect l="-376" r="-112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9923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9923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3022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9977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9977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3077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18461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18461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1636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18434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18434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1609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2995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1582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8909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8909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871843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871843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8274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8274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2502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1063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/>
              <p:nvPr/>
            </p:nvSpPr>
            <p:spPr>
              <a:xfrm>
                <a:off x="302674" y="2911898"/>
                <a:ext cx="4070666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, what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sz="1400" dirty="0"/>
                  <a:t> for a step input?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" y="2911898"/>
                <a:ext cx="4070666" cy="336887"/>
              </a:xfrm>
              <a:prstGeom prst="rect">
                <a:avLst/>
              </a:prstGeom>
              <a:blipFill>
                <a:blip r:embed="rId14"/>
                <a:stretch>
                  <a:fillRect l="-3115" t="-3704" r="-15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/>
              <p:nvPr/>
            </p:nvSpPr>
            <p:spPr>
              <a:xfrm>
                <a:off x="4467753" y="2966598"/>
                <a:ext cx="20715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Hint: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𝑠𝐸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53" y="2966598"/>
                <a:ext cx="2071593" cy="215444"/>
              </a:xfrm>
              <a:prstGeom prst="rect">
                <a:avLst/>
              </a:prstGeom>
              <a:blipFill>
                <a:blip r:embed="rId15"/>
                <a:stretch>
                  <a:fillRect l="-4848" t="-2777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60B5C-1F0C-4841-8E1F-4588223B5EE7}"/>
                  </a:ext>
                </a:extLst>
              </p:cNvPr>
              <p:cNvSpPr txBox="1"/>
              <p:nvPr/>
            </p:nvSpPr>
            <p:spPr>
              <a:xfrm>
                <a:off x="1919160" y="3365203"/>
                <a:ext cx="194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1. What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60B5C-1F0C-4841-8E1F-4588223B5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3365203"/>
                <a:ext cx="1942391" cy="369332"/>
              </a:xfrm>
              <a:prstGeom prst="rect">
                <a:avLst/>
              </a:prstGeom>
              <a:blipFill>
                <a:blip r:embed="rId16"/>
                <a:stretch>
                  <a:fillRect l="-3268" t="-3226" r="-1961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09B238-041D-CB41-99D2-CE4FCC6490B1}"/>
                  </a:ext>
                </a:extLst>
              </p:cNvPr>
              <p:cNvSpPr/>
              <p:nvPr/>
            </p:nvSpPr>
            <p:spPr>
              <a:xfrm>
                <a:off x="2083620" y="3670199"/>
                <a:ext cx="1137106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09B238-041D-CB41-99D2-CE4FCC64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20" y="3670199"/>
                <a:ext cx="1137106" cy="6127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172090-6C3D-B342-852A-F7CFE677B740}"/>
                  </a:ext>
                </a:extLst>
              </p:cNvPr>
              <p:cNvSpPr txBox="1"/>
              <p:nvPr/>
            </p:nvSpPr>
            <p:spPr>
              <a:xfrm>
                <a:off x="1919160" y="4188243"/>
                <a:ext cx="3016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2. What is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172090-6C3D-B342-852A-F7CFE677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4188243"/>
                <a:ext cx="3016403" cy="369332"/>
              </a:xfrm>
              <a:prstGeom prst="rect">
                <a:avLst/>
              </a:prstGeom>
              <a:blipFill>
                <a:blip r:embed="rId18"/>
                <a:stretch>
                  <a:fillRect l="-2101" t="-6452" r="-84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10BB74-77CA-6C48-ADFA-957A7EBB2D9F}"/>
                  </a:ext>
                </a:extLst>
              </p:cNvPr>
              <p:cNvSpPr/>
              <p:nvPr/>
            </p:nvSpPr>
            <p:spPr>
              <a:xfrm>
                <a:off x="2110254" y="4519873"/>
                <a:ext cx="3197991" cy="55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R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10BB74-77CA-6C48-ADFA-957A7EBB2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54" y="4519873"/>
                <a:ext cx="3197991" cy="558423"/>
              </a:xfrm>
              <a:prstGeom prst="rect">
                <a:avLst/>
              </a:prstGeom>
              <a:blipFill>
                <a:blip r:embed="rId19"/>
                <a:stretch>
                  <a:fillRect l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731811-25B1-FC4A-92F7-0440CFF7A99B}"/>
                  </a:ext>
                </a:extLst>
              </p:cNvPr>
              <p:cNvSpPr txBox="1"/>
              <p:nvPr/>
            </p:nvSpPr>
            <p:spPr>
              <a:xfrm>
                <a:off x="1919160" y="5062440"/>
                <a:ext cx="4676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3. What is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𝒍𝒊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𝒔𝑹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731811-25B1-FC4A-92F7-0440CFF7A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5062440"/>
                <a:ext cx="4676280" cy="369332"/>
              </a:xfrm>
              <a:prstGeom prst="rect">
                <a:avLst/>
              </a:prstGeom>
              <a:blipFill>
                <a:blip r:embed="rId20"/>
                <a:stretch>
                  <a:fillRect l="-135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86229A-AD6D-244A-BE2F-5D579B0D0589}"/>
                  </a:ext>
                </a:extLst>
              </p:cNvPr>
              <p:cNvSpPr/>
              <p:nvPr/>
            </p:nvSpPr>
            <p:spPr>
              <a:xfrm>
                <a:off x="2110254" y="5394070"/>
                <a:ext cx="1192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86229A-AD6D-244A-BE2F-5D579B0D0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54" y="5394070"/>
                <a:ext cx="119218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EED5994F-5B8A-0F42-AA9F-93F3DC2F3737}"/>
              </a:ext>
            </a:extLst>
          </p:cNvPr>
          <p:cNvSpPr txBox="1"/>
          <p:nvPr/>
        </p:nvSpPr>
        <p:spPr>
          <a:xfrm>
            <a:off x="1919160" y="5906572"/>
            <a:ext cx="557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What does this tell us about the need for control action once we’re at steady state?</a:t>
            </a:r>
          </a:p>
        </p:txBody>
      </p:sp>
    </p:spTree>
    <p:extLst>
      <p:ext uri="{BB962C8B-B14F-4D97-AF65-F5344CB8AC3E}">
        <p14:creationId xmlns:p14="http://schemas.microsoft.com/office/powerpoint/2010/main" val="8131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2" grpId="0"/>
      <p:bldP spid="53" grpId="0"/>
      <p:bldP spid="54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  <a:p>
            <a:r>
              <a:rPr lang="en-US" dirty="0"/>
              <a:t>Properties of Laplace transforms</a:t>
            </a:r>
          </a:p>
          <a:p>
            <a:r>
              <a:rPr lang="en-US" dirty="0"/>
              <a:t>Building more complex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Calcuating</a:t>
            </a:r>
            <a:r>
              <a:rPr lang="en-US" dirty="0"/>
              <a:t>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/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in series, a convolution.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blipFill>
                <a:blip r:embed="rId9"/>
                <a:stretch>
                  <a:fillRect l="-1741" t="-24000" r="-199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/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blipFill>
                <a:blip r:embed="rId10"/>
                <a:stretch>
                  <a:fillRect l="-6061" t="-2128" r="-151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/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/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  <a:blipFill>
                <a:blip r:embed="rId12"/>
                <a:stretch>
                  <a:fillRect l="-1299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is the difference between R3 and S3.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blipFill>
                <a:blip r:embed="rId13"/>
                <a:stretch>
                  <a:fillRect l="-1857" t="-24000" r="-2122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/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blipFill>
                <a:blip r:embed="rId14"/>
                <a:stretch>
                  <a:fillRect l="-6557" r="-16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/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blipFill>
                <a:blip r:embed="rId15"/>
                <a:stretch>
                  <a:fillRect l="-2679" r="-535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/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blipFill>
                <a:blip r:embed="rId16"/>
                <a:stretch>
                  <a:fillRect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/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blipFill>
                <a:blip r:embed="rId17"/>
                <a:stretch>
                  <a:fillRect l="-73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blipFill>
                <a:blip r:embed="rId18"/>
                <a:stretch>
                  <a:fillRect l="-1027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72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3990513" cy="838200"/>
          </a:xfrm>
        </p:spPr>
        <p:txBody>
          <a:bodyPr/>
          <a:lstStyle/>
          <a:p>
            <a:r>
              <a:rPr lang="en-US" dirty="0"/>
              <a:t>General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8399" y="2192145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99" y="2192145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982605" y="2493011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24716" y="235115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775638" y="2652994"/>
            <a:ext cx="439451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26557" y="2502073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508127" y="27882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7" y="2788291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033855" y="252261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193220" y="4062238"/>
                <a:ext cx="1671996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20" y="4062238"/>
                <a:ext cx="1671996" cy="733149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5088" y="3043501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088" y="3043501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5885441" y="2512341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240892" y="4927487"/>
                <a:ext cx="510441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92" y="4927487"/>
                <a:ext cx="5104411" cy="586699"/>
              </a:xfrm>
              <a:prstGeom prst="rect">
                <a:avLst/>
              </a:prstGeom>
              <a:blipFill>
                <a:blip r:embed="rId6"/>
                <a:stretch>
                  <a:fillRect l="-248" t="-2083" r="-12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049" y="2189423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049" y="2189423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936207" y="2499351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7222" y="2194866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222" y="2194866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15380" y="2504794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0356" y="3043260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356" y="3043260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2907768" y="3360734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2762" y="3040538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62" y="3040538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4920552" y="3358012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3937690" y="2496629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036091" y="3355294"/>
            <a:ext cx="198660" cy="271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386196" y="2088073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96" y="2088073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770555" y="2068917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5" y="2068917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65BA03F-5AF1-9A40-A44D-865A78F17C9C}"/>
              </a:ext>
            </a:extLst>
          </p:cNvPr>
          <p:cNvGrpSpPr/>
          <p:nvPr/>
        </p:nvGrpSpPr>
        <p:grpSpPr>
          <a:xfrm>
            <a:off x="4446895" y="2447291"/>
            <a:ext cx="396240" cy="91440"/>
            <a:chOff x="4874079" y="5263243"/>
            <a:chExt cx="396240" cy="914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2EF914-0BA0-5C41-9828-F832AD034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78F834-0354-2046-8D3C-41AC2B943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CAEB420-7249-7144-AFC5-2DE84B98D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080D776-46C3-6D4C-A08F-F02BFC26BB03}"/>
              </a:ext>
            </a:extLst>
          </p:cNvPr>
          <p:cNvGrpSpPr/>
          <p:nvPr/>
        </p:nvGrpSpPr>
        <p:grpSpPr>
          <a:xfrm>
            <a:off x="4419778" y="3309574"/>
            <a:ext cx="396240" cy="91440"/>
            <a:chOff x="4874079" y="5263243"/>
            <a:chExt cx="396240" cy="9144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8A53630-C254-8C4C-BB35-50AC702E7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08BB2B9-F62E-EB4F-9932-6C6D585F1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0479146-03B7-3846-A02E-99B5F1C41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7EB3E9-CD44-A44B-AB02-81E8189CB5CD}"/>
              </a:ext>
            </a:extLst>
          </p:cNvPr>
          <p:cNvSpPr txBox="1"/>
          <p:nvPr/>
        </p:nvSpPr>
        <p:spPr>
          <a:xfrm>
            <a:off x="6697306" y="51448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275009-1513-4245-AA9A-123D22E411AA}"/>
              </a:ext>
            </a:extLst>
          </p:cNvPr>
          <p:cNvGrpSpPr/>
          <p:nvPr/>
        </p:nvGrpSpPr>
        <p:grpSpPr>
          <a:xfrm>
            <a:off x="6526802" y="420303"/>
            <a:ext cx="2306479" cy="838200"/>
            <a:chOff x="2265521" y="1669063"/>
            <a:chExt cx="4190818" cy="146521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DB1675-C8C3-4A47-80CE-3DBB2A892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5415" y="1669064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A62B21C-3F5D-2741-BA93-FDC84CB552FC}"/>
                </a:ext>
              </a:extLst>
            </p:cNvPr>
            <p:cNvCxnSpPr>
              <a:cxnSpLocks/>
              <a:stCxn id="60" idx="3"/>
              <a:endCxn id="44" idx="1"/>
            </p:cNvCxnSpPr>
            <p:nvPr/>
          </p:nvCxnSpPr>
          <p:spPr>
            <a:xfrm>
              <a:off x="4280883" y="1986538"/>
              <a:ext cx="624532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42E42BA-CDAC-1E4A-8CF2-659D4EB1D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4285" y="1977660"/>
              <a:ext cx="712054" cy="1431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2574E7-05E2-7D41-9723-999B2D0DE66F}"/>
                    </a:ext>
                  </a:extLst>
                </p:cNvPr>
                <p:cNvSpPr/>
                <p:nvPr/>
              </p:nvSpPr>
              <p:spPr>
                <a:xfrm>
                  <a:off x="4799280" y="1759215"/>
                  <a:ext cx="773838" cy="359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2574E7-05E2-7D41-9723-999B2D0DE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280" y="1759215"/>
                  <a:ext cx="773838" cy="359832"/>
                </a:xfrm>
                <a:prstGeom prst="rect">
                  <a:avLst/>
                </a:prstGeom>
                <a:blipFill>
                  <a:blip r:embed="rId13"/>
                  <a:stretch>
                    <a:fillRect r="-8571" b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A87366-5062-9242-B150-96311A462A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669063"/>
                  <a:ext cx="712055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A87366-5062-9242-B150-96311A462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669063"/>
                  <a:ext cx="712055" cy="63495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839F630-5CBD-2449-BA54-960D164E5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521" y="1990986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6E4E4D4-9AF7-4044-B52B-88CBA24487C2}"/>
                </a:ext>
              </a:extLst>
            </p:cNvPr>
            <p:cNvSpPr/>
            <p:nvPr/>
          </p:nvSpPr>
          <p:spPr>
            <a:xfrm>
              <a:off x="2938511" y="182674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+</a:t>
              </a:r>
            </a:p>
          </p:txBody>
        </p: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9DADDA7B-B75D-0241-8A44-3D491D24BE32}"/>
                </a:ext>
              </a:extLst>
            </p:cNvPr>
            <p:cNvCxnSpPr>
              <a:cxnSpLocks/>
              <a:stCxn id="44" idx="3"/>
              <a:endCxn id="66" idx="3"/>
            </p:cNvCxnSpPr>
            <p:nvPr/>
          </p:nvCxnSpPr>
          <p:spPr>
            <a:xfrm flipH="1">
              <a:off x="4912631" y="1986539"/>
              <a:ext cx="636349" cy="830268"/>
            </a:xfrm>
            <a:prstGeom prst="bentConnector3">
              <a:avLst>
                <a:gd name="adj1" fmla="val -35924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C9E583A-5DB8-6E4F-8408-AB9CD5F2EB4A}"/>
                </a:ext>
              </a:extLst>
            </p:cNvPr>
            <p:cNvCxnSpPr>
              <a:cxnSpLocks/>
              <a:stCxn id="62" idx="6"/>
              <a:endCxn id="60" idx="1"/>
            </p:cNvCxnSpPr>
            <p:nvPr/>
          </p:nvCxnSpPr>
          <p:spPr>
            <a:xfrm>
              <a:off x="3240352" y="1977660"/>
              <a:ext cx="328476" cy="887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81E1B5-6432-B843-AA3A-84D422CB7B61}"/>
                    </a:ext>
                  </a:extLst>
                </p:cNvPr>
                <p:cNvSpPr txBox="1"/>
                <p:nvPr/>
              </p:nvSpPr>
              <p:spPr>
                <a:xfrm>
                  <a:off x="2756252" y="2222334"/>
                  <a:ext cx="229235" cy="239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81E1B5-6432-B843-AA3A-84D422CB7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252" y="2222334"/>
                  <a:ext cx="229235" cy="239888"/>
                </a:xfrm>
                <a:prstGeom prst="rect">
                  <a:avLst/>
                </a:prstGeom>
                <a:blipFill>
                  <a:blip r:embed="rId15"/>
                  <a:stretch>
                    <a:fillRect l="-18182" r="-9091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852928F-A773-354B-8866-61873372A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82700" y="2499332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852928F-A773-354B-8866-61873372A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700" y="2499332"/>
                  <a:ext cx="929931" cy="63495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5A9C25B3-7D0E-454C-81C2-59BE82F12D08}"/>
                </a:ext>
              </a:extLst>
            </p:cNvPr>
            <p:cNvCxnSpPr>
              <a:cxnSpLocks/>
              <a:stCxn id="66" idx="1"/>
              <a:endCxn id="62" idx="4"/>
            </p:cNvCxnSpPr>
            <p:nvPr/>
          </p:nvCxnSpPr>
          <p:spPr>
            <a:xfrm rot="10800000">
              <a:off x="3089432" y="2128581"/>
              <a:ext cx="893268" cy="688227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FC72EF-7EBF-D54D-BDE5-30E54B48ECDB}"/>
                  </a:ext>
                </a:extLst>
              </p:cNvPr>
              <p:cNvSpPr txBox="1"/>
              <p:nvPr/>
            </p:nvSpPr>
            <p:spPr>
              <a:xfrm>
                <a:off x="6618444" y="1394751"/>
                <a:ext cx="2214837" cy="548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FC72EF-7EBF-D54D-BDE5-30E54B48E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444" y="1394751"/>
                <a:ext cx="2214837" cy="548676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46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1983-B496-D44D-844F-98F25996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D077-BE4E-AE43-90CE-D1A0FDBC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creating control systems as we go so get noise and disturbances.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6A4C3-9F94-2844-B8EB-190F5F5C0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544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2365-AE7C-504D-93FC-561A21F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54" y="3240346"/>
            <a:ext cx="6317791" cy="245864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Rules for drawing block diagrams</a:t>
            </a:r>
          </a:p>
          <a:p>
            <a:r>
              <a:rPr lang="en-US" sz="2000" dirty="0"/>
              <a:t>Arrows are directional signals</a:t>
            </a:r>
          </a:p>
          <a:p>
            <a:pPr lvl="1"/>
            <a:r>
              <a:rPr lang="en-US" sz="1600" dirty="0"/>
              <a:t>May be labelled with the name of the signal</a:t>
            </a:r>
          </a:p>
          <a:p>
            <a:r>
              <a:rPr lang="en-US" sz="2000" dirty="0"/>
              <a:t>Boxes are SISO (single input single output) systems</a:t>
            </a:r>
          </a:p>
          <a:p>
            <a:pPr lvl="1"/>
            <a:r>
              <a:rPr lang="en-US" sz="1600" dirty="0"/>
              <a:t>Internal label is the transfer function</a:t>
            </a:r>
          </a:p>
          <a:p>
            <a:pPr lvl="1"/>
            <a:r>
              <a:rPr lang="en-US" sz="1600" dirty="0"/>
              <a:t>External label (if any) is the name of the system</a:t>
            </a:r>
          </a:p>
          <a:p>
            <a:r>
              <a:rPr lang="en-US" sz="2000" dirty="0"/>
              <a:t>Filled circles are connectors that add signals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1977519" y="2685138"/>
            <a:ext cx="49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Changing System Behavior With Control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3470087" y="1411933"/>
            <a:ext cx="3462995" cy="751576"/>
            <a:chOff x="5163950" y="1948269"/>
            <a:chExt cx="3462995" cy="7515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16FC95-931A-8A40-9860-5AA912BA0AB0}"/>
              </a:ext>
            </a:extLst>
          </p:cNvPr>
          <p:cNvCxnSpPr>
            <a:cxnSpLocks/>
          </p:cNvCxnSpPr>
          <p:nvPr/>
        </p:nvCxnSpPr>
        <p:spPr>
          <a:xfrm>
            <a:off x="1319854" y="184636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C5E13C7-022D-C443-A884-71DBA6D0FA2D}"/>
              </a:ext>
            </a:extLst>
          </p:cNvPr>
          <p:cNvSpPr/>
          <p:nvPr/>
        </p:nvSpPr>
        <p:spPr>
          <a:xfrm>
            <a:off x="1961965" y="170450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DA802F1-0CB0-EB45-8932-706F9F3E5D15}"/>
              </a:ext>
            </a:extLst>
          </p:cNvPr>
          <p:cNvCxnSpPr>
            <a:cxnSpLocks/>
            <a:stCxn id="45" idx="3"/>
            <a:endCxn id="16" idx="4"/>
          </p:cNvCxnSpPr>
          <p:nvPr/>
        </p:nvCxnSpPr>
        <p:spPr>
          <a:xfrm flipH="1">
            <a:off x="2112886" y="1794082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8EEA35-4BA1-264C-866F-3C3320C89C5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263806" y="1848314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/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1BE0D-FB8E-E344-9A3B-8BB9798E8390}"/>
              </a:ext>
            </a:extLst>
          </p:cNvPr>
          <p:cNvCxnSpPr>
            <a:cxnSpLocks/>
          </p:cNvCxnSpPr>
          <p:nvPr/>
        </p:nvCxnSpPr>
        <p:spPr>
          <a:xfrm>
            <a:off x="6390011" y="179408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426B0B-D738-7446-B45A-A83D2D3F4615}"/>
              </a:ext>
            </a:extLst>
          </p:cNvPr>
          <p:cNvSpPr txBox="1"/>
          <p:nvPr/>
        </p:nvSpPr>
        <p:spPr>
          <a:xfrm>
            <a:off x="297164" y="141193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Reference: R3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E29043-C09F-DD43-8D8A-E1312690EDCA}"/>
              </a:ext>
            </a:extLst>
          </p:cNvPr>
          <p:cNvSpPr txBox="1"/>
          <p:nvPr/>
        </p:nvSpPr>
        <p:spPr>
          <a:xfrm>
            <a:off x="2455531" y="1120177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031F2-49CA-7644-A210-3EBDBC6A2FB1}"/>
              </a:ext>
            </a:extLst>
          </p:cNvPr>
          <p:cNvSpPr txBox="1"/>
          <p:nvPr/>
        </p:nvSpPr>
        <p:spPr>
          <a:xfrm>
            <a:off x="1464329" y="5925234"/>
            <a:ext cx="496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derive the transfer function of the composed system from the block diagram.</a:t>
            </a:r>
          </a:p>
        </p:txBody>
      </p:sp>
    </p:spTree>
    <p:extLst>
      <p:ext uri="{BB962C8B-B14F-4D97-AF65-F5344CB8AC3E}">
        <p14:creationId xmlns:p14="http://schemas.microsoft.com/office/powerpoint/2010/main" val="33308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0" grpId="0" animBg="1"/>
      <p:bldP spid="16" grpId="0" animBg="1"/>
      <p:bldP spid="29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407875" y="20795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01450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0145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454175" y="291786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 (Systems in parallel)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4151CC-0B5C-0F43-ACE3-4424B917C0C9}"/>
              </a:ext>
            </a:extLst>
          </p:cNvPr>
          <p:cNvSpPr txBox="1"/>
          <p:nvPr/>
        </p:nvSpPr>
        <p:spPr>
          <a:xfrm>
            <a:off x="273387" y="1224792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properties are used to construct the Laplace transform of a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9802-73A1-C846-BBD1-950D820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Convolution of a Signal With a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C96B-E1E4-6E4B-A4BA-131E89E2A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377EC-7E32-4D4A-B10E-DD8DC03E1A85}"/>
              </a:ext>
            </a:extLst>
          </p:cNvPr>
          <p:cNvSpPr/>
          <p:nvPr/>
        </p:nvSpPr>
        <p:spPr>
          <a:xfrm>
            <a:off x="1704510" y="1056438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8D0347-7DFC-3C4F-AF0A-CA1E762FF0A1}"/>
              </a:ext>
            </a:extLst>
          </p:cNvPr>
          <p:cNvSpPr txBox="1"/>
          <p:nvPr/>
        </p:nvSpPr>
        <p:spPr>
          <a:xfrm>
            <a:off x="2814214" y="106145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E804A0-6FF3-EB43-8B65-F9118F818389}"/>
              </a:ext>
            </a:extLst>
          </p:cNvPr>
          <p:cNvSpPr txBox="1"/>
          <p:nvPr/>
        </p:nvSpPr>
        <p:spPr>
          <a:xfrm>
            <a:off x="1661594" y="106145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/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Operation (</a:t>
                </a:r>
                <a:r>
                  <a:rPr lang="en-US" b="1" u="sng" dirty="0"/>
                  <a:t>Convolution</a:t>
                </a:r>
                <a:r>
                  <a:rPr lang="en-US" b="1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Put input in history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Calculate output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blipFill>
                <a:blip r:embed="rId4"/>
                <a:stretch>
                  <a:fillRect l="-2632" t="-18033" b="-10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A498D0-B45A-CD40-9649-D019EF315247}"/>
              </a:ext>
            </a:extLst>
          </p:cNvPr>
          <p:cNvCxnSpPr>
            <a:cxnSpLocks/>
          </p:cNvCxnSpPr>
          <p:nvPr/>
        </p:nvCxnSpPr>
        <p:spPr>
          <a:xfrm flipV="1">
            <a:off x="1189608" y="168203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/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/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F523E-2D4D-0E40-AD3A-D46176D34929}"/>
              </a:ext>
            </a:extLst>
          </p:cNvPr>
          <p:cNvCxnSpPr>
            <a:cxnSpLocks/>
          </p:cNvCxnSpPr>
          <p:nvPr/>
        </p:nvCxnSpPr>
        <p:spPr>
          <a:xfrm flipV="1">
            <a:off x="3723810" y="164804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/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73C4157-50E2-9C48-8717-2EFD314247C6}"/>
              </a:ext>
            </a:extLst>
          </p:cNvPr>
          <p:cNvSpPr/>
          <p:nvPr/>
        </p:nvSpPr>
        <p:spPr>
          <a:xfrm>
            <a:off x="1186779" y="2855644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2676F80-E605-3547-8908-77D90D633325}"/>
              </a:ext>
            </a:extLst>
          </p:cNvPr>
          <p:cNvSpPr txBox="1"/>
          <p:nvPr/>
        </p:nvSpPr>
        <p:spPr>
          <a:xfrm>
            <a:off x="2296483" y="28606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CE6AF83-DDF1-D94B-BBA2-A6A5A2EAE895}"/>
              </a:ext>
            </a:extLst>
          </p:cNvPr>
          <p:cNvSpPr txBox="1"/>
          <p:nvPr/>
        </p:nvSpPr>
        <p:spPr>
          <a:xfrm>
            <a:off x="1143863" y="286066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CD4C52-CDDE-A74B-8453-7093EB0B5D97}"/>
              </a:ext>
            </a:extLst>
          </p:cNvPr>
          <p:cNvCxnSpPr>
            <a:cxnSpLocks/>
          </p:cNvCxnSpPr>
          <p:nvPr/>
        </p:nvCxnSpPr>
        <p:spPr>
          <a:xfrm flipV="1">
            <a:off x="671877" y="3481245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/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/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=10∗1=10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A4D22F-3838-0F4B-938C-C80E553B063B}"/>
              </a:ext>
            </a:extLst>
          </p:cNvPr>
          <p:cNvCxnSpPr>
            <a:cxnSpLocks/>
          </p:cNvCxnSpPr>
          <p:nvPr/>
        </p:nvCxnSpPr>
        <p:spPr>
          <a:xfrm flipV="1">
            <a:off x="3206079" y="344724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/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/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97935E0-EA12-164D-BC90-B1159FB1FE96}"/>
              </a:ext>
            </a:extLst>
          </p:cNvPr>
          <p:cNvSpPr txBox="1"/>
          <p:nvPr/>
        </p:nvSpPr>
        <p:spPr>
          <a:xfrm>
            <a:off x="2297276" y="5011448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4BC817-254B-C54B-8AC1-017F31A7B08A}"/>
              </a:ext>
            </a:extLst>
          </p:cNvPr>
          <p:cNvSpPr txBox="1"/>
          <p:nvPr/>
        </p:nvSpPr>
        <p:spPr>
          <a:xfrm>
            <a:off x="1144656" y="5011448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DB128-41B2-A84E-894D-2FF2719E13D5}"/>
              </a:ext>
            </a:extLst>
          </p:cNvPr>
          <p:cNvCxnSpPr>
            <a:cxnSpLocks/>
          </p:cNvCxnSpPr>
          <p:nvPr/>
        </p:nvCxnSpPr>
        <p:spPr>
          <a:xfrm flipV="1">
            <a:off x="672670" y="563203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/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/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CDFA1B-1C2F-7A43-BBA1-0225D4ABE8A5}"/>
              </a:ext>
            </a:extLst>
          </p:cNvPr>
          <p:cNvCxnSpPr>
            <a:cxnSpLocks/>
          </p:cNvCxnSpPr>
          <p:nvPr/>
        </p:nvCxnSpPr>
        <p:spPr>
          <a:xfrm flipV="1">
            <a:off x="3206872" y="5598037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/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/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=10∗0.8+6∗10=14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3E794C2-7DE6-B94D-B508-6BF4C690B5D9}"/>
              </a:ext>
            </a:extLst>
          </p:cNvPr>
          <p:cNvSpPr/>
          <p:nvPr/>
        </p:nvSpPr>
        <p:spPr>
          <a:xfrm>
            <a:off x="271183" y="5729437"/>
            <a:ext cx="1140366" cy="76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22D56-2303-584C-8884-8C7CB196C411}"/>
              </a:ext>
            </a:extLst>
          </p:cNvPr>
          <p:cNvSpPr/>
          <p:nvPr/>
        </p:nvSpPr>
        <p:spPr>
          <a:xfrm>
            <a:off x="1187572" y="5006432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r="-10625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0000" r="-625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75F83-BECF-A14B-BECA-A21667D2FE85}"/>
              </a:ext>
            </a:extLst>
          </p:cNvPr>
          <p:cNvCxnSpPr/>
          <p:nvPr/>
        </p:nvCxnSpPr>
        <p:spPr>
          <a:xfrm>
            <a:off x="2039525" y="3565857"/>
            <a:ext cx="25695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99DA1-93D7-8B47-BBFB-D7ED8BAED13C}"/>
              </a:ext>
            </a:extLst>
          </p:cNvPr>
          <p:cNvCxnSpPr>
            <a:cxnSpLocks/>
          </p:cNvCxnSpPr>
          <p:nvPr/>
        </p:nvCxnSpPr>
        <p:spPr>
          <a:xfrm flipV="1">
            <a:off x="2058074" y="5719073"/>
            <a:ext cx="295244" cy="28223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E22E11-2FAF-0540-9320-539846DC86ED}"/>
              </a:ext>
            </a:extLst>
          </p:cNvPr>
          <p:cNvCxnSpPr>
            <a:cxnSpLocks/>
          </p:cNvCxnSpPr>
          <p:nvPr/>
        </p:nvCxnSpPr>
        <p:spPr>
          <a:xfrm>
            <a:off x="2052248" y="5715167"/>
            <a:ext cx="301070" cy="2678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/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57E4203-A3C4-6447-AC33-98E7C26D0ED9}"/>
              </a:ext>
            </a:extLst>
          </p:cNvPr>
          <p:cNvSpPr/>
          <p:nvPr/>
        </p:nvSpPr>
        <p:spPr>
          <a:xfrm>
            <a:off x="5703155" y="2901939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t="-4762" r="-106250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4762" r="-6250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AB12EDE-84B4-D949-8257-45820FA01027}"/>
              </a:ext>
            </a:extLst>
          </p:cNvPr>
          <p:cNvSpPr txBox="1"/>
          <p:nvPr/>
        </p:nvSpPr>
        <p:spPr>
          <a:xfrm>
            <a:off x="6812859" y="290695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3125" t="-4762" r="-10312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6452" t="-4762" r="-6452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1326590-57ED-4F4E-9058-1B302BC66677}"/>
              </a:ext>
            </a:extLst>
          </p:cNvPr>
          <p:cNvSpPr txBox="1"/>
          <p:nvPr/>
        </p:nvSpPr>
        <p:spPr>
          <a:xfrm>
            <a:off x="5660239" y="290695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A49AA8-14C4-9440-AF91-16BC79D2CAC5}"/>
              </a:ext>
            </a:extLst>
          </p:cNvPr>
          <p:cNvCxnSpPr>
            <a:cxnSpLocks/>
          </p:cNvCxnSpPr>
          <p:nvPr/>
        </p:nvCxnSpPr>
        <p:spPr>
          <a:xfrm flipV="1">
            <a:off x="5188253" y="3527540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/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29FC5B-71A8-4549-991A-1276FB137220}"/>
              </a:ext>
            </a:extLst>
          </p:cNvPr>
          <p:cNvCxnSpPr>
            <a:cxnSpLocks/>
          </p:cNvCxnSpPr>
          <p:nvPr/>
        </p:nvCxnSpPr>
        <p:spPr>
          <a:xfrm flipV="1">
            <a:off x="7722455" y="3493544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/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B51CB1-D0BD-D044-866A-BBE5B84207CB}"/>
              </a:ext>
            </a:extLst>
          </p:cNvPr>
          <p:cNvCxnSpPr>
            <a:cxnSpLocks/>
          </p:cNvCxnSpPr>
          <p:nvPr/>
        </p:nvCxnSpPr>
        <p:spPr>
          <a:xfrm>
            <a:off x="6555901" y="3612152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/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/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/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814F96-8AD9-CA45-97A0-59717FBE2593}"/>
              </a:ext>
            </a:extLst>
          </p:cNvPr>
          <p:cNvCxnSpPr>
            <a:cxnSpLocks/>
          </p:cNvCxnSpPr>
          <p:nvPr/>
        </p:nvCxnSpPr>
        <p:spPr>
          <a:xfrm>
            <a:off x="6534721" y="3854144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B6F9A7-B2EF-2F49-B1B6-D1B7A1827EE9}"/>
              </a:ext>
            </a:extLst>
          </p:cNvPr>
          <p:cNvCxnSpPr>
            <a:cxnSpLocks/>
          </p:cNvCxnSpPr>
          <p:nvPr/>
        </p:nvCxnSpPr>
        <p:spPr>
          <a:xfrm flipV="1">
            <a:off x="6519171" y="3565937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/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/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  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  <a:blipFill>
                <a:blip r:embed="rId2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7" grpId="0"/>
      <p:bldP spid="39" grpId="0"/>
      <p:bldP spid="40" grpId="0"/>
      <p:bldP spid="42" grpId="0"/>
      <p:bldP spid="45" grpId="0" animBg="1"/>
      <p:bldP spid="48" grpId="0"/>
      <p:bldP spid="50" grpId="0"/>
      <p:bldP spid="52" grpId="0"/>
      <p:bldP spid="53" grpId="0"/>
      <p:bldP spid="55" grpId="0"/>
      <p:bldP spid="56" grpId="0"/>
      <p:bldP spid="57" grpId="0" animBg="1"/>
      <p:bldP spid="46" grpId="0" animBg="1"/>
      <p:bldP spid="66" grpId="0" animBg="1"/>
      <p:bldP spid="67" grpId="0" animBg="1"/>
      <p:bldP spid="69" grpId="0"/>
      <p:bldP spid="71" grpId="0"/>
      <p:bldP spid="73" grpId="0"/>
      <p:bldP spid="76" grpId="0"/>
      <p:bldP spid="78" grpId="0"/>
      <p:bldP spid="79" grpId="0"/>
      <p:bldP spid="80" grpId="0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Systems in Series</a:t>
            </a:r>
            <a:endParaRPr lang="en-US" sz="32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0000" r="-1186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948" r="-237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4590275" y="136154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577701" y="1649441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687405" y="1654457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534785" y="165445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1062799" y="227504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97001" y="2241046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430447" y="2359654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409267" y="2601646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93717" y="2313439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517638" y="4275745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blipFill>
                <a:blip r:embed="rId10"/>
                <a:stretch>
                  <a:fillRect l="-2041" r="-408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blipFill>
                <a:blip r:embed="rId11"/>
                <a:stretch>
                  <a:fillRect l="-613" t="-4255" r="-1534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339577" y="3640045"/>
            <a:ext cx="5565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Systems/signals in series are a convolution.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2F593-897F-3E44-8529-883D05957E08}"/>
              </a:ext>
            </a:extLst>
          </p:cNvPr>
          <p:cNvSpPr txBox="1"/>
          <p:nvPr/>
        </p:nvSpPr>
        <p:spPr>
          <a:xfrm>
            <a:off x="4590275" y="2341930"/>
            <a:ext cx="403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/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/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  <a:blipFill>
                <a:blip r:embed="rId1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  <p:bldP spid="35" grpId="0"/>
      <p:bldP spid="36" grpId="0"/>
      <p:bldP spid="37" grpId="0"/>
      <p:bldP spid="39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Control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C842D8-DF0E-1A4D-BF13-D92C23E6BD21}"/>
              </a:ext>
            </a:extLst>
          </p:cNvPr>
          <p:cNvGrpSpPr/>
          <p:nvPr/>
        </p:nvGrpSpPr>
        <p:grpSpPr>
          <a:xfrm>
            <a:off x="1408907" y="1248129"/>
            <a:ext cx="5853027" cy="2086503"/>
            <a:chOff x="1408907" y="1248129"/>
            <a:chExt cx="5853027" cy="20865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071E2E-A15E-5D4F-876F-77FA41845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76869A-F792-4646-99AB-D5CD5BD1CE0D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546971-AF83-4F46-89B6-E357F4318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02FF2D-409D-964A-BE3F-E9E9CBEF9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7B6B5-EAC9-EB4C-AB54-3E419CC5B10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5EA6E0D-2A7E-784C-8661-1403A42B4261}"/>
                </a:ext>
              </a:extLst>
            </p:cNvPr>
            <p:cNvCxnSpPr>
              <a:cxnSpLocks/>
              <a:stCxn id="8" idx="3"/>
              <a:endCxn id="17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88341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A30DC2-055F-7A41-B0CB-BA4390C5CEC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E19E86-608C-DB4F-8611-7EC3EA9AEBA9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B58E68-E027-4E49-9A67-F8595853859B}"/>
                </a:ext>
              </a:extLst>
            </p:cNvPr>
            <p:cNvSpPr txBox="1"/>
            <p:nvPr/>
          </p:nvSpPr>
          <p:spPr>
            <a:xfrm>
              <a:off x="1408907" y="1308717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CD1D59-2465-7B42-AA57-7F407C1C0DD5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A21F7F-C7A7-0747-938E-BD37739D7B9F}"/>
                </a:ext>
              </a:extLst>
            </p:cNvPr>
            <p:cNvSpPr txBox="1"/>
            <p:nvPr/>
          </p:nvSpPr>
          <p:spPr>
            <a:xfrm>
              <a:off x="6209200" y="1308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C9185A-27AC-834E-BB9D-B59BC4B3A836}"/>
                </a:ext>
              </a:extLst>
            </p:cNvPr>
            <p:cNvSpPr txBox="1"/>
            <p:nvPr/>
          </p:nvSpPr>
          <p:spPr>
            <a:xfrm>
              <a:off x="2700544" y="12481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E22454-B627-3A47-A0ED-72107C15F46A}"/>
                </a:ext>
              </a:extLst>
            </p:cNvPr>
            <p:cNvSpPr txBox="1"/>
            <p:nvPr/>
          </p:nvSpPr>
          <p:spPr>
            <a:xfrm>
              <a:off x="4543976" y="1307111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/>
              <p:nvPr/>
            </p:nvSpPr>
            <p:spPr>
              <a:xfrm>
                <a:off x="2045120" y="4126479"/>
                <a:ext cx="3419590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120" y="4126479"/>
                <a:ext cx="3419590" cy="744243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E9168B6-4009-CB41-97E8-27D95AABEB15}"/>
              </a:ext>
            </a:extLst>
          </p:cNvPr>
          <p:cNvSpPr txBox="1"/>
          <p:nvPr/>
        </p:nvSpPr>
        <p:spPr>
          <a:xfrm>
            <a:off x="1974688" y="5353003"/>
            <a:ext cx="4896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use this terminology and notation.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3C87B5-41B7-794F-9983-3CF07CD8D0F3}"/>
                  </a:ext>
                </a:extLst>
              </p:cNvPr>
              <p:cNvSpPr txBox="1"/>
              <p:nvPr/>
            </p:nvSpPr>
            <p:spPr>
              <a:xfrm>
                <a:off x="6719115" y="2443635"/>
                <a:ext cx="1608454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3C87B5-41B7-794F-9983-3CF07CD8D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115" y="2443635"/>
                <a:ext cx="1608454" cy="744243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FD6CE9-8E38-E14D-93BE-648FF069797E}"/>
                  </a:ext>
                </a:extLst>
              </p:cNvPr>
              <p:cNvSpPr txBox="1"/>
              <p:nvPr/>
            </p:nvSpPr>
            <p:spPr>
              <a:xfrm>
                <a:off x="6713341" y="3168618"/>
                <a:ext cx="1618072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FD6CE9-8E38-E14D-93BE-648FF0697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341" y="3168618"/>
                <a:ext cx="1618072" cy="744243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7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196478</TotalTime>
  <Words>1879</Words>
  <Application>Microsoft Macintosh PowerPoint</Application>
  <PresentationFormat>On-screen Show (4:3)</PresentationFormat>
  <Paragraphs>497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13: Control Systems  </vt:lpstr>
      <vt:lpstr>Agenda</vt:lpstr>
      <vt:lpstr>Notes</vt:lpstr>
      <vt:lpstr>System Abstraction for Reaction Networks</vt:lpstr>
      <vt:lpstr>Block Diagrams</vt:lpstr>
      <vt:lpstr>Properties of Laplace Transforms</vt:lpstr>
      <vt:lpstr>Convolution of a Signal With a System</vt:lpstr>
      <vt:lpstr>Systems in Series</vt:lpstr>
      <vt:lpstr>Feedback Control System</vt:lpstr>
      <vt:lpstr>Calculating Transfer Functions In Diagrams</vt:lpstr>
      <vt:lpstr>Calculating Transfer Functions In Diagrams-1</vt:lpstr>
      <vt:lpstr>Application of Analysis</vt:lpstr>
      <vt:lpstr>Measurement Noise</vt:lpstr>
      <vt:lpstr>Adding a Filter</vt:lpstr>
      <vt:lpstr>Analysis of a More Complicated System</vt:lpstr>
      <vt:lpstr>Disturbances</vt:lpstr>
      <vt:lpstr>Disturbances</vt:lpstr>
      <vt:lpstr>BACKUP</vt:lpstr>
      <vt:lpstr>Finding e(∞)</vt:lpstr>
      <vt:lpstr>Calcuating Transfer Functions In Diagrams</vt:lpstr>
      <vt:lpstr>General Solution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3132</cp:revision>
  <dcterms:created xsi:type="dcterms:W3CDTF">2008-11-04T22:35:39Z</dcterms:created>
  <dcterms:modified xsi:type="dcterms:W3CDTF">2022-04-22T23:33:41Z</dcterms:modified>
</cp:coreProperties>
</file>