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523" r:id="rId3"/>
    <p:sldId id="524" r:id="rId4"/>
    <p:sldId id="525" r:id="rId5"/>
    <p:sldId id="528" r:id="rId6"/>
    <p:sldId id="530" r:id="rId7"/>
    <p:sldId id="526" r:id="rId8"/>
    <p:sldId id="527" r:id="rId9"/>
    <p:sldId id="529" r:id="rId10"/>
    <p:sldId id="531" r:id="rId11"/>
    <p:sldId id="532" r:id="rId12"/>
    <p:sldId id="533" r:id="rId13"/>
    <p:sldId id="534" r:id="rId14"/>
    <p:sldId id="535" r:id="rId15"/>
    <p:sldId id="536" r:id="rId16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58"/>
    <p:restoredTop sz="86459"/>
  </p:normalViewPr>
  <p:slideViewPr>
    <p:cSldViewPr snapToGrid="0" snapToObjects="1">
      <p:cViewPr varScale="1">
        <p:scale>
          <a:sx n="144" d="100"/>
          <a:sy n="144" d="100"/>
        </p:scale>
        <p:origin x="92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5/30/22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5/30/22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which are scalars and which </a:t>
            </a:r>
            <a:r>
              <a:rPr lang="en-US"/>
              <a:t>are vectors.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14480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doesn’t a filter help with measurement noise? Verify transfer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64546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X(s) is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674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Specify the dimensions of the matrices and their products.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7306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Specify the dimensions of the matrices and their products.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16630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Specify the dimensions of the matrices and their products.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57442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Specify the dimensions of the matrices and their products.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90665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how to check algebra by considering </a:t>
            </a:r>
            <a:r>
              <a:rPr lang="en-US" dirty="0" err="1"/>
              <a:t>k_p</a:t>
            </a:r>
            <a:r>
              <a:rPr lang="en-US" dirty="0"/>
              <a:t> = 0 and expecting the eigenvalues of the original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05392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0221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83.png"/><Relationship Id="rId10" Type="http://schemas.openxmlformats.org/officeDocument/2006/relationships/image" Target="../media/image88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Relationship Id="rId14" Type="http://schemas.openxmlformats.org/officeDocument/2006/relationships/image" Target="../media/image9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4.png"/><Relationship Id="rId18" Type="http://schemas.openxmlformats.org/officeDocument/2006/relationships/image" Target="../media/image11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12" Type="http://schemas.openxmlformats.org/officeDocument/2006/relationships/image" Target="../media/image103.png"/><Relationship Id="rId17" Type="http://schemas.openxmlformats.org/officeDocument/2006/relationships/image" Target="../media/image117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6.png"/><Relationship Id="rId11" Type="http://schemas.openxmlformats.org/officeDocument/2006/relationships/image" Target="../media/image102.png"/><Relationship Id="rId5" Type="http://schemas.openxmlformats.org/officeDocument/2006/relationships/image" Target="../media/image95.png"/><Relationship Id="rId15" Type="http://schemas.openxmlformats.org/officeDocument/2006/relationships/image" Target="../media/image115.png"/><Relationship Id="rId10" Type="http://schemas.openxmlformats.org/officeDocument/2006/relationships/image" Target="../media/image101.png"/><Relationship Id="rId4" Type="http://schemas.openxmlformats.org/officeDocument/2006/relationships/image" Target="../media/image94.png"/><Relationship Id="rId9" Type="http://schemas.openxmlformats.org/officeDocument/2006/relationships/image" Target="../media/image100.png"/><Relationship Id="rId14" Type="http://schemas.openxmlformats.org/officeDocument/2006/relationships/image" Target="../media/image1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image" Target="../media/image120.png"/><Relationship Id="rId7" Type="http://schemas.openxmlformats.org/officeDocument/2006/relationships/image" Target="../media/image124.png"/><Relationship Id="rId12" Type="http://schemas.openxmlformats.org/officeDocument/2006/relationships/image" Target="../media/image128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3.png"/><Relationship Id="rId11" Type="http://schemas.openxmlformats.org/officeDocument/2006/relationships/image" Target="../media/image127.png"/><Relationship Id="rId5" Type="http://schemas.openxmlformats.org/officeDocument/2006/relationships/image" Target="../media/image122.png"/><Relationship Id="rId10" Type="http://schemas.openxmlformats.org/officeDocument/2006/relationships/image" Target="../media/image27.png"/><Relationship Id="rId4" Type="http://schemas.openxmlformats.org/officeDocument/2006/relationships/image" Target="../media/image121.png"/><Relationship Id="rId9" Type="http://schemas.openxmlformats.org/officeDocument/2006/relationships/image" Target="../media/image126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131.png"/><Relationship Id="rId26" Type="http://schemas.openxmlformats.org/officeDocument/2006/relationships/image" Target="../media/image139.png"/><Relationship Id="rId21" Type="http://schemas.openxmlformats.org/officeDocument/2006/relationships/image" Target="../media/image134.png"/><Relationship Id="rId12" Type="http://schemas.openxmlformats.org/officeDocument/2006/relationships/image" Target="../media/image19.png"/><Relationship Id="rId17" Type="http://schemas.openxmlformats.org/officeDocument/2006/relationships/image" Target="../media/image130.png"/><Relationship Id="rId25" Type="http://schemas.openxmlformats.org/officeDocument/2006/relationships/image" Target="../media/image138.png"/><Relationship Id="rId16" Type="http://schemas.openxmlformats.org/officeDocument/2006/relationships/image" Target="../media/image129.png"/><Relationship Id="rId20" Type="http://schemas.openxmlformats.org/officeDocument/2006/relationships/image" Target="../media/image133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18.png"/><Relationship Id="rId24" Type="http://schemas.openxmlformats.org/officeDocument/2006/relationships/image" Target="../media/image137.png"/><Relationship Id="rId15" Type="http://schemas.openxmlformats.org/officeDocument/2006/relationships/image" Target="../media/image22.png"/><Relationship Id="rId23" Type="http://schemas.openxmlformats.org/officeDocument/2006/relationships/image" Target="../media/image136.png"/><Relationship Id="rId28" Type="http://schemas.openxmlformats.org/officeDocument/2006/relationships/image" Target="../media/image141.png"/><Relationship Id="rId10" Type="http://schemas.openxmlformats.org/officeDocument/2006/relationships/image" Target="../media/image17.png"/><Relationship Id="rId19" Type="http://schemas.openxmlformats.org/officeDocument/2006/relationships/image" Target="../media/image132.png"/><Relationship Id="rId14" Type="http://schemas.openxmlformats.org/officeDocument/2006/relationships/image" Target="../media/image21.png"/><Relationship Id="rId22" Type="http://schemas.openxmlformats.org/officeDocument/2006/relationships/image" Target="../media/image135.png"/><Relationship Id="rId27" Type="http://schemas.openxmlformats.org/officeDocument/2006/relationships/image" Target="../media/image1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1410.png"/><Relationship Id="rId7" Type="http://schemas.openxmlformats.org/officeDocument/2006/relationships/image" Target="../media/image14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4.png"/><Relationship Id="rId5" Type="http://schemas.openxmlformats.org/officeDocument/2006/relationships/image" Target="../media/image143.png"/><Relationship Id="rId10" Type="http://schemas.openxmlformats.org/officeDocument/2006/relationships/image" Target="../media/image147.png"/><Relationship Id="rId4" Type="http://schemas.openxmlformats.org/officeDocument/2006/relationships/image" Target="../media/image142.png"/><Relationship Id="rId9" Type="http://schemas.openxmlformats.org/officeDocument/2006/relationships/image" Target="../media/image146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0.png"/><Relationship Id="rId18" Type="http://schemas.openxmlformats.org/officeDocument/2006/relationships/image" Target="../media/image155.png"/><Relationship Id="rId26" Type="http://schemas.openxmlformats.org/officeDocument/2006/relationships/image" Target="../media/image163.png"/><Relationship Id="rId3" Type="http://schemas.openxmlformats.org/officeDocument/2006/relationships/image" Target="../media/image148.png"/><Relationship Id="rId21" Type="http://schemas.openxmlformats.org/officeDocument/2006/relationships/image" Target="../media/image158.png"/><Relationship Id="rId12" Type="http://schemas.openxmlformats.org/officeDocument/2006/relationships/image" Target="../media/image149.png"/><Relationship Id="rId17" Type="http://schemas.openxmlformats.org/officeDocument/2006/relationships/image" Target="../media/image154.png"/><Relationship Id="rId25" Type="http://schemas.openxmlformats.org/officeDocument/2006/relationships/image" Target="../media/image162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53.png"/><Relationship Id="rId20" Type="http://schemas.openxmlformats.org/officeDocument/2006/relationships/image" Target="../media/image157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180.png"/><Relationship Id="rId24" Type="http://schemas.openxmlformats.org/officeDocument/2006/relationships/image" Target="../media/image161.png"/><Relationship Id="rId15" Type="http://schemas.openxmlformats.org/officeDocument/2006/relationships/image" Target="../media/image152.png"/><Relationship Id="rId23" Type="http://schemas.openxmlformats.org/officeDocument/2006/relationships/image" Target="../media/image160.png"/><Relationship Id="rId19" Type="http://schemas.openxmlformats.org/officeDocument/2006/relationships/image" Target="../media/image156.png"/><Relationship Id="rId14" Type="http://schemas.openxmlformats.org/officeDocument/2006/relationships/image" Target="../media/image151.png"/><Relationship Id="rId22" Type="http://schemas.openxmlformats.org/officeDocument/2006/relationships/image" Target="../media/image15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3.png"/><Relationship Id="rId3" Type="http://schemas.openxmlformats.org/officeDocument/2006/relationships/image" Target="../media/image6.png"/><Relationship Id="rId7" Type="http://schemas.openxmlformats.org/officeDocument/2006/relationships/image" Target="../media/image108.png"/><Relationship Id="rId12" Type="http://schemas.openxmlformats.org/officeDocument/2006/relationships/image" Target="../media/image11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7.png"/><Relationship Id="rId11" Type="http://schemas.openxmlformats.org/officeDocument/2006/relationships/image" Target="../media/image111.png"/><Relationship Id="rId5" Type="http://schemas.openxmlformats.org/officeDocument/2006/relationships/image" Target="../media/image106.png"/><Relationship Id="rId15" Type="http://schemas.openxmlformats.org/officeDocument/2006/relationships/image" Target="../media/image8.png"/><Relationship Id="rId10" Type="http://schemas.openxmlformats.org/officeDocument/2006/relationships/image" Target="../media/image110.png"/><Relationship Id="rId4" Type="http://schemas.openxmlformats.org/officeDocument/2006/relationships/image" Target="../media/image105.png"/><Relationship Id="rId9" Type="http://schemas.openxmlformats.org/officeDocument/2006/relationships/image" Target="../media/image99.png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26" Type="http://schemas.openxmlformats.org/officeDocument/2006/relationships/image" Target="../media/image50.png"/><Relationship Id="rId3" Type="http://schemas.openxmlformats.org/officeDocument/2006/relationships/image" Target="../media/image53.png"/><Relationship Id="rId21" Type="http://schemas.openxmlformats.org/officeDocument/2006/relationships/image" Target="../media/image71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5" Type="http://schemas.openxmlformats.org/officeDocument/2006/relationships/image" Target="../media/image49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6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24" Type="http://schemas.openxmlformats.org/officeDocument/2006/relationships/image" Target="../media/image48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23" Type="http://schemas.openxmlformats.org/officeDocument/2006/relationships/image" Target="../media/image47.png"/><Relationship Id="rId10" Type="http://schemas.openxmlformats.org/officeDocument/2006/relationships/image" Target="../media/image60.png"/><Relationship Id="rId19" Type="http://schemas.openxmlformats.org/officeDocument/2006/relationships/image" Target="../media/image69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Relationship Id="rId22" Type="http://schemas.openxmlformats.org/officeDocument/2006/relationships/image" Target="../media/image72.png"/><Relationship Id="rId27" Type="http://schemas.openxmlformats.org/officeDocument/2006/relationships/image" Target="../media/image7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u="sng" dirty="0"/>
              <a:t>Design of Full State Feedback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1E6BB-176A-0643-AEB2-331290FD5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016"/>
            <a:ext cx="4633274" cy="838200"/>
          </a:xfrm>
        </p:spPr>
        <p:txBody>
          <a:bodyPr/>
          <a:lstStyle/>
          <a:p>
            <a:r>
              <a:rPr lang="en-US" dirty="0"/>
              <a:t>Running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889E5E-152C-BB4E-AEEE-3AEDA580EA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0847D06-89DC-8E4F-AD67-1A0771B2C343}"/>
                  </a:ext>
                </a:extLst>
              </p:cNvPr>
              <p:cNvSpPr txBox="1"/>
              <p:nvPr/>
            </p:nvSpPr>
            <p:spPr>
              <a:xfrm>
                <a:off x="402969" y="1104793"/>
                <a:ext cx="6714266" cy="3397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sub>
                              </m:s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0847D06-89DC-8E4F-AD67-1A0771B2C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69" y="1104793"/>
                <a:ext cx="6714266" cy="339773"/>
              </a:xfrm>
              <a:prstGeom prst="rect">
                <a:avLst/>
              </a:prstGeom>
              <a:blipFill>
                <a:blip r:embed="rId2"/>
                <a:stretch>
                  <a:fillRect t="-10714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5B83F701-6B6A-134F-9264-29C7C368341B}"/>
              </a:ext>
            </a:extLst>
          </p:cNvPr>
          <p:cNvGrpSpPr/>
          <p:nvPr/>
        </p:nvGrpSpPr>
        <p:grpSpPr>
          <a:xfrm>
            <a:off x="97494" y="2688425"/>
            <a:ext cx="8992654" cy="1215428"/>
            <a:chOff x="97494" y="2608525"/>
            <a:chExt cx="8992654" cy="12154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119FC8DD-52A2-714C-97CF-E384F960795C}"/>
                    </a:ext>
                  </a:extLst>
                </p:cNvPr>
                <p:cNvSpPr/>
                <p:nvPr/>
              </p:nvSpPr>
              <p:spPr>
                <a:xfrm>
                  <a:off x="325514" y="2608525"/>
                  <a:ext cx="7071615" cy="7117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sSub>
                                  <m:sSub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b>
                                </m:sSub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e>
                            </m:d>
                          </m:e>
                        </m:func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119FC8DD-52A2-714C-97CF-E384F96079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514" y="2608525"/>
                  <a:ext cx="7071615" cy="71179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DF91462-E677-1942-A75B-8625CD9C67E7}"/>
                    </a:ext>
                  </a:extLst>
                </p:cNvPr>
                <p:cNvSpPr/>
                <p:nvPr/>
              </p:nvSpPr>
              <p:spPr>
                <a:xfrm>
                  <a:off x="97494" y="3393963"/>
                  <a:ext cx="8992654" cy="4299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DF91462-E677-1942-A75B-8625CD9C67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94" y="3393963"/>
                  <a:ext cx="8992654" cy="429990"/>
                </a:xfrm>
                <a:prstGeom prst="rect">
                  <a:avLst/>
                </a:prstGeom>
                <a:blipFill>
                  <a:blip r:embed="rId4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67983CF-EB10-5646-B148-ADC3BF7AE87C}"/>
                  </a:ext>
                </a:extLst>
              </p:cNvPr>
              <p:cNvSpPr/>
              <p:nvPr/>
            </p:nvSpPr>
            <p:spPr>
              <a:xfrm>
                <a:off x="665729" y="3870644"/>
                <a:ext cx="3181705" cy="423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67983CF-EB10-5646-B148-ADC3BF7AE8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29" y="3870644"/>
                <a:ext cx="3181705" cy="423770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73716EC-24E5-8B43-908D-F15B4CAF2581}"/>
                  </a:ext>
                </a:extLst>
              </p:cNvPr>
              <p:cNvSpPr/>
              <p:nvPr/>
            </p:nvSpPr>
            <p:spPr>
              <a:xfrm>
                <a:off x="717727" y="4231145"/>
                <a:ext cx="4442050" cy="423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73716EC-24E5-8B43-908D-F15B4CAF25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27" y="4231145"/>
                <a:ext cx="4442050" cy="423770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CADFF7E2-ED6E-D643-B77C-167C31CD7953}"/>
              </a:ext>
            </a:extLst>
          </p:cNvPr>
          <p:cNvGrpSpPr/>
          <p:nvPr/>
        </p:nvGrpSpPr>
        <p:grpSpPr>
          <a:xfrm>
            <a:off x="448805" y="1563159"/>
            <a:ext cx="8397123" cy="1022848"/>
            <a:chOff x="448805" y="1518769"/>
            <a:chExt cx="8397123" cy="10228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D6A6B2A-8484-8040-981F-8F8B11CD2153}"/>
                    </a:ext>
                  </a:extLst>
                </p:cNvPr>
                <p:cNvSpPr/>
                <p:nvPr/>
              </p:nvSpPr>
              <p:spPr>
                <a:xfrm>
                  <a:off x="448805" y="1530072"/>
                  <a:ext cx="5370829" cy="6760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𝒃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a14:m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D6A6B2A-8484-8040-981F-8F8B11CD21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05" y="1530072"/>
                  <a:ext cx="5370829" cy="676083"/>
                </a:xfrm>
                <a:prstGeom prst="rect">
                  <a:avLst/>
                </a:prstGeom>
                <a:blipFill>
                  <a:blip r:embed="rId7"/>
                  <a:stretch>
                    <a:fillRect b="-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86D7F3B5-CB58-3043-8BB0-5DA1CD159A3E}"/>
                    </a:ext>
                  </a:extLst>
                </p:cNvPr>
                <p:cNvSpPr/>
                <p:nvPr/>
              </p:nvSpPr>
              <p:spPr>
                <a:xfrm>
                  <a:off x="5619467" y="1518769"/>
                  <a:ext cx="3226461" cy="6497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86D7F3B5-CB58-3043-8BB0-5DA1CD159A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9467" y="1518769"/>
                  <a:ext cx="3226461" cy="64973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CE33EB4-D9C5-6541-B27B-E9FECB8E2458}"/>
                </a:ext>
              </a:extLst>
            </p:cNvPr>
            <p:cNvGrpSpPr/>
            <p:nvPr/>
          </p:nvGrpSpPr>
          <p:grpSpPr>
            <a:xfrm>
              <a:off x="4323890" y="1934714"/>
              <a:ext cx="1323439" cy="606903"/>
              <a:chOff x="4323890" y="2014616"/>
              <a:chExt cx="1323439" cy="606903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100F8AB-6ACD-5E48-A8CB-FEBB250EF6C8}"/>
                  </a:ext>
                </a:extLst>
              </p:cNvPr>
              <p:cNvSpPr txBox="1"/>
              <p:nvPr/>
            </p:nvSpPr>
            <p:spPr>
              <a:xfrm rot="16200000">
                <a:off x="4721755" y="1616751"/>
                <a:ext cx="527709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/>
                  <a:t>{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D0B783CB-ABE3-9645-B6D4-A5E88E31656E}"/>
                      </a:ext>
                    </a:extLst>
                  </p:cNvPr>
                  <p:cNvSpPr/>
                  <p:nvPr/>
                </p:nvSpPr>
                <p:spPr>
                  <a:xfrm>
                    <a:off x="4763790" y="2313742"/>
                    <a:ext cx="442172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D0B783CB-ABE3-9645-B6D4-A5E88E31656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3790" y="2313742"/>
                    <a:ext cx="442172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C26ABEF-3C30-1247-80D8-23A673B9E326}"/>
              </a:ext>
            </a:extLst>
          </p:cNvPr>
          <p:cNvGrpSpPr/>
          <p:nvPr/>
        </p:nvGrpSpPr>
        <p:grpSpPr>
          <a:xfrm>
            <a:off x="6161450" y="360372"/>
            <a:ext cx="2657844" cy="643236"/>
            <a:chOff x="665623" y="2566480"/>
            <a:chExt cx="2657844" cy="6432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EB57FC6-0662-DF48-BB68-832B683CC689}"/>
                    </a:ext>
                  </a:extLst>
                </p:cNvPr>
                <p:cNvSpPr txBox="1"/>
                <p:nvPr/>
              </p:nvSpPr>
              <p:spPr>
                <a:xfrm>
                  <a:off x="671331" y="2566480"/>
                  <a:ext cx="2652136" cy="2875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EB57FC6-0662-DF48-BB68-832B683CC6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331" y="2566480"/>
                  <a:ext cx="2652136" cy="287515"/>
                </a:xfrm>
                <a:prstGeom prst="rect">
                  <a:avLst/>
                </a:prstGeom>
                <a:blipFill>
                  <a:blip r:embed="rId10"/>
                  <a:stretch>
                    <a:fillRect l="-1429" t="-13043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9DABF6C1-32B0-4F45-9A12-0674901F3BBD}"/>
                    </a:ext>
                  </a:extLst>
                </p:cNvPr>
                <p:cNvSpPr txBox="1"/>
                <p:nvPr/>
              </p:nvSpPr>
              <p:spPr>
                <a:xfrm>
                  <a:off x="665623" y="2922201"/>
                  <a:ext cx="2484333" cy="2875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9DABF6C1-32B0-4F45-9A12-0674901F3B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623" y="2922201"/>
                  <a:ext cx="2484333" cy="287515"/>
                </a:xfrm>
                <a:prstGeom prst="rect">
                  <a:avLst/>
                </a:prstGeom>
                <a:blipFill>
                  <a:blip r:embed="rId11"/>
                  <a:stretch>
                    <a:fillRect l="-1531" t="-12500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4D60C3F3-CCF8-0547-90C4-F0BA74B81DDF}"/>
              </a:ext>
            </a:extLst>
          </p:cNvPr>
          <p:cNvSpPr/>
          <p:nvPr/>
        </p:nvSpPr>
        <p:spPr>
          <a:xfrm>
            <a:off x="457200" y="5631310"/>
            <a:ext cx="891519" cy="5397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A05ED42-68E2-C14C-8BDF-ED707859B708}"/>
              </a:ext>
            </a:extLst>
          </p:cNvPr>
          <p:cNvGrpSpPr/>
          <p:nvPr/>
        </p:nvGrpSpPr>
        <p:grpSpPr>
          <a:xfrm>
            <a:off x="262725" y="4890967"/>
            <a:ext cx="6642011" cy="1150779"/>
            <a:chOff x="262725" y="4664358"/>
            <a:chExt cx="6642011" cy="11507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DBD2CD7E-9D46-7A41-AA18-072E3E934586}"/>
                    </a:ext>
                  </a:extLst>
                </p:cNvPr>
                <p:cNvSpPr/>
                <p:nvPr/>
              </p:nvSpPr>
              <p:spPr>
                <a:xfrm>
                  <a:off x="262725" y="4664358"/>
                  <a:ext cx="6642011" cy="4327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sSub>
                              <m:sSub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DBD2CD7E-9D46-7A41-AA18-072E3E9345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725" y="4664358"/>
                  <a:ext cx="6642011" cy="432747"/>
                </a:xfrm>
                <a:prstGeom prst="rect">
                  <a:avLst/>
                </a:prstGeom>
                <a:blipFill>
                  <a:blip r:embed="rId12"/>
                  <a:stretch>
                    <a:fillRect t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B0032F1B-4B65-B741-85AE-B14C491ED47C}"/>
                    </a:ext>
                  </a:extLst>
                </p:cNvPr>
                <p:cNvSpPr/>
                <p:nvPr/>
              </p:nvSpPr>
              <p:spPr>
                <a:xfrm>
                  <a:off x="712864" y="5055238"/>
                  <a:ext cx="205614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B0032F1B-4B65-B741-85AE-B14C491ED4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64" y="5055238"/>
                  <a:ext cx="2056140" cy="400110"/>
                </a:xfrm>
                <a:prstGeom prst="rect">
                  <a:avLst/>
                </a:prstGeom>
                <a:blipFill>
                  <a:blip r:embed="rId13"/>
                  <a:stretch>
                    <a:fillRect t="-6250" b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EF126838-0A5E-1940-8658-C1BB7B246769}"/>
                    </a:ext>
                  </a:extLst>
                </p:cNvPr>
                <p:cNvSpPr/>
                <p:nvPr/>
              </p:nvSpPr>
              <p:spPr>
                <a:xfrm>
                  <a:off x="723860" y="5415027"/>
                  <a:ext cx="135178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EF126838-0A5E-1940-8658-C1BB7B2467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860" y="5415027"/>
                  <a:ext cx="1351780" cy="400110"/>
                </a:xfrm>
                <a:prstGeom prst="rect">
                  <a:avLst/>
                </a:prstGeom>
                <a:blipFill>
                  <a:blip r:embed="rId14"/>
                  <a:stretch>
                    <a:fillRect t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587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EA1E6BB-176A-0643-AEB2-331290FD57A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304016"/>
                <a:ext cx="8229600" cy="838200"/>
              </a:xfrm>
            </p:spPr>
            <p:txBody>
              <a:bodyPr/>
              <a:lstStyle/>
              <a:p>
                <a:r>
                  <a:rPr lang="en-US" dirty="0"/>
                  <a:t>Solve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EA1E6BB-176A-0643-AEB2-331290FD57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304016"/>
                <a:ext cx="8229600" cy="838200"/>
              </a:xfrm>
              <a:blipFill>
                <a:blip r:embed="rId3"/>
                <a:stretch>
                  <a:fillRect t="-12121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889E5E-152C-BB4E-AEEE-3AEDA580EA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9ED3539-14C5-AE46-8541-E71183993AD9}"/>
                  </a:ext>
                </a:extLst>
              </p:cNvPr>
              <p:cNvSpPr/>
              <p:nvPr/>
            </p:nvSpPr>
            <p:spPr>
              <a:xfrm>
                <a:off x="580780" y="915969"/>
                <a:ext cx="5380447" cy="6760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𝒃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9ED3539-14C5-AE46-8541-E71183993A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80" y="915969"/>
                <a:ext cx="5380447" cy="676083"/>
              </a:xfrm>
              <a:prstGeom prst="rect">
                <a:avLst/>
              </a:prstGeom>
              <a:blipFill>
                <a:blip r:embed="rId4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102B29F6-3E06-CE4F-A657-9BD79042415A}"/>
              </a:ext>
            </a:extLst>
          </p:cNvPr>
          <p:cNvGrpSpPr/>
          <p:nvPr/>
        </p:nvGrpSpPr>
        <p:grpSpPr>
          <a:xfrm>
            <a:off x="457200" y="2908996"/>
            <a:ext cx="7755633" cy="748140"/>
            <a:chOff x="457200" y="2333949"/>
            <a:chExt cx="7755633" cy="7481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867983CF-EB10-5646-B148-ADC3BF7AE87C}"/>
                    </a:ext>
                  </a:extLst>
                </p:cNvPr>
                <p:cNvSpPr/>
                <p:nvPr/>
              </p:nvSpPr>
              <p:spPr>
                <a:xfrm>
                  <a:off x="457200" y="2658319"/>
                  <a:ext cx="3181705" cy="4237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867983CF-EB10-5646-B148-ADC3BF7AE8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2658319"/>
                  <a:ext cx="3181705" cy="423770"/>
                </a:xfrm>
                <a:prstGeom prst="rect">
                  <a:avLst/>
                </a:prstGeom>
                <a:blipFill>
                  <a:blip r:embed="rId5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A73716EC-24E5-8B43-908D-F15B4CAF2581}"/>
                    </a:ext>
                  </a:extLst>
                </p:cNvPr>
                <p:cNvSpPr/>
                <p:nvPr/>
              </p:nvSpPr>
              <p:spPr>
                <a:xfrm>
                  <a:off x="3814257" y="2658319"/>
                  <a:ext cx="4398576" cy="4237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A73716EC-24E5-8B43-908D-F15B4CAF25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4257" y="2658319"/>
                  <a:ext cx="4398576" cy="423770"/>
                </a:xfrm>
                <a:prstGeom prst="rect">
                  <a:avLst/>
                </a:prstGeom>
                <a:blipFill>
                  <a:blip r:embed="rId6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0D8C7B4-013D-9542-B1DE-B3A3E00231C0}"/>
                    </a:ext>
                  </a:extLst>
                </p:cNvPr>
                <p:cNvSpPr txBox="1"/>
                <p:nvPr/>
              </p:nvSpPr>
              <p:spPr>
                <a:xfrm>
                  <a:off x="533645" y="2333949"/>
                  <a:ext cx="3784882" cy="4265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From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a14:m>
                  <a:r>
                    <a:rPr lang="en-US" sz="2000" dirty="0"/>
                    <a:t>, we know that:</a:t>
                  </a: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0D8C7B4-013D-9542-B1DE-B3A3E00231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645" y="2333949"/>
                  <a:ext cx="3784882" cy="426527"/>
                </a:xfrm>
                <a:prstGeom prst="rect">
                  <a:avLst/>
                </a:prstGeom>
                <a:blipFill>
                  <a:blip r:embed="rId7"/>
                  <a:stretch>
                    <a:fillRect l="-2013" t="-5714"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1A43B1D-EC92-C24D-9607-7E6D138EE134}"/>
              </a:ext>
            </a:extLst>
          </p:cNvPr>
          <p:cNvGrpSpPr/>
          <p:nvPr/>
        </p:nvGrpSpPr>
        <p:grpSpPr>
          <a:xfrm>
            <a:off x="525789" y="3900384"/>
            <a:ext cx="3656642" cy="793231"/>
            <a:chOff x="525789" y="3325337"/>
            <a:chExt cx="3656642" cy="7932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B0032F1B-4B65-B741-85AE-B14C491ED47C}"/>
                    </a:ext>
                  </a:extLst>
                </p:cNvPr>
                <p:cNvSpPr/>
                <p:nvPr/>
              </p:nvSpPr>
              <p:spPr>
                <a:xfrm>
                  <a:off x="533645" y="3718458"/>
                  <a:ext cx="205614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B0032F1B-4B65-B741-85AE-B14C491ED4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645" y="3718458"/>
                  <a:ext cx="2056140" cy="400110"/>
                </a:xfrm>
                <a:prstGeom prst="rect">
                  <a:avLst/>
                </a:prstGeom>
                <a:blipFill>
                  <a:blip r:embed="rId8"/>
                  <a:stretch>
                    <a:fillRect t="-3030"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EF126838-0A5E-1940-8658-C1BB7B246769}"/>
                    </a:ext>
                  </a:extLst>
                </p:cNvPr>
                <p:cNvSpPr/>
                <p:nvPr/>
              </p:nvSpPr>
              <p:spPr>
                <a:xfrm>
                  <a:off x="2805587" y="3680356"/>
                  <a:ext cx="135178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EF126838-0A5E-1940-8658-C1BB7B2467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5587" y="3680356"/>
                  <a:ext cx="1351780" cy="400110"/>
                </a:xfrm>
                <a:prstGeom prst="rect">
                  <a:avLst/>
                </a:prstGeom>
                <a:blipFill>
                  <a:blip r:embed="rId9"/>
                  <a:stretch>
                    <a:fillRect t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F68D871-6C5F-7847-A8E2-FA2F4295F048}"/>
                    </a:ext>
                  </a:extLst>
                </p:cNvPr>
                <p:cNvSpPr txBox="1"/>
                <p:nvPr/>
              </p:nvSpPr>
              <p:spPr>
                <a:xfrm>
                  <a:off x="525789" y="3325337"/>
                  <a:ext cx="3656642" cy="4265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From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a14:m>
                  <a:r>
                    <a:rPr lang="en-US" sz="2000" dirty="0"/>
                    <a:t>, we know that:</a:t>
                  </a: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F68D871-6C5F-7847-A8E2-FA2F4295F0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9" y="3325337"/>
                  <a:ext cx="3656642" cy="426527"/>
                </a:xfrm>
                <a:prstGeom prst="rect">
                  <a:avLst/>
                </a:prstGeom>
                <a:blipFill>
                  <a:blip r:embed="rId10"/>
                  <a:stretch>
                    <a:fillRect l="-1730" t="-8824" r="-692" b="-205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570BFF6-8045-654D-8492-C4748D6A9DE3}"/>
              </a:ext>
            </a:extLst>
          </p:cNvPr>
          <p:cNvGrpSpPr/>
          <p:nvPr/>
        </p:nvGrpSpPr>
        <p:grpSpPr>
          <a:xfrm>
            <a:off x="1893377" y="5336830"/>
            <a:ext cx="4735271" cy="843318"/>
            <a:chOff x="1893377" y="4761783"/>
            <a:chExt cx="4735271" cy="8433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9416F3E-03E0-FF40-AD19-5DCBEA7D72D7}"/>
                    </a:ext>
                  </a:extLst>
                </p:cNvPr>
                <p:cNvSpPr/>
                <p:nvPr/>
              </p:nvSpPr>
              <p:spPr>
                <a:xfrm>
                  <a:off x="1893377" y="4761783"/>
                  <a:ext cx="4063869" cy="4237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−(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9416F3E-03E0-FF40-AD19-5DCBEA7D72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3377" y="4761783"/>
                  <a:ext cx="4063869" cy="423770"/>
                </a:xfrm>
                <a:prstGeom prst="rect">
                  <a:avLst/>
                </a:prstGeom>
                <a:blipFill>
                  <a:blip r:embed="rId11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6F173B97-C57D-1E40-B344-A4480744C6DC}"/>
                    </a:ext>
                  </a:extLst>
                </p:cNvPr>
                <p:cNvSpPr/>
                <p:nvPr/>
              </p:nvSpPr>
              <p:spPr>
                <a:xfrm>
                  <a:off x="1893377" y="5181331"/>
                  <a:ext cx="4735271" cy="4237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6F173B97-C57D-1E40-B344-A4480744C6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3377" y="5181331"/>
                  <a:ext cx="4735271" cy="423770"/>
                </a:xfrm>
                <a:prstGeom prst="rect">
                  <a:avLst/>
                </a:prstGeom>
                <a:blipFill>
                  <a:blip r:embed="rId12"/>
                  <a:stretch>
                    <a:fillRect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0D70B5A2-7016-C646-83DD-ECD8E9F9D971}"/>
              </a:ext>
            </a:extLst>
          </p:cNvPr>
          <p:cNvSpPr/>
          <p:nvPr/>
        </p:nvSpPr>
        <p:spPr>
          <a:xfrm>
            <a:off x="457200" y="5942031"/>
            <a:ext cx="891519" cy="5397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7347176-3E10-1640-955F-0974439A45B5}"/>
              </a:ext>
            </a:extLst>
          </p:cNvPr>
          <p:cNvGrpSpPr/>
          <p:nvPr/>
        </p:nvGrpSpPr>
        <p:grpSpPr>
          <a:xfrm>
            <a:off x="525789" y="4907588"/>
            <a:ext cx="3847207" cy="1259608"/>
            <a:chOff x="525789" y="4332541"/>
            <a:chExt cx="3847207" cy="12596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2C48A9C-1609-C64F-B22A-6A3EF894E051}"/>
                    </a:ext>
                  </a:extLst>
                </p:cNvPr>
                <p:cNvSpPr txBox="1"/>
                <p:nvPr/>
              </p:nvSpPr>
              <p:spPr>
                <a:xfrm>
                  <a:off x="525789" y="4332541"/>
                  <a:ext cx="3847207" cy="4001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Solve for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sz="2000" dirty="0"/>
                    <a:t> using:</a:t>
                  </a: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2C48A9C-1609-C64F-B22A-6A3EF894E0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9" y="4332541"/>
                  <a:ext cx="3847207" cy="400110"/>
                </a:xfrm>
                <a:prstGeom prst="rect">
                  <a:avLst/>
                </a:prstGeom>
                <a:blipFill>
                  <a:blip r:embed="rId13"/>
                  <a:stretch>
                    <a:fillRect l="-1645" t="-6061" r="-658" b="-242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91C65190-858C-F540-8F79-08AA3D036A3A}"/>
                    </a:ext>
                  </a:extLst>
                </p:cNvPr>
                <p:cNvSpPr/>
                <p:nvPr/>
              </p:nvSpPr>
              <p:spPr>
                <a:xfrm>
                  <a:off x="580780" y="4789002"/>
                  <a:ext cx="110273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91C65190-858C-F540-8F79-08AA3D036A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780" y="4789002"/>
                  <a:ext cx="1102738" cy="400110"/>
                </a:xfrm>
                <a:prstGeom prst="rect">
                  <a:avLst/>
                </a:prstGeom>
                <a:blipFill>
                  <a:blip r:embed="rId14"/>
                  <a:stretch>
                    <a:fillRect t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C38927D4-D576-3044-AC20-CEE9796CC222}"/>
                    </a:ext>
                  </a:extLst>
                </p:cNvPr>
                <p:cNvSpPr/>
                <p:nvPr/>
              </p:nvSpPr>
              <p:spPr>
                <a:xfrm>
                  <a:off x="580780" y="5192039"/>
                  <a:ext cx="111466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C38927D4-D576-3044-AC20-CEE9796CC2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780" y="5192039"/>
                  <a:ext cx="1114664" cy="400110"/>
                </a:xfrm>
                <a:prstGeom prst="rect">
                  <a:avLst/>
                </a:prstGeom>
                <a:blipFill>
                  <a:blip r:embed="rId15"/>
                  <a:stretch>
                    <a:fillRect t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21DEEC1-C4DA-4D43-BCAC-300F31B69B56}"/>
              </a:ext>
            </a:extLst>
          </p:cNvPr>
          <p:cNvGrpSpPr/>
          <p:nvPr/>
        </p:nvGrpSpPr>
        <p:grpSpPr>
          <a:xfrm>
            <a:off x="-2382" y="1985220"/>
            <a:ext cx="8793214" cy="723974"/>
            <a:chOff x="139020" y="2013501"/>
            <a:chExt cx="8793214" cy="72397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3EF1309-41B6-4943-8752-BC02A4E0B8FB}"/>
                </a:ext>
              </a:extLst>
            </p:cNvPr>
            <p:cNvSpPr/>
            <p:nvPr/>
          </p:nvSpPr>
          <p:spPr>
            <a:xfrm>
              <a:off x="457200" y="2013501"/>
              <a:ext cx="8475034" cy="7239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0E9CD70-0BF6-5744-8CFA-665DAE65F292}"/>
                    </a:ext>
                  </a:extLst>
                </p:cNvPr>
                <p:cNvSpPr txBox="1"/>
                <p:nvPr/>
              </p:nvSpPr>
              <p:spPr>
                <a:xfrm>
                  <a:off x="139020" y="2053555"/>
                  <a:ext cx="4282537" cy="27180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0E9CD70-0BF6-5744-8CFA-665DAE65F2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020" y="2053555"/>
                  <a:ext cx="4282537" cy="271806"/>
                </a:xfrm>
                <a:prstGeom prst="rect">
                  <a:avLst/>
                </a:prstGeom>
                <a:blipFill>
                  <a:blip r:embed="rId16"/>
                  <a:stretch>
                    <a:fillRect t="-13636"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F39B493D-05FA-574A-92C3-C45EA22C2B7C}"/>
                    </a:ext>
                  </a:extLst>
                </p:cNvPr>
                <p:cNvSpPr txBox="1"/>
                <p:nvPr/>
              </p:nvSpPr>
              <p:spPr>
                <a:xfrm>
                  <a:off x="563227" y="2415981"/>
                  <a:ext cx="5355953" cy="27180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F39B493D-05FA-574A-92C3-C45EA22C2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227" y="2415981"/>
                  <a:ext cx="5355953" cy="271806"/>
                </a:xfrm>
                <a:prstGeom prst="rect">
                  <a:avLst/>
                </a:prstGeom>
                <a:blipFill>
                  <a:blip r:embed="rId17"/>
                  <a:stretch>
                    <a:fillRect l="-473" t="-13636"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47AA2FD-E160-AF47-ADE8-82E105B431CE}"/>
                </a:ext>
              </a:extLst>
            </p:cNvPr>
            <p:cNvSpPr txBox="1"/>
            <p:nvPr/>
          </p:nvSpPr>
          <p:spPr>
            <a:xfrm>
              <a:off x="5854720" y="2035570"/>
              <a:ext cx="23727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Characteristic polynomial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BAE52B8-99D0-1647-A026-A29316815AB3}"/>
                </a:ext>
              </a:extLst>
            </p:cNvPr>
            <p:cNvSpPr txBox="1"/>
            <p:nvPr/>
          </p:nvSpPr>
          <p:spPr>
            <a:xfrm>
              <a:off x="5883001" y="2397996"/>
              <a:ext cx="30492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Desired characteristic polynomial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7821E79-C742-3A46-91D5-115CBB7B1AF5}"/>
              </a:ext>
            </a:extLst>
          </p:cNvPr>
          <p:cNvGrpSpPr/>
          <p:nvPr/>
        </p:nvGrpSpPr>
        <p:grpSpPr>
          <a:xfrm>
            <a:off x="4455865" y="1320611"/>
            <a:ext cx="1323439" cy="721172"/>
            <a:chOff x="4455865" y="1320611"/>
            <a:chExt cx="1323439" cy="72117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ABF782E-BFBD-3B41-99CE-EDF7FE23C342}"/>
                </a:ext>
              </a:extLst>
            </p:cNvPr>
            <p:cNvSpPr txBox="1"/>
            <p:nvPr/>
          </p:nvSpPr>
          <p:spPr>
            <a:xfrm rot="16200000">
              <a:off x="4853730" y="922746"/>
              <a:ext cx="52770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dirty="0"/>
                <a:t>{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2EFB2F71-EB1D-FE45-89E3-7B6F35695251}"/>
                    </a:ext>
                  </a:extLst>
                </p:cNvPr>
                <p:cNvSpPr/>
                <p:nvPr/>
              </p:nvSpPr>
              <p:spPr>
                <a:xfrm>
                  <a:off x="4983896" y="1672451"/>
                  <a:ext cx="5148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2EFB2F71-EB1D-FE45-89E3-7B6F356952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3896" y="1672451"/>
                  <a:ext cx="514820" cy="369332"/>
                </a:xfrm>
                <a:prstGeom prst="rect">
                  <a:avLst/>
                </a:prstGeom>
                <a:blipFill>
                  <a:blip r:embed="rId18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2599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CB2F5-E7C0-0940-9C82-81CC53C9C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9245"/>
            <a:ext cx="8229600" cy="838200"/>
          </a:xfrm>
        </p:spPr>
        <p:txBody>
          <a:bodyPr/>
          <a:lstStyle/>
          <a:p>
            <a:r>
              <a:rPr lang="en-US" dirty="0"/>
              <a:t>How Well Does State Feedback Work?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D1FC74-88C1-A648-AE8B-6EFFAEF8C1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2D8B25-9A9F-F945-838C-36A68BAF18F5}"/>
              </a:ext>
            </a:extLst>
          </p:cNvPr>
          <p:cNvGrpSpPr/>
          <p:nvPr/>
        </p:nvGrpSpPr>
        <p:grpSpPr>
          <a:xfrm>
            <a:off x="4458642" y="1475085"/>
            <a:ext cx="4228158" cy="1163800"/>
            <a:chOff x="1593744" y="4928040"/>
            <a:chExt cx="4228158" cy="11638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4992DF1-51E0-B645-A8D9-2032297581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0976" y="5083582"/>
              <a:ext cx="678383" cy="6693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A914231-CB77-CE45-8969-23F630473764}"/>
                </a:ext>
              </a:extLst>
            </p:cNvPr>
            <p:cNvCxnSpPr>
              <a:cxnSpLocks/>
              <a:stCxn id="15" idx="3"/>
              <a:endCxn id="11" idx="1"/>
            </p:cNvCxnSpPr>
            <p:nvPr/>
          </p:nvCxnSpPr>
          <p:spPr>
            <a:xfrm flipV="1">
              <a:off x="3326209" y="5418235"/>
              <a:ext cx="1074767" cy="150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279A7F2-55D2-4C45-903D-F0192AD45A2F}"/>
                </a:ext>
              </a:extLst>
            </p:cNvPr>
            <p:cNvCxnSpPr>
              <a:cxnSpLocks/>
            </p:cNvCxnSpPr>
            <p:nvPr/>
          </p:nvCxnSpPr>
          <p:spPr>
            <a:xfrm>
              <a:off x="5093868" y="5425135"/>
              <a:ext cx="630040" cy="310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BB27DE6-80EE-1D4C-B24A-E42D899E584A}"/>
                    </a:ext>
                  </a:extLst>
                </p:cNvPr>
                <p:cNvSpPr/>
                <p:nvPr/>
              </p:nvSpPr>
              <p:spPr>
                <a:xfrm>
                  <a:off x="4364142" y="5189119"/>
                  <a:ext cx="750577" cy="4001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BB27DE6-80EE-1D4C-B24A-E42D899E58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4142" y="5189119"/>
                  <a:ext cx="750577" cy="400112"/>
                </a:xfrm>
                <a:prstGeom prst="rect">
                  <a:avLst/>
                </a:prstGeom>
                <a:blipFill>
                  <a:blip r:embed="rId2"/>
                  <a:stretch>
                    <a:fillRect b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B700D72E-E617-1E4A-BFE9-080E9EB3F5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45967" y="5085082"/>
                  <a:ext cx="980242" cy="66930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B700D72E-E617-1E4A-BFE9-080E9EB3F5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5967" y="5085082"/>
                  <a:ext cx="980242" cy="66930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E1CF8D59-FCC3-6E47-8A58-6016FF41B61C}"/>
                    </a:ext>
                  </a:extLst>
                </p:cNvPr>
                <p:cNvSpPr/>
                <p:nvPr/>
              </p:nvSpPr>
              <p:spPr>
                <a:xfrm>
                  <a:off x="3447968" y="5691728"/>
                  <a:ext cx="691664" cy="400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1" i="1" dirty="0">
                      <a:solidFill>
                        <a:schemeClr val="tx1"/>
                      </a:solidFill>
                    </a:rPr>
                    <a:t>X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E1CF8D59-FCC3-6E47-8A58-6016FF41B6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7968" y="5691728"/>
                  <a:ext cx="691664" cy="400112"/>
                </a:xfrm>
                <a:prstGeom prst="rect">
                  <a:avLst/>
                </a:prstGeom>
                <a:blipFill>
                  <a:blip r:embed="rId4"/>
                  <a:stretch>
                    <a:fillRect l="-9091" t="-9375" r="-1818" b="-28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8BE397F1-3289-7147-AF36-F4236E273F26}"/>
                    </a:ext>
                  </a:extLst>
                </p:cNvPr>
                <p:cNvSpPr/>
                <p:nvPr/>
              </p:nvSpPr>
              <p:spPr>
                <a:xfrm>
                  <a:off x="3380939" y="4976010"/>
                  <a:ext cx="755243" cy="4001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8BE397F1-3289-7147-AF36-F4236E273F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0939" y="4976010"/>
                  <a:ext cx="755243" cy="400112"/>
                </a:xfrm>
                <a:prstGeom prst="rect">
                  <a:avLst/>
                </a:prstGeom>
                <a:blipFill>
                  <a:blip r:embed="rId5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387BFEB-3D58-7C43-984C-F9C864C1A80D}"/>
                    </a:ext>
                  </a:extLst>
                </p:cNvPr>
                <p:cNvSpPr/>
                <p:nvPr/>
              </p:nvSpPr>
              <p:spPr>
                <a:xfrm>
                  <a:off x="5066661" y="4928040"/>
                  <a:ext cx="755241" cy="4001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387BFEB-3D58-7C43-984C-F9C864C1A8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6661" y="4928040"/>
                  <a:ext cx="755241" cy="400112"/>
                </a:xfrm>
                <a:prstGeom prst="rect">
                  <a:avLst/>
                </a:prstGeom>
                <a:blipFill>
                  <a:blip r:embed="rId6"/>
                  <a:stretch>
                    <a:fillRect b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05331AB7-6CAF-D541-B6EC-D7FC37F696F0}"/>
                </a:ext>
              </a:extLst>
            </p:cNvPr>
            <p:cNvCxnSpPr>
              <a:cxnSpLocks/>
              <a:stCxn id="11" idx="2"/>
              <a:endCxn id="15" idx="2"/>
            </p:cNvCxnSpPr>
            <p:nvPr/>
          </p:nvCxnSpPr>
          <p:spPr>
            <a:xfrm rot="5400000">
              <a:off x="3787378" y="4801597"/>
              <a:ext cx="1501" cy="1904080"/>
            </a:xfrm>
            <a:prstGeom prst="bentConnector3">
              <a:avLst>
                <a:gd name="adj1" fmla="val 25378414"/>
              </a:avLst>
            </a:prstGeom>
            <a:ln w="571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74E6861-3CAA-9B4F-A267-72AC79698E81}"/>
                </a:ext>
              </a:extLst>
            </p:cNvPr>
            <p:cNvCxnSpPr>
              <a:cxnSpLocks/>
            </p:cNvCxnSpPr>
            <p:nvPr/>
          </p:nvCxnSpPr>
          <p:spPr>
            <a:xfrm>
              <a:off x="1726481" y="5425135"/>
              <a:ext cx="630040" cy="310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3A811B8A-DB48-6748-A429-5832E8FD9DA4}"/>
                    </a:ext>
                  </a:extLst>
                </p:cNvPr>
                <p:cNvSpPr/>
                <p:nvPr/>
              </p:nvSpPr>
              <p:spPr>
                <a:xfrm>
                  <a:off x="1593744" y="4991400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3A811B8A-DB48-6748-A429-5832E8FD9D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3744" y="4991400"/>
                  <a:ext cx="716863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1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79C2508-EC4F-F347-870B-57D20A600509}"/>
              </a:ext>
            </a:extLst>
          </p:cNvPr>
          <p:cNvGrpSpPr/>
          <p:nvPr/>
        </p:nvGrpSpPr>
        <p:grpSpPr>
          <a:xfrm>
            <a:off x="587562" y="3839022"/>
            <a:ext cx="3475970" cy="2286000"/>
            <a:chOff x="587562" y="3676972"/>
            <a:chExt cx="3475970" cy="2286000"/>
          </a:xfrm>
        </p:grpSpPr>
        <p:pic>
          <p:nvPicPr>
            <p:cNvPr id="25" name="Picture 24" descr="Chart, line chart&#10;&#10;Description automatically generated">
              <a:extLst>
                <a:ext uri="{FF2B5EF4-FFF2-40B4-BE49-F238E27FC236}">
                  <a16:creationId xmlns:a16="http://schemas.microsoft.com/office/drawing/2014/main" id="{4AF82E26-FE12-F94A-8537-20D783A24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7562" y="3676972"/>
              <a:ext cx="3475970" cy="2286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91A66D5-EBFE-964A-ACA2-398D4B6141CC}"/>
                    </a:ext>
                  </a:extLst>
                </p:cNvPr>
                <p:cNvSpPr txBox="1"/>
                <p:nvPr/>
              </p:nvSpPr>
              <p:spPr>
                <a:xfrm>
                  <a:off x="1875935" y="4317477"/>
                  <a:ext cx="1781578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Poles: -1, -1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=[−8, 36]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91A66D5-EBFE-964A-ACA2-398D4B6141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5935" y="4317477"/>
                  <a:ext cx="1781578" cy="707886"/>
                </a:xfrm>
                <a:prstGeom prst="rect">
                  <a:avLst/>
                </a:prstGeom>
                <a:blipFill>
                  <a:blip r:embed="rId9"/>
                  <a:stretch>
                    <a:fillRect l="-3546" t="-3509" b="-70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720BC5D-EE7E-5841-B74D-7DB852FCE21B}"/>
              </a:ext>
            </a:extLst>
          </p:cNvPr>
          <p:cNvGrpSpPr/>
          <p:nvPr/>
        </p:nvGrpSpPr>
        <p:grpSpPr>
          <a:xfrm>
            <a:off x="683196" y="1197445"/>
            <a:ext cx="3350172" cy="2286000"/>
            <a:chOff x="683196" y="1197445"/>
            <a:chExt cx="3350172" cy="2286000"/>
          </a:xfrm>
        </p:grpSpPr>
        <p:pic>
          <p:nvPicPr>
            <p:cNvPr id="22" name="Picture 21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F4CBCA0D-82DB-BE49-92CC-6A1507F3D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83196" y="1197445"/>
              <a:ext cx="3350172" cy="22860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D8A37CC-1904-C54D-AA8A-D4E640A29500}"/>
                </a:ext>
              </a:extLst>
            </p:cNvPr>
            <p:cNvSpPr txBox="1"/>
            <p:nvPr/>
          </p:nvSpPr>
          <p:spPr>
            <a:xfrm>
              <a:off x="1487063" y="1981056"/>
              <a:ext cx="213391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Uncontrolled</a:t>
              </a:r>
            </a:p>
            <a:p>
              <a:r>
                <a:rPr lang="en-US" sz="2000" dirty="0"/>
                <a:t>Poles: </a:t>
              </a:r>
              <a:r>
                <a:rPr lang="en-US" sz="2000"/>
                <a:t>-0.54, -5.5</a:t>
              </a:r>
              <a:endParaRPr lang="en-US" sz="20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ED7A6E7-12E2-5B43-B60B-B8633964086E}"/>
              </a:ext>
            </a:extLst>
          </p:cNvPr>
          <p:cNvGrpSpPr/>
          <p:nvPr/>
        </p:nvGrpSpPr>
        <p:grpSpPr>
          <a:xfrm>
            <a:off x="4751572" y="3888285"/>
            <a:ext cx="3421113" cy="2286000"/>
            <a:chOff x="4751572" y="3760960"/>
            <a:chExt cx="3421113" cy="2286000"/>
          </a:xfrm>
        </p:grpSpPr>
        <p:pic>
          <p:nvPicPr>
            <p:cNvPr id="27" name="Picture 26" descr="Chart&#10;&#10;Description automatically generated with medium confidence">
              <a:extLst>
                <a:ext uri="{FF2B5EF4-FFF2-40B4-BE49-F238E27FC236}">
                  <a16:creationId xmlns:a16="http://schemas.microsoft.com/office/drawing/2014/main" id="{5F6483C5-2FF5-C44F-A2DE-A37FA2C7E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751572" y="3760960"/>
              <a:ext cx="3421113" cy="2286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7B8AD01-73AF-114A-B5C9-A9C91C575253}"/>
                    </a:ext>
                  </a:extLst>
                </p:cNvPr>
                <p:cNvSpPr txBox="1"/>
                <p:nvPr/>
              </p:nvSpPr>
              <p:spPr>
                <a:xfrm>
                  <a:off x="5707009" y="4339703"/>
                  <a:ext cx="1850186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Poles: -10, -10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=[28, 54]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7B8AD01-73AF-114A-B5C9-A9C91C5752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7009" y="4339703"/>
                  <a:ext cx="1850186" cy="707886"/>
                </a:xfrm>
                <a:prstGeom prst="rect">
                  <a:avLst/>
                </a:prstGeom>
                <a:blipFill>
                  <a:blip r:embed="rId12"/>
                  <a:stretch>
                    <a:fillRect l="-3401" t="-5263" r="-2041" b="-70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4C84408-97BB-DB4E-B97D-CD31CE289EBE}"/>
              </a:ext>
            </a:extLst>
          </p:cNvPr>
          <p:cNvSpPr txBox="1"/>
          <p:nvPr/>
        </p:nvSpPr>
        <p:spPr>
          <a:xfrm>
            <a:off x="2055903" y="6180706"/>
            <a:ext cx="4642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The DC gain changes with the poles.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5A34D8-B169-984A-B7F4-3E7BC278CA78}"/>
              </a:ext>
            </a:extLst>
          </p:cNvPr>
          <p:cNvSpPr txBox="1"/>
          <p:nvPr/>
        </p:nvSpPr>
        <p:spPr>
          <a:xfrm>
            <a:off x="1487063" y="3515676"/>
            <a:ext cx="16642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Step Response</a:t>
            </a:r>
          </a:p>
        </p:txBody>
      </p:sp>
    </p:spTree>
    <p:extLst>
      <p:ext uri="{BB962C8B-B14F-4D97-AF65-F5344CB8AC3E}">
        <p14:creationId xmlns:p14="http://schemas.microsoft.com/office/powerpoint/2010/main" val="4355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D561E-DC8E-4D46-9185-35C05B424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2775"/>
            <a:ext cx="8229600" cy="838200"/>
          </a:xfrm>
        </p:spPr>
        <p:txBody>
          <a:bodyPr/>
          <a:lstStyle/>
          <a:p>
            <a:r>
              <a:rPr lang="en-US" dirty="0"/>
              <a:t>Adjusting for DC Gain of Controller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802315-A4F8-9843-932F-F685F5BDCD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83BAC90-A01E-A546-87E5-BF57142A960C}"/>
              </a:ext>
            </a:extLst>
          </p:cNvPr>
          <p:cNvGrpSpPr/>
          <p:nvPr/>
        </p:nvGrpSpPr>
        <p:grpSpPr>
          <a:xfrm>
            <a:off x="575170" y="1235711"/>
            <a:ext cx="4228158" cy="1163800"/>
            <a:chOff x="1593744" y="4928040"/>
            <a:chExt cx="4228158" cy="11638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3882EEC-6C19-B746-AF79-3F92B2C7C5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0976" y="5083582"/>
              <a:ext cx="678383" cy="6693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84808A5-FA06-E742-B8DC-C905A07328CC}"/>
                </a:ext>
              </a:extLst>
            </p:cNvPr>
            <p:cNvCxnSpPr>
              <a:cxnSpLocks/>
              <a:stCxn id="9" idx="3"/>
              <a:endCxn id="5" idx="1"/>
            </p:cNvCxnSpPr>
            <p:nvPr/>
          </p:nvCxnSpPr>
          <p:spPr>
            <a:xfrm flipV="1">
              <a:off x="3326209" y="5418235"/>
              <a:ext cx="1074767" cy="150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573A1C1-E0D6-7945-A475-72AC58E98825}"/>
                </a:ext>
              </a:extLst>
            </p:cNvPr>
            <p:cNvCxnSpPr>
              <a:cxnSpLocks/>
            </p:cNvCxnSpPr>
            <p:nvPr/>
          </p:nvCxnSpPr>
          <p:spPr>
            <a:xfrm>
              <a:off x="5093868" y="5425135"/>
              <a:ext cx="630040" cy="310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3959F1B-62EA-E343-891B-BF7D32B52BAD}"/>
                    </a:ext>
                  </a:extLst>
                </p:cNvPr>
                <p:cNvSpPr/>
                <p:nvPr/>
              </p:nvSpPr>
              <p:spPr>
                <a:xfrm>
                  <a:off x="4364142" y="5189119"/>
                  <a:ext cx="750577" cy="4001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022D937D-5092-F341-B577-94A6B1023F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4142" y="5189119"/>
                  <a:ext cx="750577" cy="400112"/>
                </a:xfrm>
                <a:prstGeom prst="rect">
                  <a:avLst/>
                </a:prstGeom>
                <a:blipFill>
                  <a:blip r:embed="rId10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6394FBFA-02A9-9C45-AEF2-458FB54A0B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45967" y="5085082"/>
                  <a:ext cx="980242" cy="66930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EE686DCD-1E05-224F-9CBA-4BD9909373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5967" y="5085082"/>
                  <a:ext cx="980242" cy="66930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A57BD8B-8BBA-B64E-B108-94E31F7F9733}"/>
                    </a:ext>
                  </a:extLst>
                </p:cNvPr>
                <p:cNvSpPr/>
                <p:nvPr/>
              </p:nvSpPr>
              <p:spPr>
                <a:xfrm>
                  <a:off x="3447968" y="5691728"/>
                  <a:ext cx="691664" cy="400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1" i="1" dirty="0">
                      <a:solidFill>
                        <a:schemeClr val="tx1"/>
                      </a:solidFill>
                    </a:rPr>
                    <a:t>X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B602E85E-23CA-2448-A174-4C7D6F3757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7968" y="5691728"/>
                  <a:ext cx="691664" cy="400112"/>
                </a:xfrm>
                <a:prstGeom prst="rect">
                  <a:avLst/>
                </a:prstGeom>
                <a:blipFill>
                  <a:blip r:embed="rId12"/>
                  <a:stretch>
                    <a:fillRect l="-9091" t="-9375" r="-3636" b="-28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F6A65BAB-E1B7-9948-8E16-0B00A3FC2E07}"/>
                    </a:ext>
                  </a:extLst>
                </p:cNvPr>
                <p:cNvSpPr/>
                <p:nvPr/>
              </p:nvSpPr>
              <p:spPr>
                <a:xfrm>
                  <a:off x="3380939" y="4976010"/>
                  <a:ext cx="755243" cy="4001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3773D06B-7023-074B-84FE-8C5B68EB9B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0939" y="4976010"/>
                  <a:ext cx="755243" cy="400112"/>
                </a:xfrm>
                <a:prstGeom prst="rect">
                  <a:avLst/>
                </a:prstGeom>
                <a:blipFill>
                  <a:blip r:embed="rId13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FE6F9C36-23A5-E046-8958-D217B70DD96A}"/>
                    </a:ext>
                  </a:extLst>
                </p:cNvPr>
                <p:cNvSpPr/>
                <p:nvPr/>
              </p:nvSpPr>
              <p:spPr>
                <a:xfrm>
                  <a:off x="5066661" y="4928040"/>
                  <a:ext cx="755241" cy="4001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B26E0CF6-0EB4-CF49-8AEA-C0557FC26C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6661" y="4928040"/>
                  <a:ext cx="755241" cy="400112"/>
                </a:xfrm>
                <a:prstGeom prst="rect">
                  <a:avLst/>
                </a:prstGeom>
                <a:blipFill>
                  <a:blip r:embed="rId14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Elbow Connector 12">
              <a:extLst>
                <a:ext uri="{FF2B5EF4-FFF2-40B4-BE49-F238E27FC236}">
                  <a16:creationId xmlns:a16="http://schemas.microsoft.com/office/drawing/2014/main" id="{CD66A2E1-5E4C-1449-95F5-42A7A73DBE93}"/>
                </a:ext>
              </a:extLst>
            </p:cNvPr>
            <p:cNvCxnSpPr>
              <a:cxnSpLocks/>
              <a:stCxn id="5" idx="2"/>
              <a:endCxn id="9" idx="2"/>
            </p:cNvCxnSpPr>
            <p:nvPr/>
          </p:nvCxnSpPr>
          <p:spPr>
            <a:xfrm rot="5400000">
              <a:off x="3787378" y="4801597"/>
              <a:ext cx="1501" cy="1904080"/>
            </a:xfrm>
            <a:prstGeom prst="bentConnector3">
              <a:avLst>
                <a:gd name="adj1" fmla="val 25378414"/>
              </a:avLst>
            </a:prstGeom>
            <a:ln w="571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DB07BB8-C471-744F-8010-BCBED480E9E3}"/>
                </a:ext>
              </a:extLst>
            </p:cNvPr>
            <p:cNvCxnSpPr>
              <a:cxnSpLocks/>
            </p:cNvCxnSpPr>
            <p:nvPr/>
          </p:nvCxnSpPr>
          <p:spPr>
            <a:xfrm>
              <a:off x="1726481" y="5425135"/>
              <a:ext cx="630040" cy="310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BDF95F9A-BBD1-A343-AF50-A1310D29B782}"/>
                    </a:ext>
                  </a:extLst>
                </p:cNvPr>
                <p:cNvSpPr/>
                <p:nvPr/>
              </p:nvSpPr>
              <p:spPr>
                <a:xfrm>
                  <a:off x="1593744" y="4991400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28F94D9-1B91-934C-9182-E5AF26382D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3744" y="4991400"/>
                  <a:ext cx="716863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206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F53F3D2-6FF2-CE4F-AA27-D47DA1225319}"/>
              </a:ext>
            </a:extLst>
          </p:cNvPr>
          <p:cNvGrpSpPr/>
          <p:nvPr/>
        </p:nvGrpSpPr>
        <p:grpSpPr>
          <a:xfrm>
            <a:off x="5341297" y="1325796"/>
            <a:ext cx="3556486" cy="828440"/>
            <a:chOff x="5341297" y="1325796"/>
            <a:chExt cx="3556486" cy="8284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8F28FB95-8D3E-D842-8EFE-5B03C9AFF43C}"/>
                    </a:ext>
                  </a:extLst>
                </p:cNvPr>
                <p:cNvSpPr/>
                <p:nvPr/>
              </p:nvSpPr>
              <p:spPr>
                <a:xfrm>
                  <a:off x="5341297" y="1325796"/>
                  <a:ext cx="355648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sSub>
                              <m:sSubPr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sub>
                            </m:sSub>
                          </m:e>
                        </m:d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i="1" dirty="0"/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8F28FB95-8D3E-D842-8EFE-5B03C9AFF4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1297" y="1325796"/>
                  <a:ext cx="3556486" cy="400110"/>
                </a:xfrm>
                <a:prstGeom prst="rect">
                  <a:avLst/>
                </a:prstGeom>
                <a:blipFill>
                  <a:blip r:embed="rId16"/>
                  <a:stretch>
                    <a:fillRect b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22600616-D972-E44F-AA87-367DA5FF6CE1}"/>
                    </a:ext>
                  </a:extLst>
                </p:cNvPr>
                <p:cNvSpPr/>
                <p:nvPr/>
              </p:nvSpPr>
              <p:spPr>
                <a:xfrm>
                  <a:off x="5341297" y="1754126"/>
                  <a:ext cx="165500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𝒄𝒙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i="1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22600616-D972-E44F-AA87-367DA5FF6C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1297" y="1754126"/>
                  <a:ext cx="1655005" cy="400110"/>
                </a:xfrm>
                <a:prstGeom prst="rect">
                  <a:avLst/>
                </a:prstGeom>
                <a:blipFill>
                  <a:blip r:embed="rId17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0F6672A-0EAA-0F4E-9053-6F575395F532}"/>
                  </a:ext>
                </a:extLst>
              </p:cNvPr>
              <p:cNvSpPr/>
              <p:nvPr/>
            </p:nvSpPr>
            <p:spPr>
              <a:xfrm>
                <a:off x="3940856" y="2211733"/>
                <a:ext cx="1847301" cy="7331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𝑅𝑌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0F6672A-0EAA-0F4E-9053-6F575395F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856" y="2211733"/>
                <a:ext cx="1847301" cy="733149"/>
              </a:xfrm>
              <a:prstGeom prst="rect">
                <a:avLst/>
              </a:prstGeom>
              <a:blipFill>
                <a:blip r:embed="rId18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41E396A-7FEA-B347-B903-7F8EA5F03297}"/>
                  </a:ext>
                </a:extLst>
              </p:cNvPr>
              <p:cNvSpPr/>
              <p:nvPr/>
            </p:nvSpPr>
            <p:spPr>
              <a:xfrm>
                <a:off x="317894" y="2963363"/>
                <a:ext cx="384573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41E396A-7FEA-B347-B903-7F8EA5F032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94" y="2963363"/>
                <a:ext cx="3845733" cy="400110"/>
              </a:xfrm>
              <a:prstGeom prst="rect">
                <a:avLst/>
              </a:prstGeom>
              <a:blipFill>
                <a:blip r:embed="rId19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7CAEFB5-E5AA-7B4B-96C3-783682DFDE3F}"/>
                  </a:ext>
                </a:extLst>
              </p:cNvPr>
              <p:cNvSpPr/>
              <p:nvPr/>
            </p:nvSpPr>
            <p:spPr>
              <a:xfrm>
                <a:off x="317894" y="3426905"/>
                <a:ext cx="381905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7CAEFB5-E5AA-7B4B-96C3-783682DFDE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94" y="3426905"/>
                <a:ext cx="3819058" cy="400110"/>
              </a:xfrm>
              <a:prstGeom prst="rect">
                <a:avLst/>
              </a:prstGeom>
              <a:blipFill>
                <a:blip r:embed="rId20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82DBF40-5850-6243-B9E1-246AFA803322}"/>
                  </a:ext>
                </a:extLst>
              </p:cNvPr>
              <p:cNvSpPr/>
              <p:nvPr/>
            </p:nvSpPr>
            <p:spPr>
              <a:xfrm>
                <a:off x="370135" y="4171586"/>
                <a:ext cx="357072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𝑅𝑌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82DBF40-5850-6243-B9E1-246AFA8033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35" y="4171586"/>
                <a:ext cx="3570721" cy="400110"/>
              </a:xfrm>
              <a:prstGeom prst="rect">
                <a:avLst/>
              </a:prstGeom>
              <a:blipFill>
                <a:blip r:embed="rId21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C5163D8D-730A-CF44-9290-C739F340C25A}"/>
              </a:ext>
            </a:extLst>
          </p:cNvPr>
          <p:cNvSpPr txBox="1"/>
          <p:nvPr/>
        </p:nvSpPr>
        <p:spPr>
          <a:xfrm rot="5400000">
            <a:off x="2418354" y="3854294"/>
            <a:ext cx="67678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022AC78-6516-064D-93FA-F6BC6B394504}"/>
                  </a:ext>
                </a:extLst>
              </p:cNvPr>
              <p:cNvSpPr/>
              <p:nvPr/>
            </p:nvSpPr>
            <p:spPr>
              <a:xfrm>
                <a:off x="2338633" y="4965836"/>
                <a:ext cx="5739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022AC78-6516-064D-93FA-F6BC6B3945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8633" y="4965836"/>
                <a:ext cx="573940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9EF0905-5F35-2F46-9371-D7934CA9AE34}"/>
                  </a:ext>
                </a:extLst>
              </p:cNvPr>
              <p:cNvSpPr/>
              <p:nvPr/>
            </p:nvSpPr>
            <p:spPr>
              <a:xfrm>
                <a:off x="3400802" y="4463539"/>
                <a:ext cx="56765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9EF0905-5F35-2F46-9371-D7934CA9AE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802" y="4463539"/>
                <a:ext cx="567656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8E30898-87BC-5C4F-8DA6-0016CA99EE8E}"/>
                  </a:ext>
                </a:extLst>
              </p:cNvPr>
              <p:cNvSpPr/>
              <p:nvPr/>
            </p:nvSpPr>
            <p:spPr>
              <a:xfrm>
                <a:off x="1363695" y="4463539"/>
                <a:ext cx="51796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1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8E30898-87BC-5C4F-8DA6-0016CA99EE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695" y="4463539"/>
                <a:ext cx="517962" cy="307777"/>
              </a:xfrm>
              <a:prstGeom prst="rect">
                <a:avLst/>
              </a:prstGeom>
              <a:blipFill>
                <a:blip r:embed="rId24"/>
                <a:stretch>
                  <a:fillRect l="-4762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9ACBDDE-B05D-A34E-86D5-6B5BF981BACA}"/>
                  </a:ext>
                </a:extLst>
              </p:cNvPr>
              <p:cNvSpPr/>
              <p:nvPr/>
            </p:nvSpPr>
            <p:spPr>
              <a:xfrm>
                <a:off x="520223" y="4463539"/>
                <a:ext cx="51167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1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9ACBDDE-B05D-A34E-86D5-6B5BF981BA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23" y="4463539"/>
                <a:ext cx="511679" cy="307777"/>
              </a:xfrm>
              <a:prstGeom prst="rect">
                <a:avLst/>
              </a:prstGeom>
              <a:blipFill>
                <a:blip r:embed="rId25"/>
                <a:stretch>
                  <a:fillRect l="-2381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736083D-CDAC-424B-8F1C-2A6C9389A7BD}"/>
                  </a:ext>
                </a:extLst>
              </p:cNvPr>
              <p:cNvSpPr/>
              <p:nvPr/>
            </p:nvSpPr>
            <p:spPr>
              <a:xfrm>
                <a:off x="4320696" y="3607082"/>
                <a:ext cx="324467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𝑅𝑌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(0)=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736083D-CDAC-424B-8F1C-2A6C9389A7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696" y="3607082"/>
                <a:ext cx="3244670" cy="400110"/>
              </a:xfrm>
              <a:prstGeom prst="rect">
                <a:avLst/>
              </a:prstGeom>
              <a:blipFill>
                <a:blip r:embed="rId2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42E93F52-266B-3D4E-896F-4019BF86702B}"/>
              </a:ext>
            </a:extLst>
          </p:cNvPr>
          <p:cNvGrpSpPr/>
          <p:nvPr/>
        </p:nvGrpSpPr>
        <p:grpSpPr>
          <a:xfrm>
            <a:off x="3666791" y="5273613"/>
            <a:ext cx="3815213" cy="1620729"/>
            <a:chOff x="2189880" y="5333892"/>
            <a:chExt cx="3815213" cy="16207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D2D304C3-99A0-6D44-9496-31D862D28673}"/>
                    </a:ext>
                  </a:extLst>
                </p:cNvPr>
                <p:cNvSpPr/>
                <p:nvPr/>
              </p:nvSpPr>
              <p:spPr>
                <a:xfrm>
                  <a:off x="2258362" y="5658417"/>
                  <a:ext cx="3746731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sSub>
                              <m:sSubPr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sub>
                            </m:sSub>
                          </m:e>
                        </m:d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2000" b="0" i="1" dirty="0"/>
                </a:p>
                <a:p>
                  <a:endParaRPr lang="en-US" sz="2000" i="1" dirty="0"/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D2D304C3-99A0-6D44-9496-31D862D286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8362" y="5658417"/>
                  <a:ext cx="3746731" cy="707886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398ADD6-F6CB-7A43-B5D4-51B736577EC6}"/>
                </a:ext>
              </a:extLst>
            </p:cNvPr>
            <p:cNvSpPr txBox="1"/>
            <p:nvPr/>
          </p:nvSpPr>
          <p:spPr>
            <a:xfrm>
              <a:off x="2337381" y="5333892"/>
              <a:ext cx="2980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Adjusted State Equations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3251C1F4-4801-774B-9B3F-B9DB04B9392F}"/>
                    </a:ext>
                  </a:extLst>
                </p:cNvPr>
                <p:cNvSpPr/>
                <p:nvPr/>
              </p:nvSpPr>
              <p:spPr>
                <a:xfrm>
                  <a:off x="2189880" y="5968389"/>
                  <a:ext cx="2617833" cy="9862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𝑅𝑌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(0)</m:t>
                            </m:r>
                          </m:den>
                        </m:f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2000" b="0" i="1" dirty="0"/>
                </a:p>
                <a:p>
                  <a:endParaRPr lang="en-US" sz="2000" i="1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3251C1F4-4801-774B-9B3F-B9DB04B939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9880" y="5968389"/>
                  <a:ext cx="2617833" cy="9862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1186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87052-5A8B-2145-98BB-8C49B3A4C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15" y="228600"/>
            <a:ext cx="5686148" cy="838200"/>
          </a:xfrm>
        </p:spPr>
        <p:txBody>
          <a:bodyPr/>
          <a:lstStyle/>
          <a:p>
            <a:r>
              <a:rPr lang="en-US" dirty="0"/>
              <a:t>DC Gain in Running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045290-1859-9B49-94E3-20F8EA27A3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CB0B482-3CA3-7444-ABAD-8DAD563A3C74}"/>
                  </a:ext>
                </a:extLst>
              </p:cNvPr>
              <p:cNvSpPr/>
              <p:nvPr/>
            </p:nvSpPr>
            <p:spPr>
              <a:xfrm>
                <a:off x="580780" y="995871"/>
                <a:ext cx="6295506" cy="6760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𝒃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CB0B482-3CA3-7444-ABAD-8DAD563A3C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80" y="995871"/>
                <a:ext cx="6295506" cy="676083"/>
              </a:xfrm>
              <a:prstGeom prst="rect">
                <a:avLst/>
              </a:prstGeom>
              <a:blipFill>
                <a:blip r:embed="rId3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BE6CAD8-73A7-9842-9F77-63B0D61CD3F1}"/>
                  </a:ext>
                </a:extLst>
              </p:cNvPr>
              <p:cNvSpPr/>
              <p:nvPr/>
            </p:nvSpPr>
            <p:spPr>
              <a:xfrm>
                <a:off x="5760847" y="372230"/>
                <a:ext cx="324467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𝑅𝑌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(0)=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BE6CAD8-73A7-9842-9F77-63B0D61CD3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847" y="372230"/>
                <a:ext cx="3244670" cy="400110"/>
              </a:xfrm>
              <a:prstGeom prst="rect">
                <a:avLst/>
              </a:prstGeom>
              <a:blipFill>
                <a:blip r:embed="rId4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89DC4E-5241-134A-85F3-16902EBB620B}"/>
                  </a:ext>
                </a:extLst>
              </p:cNvPr>
              <p:cNvSpPr txBox="1"/>
              <p:nvPr/>
            </p:nvSpPr>
            <p:spPr>
              <a:xfrm>
                <a:off x="710213" y="1895485"/>
                <a:ext cx="105618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=[0 1]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89DC4E-5241-134A-85F3-16902EBB6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13" y="1895485"/>
                <a:ext cx="1056187" cy="307777"/>
              </a:xfrm>
              <a:prstGeom prst="rect">
                <a:avLst/>
              </a:prstGeom>
              <a:blipFill>
                <a:blip r:embed="rId5"/>
                <a:stretch>
                  <a:fillRect l="-3571" t="-8000" r="-5952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08DA9BE-DAE5-894A-AEE6-4E445781E4D6}"/>
                  </a:ext>
                </a:extLst>
              </p:cNvPr>
              <p:cNvSpPr/>
              <p:nvPr/>
            </p:nvSpPr>
            <p:spPr>
              <a:xfrm>
                <a:off x="580780" y="2815069"/>
                <a:ext cx="6221960" cy="7718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𝑅𝑌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0 1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08DA9BE-DAE5-894A-AEE6-4E445781E4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80" y="2815069"/>
                <a:ext cx="6221960" cy="7718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E6AC1D-E955-7343-B248-3A1D4C213066}"/>
                  </a:ext>
                </a:extLst>
              </p:cNvPr>
              <p:cNvSpPr/>
              <p:nvPr/>
            </p:nvSpPr>
            <p:spPr>
              <a:xfrm>
                <a:off x="643361" y="4394040"/>
                <a:ext cx="4260846" cy="671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𝑅𝑌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0 1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15</m:t>
                                        </m:r>
                                      </m:e>
                                      <m:e>
                                        <m: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  <m:e>
                                        <m: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E6AC1D-E955-7343-B248-3A1D4C2130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1" y="4394040"/>
                <a:ext cx="4260846" cy="671915"/>
              </a:xfrm>
              <a:prstGeom prst="rect">
                <a:avLst/>
              </a:prstGeom>
              <a:blipFill>
                <a:blip r:embed="rId7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D70A1E5E-4F19-9A4A-AED1-C9DAD8176DDA}"/>
              </a:ext>
            </a:extLst>
          </p:cNvPr>
          <p:cNvGrpSpPr/>
          <p:nvPr/>
        </p:nvGrpSpPr>
        <p:grpSpPr>
          <a:xfrm>
            <a:off x="7048869" y="915969"/>
            <a:ext cx="1807397" cy="1184927"/>
            <a:chOff x="4751572" y="3760960"/>
            <a:chExt cx="3421113" cy="2286000"/>
          </a:xfrm>
        </p:grpSpPr>
        <p:pic>
          <p:nvPicPr>
            <p:cNvPr id="10" name="Picture 9" descr="Chart&#10;&#10;Description automatically generated with medium confidence">
              <a:extLst>
                <a:ext uri="{FF2B5EF4-FFF2-40B4-BE49-F238E27FC236}">
                  <a16:creationId xmlns:a16="http://schemas.microsoft.com/office/drawing/2014/main" id="{71A39F4A-CAFE-EA42-A45B-020F2356D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751572" y="3760960"/>
              <a:ext cx="3421113" cy="2286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20A17F8-F00F-6A40-BD7F-DB66AAB34CE5}"/>
                    </a:ext>
                  </a:extLst>
                </p:cNvPr>
                <p:cNvSpPr txBox="1"/>
                <p:nvPr/>
              </p:nvSpPr>
              <p:spPr>
                <a:xfrm>
                  <a:off x="5707008" y="4339703"/>
                  <a:ext cx="2175844" cy="8036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Poles: -10, -10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sz="11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sub>
                        </m:s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=[28, 54]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20A17F8-F00F-6A40-BD7F-DB66AAB34C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7008" y="4339703"/>
                  <a:ext cx="2175844" cy="803684"/>
                </a:xfrm>
                <a:prstGeom prst="rect">
                  <a:avLst/>
                </a:prstGeom>
                <a:blipFill>
                  <a:blip r:embed="rId9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4CDC2DF-B786-D94D-BE2B-1BEF4648BE0C}"/>
                  </a:ext>
                </a:extLst>
              </p:cNvPr>
              <p:cNvSpPr/>
              <p:nvPr/>
            </p:nvSpPr>
            <p:spPr>
              <a:xfrm>
                <a:off x="710213" y="4024708"/>
                <a:ext cx="21540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=[28 54]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4CDC2DF-B786-D94D-BE2B-1BEF4648BE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13" y="4024708"/>
                <a:ext cx="2154051" cy="369332"/>
              </a:xfrm>
              <a:prstGeom prst="rect">
                <a:avLst/>
              </a:prstGeom>
              <a:blipFill>
                <a:blip r:embed="rId10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79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66" y="307385"/>
            <a:ext cx="8229600" cy="838200"/>
          </a:xfrm>
        </p:spPr>
        <p:txBody>
          <a:bodyPr/>
          <a:lstStyle/>
          <a:p>
            <a:r>
              <a:rPr lang="en-US" dirty="0"/>
              <a:t>Full State Control With Filters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47400E2-7D06-2247-A484-4FA76BF6A7B2}"/>
              </a:ext>
            </a:extLst>
          </p:cNvPr>
          <p:cNvGrpSpPr/>
          <p:nvPr/>
        </p:nvGrpSpPr>
        <p:grpSpPr>
          <a:xfrm>
            <a:off x="2340719" y="1031132"/>
            <a:ext cx="3448772" cy="746976"/>
            <a:chOff x="1593744" y="4928040"/>
            <a:chExt cx="4228158" cy="1298855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89618C0F-8179-914B-BE4F-0D95D3EAA2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0976" y="5083582"/>
              <a:ext cx="678383" cy="6693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24FB9601-8C29-EB49-BCF7-C9B192D01C0E}"/>
                </a:ext>
              </a:extLst>
            </p:cNvPr>
            <p:cNvCxnSpPr>
              <a:cxnSpLocks/>
              <a:stCxn id="85" idx="3"/>
              <a:endCxn id="81" idx="1"/>
            </p:cNvCxnSpPr>
            <p:nvPr/>
          </p:nvCxnSpPr>
          <p:spPr>
            <a:xfrm flipV="1">
              <a:off x="3326209" y="5418235"/>
              <a:ext cx="1074767" cy="150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8B239EF-6372-A042-8F7E-64290C73CCC9}"/>
                </a:ext>
              </a:extLst>
            </p:cNvPr>
            <p:cNvCxnSpPr>
              <a:cxnSpLocks/>
            </p:cNvCxnSpPr>
            <p:nvPr/>
          </p:nvCxnSpPr>
          <p:spPr>
            <a:xfrm>
              <a:off x="5093868" y="5425135"/>
              <a:ext cx="630040" cy="310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022D937D-5092-F341-B577-94A6B1023F3A}"/>
                    </a:ext>
                  </a:extLst>
                </p:cNvPr>
                <p:cNvSpPr/>
                <p:nvPr/>
              </p:nvSpPr>
              <p:spPr>
                <a:xfrm>
                  <a:off x="4364142" y="5189118"/>
                  <a:ext cx="750576" cy="53516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022D937D-5092-F341-B577-94A6B1023F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4142" y="5189118"/>
                  <a:ext cx="750576" cy="535168"/>
                </a:xfrm>
                <a:prstGeom prst="rect">
                  <a:avLst/>
                </a:prstGeom>
                <a:blipFill>
                  <a:blip r:embed="rId3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EE686DCD-1E05-224F-9CBA-4BD9909373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45967" y="5085082"/>
                  <a:ext cx="980242" cy="66930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sz="1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2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EE686DCD-1E05-224F-9CBA-4BD9909373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5967" y="5085082"/>
                  <a:ext cx="980242" cy="66930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B602E85E-23CA-2448-A174-4C7D6F3757E2}"/>
                    </a:ext>
                  </a:extLst>
                </p:cNvPr>
                <p:cNvSpPr/>
                <p:nvPr/>
              </p:nvSpPr>
              <p:spPr>
                <a:xfrm>
                  <a:off x="3447968" y="5691727"/>
                  <a:ext cx="661272" cy="53516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 i="1" dirty="0">
                      <a:solidFill>
                        <a:schemeClr val="tx1"/>
                      </a:solidFill>
                    </a:rPr>
                    <a:t>X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B602E85E-23CA-2448-A174-4C7D6F3757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7968" y="5691727"/>
                  <a:ext cx="661272" cy="535168"/>
                </a:xfrm>
                <a:prstGeom prst="rect">
                  <a:avLst/>
                </a:prstGeom>
                <a:blipFill>
                  <a:blip r:embed="rId12"/>
                  <a:stretch>
                    <a:fillRect l="-4545" t="-3846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3773D06B-7023-074B-84FE-8C5B68EB9B6B}"/>
                    </a:ext>
                  </a:extLst>
                </p:cNvPr>
                <p:cNvSpPr/>
                <p:nvPr/>
              </p:nvSpPr>
              <p:spPr>
                <a:xfrm>
                  <a:off x="3380939" y="4976010"/>
                  <a:ext cx="755243" cy="53516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3773D06B-7023-074B-84FE-8C5B68EB9B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0939" y="4976010"/>
                  <a:ext cx="755243" cy="535168"/>
                </a:xfrm>
                <a:prstGeom prst="rect">
                  <a:avLst/>
                </a:prstGeom>
                <a:blipFill>
                  <a:blip r:embed="rId13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B26E0CF6-0EB4-CF49-8AEA-C0557FC26C26}"/>
                    </a:ext>
                  </a:extLst>
                </p:cNvPr>
                <p:cNvSpPr/>
                <p:nvPr/>
              </p:nvSpPr>
              <p:spPr>
                <a:xfrm>
                  <a:off x="5066661" y="4928040"/>
                  <a:ext cx="755241" cy="53516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B26E0CF6-0EB4-CF49-8AEA-C0557FC26C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6661" y="4928040"/>
                  <a:ext cx="755241" cy="535168"/>
                </a:xfrm>
                <a:prstGeom prst="rect">
                  <a:avLst/>
                </a:prstGeom>
                <a:blipFill>
                  <a:blip r:embed="rId14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Elbow Connector 88">
              <a:extLst>
                <a:ext uri="{FF2B5EF4-FFF2-40B4-BE49-F238E27FC236}">
                  <a16:creationId xmlns:a16="http://schemas.microsoft.com/office/drawing/2014/main" id="{457492CA-31C7-5341-B500-5E8EB94DBF9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57808" y="4832509"/>
              <a:ext cx="1501" cy="1904080"/>
            </a:xfrm>
            <a:prstGeom prst="bentConnector3">
              <a:avLst>
                <a:gd name="adj1" fmla="val 37722827"/>
              </a:avLst>
            </a:prstGeom>
            <a:ln w="571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944A7EE-2C3B-3241-B904-F81B6EDFAC44}"/>
                </a:ext>
              </a:extLst>
            </p:cNvPr>
            <p:cNvCxnSpPr>
              <a:cxnSpLocks/>
            </p:cNvCxnSpPr>
            <p:nvPr/>
          </p:nvCxnSpPr>
          <p:spPr>
            <a:xfrm>
              <a:off x="1726481" y="5425135"/>
              <a:ext cx="630040" cy="310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28F94D9-1B91-934C-9182-E5AF26382D14}"/>
                    </a:ext>
                  </a:extLst>
                </p:cNvPr>
                <p:cNvSpPr/>
                <p:nvPr/>
              </p:nvSpPr>
              <p:spPr>
                <a:xfrm>
                  <a:off x="1593744" y="4991401"/>
                  <a:ext cx="652388" cy="4816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28F94D9-1B91-934C-9182-E5AF26382D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3744" y="4991401"/>
                  <a:ext cx="652388" cy="481651"/>
                </a:xfrm>
                <a:prstGeom prst="rect">
                  <a:avLst/>
                </a:prstGeom>
                <a:blipFill>
                  <a:blip r:embed="rId15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D1EB3C62-8D20-EE42-9283-04541F2C0D5D}"/>
              </a:ext>
            </a:extLst>
          </p:cNvPr>
          <p:cNvSpPr>
            <a:spLocks noChangeAspect="1"/>
          </p:cNvSpPr>
          <p:nvPr/>
        </p:nvSpPr>
        <p:spPr>
          <a:xfrm>
            <a:off x="5360012" y="3026955"/>
            <a:ext cx="678383" cy="6693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8BFB4C8-157F-DC48-8D42-7BD346ACF9F1}"/>
              </a:ext>
            </a:extLst>
          </p:cNvPr>
          <p:cNvCxnSpPr>
            <a:cxnSpLocks/>
          </p:cNvCxnSpPr>
          <p:nvPr/>
        </p:nvCxnSpPr>
        <p:spPr>
          <a:xfrm>
            <a:off x="6052904" y="3368508"/>
            <a:ext cx="630040" cy="310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9988417-63A2-AC49-BBDA-414C236C2B32}"/>
                  </a:ext>
                </a:extLst>
              </p:cNvPr>
              <p:cNvSpPr/>
              <p:nvPr/>
            </p:nvSpPr>
            <p:spPr>
              <a:xfrm>
                <a:off x="5323178" y="3132492"/>
                <a:ext cx="750577" cy="4001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9988417-63A2-AC49-BBDA-414C236C2B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178" y="3132492"/>
                <a:ext cx="750577" cy="400112"/>
              </a:xfrm>
              <a:prstGeom prst="rect">
                <a:avLst/>
              </a:prstGeom>
              <a:blipFill>
                <a:blip r:embed="rId16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9D7D16E-E055-8D45-B99F-08A26C58B4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12037" y="3028455"/>
                <a:ext cx="980242" cy="6693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9D7D16E-E055-8D45-B99F-08A26C58B4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037" y="3028455"/>
                <a:ext cx="980242" cy="66930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52219C5-8B59-674F-AD50-110F119B6C5A}"/>
                  </a:ext>
                </a:extLst>
              </p:cNvPr>
              <p:cNvSpPr/>
              <p:nvPr/>
            </p:nvSpPr>
            <p:spPr>
              <a:xfrm>
                <a:off x="4924667" y="3743126"/>
                <a:ext cx="691664" cy="4001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="1" i="1" dirty="0">
                    <a:solidFill>
                      <a:schemeClr val="tx1"/>
                    </a:solidFill>
                  </a:rPr>
                  <a:t>X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52219C5-8B59-674F-AD50-110F119B6C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667" y="3743126"/>
                <a:ext cx="691664" cy="400112"/>
              </a:xfrm>
              <a:prstGeom prst="rect">
                <a:avLst/>
              </a:prstGeom>
              <a:blipFill>
                <a:blip r:embed="rId18"/>
                <a:stretch>
                  <a:fillRect l="-8929" t="-6061" r="-1786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DC43DA9-2CC8-7A43-B463-1F8F63981282}"/>
                  </a:ext>
                </a:extLst>
              </p:cNvPr>
              <p:cNvSpPr/>
              <p:nvPr/>
            </p:nvSpPr>
            <p:spPr>
              <a:xfrm>
                <a:off x="6025697" y="2871413"/>
                <a:ext cx="755241" cy="4001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DC43DA9-2CC8-7A43-B463-1F8F639812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697" y="2871413"/>
                <a:ext cx="755241" cy="400112"/>
              </a:xfrm>
              <a:prstGeom prst="rect">
                <a:avLst/>
              </a:prstGeom>
              <a:blipFill>
                <a:blip r:embed="rId19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2EF3C1FB-71D5-134B-A207-E19C2E618133}"/>
              </a:ext>
            </a:extLst>
          </p:cNvPr>
          <p:cNvCxnSpPr>
            <a:cxnSpLocks/>
            <a:stCxn id="36" idx="2"/>
            <a:endCxn id="56" idx="2"/>
          </p:cNvCxnSpPr>
          <p:nvPr/>
        </p:nvCxnSpPr>
        <p:spPr>
          <a:xfrm rot="16200000" flipH="1">
            <a:off x="5697793" y="3697671"/>
            <a:ext cx="371555" cy="368732"/>
          </a:xfrm>
          <a:prstGeom prst="bentConnector2">
            <a:avLst/>
          </a:prstGeom>
          <a:ln w="571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8EF0651-FA86-F446-BD79-A5E65AF0A425}"/>
              </a:ext>
            </a:extLst>
          </p:cNvPr>
          <p:cNvCxnSpPr>
            <a:cxnSpLocks/>
          </p:cNvCxnSpPr>
          <p:nvPr/>
        </p:nvCxnSpPr>
        <p:spPr>
          <a:xfrm>
            <a:off x="2392551" y="3368508"/>
            <a:ext cx="630040" cy="310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85460CE-A970-A04A-9CC3-414EFA44001D}"/>
                  </a:ext>
                </a:extLst>
              </p:cNvPr>
              <p:cNvSpPr/>
              <p:nvPr/>
            </p:nvSpPr>
            <p:spPr>
              <a:xfrm>
                <a:off x="2259814" y="2934773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85460CE-A970-A04A-9CC3-414EFA4400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814" y="2934773"/>
                <a:ext cx="716863" cy="369332"/>
              </a:xfrm>
              <a:prstGeom prst="rect">
                <a:avLst/>
              </a:prstGeom>
              <a:blipFill>
                <a:blip r:embed="rId20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9E0992ED-D51B-2948-B57C-583C1E8F4A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11649" y="5049460"/>
                <a:ext cx="760910" cy="51954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9E0992ED-D51B-2948-B57C-583C1E8F4A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649" y="5049460"/>
                <a:ext cx="760910" cy="51954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B36EE3DC-0FC5-5A46-83C8-FE836F18BC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95112" y="5049460"/>
                <a:ext cx="760910" cy="51954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B36EE3DC-0FC5-5A46-83C8-FE836F18BC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112" y="5049460"/>
                <a:ext cx="760910" cy="51954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BA4B4FB-E812-014B-BDFA-A365FB03E0AB}"/>
              </a:ext>
            </a:extLst>
          </p:cNvPr>
          <p:cNvCxnSpPr/>
          <p:nvPr/>
        </p:nvCxnSpPr>
        <p:spPr>
          <a:xfrm>
            <a:off x="5409860" y="4762307"/>
            <a:ext cx="1542785" cy="0"/>
          </a:xfrm>
          <a:prstGeom prst="line">
            <a:avLst/>
          </a:prstGeom>
          <a:ln w="76200"/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41CAEFC-B6AF-0B42-92D2-3D261E0EBC05}"/>
              </a:ext>
            </a:extLst>
          </p:cNvPr>
          <p:cNvCxnSpPr/>
          <p:nvPr/>
        </p:nvCxnSpPr>
        <p:spPr>
          <a:xfrm>
            <a:off x="5404041" y="5932427"/>
            <a:ext cx="1542785" cy="0"/>
          </a:xfrm>
          <a:prstGeom prst="line">
            <a:avLst/>
          </a:prstGeom>
          <a:ln w="76200"/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E747EFF-C3FF-6049-AD97-3946557CF1CC}"/>
              </a:ext>
            </a:extLst>
          </p:cNvPr>
          <p:cNvCxnSpPr>
            <a:cxnSpLocks/>
            <a:stCxn id="62" idx="2"/>
            <a:endCxn id="74" idx="0"/>
          </p:cNvCxnSpPr>
          <p:nvPr/>
        </p:nvCxnSpPr>
        <p:spPr>
          <a:xfrm>
            <a:off x="5392104" y="5569007"/>
            <a:ext cx="952" cy="29177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D9986DA-DFA6-B84E-9753-F0CA97C309D8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5392104" y="4762307"/>
            <a:ext cx="0" cy="287153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B8768E8-F30A-C745-AC69-850237B9F527}"/>
              </a:ext>
            </a:extLst>
          </p:cNvPr>
          <p:cNvCxnSpPr>
            <a:cxnSpLocks/>
          </p:cNvCxnSpPr>
          <p:nvPr/>
        </p:nvCxnSpPr>
        <p:spPr>
          <a:xfrm>
            <a:off x="6938302" y="4763785"/>
            <a:ext cx="0" cy="287153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E5732B2-1935-0E44-B629-FDCDD8247033}"/>
              </a:ext>
            </a:extLst>
          </p:cNvPr>
          <p:cNvCxnSpPr>
            <a:cxnSpLocks/>
            <a:stCxn id="63" idx="2"/>
            <a:endCxn id="75" idx="0"/>
          </p:cNvCxnSpPr>
          <p:nvPr/>
        </p:nvCxnSpPr>
        <p:spPr>
          <a:xfrm flipH="1">
            <a:off x="6974760" y="5569007"/>
            <a:ext cx="807" cy="31100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5B001EA4-5872-2444-9DD1-2B431189FDF1}"/>
              </a:ext>
            </a:extLst>
          </p:cNvPr>
          <p:cNvCxnSpPr>
            <a:cxnSpLocks/>
            <a:stCxn id="71" idx="4"/>
            <a:endCxn id="40" idx="2"/>
          </p:cNvCxnSpPr>
          <p:nvPr/>
        </p:nvCxnSpPr>
        <p:spPr>
          <a:xfrm rot="5400000" flipH="1">
            <a:off x="3727752" y="3472167"/>
            <a:ext cx="2280385" cy="2731574"/>
          </a:xfrm>
          <a:prstGeom prst="bentConnector3">
            <a:avLst>
              <a:gd name="adj1" fmla="val -10025"/>
            </a:avLst>
          </a:prstGeom>
          <a:ln w="571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ow Coleen Rooney ... got people talking about the ellipsis again »  MobyLives">
            <a:extLst>
              <a:ext uri="{FF2B5EF4-FFF2-40B4-BE49-F238E27FC236}">
                <a16:creationId xmlns:a16="http://schemas.microsoft.com/office/drawing/2014/main" id="{A943B094-F75A-C744-8923-6459FDB7C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117" y="4951491"/>
            <a:ext cx="693069" cy="55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EF7D1E-23E7-784F-84FD-64671AEBC85A}"/>
              </a:ext>
            </a:extLst>
          </p:cNvPr>
          <p:cNvSpPr txBox="1"/>
          <p:nvPr/>
        </p:nvSpPr>
        <p:spPr>
          <a:xfrm>
            <a:off x="743755" y="2188347"/>
            <a:ext cx="3670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Full State Feedback With Filters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1971D8B-6E44-C04B-ACC4-EDD2AC591CF8}"/>
              </a:ext>
            </a:extLst>
          </p:cNvPr>
          <p:cNvCxnSpPr>
            <a:cxnSpLocks/>
            <a:stCxn id="40" idx="3"/>
            <a:endCxn id="46" idx="2"/>
          </p:cNvCxnSpPr>
          <p:nvPr/>
        </p:nvCxnSpPr>
        <p:spPr>
          <a:xfrm>
            <a:off x="3992279" y="3363108"/>
            <a:ext cx="584567" cy="205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96D1380-180D-C44F-82D4-A1073D519F81}"/>
                  </a:ext>
                </a:extLst>
              </p:cNvPr>
              <p:cNvSpPr/>
              <p:nvPr/>
            </p:nvSpPr>
            <p:spPr>
              <a:xfrm>
                <a:off x="3932051" y="2969635"/>
                <a:ext cx="7164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96D1380-180D-C44F-82D4-A1073D519F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2051" y="2969635"/>
                <a:ext cx="716478" cy="369332"/>
              </a:xfrm>
              <a:prstGeom prst="rect">
                <a:avLst/>
              </a:prstGeom>
              <a:blipFill>
                <a:blip r:embed="rId24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>
            <a:extLst>
              <a:ext uri="{FF2B5EF4-FFF2-40B4-BE49-F238E27FC236}">
                <a16:creationId xmlns:a16="http://schemas.microsoft.com/office/drawing/2014/main" id="{5D59682B-362C-4347-B97C-88CE2596A86A}"/>
              </a:ext>
            </a:extLst>
          </p:cNvPr>
          <p:cNvSpPr/>
          <p:nvPr/>
        </p:nvSpPr>
        <p:spPr>
          <a:xfrm>
            <a:off x="4576846" y="3214239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+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54D80B6-6D27-8741-A554-8BE7A6B699DD}"/>
                  </a:ext>
                </a:extLst>
              </p:cNvPr>
              <p:cNvSpPr/>
              <p:nvPr/>
            </p:nvSpPr>
            <p:spPr>
              <a:xfrm>
                <a:off x="4366569" y="2548267"/>
                <a:ext cx="7272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54D80B6-6D27-8741-A554-8BE7A6B699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569" y="2548267"/>
                <a:ext cx="727250" cy="369332"/>
              </a:xfrm>
              <a:prstGeom prst="rect">
                <a:avLst/>
              </a:prstGeom>
              <a:blipFill>
                <a:blip r:embed="rId2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95B242D-7FC1-9F49-9CF9-F7112B8FCDAA}"/>
              </a:ext>
            </a:extLst>
          </p:cNvPr>
          <p:cNvCxnSpPr>
            <a:cxnSpLocks/>
            <a:stCxn id="46" idx="6"/>
            <a:endCxn id="36" idx="1"/>
          </p:cNvCxnSpPr>
          <p:nvPr/>
        </p:nvCxnSpPr>
        <p:spPr>
          <a:xfrm flipV="1">
            <a:off x="4878687" y="3361608"/>
            <a:ext cx="481325" cy="355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2E54E1A-E298-B243-9223-44D47CE2A2E1}"/>
              </a:ext>
            </a:extLst>
          </p:cNvPr>
          <p:cNvCxnSpPr>
            <a:cxnSpLocks/>
            <a:stCxn id="47" idx="2"/>
            <a:endCxn id="46" idx="0"/>
          </p:cNvCxnSpPr>
          <p:nvPr/>
        </p:nvCxnSpPr>
        <p:spPr>
          <a:xfrm flipH="1">
            <a:off x="4727767" y="2917599"/>
            <a:ext cx="2427" cy="29664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E84D6782-8553-2540-BED8-926094C9796B}"/>
              </a:ext>
            </a:extLst>
          </p:cNvPr>
          <p:cNvSpPr/>
          <p:nvPr/>
        </p:nvSpPr>
        <p:spPr>
          <a:xfrm>
            <a:off x="6067936" y="3916895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6DE414D-455C-4542-A58A-AC1742DCC9B6}"/>
                  </a:ext>
                </a:extLst>
              </p:cNvPr>
              <p:cNvSpPr/>
              <p:nvPr/>
            </p:nvSpPr>
            <p:spPr>
              <a:xfrm>
                <a:off x="7007815" y="3882453"/>
                <a:ext cx="7272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6DE414D-455C-4542-A58A-AC1742DCC9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815" y="3882453"/>
                <a:ext cx="727250" cy="369332"/>
              </a:xfrm>
              <a:prstGeom prst="rect">
                <a:avLst/>
              </a:prstGeom>
              <a:blipFill>
                <a:blip r:embed="rId2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FC6CBC3-04A1-5049-BBA5-E6A75F3B2A51}"/>
              </a:ext>
            </a:extLst>
          </p:cNvPr>
          <p:cNvCxnSpPr>
            <a:cxnSpLocks/>
            <a:stCxn id="58" idx="1"/>
            <a:endCxn id="56" idx="6"/>
          </p:cNvCxnSpPr>
          <p:nvPr/>
        </p:nvCxnSpPr>
        <p:spPr>
          <a:xfrm flipH="1">
            <a:off x="6369777" y="4067119"/>
            <a:ext cx="638038" cy="696"/>
          </a:xfrm>
          <a:prstGeom prst="straightConnector1">
            <a:avLst/>
          </a:prstGeom>
          <a:ln w="571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C281F9B-8550-7542-927E-E966FECA8A5E}"/>
              </a:ext>
            </a:extLst>
          </p:cNvPr>
          <p:cNvCxnSpPr>
            <a:cxnSpLocks/>
            <a:stCxn id="56" idx="4"/>
            <a:endCxn id="72" idx="0"/>
          </p:cNvCxnSpPr>
          <p:nvPr/>
        </p:nvCxnSpPr>
        <p:spPr>
          <a:xfrm flipH="1">
            <a:off x="6217454" y="4218735"/>
            <a:ext cx="1403" cy="497594"/>
          </a:xfrm>
          <a:prstGeom prst="straightConnector1">
            <a:avLst/>
          </a:prstGeom>
          <a:ln w="571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9432A4C7-CCAB-C341-A2B1-8B266B4E4D0C}"/>
              </a:ext>
            </a:extLst>
          </p:cNvPr>
          <p:cNvSpPr>
            <a:spLocks noChangeAspect="1"/>
          </p:cNvSpPr>
          <p:nvPr/>
        </p:nvSpPr>
        <p:spPr>
          <a:xfrm>
            <a:off x="6188012" y="5886706"/>
            <a:ext cx="91440" cy="914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2E247A8-67F8-3D48-9F2B-36FDE3E59CFC}"/>
              </a:ext>
            </a:extLst>
          </p:cNvPr>
          <p:cNvSpPr>
            <a:spLocks noChangeAspect="1"/>
          </p:cNvSpPr>
          <p:nvPr/>
        </p:nvSpPr>
        <p:spPr>
          <a:xfrm>
            <a:off x="6171734" y="4716329"/>
            <a:ext cx="91440" cy="914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A0A602F-1BC3-0542-99A7-40C0C25DBAD5}"/>
              </a:ext>
            </a:extLst>
          </p:cNvPr>
          <p:cNvSpPr>
            <a:spLocks noChangeAspect="1"/>
          </p:cNvSpPr>
          <p:nvPr/>
        </p:nvSpPr>
        <p:spPr>
          <a:xfrm>
            <a:off x="5347336" y="5860779"/>
            <a:ext cx="91440" cy="914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79B63BE-85F3-4D41-A2B7-ACBB291473A7}"/>
              </a:ext>
            </a:extLst>
          </p:cNvPr>
          <p:cNvSpPr>
            <a:spLocks noChangeAspect="1"/>
          </p:cNvSpPr>
          <p:nvPr/>
        </p:nvSpPr>
        <p:spPr>
          <a:xfrm>
            <a:off x="6929040" y="5880014"/>
            <a:ext cx="91440" cy="914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7423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Loop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AD7A947-903B-0C48-B0B4-6E4C5DC3F020}"/>
                  </a:ext>
                </a:extLst>
              </p:cNvPr>
              <p:cNvSpPr txBox="1"/>
              <p:nvPr/>
            </p:nvSpPr>
            <p:spPr>
              <a:xfrm>
                <a:off x="1528384" y="5667410"/>
                <a:ext cx="4189989" cy="521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𝐷𝑌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AD7A947-903B-0C48-B0B4-6E4C5DC3F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384" y="5667410"/>
                <a:ext cx="4189989" cy="521553"/>
              </a:xfrm>
              <a:prstGeom prst="rect">
                <a:avLst/>
              </a:prstGeom>
              <a:blipFill>
                <a:blip r:embed="rId3"/>
                <a:stretch>
                  <a:fillRect t="-476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9D2C5CD7-5EF7-0149-A160-721F4F8BF5A1}"/>
              </a:ext>
            </a:extLst>
          </p:cNvPr>
          <p:cNvSpPr>
            <a:spLocks noChangeAspect="1"/>
          </p:cNvSpPr>
          <p:nvPr/>
        </p:nvSpPr>
        <p:spPr>
          <a:xfrm>
            <a:off x="4324486" y="1918675"/>
            <a:ext cx="64356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3B85FA6-F565-A342-9B83-C988EFF8976A}"/>
              </a:ext>
            </a:extLst>
          </p:cNvPr>
          <p:cNvCxnSpPr>
            <a:cxnSpLocks/>
            <a:stCxn id="45" idx="3"/>
            <a:endCxn id="39" idx="2"/>
          </p:cNvCxnSpPr>
          <p:nvPr/>
        </p:nvCxnSpPr>
        <p:spPr>
          <a:xfrm>
            <a:off x="3008157" y="2227603"/>
            <a:ext cx="716434" cy="10089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283C526-95FD-DD48-8D64-79DF32A3018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4981818" y="2193492"/>
            <a:ext cx="597699" cy="711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D8735E-9031-3E41-B1B0-4871396BFB1A}"/>
                  </a:ext>
                </a:extLst>
              </p:cNvPr>
              <p:cNvSpPr/>
              <p:nvPr/>
            </p:nvSpPr>
            <p:spPr>
              <a:xfrm>
                <a:off x="4269764" y="2008826"/>
                <a:ext cx="71205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D8735E-9031-3E41-B1B0-4871396BF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764" y="2008826"/>
                <a:ext cx="712054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7F19C0A-4E6F-334D-BD24-1FC484764B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8226" y="1910128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7F19C0A-4E6F-334D-BD24-1FC484764B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226" y="1910128"/>
                <a:ext cx="929931" cy="6349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A7EBF1-5C9C-C245-A586-537F9E82050B}"/>
              </a:ext>
            </a:extLst>
          </p:cNvPr>
          <p:cNvCxnSpPr>
            <a:cxnSpLocks/>
          </p:cNvCxnSpPr>
          <p:nvPr/>
        </p:nvCxnSpPr>
        <p:spPr>
          <a:xfrm flipV="1">
            <a:off x="530655" y="2258178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22932C7D-E4B3-5D47-A8D0-A906B69494C0}"/>
              </a:ext>
            </a:extLst>
          </p:cNvPr>
          <p:cNvSpPr/>
          <p:nvPr/>
        </p:nvSpPr>
        <p:spPr>
          <a:xfrm>
            <a:off x="1194765" y="2085054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402BD592-75B2-8044-83BE-F469346766A9}"/>
              </a:ext>
            </a:extLst>
          </p:cNvPr>
          <p:cNvCxnSpPr>
            <a:cxnSpLocks/>
            <a:stCxn id="63" idx="1"/>
            <a:endCxn id="47" idx="4"/>
          </p:cNvCxnSpPr>
          <p:nvPr/>
        </p:nvCxnSpPr>
        <p:spPr>
          <a:xfrm rot="10800000">
            <a:off x="1345687" y="2386895"/>
            <a:ext cx="1749875" cy="640451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1809476-AEC6-624A-8C82-8DFB0AE7A83E}"/>
              </a:ext>
            </a:extLst>
          </p:cNvPr>
          <p:cNvCxnSpPr>
            <a:cxnSpLocks/>
            <a:stCxn id="47" idx="6"/>
            <a:endCxn id="45" idx="1"/>
          </p:cNvCxnSpPr>
          <p:nvPr/>
        </p:nvCxnSpPr>
        <p:spPr>
          <a:xfrm flipV="1">
            <a:off x="1496606" y="2227603"/>
            <a:ext cx="58162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/>
              <p:nvPr/>
            </p:nvSpPr>
            <p:spPr>
              <a:xfrm>
                <a:off x="1078176" y="255863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176" y="2558637"/>
                <a:ext cx="237244" cy="276999"/>
              </a:xfrm>
              <a:prstGeom prst="rect">
                <a:avLst/>
              </a:prstGeom>
              <a:blipFill>
                <a:blip r:embed="rId6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C0CC0A4-47F0-7849-B0ED-5689BEABB267}"/>
                  </a:ext>
                </a:extLst>
              </p:cNvPr>
              <p:cNvSpPr/>
              <p:nvPr/>
            </p:nvSpPr>
            <p:spPr>
              <a:xfrm>
                <a:off x="424342" y="1792306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C0CC0A4-47F0-7849-B0ED-5689BEABB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42" y="1792306"/>
                <a:ext cx="716863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0E298F7-77E1-7343-9570-9854F41AA804}"/>
                  </a:ext>
                </a:extLst>
              </p:cNvPr>
              <p:cNvSpPr/>
              <p:nvPr/>
            </p:nvSpPr>
            <p:spPr>
              <a:xfrm>
                <a:off x="1420643" y="1719912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0E298F7-77E1-7343-9570-9854F41AA8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643" y="1719912"/>
                <a:ext cx="716863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CE1576F-6AE3-594D-9BE2-58B9AB0EB921}"/>
                  </a:ext>
                </a:extLst>
              </p:cNvPr>
              <p:cNvSpPr/>
              <p:nvPr/>
            </p:nvSpPr>
            <p:spPr>
              <a:xfrm>
                <a:off x="3044285" y="1806656"/>
                <a:ext cx="7164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CE1576F-6AE3-594D-9BE2-58B9AB0EB9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285" y="1806656"/>
                <a:ext cx="716478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2E63ED-93E9-E543-AE7E-ECFC6DD54B4B}"/>
                  </a:ext>
                </a:extLst>
              </p:cNvPr>
              <p:cNvSpPr/>
              <p:nvPr/>
            </p:nvSpPr>
            <p:spPr>
              <a:xfrm>
                <a:off x="4916433" y="1741365"/>
                <a:ext cx="7164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2E63ED-93E9-E543-AE7E-ECFC6DD54B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433" y="1741365"/>
                <a:ext cx="716478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663E4834-183D-824E-BFDF-4BEF73BB9D53}"/>
              </a:ext>
            </a:extLst>
          </p:cNvPr>
          <p:cNvSpPr/>
          <p:nvPr/>
        </p:nvSpPr>
        <p:spPr>
          <a:xfrm>
            <a:off x="5579517" y="2041138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D7142B-DF18-474D-A65D-D0A0FA353A05}"/>
              </a:ext>
            </a:extLst>
          </p:cNvPr>
          <p:cNvCxnSpPr>
            <a:cxnSpLocks/>
            <a:stCxn id="58" idx="6"/>
          </p:cNvCxnSpPr>
          <p:nvPr/>
        </p:nvCxnSpPr>
        <p:spPr>
          <a:xfrm flipV="1">
            <a:off x="5881358" y="2175988"/>
            <a:ext cx="855817" cy="1607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DC23AB4-32C0-B74D-B029-B7CF1BF361C5}"/>
                  </a:ext>
                </a:extLst>
              </p:cNvPr>
              <p:cNvSpPr/>
              <p:nvPr/>
            </p:nvSpPr>
            <p:spPr>
              <a:xfrm>
                <a:off x="5373171" y="1114370"/>
                <a:ext cx="7272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DC23AB4-32C0-B74D-B029-B7CF1BF361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171" y="1114370"/>
                <a:ext cx="727250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10DC58C-B601-3447-9B9C-2D712DE9DBD3}"/>
              </a:ext>
            </a:extLst>
          </p:cNvPr>
          <p:cNvCxnSpPr>
            <a:cxnSpLocks/>
            <a:stCxn id="60" idx="2"/>
            <a:endCxn id="58" idx="0"/>
          </p:cNvCxnSpPr>
          <p:nvPr/>
        </p:nvCxnSpPr>
        <p:spPr>
          <a:xfrm flipH="1">
            <a:off x="5730438" y="1483702"/>
            <a:ext cx="6358" cy="55743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55F28CA-0D80-7F41-B904-D08DF710C879}"/>
              </a:ext>
            </a:extLst>
          </p:cNvPr>
          <p:cNvSpPr txBox="1"/>
          <p:nvPr/>
        </p:nvSpPr>
        <p:spPr>
          <a:xfrm>
            <a:off x="5721859" y="876153"/>
            <a:ext cx="1338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Measurement</a:t>
            </a:r>
          </a:p>
          <a:p>
            <a:pPr algn="ctr"/>
            <a:r>
              <a:rPr lang="en-US" sz="1400" b="1" dirty="0"/>
              <a:t>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336909E-06B1-E34C-AB3F-E36742C449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5561" y="2709870"/>
                <a:ext cx="643565" cy="63494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336909E-06B1-E34C-AB3F-E36742C44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561" y="2709870"/>
                <a:ext cx="643565" cy="63494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20150CC-EEFB-1346-9D45-02D18A784683}"/>
              </a:ext>
            </a:extLst>
          </p:cNvPr>
          <p:cNvCxnSpPr>
            <a:cxnSpLocks/>
            <a:stCxn id="58" idx="4"/>
            <a:endCxn id="63" idx="3"/>
          </p:cNvCxnSpPr>
          <p:nvPr/>
        </p:nvCxnSpPr>
        <p:spPr>
          <a:xfrm rot="5400000">
            <a:off x="4392599" y="1689505"/>
            <a:ext cx="684367" cy="1991312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B6A1B2E7-444B-6A49-B9CD-668F07436162}"/>
              </a:ext>
            </a:extLst>
          </p:cNvPr>
          <p:cNvSpPr/>
          <p:nvPr/>
        </p:nvSpPr>
        <p:spPr>
          <a:xfrm>
            <a:off x="3724591" y="2086772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CCE296F-4273-1745-A367-AAA29801577C}"/>
                  </a:ext>
                </a:extLst>
              </p:cNvPr>
              <p:cNvSpPr/>
              <p:nvPr/>
            </p:nvSpPr>
            <p:spPr>
              <a:xfrm>
                <a:off x="3516479" y="1117605"/>
                <a:ext cx="7272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CCE296F-4273-1745-A367-AAA2980157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479" y="1117605"/>
                <a:ext cx="727250" cy="369332"/>
              </a:xfrm>
              <a:prstGeom prst="rect">
                <a:avLst/>
              </a:prstGeom>
              <a:blipFill>
                <a:blip r:embed="rId13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EBFEDE4-991B-D94A-9CCE-E193CF98303D}"/>
              </a:ext>
            </a:extLst>
          </p:cNvPr>
          <p:cNvCxnSpPr>
            <a:cxnSpLocks/>
            <a:stCxn id="52" idx="2"/>
            <a:endCxn id="39" idx="0"/>
          </p:cNvCxnSpPr>
          <p:nvPr/>
        </p:nvCxnSpPr>
        <p:spPr>
          <a:xfrm flipH="1">
            <a:off x="3875512" y="1486937"/>
            <a:ext cx="4592" cy="59983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A272488-9AD6-D44F-9EF7-9D98E159A8C9}"/>
              </a:ext>
            </a:extLst>
          </p:cNvPr>
          <p:cNvCxnSpPr>
            <a:cxnSpLocks/>
            <a:stCxn id="39" idx="6"/>
            <a:endCxn id="41" idx="1"/>
          </p:cNvCxnSpPr>
          <p:nvPr/>
        </p:nvCxnSpPr>
        <p:spPr>
          <a:xfrm flipV="1">
            <a:off x="4026432" y="2236150"/>
            <a:ext cx="298054" cy="154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69FF3DC-4A05-494F-B4F8-B7B92DF127C1}"/>
                  </a:ext>
                </a:extLst>
              </p:cNvPr>
              <p:cNvSpPr txBox="1"/>
              <p:nvPr/>
            </p:nvSpPr>
            <p:spPr>
              <a:xfrm>
                <a:off x="1728361" y="4960666"/>
                <a:ext cx="3833471" cy="521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𝑁𝑌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69FF3DC-4A05-494F-B4F8-B7B92DF12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361" y="4960666"/>
                <a:ext cx="3833471" cy="521553"/>
              </a:xfrm>
              <a:prstGeom prst="rect">
                <a:avLst/>
              </a:prstGeom>
              <a:blipFill>
                <a:blip r:embed="rId14"/>
                <a:stretch>
                  <a:fillRect t="-2381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FF83DB9-8A69-BC4A-ADE2-2972A9D0C807}"/>
                  </a:ext>
                </a:extLst>
              </p:cNvPr>
              <p:cNvSpPr/>
              <p:nvPr/>
            </p:nvSpPr>
            <p:spPr>
              <a:xfrm>
                <a:off x="2211992" y="4279963"/>
                <a:ext cx="3367525" cy="613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𝑅𝐸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16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FF83DB9-8A69-BC4A-ADE2-2972A9D0C8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992" y="4279963"/>
                <a:ext cx="3367525" cy="613886"/>
              </a:xfrm>
              <a:prstGeom prst="rect">
                <a:avLst/>
              </a:prstGeom>
              <a:blipFill>
                <a:blip r:embed="rId1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492A2DF-E4CE-894C-9F69-28D3FF727AD7}"/>
                  </a:ext>
                </a:extLst>
              </p:cNvPr>
              <p:cNvSpPr/>
              <p:nvPr/>
            </p:nvSpPr>
            <p:spPr>
              <a:xfrm>
                <a:off x="2214091" y="3666077"/>
                <a:ext cx="3361753" cy="613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𝑅𝑌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492A2DF-E4CE-894C-9F69-28D3FF727A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091" y="3666077"/>
                <a:ext cx="3361753" cy="613886"/>
              </a:xfrm>
              <a:prstGeom prst="rect">
                <a:avLst/>
              </a:prstGeom>
              <a:blipFill>
                <a:blip r:embed="rId16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7151D055-3E6E-A549-BE53-07794808ACF7}"/>
              </a:ext>
            </a:extLst>
          </p:cNvPr>
          <p:cNvSpPr txBox="1"/>
          <p:nvPr/>
        </p:nvSpPr>
        <p:spPr>
          <a:xfrm>
            <a:off x="2386519" y="935162"/>
            <a:ext cx="1338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Actuator</a:t>
            </a:r>
          </a:p>
          <a:p>
            <a:pPr algn="ctr"/>
            <a:r>
              <a:rPr lang="en-US" sz="1400" b="1" dirty="0"/>
              <a:t>Disturbance</a:t>
            </a:r>
          </a:p>
        </p:txBody>
      </p:sp>
    </p:spTree>
    <p:extLst>
      <p:ext uri="{BB962C8B-B14F-4D97-AF65-F5344CB8AC3E}">
        <p14:creationId xmlns:p14="http://schemas.microsoft.com/office/powerpoint/2010/main" val="3032551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66" y="307385"/>
            <a:ext cx="8229600" cy="838200"/>
          </a:xfrm>
        </p:spPr>
        <p:txBody>
          <a:bodyPr/>
          <a:lstStyle/>
          <a:p>
            <a:r>
              <a:rPr lang="en-US" dirty="0"/>
              <a:t>The Design Problem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2B19D12-7B3C-5E49-9241-F52F11F79B34}"/>
              </a:ext>
            </a:extLst>
          </p:cNvPr>
          <p:cNvGrpSpPr/>
          <p:nvPr/>
        </p:nvGrpSpPr>
        <p:grpSpPr>
          <a:xfrm>
            <a:off x="1001789" y="1942965"/>
            <a:ext cx="6312833" cy="1115724"/>
            <a:chOff x="424342" y="1719912"/>
            <a:chExt cx="6312833" cy="111572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D2C5CD7-5EF7-0149-A160-721F4F8BF5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4486" y="1918675"/>
              <a:ext cx="643565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3B85FA6-F565-A342-9B83-C988EFF8976A}"/>
                </a:ext>
              </a:extLst>
            </p:cNvPr>
            <p:cNvCxnSpPr>
              <a:cxnSpLocks/>
              <a:stCxn id="45" idx="3"/>
              <a:endCxn id="41" idx="1"/>
            </p:cNvCxnSpPr>
            <p:nvPr/>
          </p:nvCxnSpPr>
          <p:spPr>
            <a:xfrm>
              <a:off x="3008157" y="2227603"/>
              <a:ext cx="1316329" cy="854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283C526-95FD-DD48-8D64-79DF32A3018A}"/>
                </a:ext>
              </a:extLst>
            </p:cNvPr>
            <p:cNvCxnSpPr>
              <a:cxnSpLocks/>
              <a:stCxn id="44" idx="3"/>
            </p:cNvCxnSpPr>
            <p:nvPr/>
          </p:nvCxnSpPr>
          <p:spPr>
            <a:xfrm>
              <a:off x="4981818" y="2193492"/>
              <a:ext cx="597699" cy="7112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7D8735E-9031-3E41-B1B0-4871396BFB1A}"/>
                    </a:ext>
                  </a:extLst>
                </p:cNvPr>
                <p:cNvSpPr/>
                <p:nvPr/>
              </p:nvSpPr>
              <p:spPr>
                <a:xfrm>
                  <a:off x="4269764" y="2008826"/>
                  <a:ext cx="71205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7D8735E-9031-3E41-B1B0-4871396BFB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9764" y="2008826"/>
                  <a:ext cx="712054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7F19C0A-4E6F-334D-BD24-1FC484764B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78226" y="1910128"/>
                  <a:ext cx="929931" cy="63495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7F19C0A-4E6F-334D-BD24-1FC484764B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8226" y="1910128"/>
                  <a:ext cx="929931" cy="6349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8A7EBF1-5C9C-C245-A586-537F9E8205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655" y="2258178"/>
              <a:ext cx="644896" cy="3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2932C7D-E4B3-5D47-A8D0-A906B69494C0}"/>
                </a:ext>
              </a:extLst>
            </p:cNvPr>
            <p:cNvSpPr/>
            <p:nvPr/>
          </p:nvSpPr>
          <p:spPr>
            <a:xfrm>
              <a:off x="1194765" y="2085054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1809476-AEC6-624A-8C82-8DFB0AE7A83E}"/>
                </a:ext>
              </a:extLst>
            </p:cNvPr>
            <p:cNvCxnSpPr>
              <a:cxnSpLocks/>
              <a:stCxn id="47" idx="6"/>
              <a:endCxn id="45" idx="1"/>
            </p:cNvCxnSpPr>
            <p:nvPr/>
          </p:nvCxnSpPr>
          <p:spPr>
            <a:xfrm flipV="1">
              <a:off x="1496606" y="2227603"/>
              <a:ext cx="581620" cy="837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A686EE9-AD7B-D74A-85C7-2924607BBD8A}"/>
                    </a:ext>
                  </a:extLst>
                </p:cNvPr>
                <p:cNvSpPr txBox="1"/>
                <p:nvPr/>
              </p:nvSpPr>
              <p:spPr>
                <a:xfrm>
                  <a:off x="1078176" y="2558637"/>
                  <a:ext cx="2372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A686EE9-AD7B-D74A-85C7-2924607BBD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176" y="2558637"/>
                  <a:ext cx="23724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C0CC0A4-47F0-7849-B0ED-5689BEABB267}"/>
                    </a:ext>
                  </a:extLst>
                </p:cNvPr>
                <p:cNvSpPr/>
                <p:nvPr/>
              </p:nvSpPr>
              <p:spPr>
                <a:xfrm>
                  <a:off x="424342" y="1792306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C0CC0A4-47F0-7849-B0ED-5689BEABB2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342" y="1792306"/>
                  <a:ext cx="716863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50E298F7-77E1-7343-9570-9854F41AA804}"/>
                    </a:ext>
                  </a:extLst>
                </p:cNvPr>
                <p:cNvSpPr/>
                <p:nvPr/>
              </p:nvSpPr>
              <p:spPr>
                <a:xfrm>
                  <a:off x="1420643" y="1719912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50E298F7-77E1-7343-9570-9854F41AA8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0643" y="1719912"/>
                  <a:ext cx="716863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206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7CE1576F-6AE3-594D-9BE2-58B9AB0EB921}"/>
                    </a:ext>
                  </a:extLst>
                </p:cNvPr>
                <p:cNvSpPr/>
                <p:nvPr/>
              </p:nvSpPr>
              <p:spPr>
                <a:xfrm>
                  <a:off x="3356802" y="1806656"/>
                  <a:ext cx="71647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7CE1576F-6AE3-594D-9BE2-58B9AB0EB9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6802" y="1806656"/>
                  <a:ext cx="716478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AF2E63ED-93E9-E543-AE7E-ECFC6DD54B4B}"/>
                    </a:ext>
                  </a:extLst>
                </p:cNvPr>
                <p:cNvSpPr/>
                <p:nvPr/>
              </p:nvSpPr>
              <p:spPr>
                <a:xfrm>
                  <a:off x="4916433" y="1741365"/>
                  <a:ext cx="71647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AF2E63ED-93E9-E543-AE7E-ECFC6DD54B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6433" y="1741365"/>
                  <a:ext cx="716478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63E4834-183D-824E-BFDF-4BEF73BB9D53}"/>
                </a:ext>
              </a:extLst>
            </p:cNvPr>
            <p:cNvSpPr/>
            <p:nvPr/>
          </p:nvSpPr>
          <p:spPr>
            <a:xfrm>
              <a:off x="5579517" y="2041138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5D7142B-DF18-474D-A65D-D0A0FA353A05}"/>
                </a:ext>
              </a:extLst>
            </p:cNvPr>
            <p:cNvCxnSpPr>
              <a:cxnSpLocks/>
              <a:stCxn id="58" idx="6"/>
            </p:cNvCxnSpPr>
            <p:nvPr/>
          </p:nvCxnSpPr>
          <p:spPr>
            <a:xfrm flipV="1">
              <a:off x="5881358" y="2175988"/>
              <a:ext cx="855817" cy="1607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63">
              <a:extLst>
                <a:ext uri="{FF2B5EF4-FFF2-40B4-BE49-F238E27FC236}">
                  <a16:creationId xmlns:a16="http://schemas.microsoft.com/office/drawing/2014/main" id="{320150CC-EEFB-1346-9D45-02D18A784683}"/>
                </a:ext>
              </a:extLst>
            </p:cNvPr>
            <p:cNvCxnSpPr>
              <a:cxnSpLocks/>
              <a:stCxn id="58" idx="4"/>
              <a:endCxn id="47" idx="4"/>
            </p:cNvCxnSpPr>
            <p:nvPr/>
          </p:nvCxnSpPr>
          <p:spPr>
            <a:xfrm rot="5400000">
              <a:off x="3516104" y="172560"/>
              <a:ext cx="43916" cy="4384752"/>
            </a:xfrm>
            <a:prstGeom prst="bentConnector3">
              <a:avLst>
                <a:gd name="adj1" fmla="val 1253092"/>
              </a:avLst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79DBD22-CBD0-EE4D-A601-A86A1FB37D82}"/>
              </a:ext>
            </a:extLst>
          </p:cNvPr>
          <p:cNvSpPr txBox="1"/>
          <p:nvPr/>
        </p:nvSpPr>
        <p:spPr>
          <a:xfrm>
            <a:off x="578734" y="3508161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Assuming that the controller has full knowledge of SUC state, we want to design a controller so that the closed loop system has more desirable poles.</a:t>
            </a:r>
            <a:endParaRPr lang="en-US" sz="20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B1010C8-B013-4B47-A679-A666DA54AF5F}"/>
              </a:ext>
            </a:extLst>
          </p:cNvPr>
          <p:cNvSpPr txBox="1"/>
          <p:nvPr/>
        </p:nvSpPr>
        <p:spPr>
          <a:xfrm>
            <a:off x="578734" y="1011457"/>
            <a:ext cx="7615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Suppose that the poles of the System Under Control (SUC) are too close to 0, or even positive.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47400E2-7D06-2247-A484-4FA76BF6A7B2}"/>
              </a:ext>
            </a:extLst>
          </p:cNvPr>
          <p:cNvGrpSpPr/>
          <p:nvPr/>
        </p:nvGrpSpPr>
        <p:grpSpPr>
          <a:xfrm>
            <a:off x="1593744" y="4928040"/>
            <a:ext cx="4228158" cy="1163800"/>
            <a:chOff x="1593744" y="4928040"/>
            <a:chExt cx="4228158" cy="116380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89618C0F-8179-914B-BE4F-0D95D3EAA2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0976" y="5083582"/>
              <a:ext cx="678383" cy="6693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24FB9601-8C29-EB49-BCF7-C9B192D01C0E}"/>
                </a:ext>
              </a:extLst>
            </p:cNvPr>
            <p:cNvCxnSpPr>
              <a:cxnSpLocks/>
              <a:stCxn id="85" idx="3"/>
              <a:endCxn id="81" idx="1"/>
            </p:cNvCxnSpPr>
            <p:nvPr/>
          </p:nvCxnSpPr>
          <p:spPr>
            <a:xfrm flipV="1">
              <a:off x="3326209" y="5418235"/>
              <a:ext cx="1074767" cy="150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8B239EF-6372-A042-8F7E-64290C73CCC9}"/>
                </a:ext>
              </a:extLst>
            </p:cNvPr>
            <p:cNvCxnSpPr>
              <a:cxnSpLocks/>
            </p:cNvCxnSpPr>
            <p:nvPr/>
          </p:nvCxnSpPr>
          <p:spPr>
            <a:xfrm>
              <a:off x="5093868" y="5425135"/>
              <a:ext cx="630040" cy="310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022D937D-5092-F341-B577-94A6B1023F3A}"/>
                    </a:ext>
                  </a:extLst>
                </p:cNvPr>
                <p:cNvSpPr/>
                <p:nvPr/>
              </p:nvSpPr>
              <p:spPr>
                <a:xfrm>
                  <a:off x="4364142" y="5189119"/>
                  <a:ext cx="750577" cy="4001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022D937D-5092-F341-B577-94A6B1023F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4142" y="5189119"/>
                  <a:ext cx="750577" cy="400112"/>
                </a:xfrm>
                <a:prstGeom prst="rect">
                  <a:avLst/>
                </a:prstGeom>
                <a:blipFill>
                  <a:blip r:embed="rId10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EE686DCD-1E05-224F-9CBA-4BD9909373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45967" y="5085082"/>
                  <a:ext cx="980242" cy="66930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EE686DCD-1E05-224F-9CBA-4BD9909373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5967" y="5085082"/>
                  <a:ext cx="980242" cy="66930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B602E85E-23CA-2448-A174-4C7D6F3757E2}"/>
                    </a:ext>
                  </a:extLst>
                </p:cNvPr>
                <p:cNvSpPr/>
                <p:nvPr/>
              </p:nvSpPr>
              <p:spPr>
                <a:xfrm>
                  <a:off x="3447968" y="5691728"/>
                  <a:ext cx="691664" cy="400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1" i="1" dirty="0">
                      <a:solidFill>
                        <a:schemeClr val="tx1"/>
                      </a:solidFill>
                    </a:rPr>
                    <a:t>X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B602E85E-23CA-2448-A174-4C7D6F3757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7968" y="5691728"/>
                  <a:ext cx="691664" cy="400112"/>
                </a:xfrm>
                <a:prstGeom prst="rect">
                  <a:avLst/>
                </a:prstGeom>
                <a:blipFill>
                  <a:blip r:embed="rId12"/>
                  <a:stretch>
                    <a:fillRect l="-9091" t="-9375" r="-3636" b="-28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3773D06B-7023-074B-84FE-8C5B68EB9B6B}"/>
                    </a:ext>
                  </a:extLst>
                </p:cNvPr>
                <p:cNvSpPr/>
                <p:nvPr/>
              </p:nvSpPr>
              <p:spPr>
                <a:xfrm>
                  <a:off x="3380939" y="4976010"/>
                  <a:ext cx="755243" cy="4001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3773D06B-7023-074B-84FE-8C5B68EB9B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0939" y="4976010"/>
                  <a:ext cx="755243" cy="400112"/>
                </a:xfrm>
                <a:prstGeom prst="rect">
                  <a:avLst/>
                </a:prstGeom>
                <a:blipFill>
                  <a:blip r:embed="rId13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B26E0CF6-0EB4-CF49-8AEA-C0557FC26C26}"/>
                    </a:ext>
                  </a:extLst>
                </p:cNvPr>
                <p:cNvSpPr/>
                <p:nvPr/>
              </p:nvSpPr>
              <p:spPr>
                <a:xfrm>
                  <a:off x="5066661" y="4928040"/>
                  <a:ext cx="755241" cy="4001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B26E0CF6-0EB4-CF49-8AEA-C0557FC26C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6661" y="4928040"/>
                  <a:ext cx="755241" cy="400112"/>
                </a:xfrm>
                <a:prstGeom prst="rect">
                  <a:avLst/>
                </a:prstGeom>
                <a:blipFill>
                  <a:blip r:embed="rId14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Elbow Connector 88">
              <a:extLst>
                <a:ext uri="{FF2B5EF4-FFF2-40B4-BE49-F238E27FC236}">
                  <a16:creationId xmlns:a16="http://schemas.microsoft.com/office/drawing/2014/main" id="{457492CA-31C7-5341-B500-5E8EB94DBF9E}"/>
                </a:ext>
              </a:extLst>
            </p:cNvPr>
            <p:cNvCxnSpPr>
              <a:cxnSpLocks/>
              <a:stCxn id="81" idx="2"/>
              <a:endCxn id="85" idx="2"/>
            </p:cNvCxnSpPr>
            <p:nvPr/>
          </p:nvCxnSpPr>
          <p:spPr>
            <a:xfrm rot="5400000">
              <a:off x="3787378" y="4801597"/>
              <a:ext cx="1501" cy="1904080"/>
            </a:xfrm>
            <a:prstGeom prst="bentConnector3">
              <a:avLst>
                <a:gd name="adj1" fmla="val 25378414"/>
              </a:avLst>
            </a:prstGeom>
            <a:ln w="571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944A7EE-2C3B-3241-B904-F81B6EDFAC44}"/>
                </a:ext>
              </a:extLst>
            </p:cNvPr>
            <p:cNvCxnSpPr>
              <a:cxnSpLocks/>
            </p:cNvCxnSpPr>
            <p:nvPr/>
          </p:nvCxnSpPr>
          <p:spPr>
            <a:xfrm>
              <a:off x="1726481" y="5425135"/>
              <a:ext cx="630040" cy="310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28F94D9-1B91-934C-9182-E5AF26382D14}"/>
                    </a:ext>
                  </a:extLst>
                </p:cNvPr>
                <p:cNvSpPr/>
                <p:nvPr/>
              </p:nvSpPr>
              <p:spPr>
                <a:xfrm>
                  <a:off x="1593744" y="4991400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28F94D9-1B91-934C-9182-E5AF26382D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3744" y="4991400"/>
                  <a:ext cx="716863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206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9276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826AA-E20D-0C44-88D8-FF3DAB5C4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AAB04D-FFAB-2F49-BF7D-48CAC831C8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F3D0ED-58F0-DB47-B850-23244181996B}"/>
              </a:ext>
            </a:extLst>
          </p:cNvPr>
          <p:cNvSpPr txBox="1"/>
          <p:nvPr/>
        </p:nvSpPr>
        <p:spPr>
          <a:xfrm>
            <a:off x="671331" y="981817"/>
            <a:ext cx="36311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S0-&gt;S1; k0*S0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S1-&gt;S2; k1*S1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S2-&gt;S1; k2*S2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S2-&gt; ; k3*S2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k0=0.5; k1=1; k2=2; k3=3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5E7FEAA-0A9C-194B-BE8B-A6CAA386085A}"/>
              </a:ext>
            </a:extLst>
          </p:cNvPr>
          <p:cNvGrpSpPr/>
          <p:nvPr/>
        </p:nvGrpSpPr>
        <p:grpSpPr>
          <a:xfrm>
            <a:off x="665623" y="2566480"/>
            <a:ext cx="2657844" cy="765785"/>
            <a:chOff x="665623" y="2566480"/>
            <a:chExt cx="2657844" cy="7657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4E78950-6A6F-F942-A03C-DB38A0905FF8}"/>
                    </a:ext>
                  </a:extLst>
                </p:cNvPr>
                <p:cNvSpPr txBox="1"/>
                <p:nvPr/>
              </p:nvSpPr>
              <p:spPr>
                <a:xfrm>
                  <a:off x="671331" y="2566480"/>
                  <a:ext cx="2652136" cy="2875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4E78950-6A6F-F942-A03C-DB38A0905F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331" y="2566480"/>
                  <a:ext cx="2652136" cy="287515"/>
                </a:xfrm>
                <a:prstGeom prst="rect">
                  <a:avLst/>
                </a:prstGeom>
                <a:blipFill>
                  <a:blip r:embed="rId2"/>
                  <a:stretch>
                    <a:fillRect l="-1429" t="-13043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EAD20C2-E4AE-1149-9E43-ABD6E1A10804}"/>
                    </a:ext>
                  </a:extLst>
                </p:cNvPr>
                <p:cNvSpPr txBox="1"/>
                <p:nvPr/>
              </p:nvSpPr>
              <p:spPr>
                <a:xfrm>
                  <a:off x="665623" y="3044750"/>
                  <a:ext cx="2484333" cy="2875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EAD20C2-E4AE-1149-9E43-ABD6E1A108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623" y="3044750"/>
                  <a:ext cx="2484333" cy="287515"/>
                </a:xfrm>
                <a:prstGeom prst="rect">
                  <a:avLst/>
                </a:prstGeom>
                <a:blipFill>
                  <a:blip r:embed="rId3"/>
                  <a:stretch>
                    <a:fillRect l="-1523" t="-8333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A6D9F8-596C-554D-981A-ED6A7B2B14D0}"/>
                  </a:ext>
                </a:extLst>
              </p:cNvPr>
              <p:cNvSpPr txBox="1"/>
              <p:nvPr/>
            </p:nvSpPr>
            <p:spPr>
              <a:xfrm>
                <a:off x="665623" y="3659165"/>
                <a:ext cx="4422493" cy="684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A6D9F8-596C-554D-981A-ED6A7B2B1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23" y="3659165"/>
                <a:ext cx="4422493" cy="684931"/>
              </a:xfrm>
              <a:prstGeom prst="rect">
                <a:avLst/>
              </a:prstGeom>
              <a:blipFill>
                <a:blip r:embed="rId4"/>
                <a:stretch>
                  <a:fillRect t="-3636"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70F413C-8A8D-D847-B466-8BF93DF4398D}"/>
              </a:ext>
            </a:extLst>
          </p:cNvPr>
          <p:cNvSpPr txBox="1"/>
          <p:nvPr/>
        </p:nvSpPr>
        <p:spPr>
          <a:xfrm>
            <a:off x="542931" y="5396557"/>
            <a:ext cx="5892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Objective</a:t>
            </a:r>
            <a:r>
              <a:rPr lang="en-US" sz="2000" dirty="0"/>
              <a:t>: </a:t>
            </a:r>
            <a:r>
              <a:rPr lang="en-US" sz="2000" dirty="0" err="1"/>
              <a:t>Stablize</a:t>
            </a:r>
            <a:r>
              <a:rPr lang="en-US" sz="2000" dirty="0"/>
              <a:t> the closed loop system by 1 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16B4434-487A-5646-96A0-45B344A5E82E}"/>
                  </a:ext>
                </a:extLst>
              </p:cNvPr>
              <p:cNvSpPr/>
              <p:nvPr/>
            </p:nvSpPr>
            <p:spPr>
              <a:xfrm>
                <a:off x="665623" y="4532285"/>
                <a:ext cx="2678105" cy="6760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16B4434-487A-5646-96A0-45B344A5E8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23" y="4532285"/>
                <a:ext cx="2678105" cy="676083"/>
              </a:xfrm>
              <a:prstGeom prst="rect">
                <a:avLst/>
              </a:prstGeom>
              <a:blipFill>
                <a:blip r:embed="rId5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A picture containing chart&#10;&#10;Description automatically generated">
            <a:extLst>
              <a:ext uri="{FF2B5EF4-FFF2-40B4-BE49-F238E27FC236}">
                <a16:creationId xmlns:a16="http://schemas.microsoft.com/office/drawing/2014/main" id="{2A15E2E4-FF52-F14C-8DEE-BB92F76731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2976" y="971421"/>
            <a:ext cx="2718307" cy="18548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18CF40-9B43-6B43-80EA-B10364C5B1FB}"/>
                  </a:ext>
                </a:extLst>
              </p:cNvPr>
              <p:cNvSpPr txBox="1"/>
              <p:nvPr/>
            </p:nvSpPr>
            <p:spPr>
              <a:xfrm>
                <a:off x="1776952" y="5946124"/>
                <a:ext cx="295952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0" dirty="0"/>
                  <a:t>Change the poles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18CF40-9B43-6B43-80EA-B10364C5B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952" y="5946124"/>
                <a:ext cx="2959528" cy="307777"/>
              </a:xfrm>
              <a:prstGeom prst="rect">
                <a:avLst/>
              </a:prstGeom>
              <a:blipFill>
                <a:blip r:embed="rId7"/>
                <a:stretch>
                  <a:fillRect l="-5128" t="-28000" r="-855" b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144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CF811BA-8C43-DB43-9A58-7F630C6185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35666" y="307385"/>
                <a:ext cx="8229600" cy="838200"/>
              </a:xfrm>
            </p:spPr>
            <p:txBody>
              <a:bodyPr/>
              <a:lstStyle/>
              <a:p>
                <a:r>
                  <a:rPr lang="en-US" dirty="0"/>
                  <a:t>Finding Eigenvalues (Poles)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</a:t>
                </a:r>
                <a:endParaRPr lang="en-US" i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CF811BA-8C43-DB43-9A58-7F630C6185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35666" y="307385"/>
                <a:ext cx="8229600" cy="838200"/>
              </a:xfrm>
              <a:blipFill>
                <a:blip r:embed="rId3"/>
                <a:stretch>
                  <a:fillRect t="-11940"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B037D4-599A-C349-B17E-7743CED83F72}"/>
              </a:ext>
            </a:extLst>
          </p:cNvPr>
          <p:cNvSpPr txBox="1"/>
          <p:nvPr/>
        </p:nvSpPr>
        <p:spPr>
          <a:xfrm>
            <a:off x="695227" y="3323320"/>
            <a:ext cx="3132268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/>
              <a:t>Characteristic polynomial</a:t>
            </a:r>
          </a:p>
          <a:p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F0301A1-867B-B04F-ACBF-07790D56F5FF}"/>
                  </a:ext>
                </a:extLst>
              </p:cNvPr>
              <p:cNvSpPr txBox="1"/>
              <p:nvPr/>
            </p:nvSpPr>
            <p:spPr>
              <a:xfrm>
                <a:off x="754626" y="1443315"/>
                <a:ext cx="7391679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b="0" dirty="0"/>
                  <a:t>Eigenvalue, eigenvector pairs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are such that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Or,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 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000" b="1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. 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F0301A1-867B-B04F-ACBF-07790D56F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26" y="1443315"/>
                <a:ext cx="7391679" cy="615553"/>
              </a:xfrm>
              <a:prstGeom prst="rect">
                <a:avLst/>
              </a:prstGeom>
              <a:blipFill>
                <a:blip r:embed="rId4"/>
                <a:stretch>
                  <a:fillRect l="-2058" t="-12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A110147-37B8-0A4B-888F-13CA44468AA7}"/>
                  </a:ext>
                </a:extLst>
              </p:cNvPr>
              <p:cNvSpPr/>
              <p:nvPr/>
            </p:nvSpPr>
            <p:spPr>
              <a:xfrm>
                <a:off x="695227" y="2329850"/>
                <a:ext cx="7753546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That is,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sz="2000" dirty="0"/>
                  <a:t> has an eigenvector other than 0, it must be a singular matrix. 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det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A110147-37B8-0A4B-888F-13CA44468A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27" y="2329850"/>
                <a:ext cx="7753546" cy="707886"/>
              </a:xfrm>
              <a:prstGeom prst="rect">
                <a:avLst/>
              </a:prstGeom>
              <a:blipFill>
                <a:blip r:embed="rId5"/>
                <a:stretch>
                  <a:fillRect l="-817"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496A36FB-609C-DE41-AE36-FCCBB3BE7FAB}"/>
              </a:ext>
            </a:extLst>
          </p:cNvPr>
          <p:cNvSpPr txBox="1"/>
          <p:nvPr/>
        </p:nvSpPr>
        <p:spPr>
          <a:xfrm>
            <a:off x="695227" y="4394991"/>
            <a:ext cx="284853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/>
              <a:t>Characteristic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DBD7F68-4CCD-CF49-AB6B-07440D75729E}"/>
                  </a:ext>
                </a:extLst>
              </p:cNvPr>
              <p:cNvSpPr/>
              <p:nvPr/>
            </p:nvSpPr>
            <p:spPr>
              <a:xfrm>
                <a:off x="70701" y="3649950"/>
                <a:ext cx="656576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DBD7F68-4CCD-CF49-AB6B-07440D7572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1" y="3649950"/>
                <a:ext cx="6565769" cy="400110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627F227-A940-B94C-8133-99B36A0E73ED}"/>
                  </a:ext>
                </a:extLst>
              </p:cNvPr>
              <p:cNvSpPr/>
              <p:nvPr/>
            </p:nvSpPr>
            <p:spPr>
              <a:xfrm>
                <a:off x="278089" y="4732024"/>
                <a:ext cx="656576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627F227-A940-B94C-8133-99B36A0E73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089" y="4732024"/>
                <a:ext cx="6565769" cy="400110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89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5" grpId="0"/>
      <p:bldP spid="8" grpId="0"/>
      <p:bldP spid="41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1E6BB-176A-0643-AEB2-331290FD5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Poles in the Running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889E5E-152C-BB4E-AEEE-3AEDA580EA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372B8D2-C28B-174C-B3C5-9C78596A76AA}"/>
                  </a:ext>
                </a:extLst>
              </p:cNvPr>
              <p:cNvSpPr/>
              <p:nvPr/>
            </p:nvSpPr>
            <p:spPr>
              <a:xfrm>
                <a:off x="4981433" y="1313740"/>
                <a:ext cx="2678105" cy="6760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372B8D2-C28B-174C-B3C5-9C78596A76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433" y="1313740"/>
                <a:ext cx="2678105" cy="676083"/>
              </a:xfrm>
              <a:prstGeom prst="rect">
                <a:avLst/>
              </a:prstGeom>
              <a:blipFill>
                <a:blip r:embed="rId2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6CACCE-81FF-BA48-A111-965BFDC861DF}"/>
                  </a:ext>
                </a:extLst>
              </p:cNvPr>
              <p:cNvSpPr txBox="1"/>
              <p:nvPr/>
            </p:nvSpPr>
            <p:spPr>
              <a:xfrm>
                <a:off x="754145" y="1451727"/>
                <a:ext cx="42851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The poles are the eigenvalues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000" dirty="0"/>
                  <a:t>.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6CACCE-81FF-BA48-A111-965BFDC86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45" y="1451727"/>
                <a:ext cx="4285147" cy="400110"/>
              </a:xfrm>
              <a:prstGeom prst="rect">
                <a:avLst/>
              </a:prstGeom>
              <a:blipFill>
                <a:blip r:embed="rId3"/>
                <a:stretch>
                  <a:fillRect l="-1479" t="-9375" r="-592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58256A-B878-A249-A95E-34D5B3E4A9BA}"/>
                  </a:ext>
                </a:extLst>
              </p:cNvPr>
              <p:cNvSpPr txBox="1"/>
              <p:nvPr/>
            </p:nvSpPr>
            <p:spPr>
              <a:xfrm>
                <a:off x="849976" y="3477126"/>
                <a:ext cx="5349605" cy="6665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58256A-B878-A249-A95E-34D5B3E4A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976" y="3477126"/>
                <a:ext cx="5349605" cy="666529"/>
              </a:xfrm>
              <a:prstGeom prst="rect">
                <a:avLst/>
              </a:prstGeom>
              <a:blipFill>
                <a:blip r:embed="rId4"/>
                <a:stretch>
                  <a:fillRect l="-473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BFB8DA09-095F-E54D-9E7A-A66C76FE9402}"/>
              </a:ext>
            </a:extLst>
          </p:cNvPr>
          <p:cNvGrpSpPr/>
          <p:nvPr/>
        </p:nvGrpSpPr>
        <p:grpSpPr>
          <a:xfrm>
            <a:off x="829561" y="2396330"/>
            <a:ext cx="6238374" cy="679601"/>
            <a:chOff x="523189" y="3594457"/>
            <a:chExt cx="6238374" cy="6796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311A6CA-00BA-FC40-A963-89DF9B1E1E13}"/>
                    </a:ext>
                  </a:extLst>
                </p:cNvPr>
                <p:cNvSpPr txBox="1"/>
                <p:nvPr/>
              </p:nvSpPr>
              <p:spPr>
                <a:xfrm>
                  <a:off x="523189" y="3594457"/>
                  <a:ext cx="62383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d>
                          </m:e>
                        </m:fun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311A6CA-00BA-FC40-A963-89DF9B1E1E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189" y="3594457"/>
                  <a:ext cx="6238374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610" b="-1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A375336-D979-8242-BA01-CECDA17660F3}"/>
                    </a:ext>
                  </a:extLst>
                </p:cNvPr>
                <p:cNvSpPr txBox="1"/>
                <p:nvPr/>
              </p:nvSpPr>
              <p:spPr>
                <a:xfrm>
                  <a:off x="1198549" y="3966281"/>
                  <a:ext cx="355623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A375336-D979-8242-BA01-CECDA17660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8549" y="3966281"/>
                  <a:ext cx="3556230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436B47A-DC11-4D48-A512-C9329B61D7A3}"/>
                  </a:ext>
                </a:extLst>
              </p:cNvPr>
              <p:cNvSpPr txBox="1"/>
              <p:nvPr/>
            </p:nvSpPr>
            <p:spPr>
              <a:xfrm>
                <a:off x="754145" y="4720750"/>
                <a:ext cx="21936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∈{−0.54, −5.5}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436B47A-DC11-4D48-A512-C9329B61D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45" y="4720750"/>
                <a:ext cx="2193677" cy="400110"/>
              </a:xfrm>
              <a:prstGeom prst="rect">
                <a:avLst/>
              </a:prstGeom>
              <a:blipFill>
                <a:blip r:embed="rId7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A picture containing chart&#10;&#10;Description automatically generated">
            <a:extLst>
              <a:ext uri="{FF2B5EF4-FFF2-40B4-BE49-F238E27FC236}">
                <a16:creationId xmlns:a16="http://schemas.microsoft.com/office/drawing/2014/main" id="{E15C86E2-5D82-F747-A395-4429A572CF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48722" y="4720750"/>
            <a:ext cx="2718307" cy="185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46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3" y="307385"/>
            <a:ext cx="6387288" cy="838200"/>
          </a:xfrm>
        </p:spPr>
        <p:txBody>
          <a:bodyPr/>
          <a:lstStyle/>
          <a:p>
            <a:r>
              <a:rPr lang="en-US" dirty="0"/>
              <a:t>Formalizing The Design Problem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FF83DB9-8A69-BC4A-ADE2-2972A9D0C807}"/>
                  </a:ext>
                </a:extLst>
              </p:cNvPr>
              <p:cNvSpPr/>
              <p:nvPr/>
            </p:nvSpPr>
            <p:spPr>
              <a:xfrm>
                <a:off x="751335" y="1403582"/>
                <a:ext cx="262995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i="1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FF83DB9-8A69-BC4A-ADE2-2972A9D0C8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335" y="1403582"/>
                <a:ext cx="2629951" cy="400110"/>
              </a:xfrm>
              <a:prstGeom prst="rect">
                <a:avLst/>
              </a:prstGeom>
              <a:blipFill>
                <a:blip r:embed="rId3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86BD2E4-5A9A-D344-8AF1-E386D95BE1CF}"/>
                  </a:ext>
                </a:extLst>
              </p:cNvPr>
              <p:cNvSpPr/>
              <p:nvPr/>
            </p:nvSpPr>
            <p:spPr>
              <a:xfrm>
                <a:off x="779815" y="1917157"/>
                <a:ext cx="259103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i="1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86BD2E4-5A9A-D344-8AF1-E386D95BE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15" y="1917157"/>
                <a:ext cx="2591030" cy="400110"/>
              </a:xfrm>
              <a:prstGeom prst="rect">
                <a:avLst/>
              </a:prstGeom>
              <a:blipFill>
                <a:blip r:embed="rId4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7475655-34E7-BF49-8239-F6D02F8B2D48}"/>
                  </a:ext>
                </a:extLst>
              </p:cNvPr>
              <p:cNvSpPr/>
              <p:nvPr/>
            </p:nvSpPr>
            <p:spPr>
              <a:xfrm>
                <a:off x="716755" y="2449665"/>
                <a:ext cx="372768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𝒃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i="1" dirty="0"/>
                  <a:t>+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7475655-34E7-BF49-8239-F6D02F8B2D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55" y="2449665"/>
                <a:ext cx="3727687" cy="400110"/>
              </a:xfrm>
              <a:prstGeom prst="rect">
                <a:avLst/>
              </a:prstGeom>
              <a:blipFill>
                <a:blip r:embed="rId5"/>
                <a:stretch>
                  <a:fillRect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712AC79-C689-7B49-9EC0-9AB7A3289F3C}"/>
                  </a:ext>
                </a:extLst>
              </p:cNvPr>
              <p:cNvSpPr/>
              <p:nvPr/>
            </p:nvSpPr>
            <p:spPr>
              <a:xfrm>
                <a:off x="727280" y="2854238"/>
                <a:ext cx="354218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𝒃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i="1" dirty="0"/>
                  <a:t> +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712AC79-C689-7B49-9EC0-9AB7A3289F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80" y="2854238"/>
                <a:ext cx="3542188" cy="400110"/>
              </a:xfrm>
              <a:prstGeom prst="rect">
                <a:avLst/>
              </a:prstGeom>
              <a:blipFill>
                <a:blip r:embed="rId6"/>
                <a:stretch>
                  <a:fillRect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E5BE8F5-8D45-1A4B-B9DF-1878E3F832DF}"/>
                  </a:ext>
                </a:extLst>
              </p:cNvPr>
              <p:cNvSpPr txBox="1"/>
              <p:nvPr/>
            </p:nvSpPr>
            <p:spPr>
              <a:xfrm>
                <a:off x="430228" y="3563465"/>
                <a:ext cx="810718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By choosing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2000" dirty="0"/>
                  <a:t> correctly, we can design the poles of the closed loop system. 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E5BE8F5-8D45-1A4B-B9DF-1878E3F83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28" y="3563465"/>
                <a:ext cx="8107184" cy="707886"/>
              </a:xfrm>
              <a:prstGeom prst="rect">
                <a:avLst/>
              </a:prstGeom>
              <a:blipFill>
                <a:blip r:embed="rId7"/>
                <a:stretch>
                  <a:fillRect l="-940"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37A37A8-7478-1F43-93A0-AD6A9C720390}"/>
              </a:ext>
            </a:extLst>
          </p:cNvPr>
          <p:cNvSpPr txBox="1"/>
          <p:nvPr/>
        </p:nvSpPr>
        <p:spPr>
          <a:xfrm>
            <a:off x="4914999" y="1418971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Dynamics of SUC in closed loop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12B686-4933-724B-AE98-506B00D8A568}"/>
              </a:ext>
            </a:extLst>
          </p:cNvPr>
          <p:cNvSpPr txBox="1"/>
          <p:nvPr/>
        </p:nvSpPr>
        <p:spPr>
          <a:xfrm>
            <a:off x="4914999" y="1932546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Controller operation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B46BA9-009B-A741-9E83-030E6CFA2981}"/>
              </a:ext>
            </a:extLst>
          </p:cNvPr>
          <p:cNvSpPr txBox="1"/>
          <p:nvPr/>
        </p:nvSpPr>
        <p:spPr>
          <a:xfrm>
            <a:off x="4893764" y="2465054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Dynamics of the closed loop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36933D8-ABA0-1149-BE40-21A6C3FB4337}"/>
                  </a:ext>
                </a:extLst>
              </p:cNvPr>
              <p:cNvSpPr/>
              <p:nvPr/>
            </p:nvSpPr>
            <p:spPr>
              <a:xfrm>
                <a:off x="430228" y="4523376"/>
                <a:ext cx="713513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This is because the poles of the closed loop system are the eigenvalues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𝒃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b="1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36933D8-ABA0-1149-BE40-21A6C3FB43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28" y="4523376"/>
                <a:ext cx="7135138" cy="646331"/>
              </a:xfrm>
              <a:prstGeom prst="rect">
                <a:avLst/>
              </a:prstGeom>
              <a:blipFill>
                <a:blip r:embed="rId8"/>
                <a:stretch>
                  <a:fillRect l="-890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1DBF6A2-3C10-6D41-8689-04E3A88AFA06}"/>
                  </a:ext>
                </a:extLst>
              </p:cNvPr>
              <p:cNvSpPr txBox="1"/>
              <p:nvPr/>
            </p:nvSpPr>
            <p:spPr>
              <a:xfrm>
                <a:off x="1500186" y="5533535"/>
                <a:ext cx="6321097" cy="7078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Goal</a:t>
                </a:r>
                <a:r>
                  <a:rPr lang="en-US" sz="2000" dirty="0"/>
                  <a:t>: Select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2000" dirty="0"/>
                  <a:t> so that the poles of the closed loop system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,⋯,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1DBF6A2-3C10-6D41-8689-04E3A88AF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186" y="5533535"/>
                <a:ext cx="6321097" cy="707886"/>
              </a:xfrm>
              <a:prstGeom prst="rect">
                <a:avLst/>
              </a:prstGeom>
              <a:blipFill>
                <a:blip r:embed="rId9"/>
                <a:stretch>
                  <a:fillRect l="-1004"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3FBCD3A6-1033-AE45-91DF-98F6513A08CC}"/>
              </a:ext>
            </a:extLst>
          </p:cNvPr>
          <p:cNvGrpSpPr/>
          <p:nvPr/>
        </p:nvGrpSpPr>
        <p:grpSpPr>
          <a:xfrm>
            <a:off x="6603083" y="357084"/>
            <a:ext cx="2239447" cy="729947"/>
            <a:chOff x="6603083" y="357084"/>
            <a:chExt cx="2239447" cy="729947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D2C5CD7-5EF7-0149-A160-721F4F8BF5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84703" y="396936"/>
              <a:ext cx="361804" cy="35696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3B85FA6-F565-A342-9B83-C988EFF8976A}"/>
                </a:ext>
              </a:extLst>
            </p:cNvPr>
            <p:cNvCxnSpPr>
              <a:cxnSpLocks/>
              <a:stCxn id="45" idx="3"/>
              <a:endCxn id="41" idx="1"/>
            </p:cNvCxnSpPr>
            <p:nvPr/>
          </p:nvCxnSpPr>
          <p:spPr>
            <a:xfrm>
              <a:off x="7511494" y="570612"/>
              <a:ext cx="573209" cy="4805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283C526-95FD-DD48-8D64-79DF32A3018A}"/>
                </a:ext>
              </a:extLst>
            </p:cNvPr>
            <p:cNvCxnSpPr>
              <a:cxnSpLocks/>
            </p:cNvCxnSpPr>
            <p:nvPr/>
          </p:nvCxnSpPr>
          <p:spPr>
            <a:xfrm>
              <a:off x="8454245" y="573492"/>
              <a:ext cx="336021" cy="165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7D8735E-9031-3E41-B1B0-4871396BFB1A}"/>
                    </a:ext>
                  </a:extLst>
                </p:cNvPr>
                <p:cNvSpPr/>
                <p:nvPr/>
              </p:nvSpPr>
              <p:spPr>
                <a:xfrm>
                  <a:off x="8065058" y="447618"/>
                  <a:ext cx="400308" cy="25174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7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7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7D8735E-9031-3E41-B1B0-4871396BFB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5058" y="447618"/>
                  <a:ext cx="400308" cy="25174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7F19C0A-4E6F-334D-BD24-1FC484764B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988698" y="392131"/>
                  <a:ext cx="522796" cy="35696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sz="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600" dirty="0"/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7F19C0A-4E6F-334D-BD24-1FC484764B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8698" y="392131"/>
                  <a:ext cx="522796" cy="35696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50E298F7-77E1-7343-9570-9854F41AA804}"/>
                    </a:ext>
                  </a:extLst>
                </p:cNvPr>
                <p:cNvSpPr/>
                <p:nvPr/>
              </p:nvSpPr>
              <p:spPr>
                <a:xfrm>
                  <a:off x="7588150" y="836431"/>
                  <a:ext cx="452526" cy="25060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700" b="1" dirty="0">
                      <a:solidFill>
                        <a:schemeClr val="tx1"/>
                      </a:solidFill>
                    </a:rPr>
                    <a:t>X</a:t>
                  </a:r>
                  <a14:m>
                    <m:oMath xmlns:m="http://schemas.openxmlformats.org/officeDocument/2006/math">
                      <m:r>
                        <a:rPr lang="en-US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50E298F7-77E1-7343-9570-9854F41AA8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8150" y="836431"/>
                  <a:ext cx="452526" cy="2506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7CE1576F-6AE3-594D-9BE2-58B9AB0EB921}"/>
                    </a:ext>
                  </a:extLst>
                </p:cNvPr>
                <p:cNvSpPr/>
                <p:nvPr/>
              </p:nvSpPr>
              <p:spPr>
                <a:xfrm>
                  <a:off x="7540683" y="362241"/>
                  <a:ext cx="402796" cy="25174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7CE1576F-6AE3-594D-9BE2-58B9AB0EB9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0683" y="362241"/>
                  <a:ext cx="402796" cy="25174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AF2E63ED-93E9-E543-AE7E-ECFC6DD54B4B}"/>
                    </a:ext>
                  </a:extLst>
                </p:cNvPr>
                <p:cNvSpPr/>
                <p:nvPr/>
              </p:nvSpPr>
              <p:spPr>
                <a:xfrm>
                  <a:off x="8439735" y="364938"/>
                  <a:ext cx="402795" cy="25174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AF2E63ED-93E9-E543-AE7E-ECFC6DD54B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9735" y="364938"/>
                  <a:ext cx="402795" cy="25174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Elbow Connector 63">
              <a:extLst>
                <a:ext uri="{FF2B5EF4-FFF2-40B4-BE49-F238E27FC236}">
                  <a16:creationId xmlns:a16="http://schemas.microsoft.com/office/drawing/2014/main" id="{320150CC-EEFB-1346-9D45-02D18A784683}"/>
                </a:ext>
              </a:extLst>
            </p:cNvPr>
            <p:cNvCxnSpPr>
              <a:cxnSpLocks/>
              <a:stCxn id="41" idx="2"/>
              <a:endCxn id="45" idx="2"/>
            </p:cNvCxnSpPr>
            <p:nvPr/>
          </p:nvCxnSpPr>
          <p:spPr>
            <a:xfrm rot="5400000" flipH="1">
              <a:off x="7755449" y="243741"/>
              <a:ext cx="4805" cy="1015509"/>
            </a:xfrm>
            <a:prstGeom prst="bentConnector3">
              <a:avLst>
                <a:gd name="adj1" fmla="val -5959333"/>
              </a:avLst>
            </a:prstGeom>
            <a:ln w="3810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0BDB90E-6039-BF42-9F88-36F7845E1BC4}"/>
                </a:ext>
              </a:extLst>
            </p:cNvPr>
            <p:cNvCxnSpPr>
              <a:cxnSpLocks/>
            </p:cNvCxnSpPr>
            <p:nvPr/>
          </p:nvCxnSpPr>
          <p:spPr>
            <a:xfrm>
              <a:off x="6645874" y="565638"/>
              <a:ext cx="336021" cy="165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9AFAD655-FC0C-6E46-92EC-6354291A592F}"/>
                    </a:ext>
                  </a:extLst>
                </p:cNvPr>
                <p:cNvSpPr/>
                <p:nvPr/>
              </p:nvSpPr>
              <p:spPr>
                <a:xfrm>
                  <a:off x="6603083" y="357084"/>
                  <a:ext cx="402795" cy="20005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700" b="0" dirty="0">
                      <a:solidFill>
                        <a:schemeClr val="tx1"/>
                      </a:solidFill>
                    </a:rPr>
                    <a:t>R</a:t>
                  </a:r>
                  <a14:m>
                    <m:oMath xmlns:m="http://schemas.openxmlformats.org/officeDocument/2006/math">
                      <m:r>
                        <a:rPr lang="en-US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9AFAD655-FC0C-6E46-92EC-6354291A59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3083" y="357084"/>
                  <a:ext cx="402795" cy="200055"/>
                </a:xfrm>
                <a:prstGeom prst="rect">
                  <a:avLst/>
                </a:prstGeom>
                <a:blipFill>
                  <a:blip r:embed="rId15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3901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65" grpId="0"/>
      <p:bldP spid="66" grpId="0"/>
      <p:bldP spid="67" grpId="0"/>
      <p:bldP spid="69" grpId="0"/>
      <p:bldP spid="12" grpId="0"/>
      <p:bldP spid="35" grpId="0"/>
      <p:bldP spid="36" grpId="0"/>
      <p:bldP spid="13" grpId="0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66" y="307385"/>
            <a:ext cx="5961439" cy="838200"/>
          </a:xfrm>
        </p:spPr>
        <p:txBody>
          <a:bodyPr/>
          <a:lstStyle/>
          <a:p>
            <a:r>
              <a:rPr lang="en-US" dirty="0"/>
              <a:t>Solving for Closed Loop Poles:</a:t>
            </a:r>
            <a:br>
              <a:rPr lang="en-US" dirty="0"/>
            </a:br>
            <a:r>
              <a:rPr lang="en-US" sz="3200" i="1" dirty="0"/>
              <a:t>Dimensions of Vector &amp; Matrices</a:t>
            </a:r>
            <a:endParaRPr lang="en-US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FF83DB9-8A69-BC4A-ADE2-2972A9D0C807}"/>
                  </a:ext>
                </a:extLst>
              </p:cNvPr>
              <p:cNvSpPr/>
              <p:nvPr/>
            </p:nvSpPr>
            <p:spPr>
              <a:xfrm>
                <a:off x="313035" y="1583110"/>
                <a:ext cx="262995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i="1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FF83DB9-8A69-BC4A-ADE2-2972A9D0C8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35" y="1583110"/>
                <a:ext cx="2629951" cy="400110"/>
              </a:xfrm>
              <a:prstGeom prst="rect">
                <a:avLst/>
              </a:prstGeom>
              <a:blipFill>
                <a:blip r:embed="rId3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86BD2E4-5A9A-D344-8AF1-E386D95BE1CF}"/>
                  </a:ext>
                </a:extLst>
              </p:cNvPr>
              <p:cNvSpPr/>
              <p:nvPr/>
            </p:nvSpPr>
            <p:spPr>
              <a:xfrm>
                <a:off x="3239880" y="1602499"/>
                <a:ext cx="182652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i="1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86BD2E4-5A9A-D344-8AF1-E386D95BE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880" y="1602499"/>
                <a:ext cx="1826526" cy="400110"/>
              </a:xfrm>
              <a:prstGeom prst="rect">
                <a:avLst/>
              </a:prstGeom>
              <a:blipFill>
                <a:blip r:embed="rId4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712AC79-C689-7B49-9EC0-9AB7A3289F3C}"/>
                  </a:ext>
                </a:extLst>
              </p:cNvPr>
              <p:cNvSpPr/>
              <p:nvPr/>
            </p:nvSpPr>
            <p:spPr>
              <a:xfrm>
                <a:off x="5243898" y="1610520"/>
                <a:ext cx="355648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712AC79-C689-7B49-9EC0-9AB7A3289F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898" y="1610520"/>
                <a:ext cx="3556486" cy="400110"/>
              </a:xfrm>
              <a:prstGeom prst="rect">
                <a:avLst/>
              </a:prstGeom>
              <a:blipFill>
                <a:blip r:embed="rId5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0DA1FC1-21FD-B64C-834E-3814BD537D4D}"/>
                  </a:ext>
                </a:extLst>
              </p:cNvPr>
              <p:cNvSpPr txBox="1"/>
              <p:nvPr/>
            </p:nvSpPr>
            <p:spPr>
              <a:xfrm>
                <a:off x="623236" y="2313901"/>
                <a:ext cx="308644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We know: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are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endParaRPr lang="en-US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a scalar,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0DA1FC1-21FD-B64C-834E-3814BD537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36" y="2313901"/>
                <a:ext cx="3086440" cy="1015663"/>
              </a:xfrm>
              <a:prstGeom prst="rect">
                <a:avLst/>
              </a:prstGeom>
              <a:blipFill>
                <a:blip r:embed="rId6"/>
                <a:stretch>
                  <a:fillRect l="-1633" t="-3704"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A2878B-4C4D-D241-9812-1FF7E9007A9B}"/>
                  </a:ext>
                </a:extLst>
              </p:cNvPr>
              <p:cNvSpPr txBox="1"/>
              <p:nvPr/>
            </p:nvSpPr>
            <p:spPr>
              <a:xfrm>
                <a:off x="623235" y="3690570"/>
                <a:ext cx="3480931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What are the dimensions of: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A2878B-4C4D-D241-9812-1FF7E9007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35" y="3690570"/>
                <a:ext cx="3480931" cy="1323439"/>
              </a:xfrm>
              <a:prstGeom prst="rect">
                <a:avLst/>
              </a:prstGeom>
              <a:blipFill>
                <a:blip r:embed="rId7"/>
                <a:stretch>
                  <a:fillRect l="-1449" t="-1887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1B74758-02C2-2B4C-82EC-BCCE61D222D4}"/>
                  </a:ext>
                </a:extLst>
              </p:cNvPr>
              <p:cNvSpPr/>
              <p:nvPr/>
            </p:nvSpPr>
            <p:spPr>
              <a:xfrm>
                <a:off x="3464812" y="5074835"/>
                <a:ext cx="415382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𝒃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1B74758-02C2-2B4C-82EC-BCCE61D222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812" y="5074835"/>
                <a:ext cx="4153829" cy="584775"/>
              </a:xfrm>
              <a:prstGeom prst="rect">
                <a:avLst/>
              </a:prstGeom>
              <a:blipFill>
                <a:blip r:embed="rId8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4D88952-F824-374C-A4E9-CF801C32D808}"/>
                  </a:ext>
                </a:extLst>
              </p:cNvPr>
              <p:cNvSpPr/>
              <p:nvPr/>
            </p:nvSpPr>
            <p:spPr>
              <a:xfrm>
                <a:off x="3457370" y="5539722"/>
                <a:ext cx="56765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4D88952-F824-374C-A4E9-CF801C32D8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370" y="5539722"/>
                <a:ext cx="567655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C0F215B-5F58-6A41-B969-41CCE1D34C44}"/>
                  </a:ext>
                </a:extLst>
              </p:cNvPr>
              <p:cNvSpPr/>
              <p:nvPr/>
            </p:nvSpPr>
            <p:spPr>
              <a:xfrm>
                <a:off x="6549948" y="5539722"/>
                <a:ext cx="56765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C0F215B-5F58-6A41-B969-41CCE1D34C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948" y="5539722"/>
                <a:ext cx="567655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ACE4F85-0B9C-E544-A145-4964D3D95A8D}"/>
              </a:ext>
            </a:extLst>
          </p:cNvPr>
          <p:cNvSpPr txBox="1"/>
          <p:nvPr/>
        </p:nvSpPr>
        <p:spPr>
          <a:xfrm rot="16200000">
            <a:off x="5320292" y="3748227"/>
            <a:ext cx="67678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B327E45-3A7F-4840-8CE9-9AC1C5761F8F}"/>
                  </a:ext>
                </a:extLst>
              </p:cNvPr>
              <p:cNvSpPr/>
              <p:nvPr/>
            </p:nvSpPr>
            <p:spPr>
              <a:xfrm>
                <a:off x="5528149" y="4182609"/>
                <a:ext cx="5739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B327E45-3A7F-4840-8CE9-9AC1C5761F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149" y="4182609"/>
                <a:ext cx="573940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7A3DA2A-CDFB-DC41-AE05-3AA13F42D58D}"/>
                  </a:ext>
                </a:extLst>
              </p:cNvPr>
              <p:cNvSpPr/>
              <p:nvPr/>
            </p:nvSpPr>
            <p:spPr>
              <a:xfrm>
                <a:off x="4922630" y="5539722"/>
                <a:ext cx="5739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7A3DA2A-CDFB-DC41-AE05-3AA13F42D5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630" y="5539722"/>
                <a:ext cx="573940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F30DE34E-9926-C941-872B-29F2FDAEAA66}"/>
              </a:ext>
            </a:extLst>
          </p:cNvPr>
          <p:cNvSpPr txBox="1"/>
          <p:nvPr/>
        </p:nvSpPr>
        <p:spPr>
          <a:xfrm rot="16200000">
            <a:off x="5856253" y="4766406"/>
            <a:ext cx="356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3D6636F-4E98-D046-9C1F-C1B5C52BBEE2}"/>
                  </a:ext>
                </a:extLst>
              </p:cNvPr>
              <p:cNvSpPr/>
              <p:nvPr/>
            </p:nvSpPr>
            <p:spPr>
              <a:xfrm>
                <a:off x="5801055" y="4764883"/>
                <a:ext cx="5739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3D6636F-4E98-D046-9C1F-C1B5C52BBE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055" y="4764883"/>
                <a:ext cx="573940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F29E6C6-1C47-3F4E-B2FB-FFD3AE3A07CD}"/>
                  </a:ext>
                </a:extLst>
              </p:cNvPr>
              <p:cNvSpPr/>
              <p:nvPr/>
            </p:nvSpPr>
            <p:spPr>
              <a:xfrm>
                <a:off x="5587394" y="5539722"/>
                <a:ext cx="56765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F29E6C6-1C47-3F4E-B2FB-FFD3AE3A07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7394" y="5539722"/>
                <a:ext cx="567655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437C3DC-336A-6A48-AEFF-CAE005DE730F}"/>
                  </a:ext>
                </a:extLst>
              </p:cNvPr>
              <p:cNvSpPr/>
              <p:nvPr/>
            </p:nvSpPr>
            <p:spPr>
              <a:xfrm>
                <a:off x="6028265" y="5539722"/>
                <a:ext cx="51796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1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437C3DC-336A-6A48-AEFF-CAE005DE73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265" y="5539722"/>
                <a:ext cx="517962" cy="307777"/>
              </a:xfrm>
              <a:prstGeom prst="rect">
                <a:avLst/>
              </a:prstGeom>
              <a:blipFill>
                <a:blip r:embed="rId15"/>
                <a:stretch>
                  <a:fillRect l="-2381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8988251-97BF-CE4B-AAD2-CF9C81CDC59A}"/>
                  </a:ext>
                </a:extLst>
              </p:cNvPr>
              <p:cNvSpPr/>
              <p:nvPr/>
            </p:nvSpPr>
            <p:spPr>
              <a:xfrm>
                <a:off x="4767141" y="3303166"/>
                <a:ext cx="281416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1" i="1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8988251-97BF-CE4B-AAD2-CF9C81CDC5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141" y="3303166"/>
                <a:ext cx="2814168" cy="584775"/>
              </a:xfrm>
              <a:prstGeom prst="rect">
                <a:avLst/>
              </a:prstGeom>
              <a:blipFill>
                <a:blip r:embed="rId16"/>
                <a:stretch>
                  <a:fillRect r="-897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8063BCC-A65D-9C42-B8C9-00664919728F}"/>
                  </a:ext>
                </a:extLst>
              </p:cNvPr>
              <p:cNvSpPr/>
              <p:nvPr/>
            </p:nvSpPr>
            <p:spPr>
              <a:xfrm>
                <a:off x="4967786" y="3791242"/>
                <a:ext cx="51167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1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8063BCC-A65D-9C42-B8C9-0066491972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786" y="3791242"/>
                <a:ext cx="511679" cy="307777"/>
              </a:xfrm>
              <a:prstGeom prst="rect">
                <a:avLst/>
              </a:prstGeom>
              <a:blipFill>
                <a:blip r:embed="rId17"/>
                <a:stretch>
                  <a:fillRect l="-4878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3FC79A5-5292-E844-A477-C5E1D8D6898E}"/>
                  </a:ext>
                </a:extLst>
              </p:cNvPr>
              <p:cNvSpPr/>
              <p:nvPr/>
            </p:nvSpPr>
            <p:spPr>
              <a:xfrm>
                <a:off x="6598916" y="3791241"/>
                <a:ext cx="56765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3FC79A5-5292-E844-A477-C5E1D8D689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8916" y="3791241"/>
                <a:ext cx="567655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3284BA0-E904-A441-B9A4-CD1F5710B78D}"/>
                  </a:ext>
                </a:extLst>
              </p:cNvPr>
              <p:cNvSpPr/>
              <p:nvPr/>
            </p:nvSpPr>
            <p:spPr>
              <a:xfrm>
                <a:off x="6059257" y="3797946"/>
                <a:ext cx="51796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1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3284BA0-E904-A441-B9A4-CD1F5710B7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257" y="3797946"/>
                <a:ext cx="517962" cy="307777"/>
              </a:xfrm>
              <a:prstGeom prst="rect">
                <a:avLst/>
              </a:prstGeom>
              <a:blipFill>
                <a:blip r:embed="rId19"/>
                <a:stretch>
                  <a:fillRect l="-4878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6C4AC70-6E44-0D46-AFF0-DC6451108724}"/>
                  </a:ext>
                </a:extLst>
              </p:cNvPr>
              <p:cNvSpPr/>
              <p:nvPr/>
            </p:nvSpPr>
            <p:spPr>
              <a:xfrm>
                <a:off x="1409774" y="4028720"/>
                <a:ext cx="56765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6C4AC70-6E44-0D46-AFF0-DC6451108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774" y="4028720"/>
                <a:ext cx="567655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B56CBE8-A18F-D94F-9379-618C9331C295}"/>
                  </a:ext>
                </a:extLst>
              </p:cNvPr>
              <p:cNvSpPr/>
              <p:nvPr/>
            </p:nvSpPr>
            <p:spPr>
              <a:xfrm>
                <a:off x="1397182" y="4334512"/>
                <a:ext cx="5739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B56CBE8-A18F-D94F-9379-618C9331C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182" y="4334512"/>
                <a:ext cx="573940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09B9D33-A7AA-644F-A50E-D4471AE7B8C1}"/>
                  </a:ext>
                </a:extLst>
              </p:cNvPr>
              <p:cNvSpPr/>
              <p:nvPr/>
            </p:nvSpPr>
            <p:spPr>
              <a:xfrm>
                <a:off x="1397182" y="4662848"/>
                <a:ext cx="51796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1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09B9D33-A7AA-644F-A50E-D4471AE7B8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182" y="4662848"/>
                <a:ext cx="517962" cy="307777"/>
              </a:xfrm>
              <a:prstGeom prst="rect">
                <a:avLst/>
              </a:prstGeom>
              <a:blipFill>
                <a:blip r:embed="rId22"/>
                <a:stretch>
                  <a:fillRect l="-2381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5E43D9E5-80E2-9241-97A7-EA2CD764D16A}"/>
              </a:ext>
            </a:extLst>
          </p:cNvPr>
          <p:cNvGrpSpPr>
            <a:grpSpLocks noChangeAspect="1"/>
          </p:cNvGrpSpPr>
          <p:nvPr/>
        </p:nvGrpSpPr>
        <p:grpSpPr>
          <a:xfrm>
            <a:off x="6988698" y="308376"/>
            <a:ext cx="1853832" cy="778655"/>
            <a:chOff x="2078226" y="1761147"/>
            <a:chExt cx="3297531" cy="1385042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3F903BF-506F-3749-99FE-19D9092B7B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7761" y="1918675"/>
              <a:ext cx="643565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4D21599-37DB-244A-B8F0-36C66CA3074B}"/>
                </a:ext>
              </a:extLst>
            </p:cNvPr>
            <p:cNvCxnSpPr>
              <a:cxnSpLocks/>
              <a:stCxn id="62" idx="3"/>
              <a:endCxn id="58" idx="1"/>
            </p:cNvCxnSpPr>
            <p:nvPr/>
          </p:nvCxnSpPr>
          <p:spPr>
            <a:xfrm>
              <a:off x="3008157" y="2227603"/>
              <a:ext cx="1019604" cy="854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F0C0E32-183B-6942-8453-BDB56A525D2C}"/>
                </a:ext>
              </a:extLst>
            </p:cNvPr>
            <p:cNvCxnSpPr>
              <a:cxnSpLocks/>
            </p:cNvCxnSpPr>
            <p:nvPr/>
          </p:nvCxnSpPr>
          <p:spPr>
            <a:xfrm>
              <a:off x="4685090" y="2232726"/>
              <a:ext cx="597703" cy="294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A39148CF-D9CE-DB47-B011-AD30774D9986}"/>
                    </a:ext>
                  </a:extLst>
                </p:cNvPr>
                <p:cNvSpPr/>
                <p:nvPr/>
              </p:nvSpPr>
              <p:spPr>
                <a:xfrm>
                  <a:off x="3992817" y="2008825"/>
                  <a:ext cx="712053" cy="4478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7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7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A39148CF-D9CE-DB47-B011-AD30774D99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2817" y="2008825"/>
                  <a:ext cx="712053" cy="44780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0524746-4A84-7D4D-90EB-B6B210D39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78226" y="1910128"/>
                  <a:ext cx="929931" cy="63495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sz="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600" dirty="0"/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0524746-4A84-7D4D-90EB-B6B210D393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8226" y="1910128"/>
                  <a:ext cx="929931" cy="634950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582025AB-DED4-A34F-8EA3-EE7786211994}"/>
                    </a:ext>
                  </a:extLst>
                </p:cNvPr>
                <p:cNvSpPr/>
                <p:nvPr/>
              </p:nvSpPr>
              <p:spPr>
                <a:xfrm>
                  <a:off x="3144510" y="2700431"/>
                  <a:ext cx="804937" cy="4457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700" b="1" dirty="0">
                      <a:solidFill>
                        <a:schemeClr val="tx1"/>
                      </a:solidFill>
                    </a:rPr>
                    <a:t>X</a:t>
                  </a:r>
                  <a14:m>
                    <m:oMath xmlns:m="http://schemas.openxmlformats.org/officeDocument/2006/math">
                      <m:r>
                        <a:rPr lang="en-US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582025AB-DED4-A34F-8EA3-EE77862119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4510" y="2700431"/>
                  <a:ext cx="804937" cy="445758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FE14ED4C-0265-ED41-92A9-D041AE970ADC}"/>
                    </a:ext>
                  </a:extLst>
                </p:cNvPr>
                <p:cNvSpPr/>
                <p:nvPr/>
              </p:nvSpPr>
              <p:spPr>
                <a:xfrm>
                  <a:off x="3060078" y="1806655"/>
                  <a:ext cx="716480" cy="4478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FE14ED4C-0265-ED41-92A9-D041AE970A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0078" y="1806655"/>
                  <a:ext cx="716480" cy="44780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72009AEA-48D2-B540-B14C-4E82AFE35BFB}"/>
                    </a:ext>
                  </a:extLst>
                </p:cNvPr>
                <p:cNvSpPr/>
                <p:nvPr/>
              </p:nvSpPr>
              <p:spPr>
                <a:xfrm>
                  <a:off x="4659279" y="1761147"/>
                  <a:ext cx="716478" cy="4478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72009AEA-48D2-B540-B14C-4E82AFE35B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279" y="1761147"/>
                  <a:ext cx="716478" cy="44780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Elbow Connector 70">
              <a:extLst>
                <a:ext uri="{FF2B5EF4-FFF2-40B4-BE49-F238E27FC236}">
                  <a16:creationId xmlns:a16="http://schemas.microsoft.com/office/drawing/2014/main" id="{DB06CAD0-12A0-A641-B7DA-B667994A8CD2}"/>
                </a:ext>
              </a:extLst>
            </p:cNvPr>
            <p:cNvCxnSpPr>
              <a:cxnSpLocks/>
              <a:stCxn id="58" idx="2"/>
              <a:endCxn id="62" idx="2"/>
            </p:cNvCxnSpPr>
            <p:nvPr/>
          </p:nvCxnSpPr>
          <p:spPr>
            <a:xfrm rot="5400000" flipH="1">
              <a:off x="3442096" y="1646175"/>
              <a:ext cx="8547" cy="1806352"/>
            </a:xfrm>
            <a:prstGeom prst="bentConnector3">
              <a:avLst>
                <a:gd name="adj1" fmla="val -5959333"/>
              </a:avLst>
            </a:prstGeom>
            <a:ln w="3810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525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5" grpId="0"/>
      <p:bldP spid="28" grpId="0"/>
      <p:bldP spid="6" grpId="0"/>
      <p:bldP spid="30" grpId="0"/>
      <p:bldP spid="31" grpId="0"/>
      <p:bldP spid="32" grpId="0"/>
      <p:bldP spid="34" grpId="0"/>
      <p:bldP spid="37" grpId="0"/>
      <p:bldP spid="38" grpId="0"/>
      <p:bldP spid="39" grpId="0"/>
      <p:bldP spid="40" grpId="0"/>
      <p:bldP spid="46" grpId="0"/>
      <p:bldP spid="47" grpId="0"/>
      <p:bldP spid="51" grpId="0"/>
      <p:bldP spid="52" grpId="0"/>
      <p:bldP spid="5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66" y="307385"/>
            <a:ext cx="8229600" cy="838200"/>
          </a:xfrm>
        </p:spPr>
        <p:txBody>
          <a:bodyPr/>
          <a:lstStyle/>
          <a:p>
            <a:r>
              <a:rPr lang="en-US" dirty="0"/>
              <a:t>Solving for Closed Loop Poles:</a:t>
            </a:r>
            <a:br>
              <a:rPr lang="en-US" dirty="0"/>
            </a:br>
            <a:r>
              <a:rPr lang="en-US" sz="3200" i="1" dirty="0"/>
              <a:t>Solution Strategy</a:t>
            </a:r>
            <a:endParaRPr lang="en-US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B037D4-599A-C349-B17E-7743CED83F72}"/>
                  </a:ext>
                </a:extLst>
              </p:cNvPr>
              <p:cNvSpPr txBox="1"/>
              <p:nvPr/>
            </p:nvSpPr>
            <p:spPr>
              <a:xfrm>
                <a:off x="1119408" y="1967120"/>
                <a:ext cx="4282537" cy="3397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B037D4-599A-C349-B17E-7743CED83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408" y="1967120"/>
                <a:ext cx="4282537" cy="339773"/>
              </a:xfrm>
              <a:prstGeom prst="rect">
                <a:avLst/>
              </a:prstGeom>
              <a:blipFill>
                <a:blip r:embed="rId3"/>
                <a:stretch>
                  <a:fillRect l="-296" t="-18519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5A3619-ECC7-3F4E-8DA7-582216C03228}"/>
                  </a:ext>
                </a:extLst>
              </p:cNvPr>
              <p:cNvSpPr txBox="1"/>
              <p:nvPr/>
            </p:nvSpPr>
            <p:spPr>
              <a:xfrm>
                <a:off x="1119408" y="2460392"/>
                <a:ext cx="78713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 want the poles to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That is, we want the characteristic polynomial to be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5A3619-ECC7-3F4E-8DA7-582216C03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408" y="2460392"/>
                <a:ext cx="7871381" cy="646331"/>
              </a:xfrm>
              <a:prstGeom prst="rect">
                <a:avLst/>
              </a:prstGeom>
              <a:blipFill>
                <a:blip r:embed="rId4"/>
                <a:stretch>
                  <a:fillRect l="-645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911AC8-5591-EB43-9BB3-B3CEA49651DF}"/>
                  </a:ext>
                </a:extLst>
              </p:cNvPr>
              <p:cNvSpPr txBox="1"/>
              <p:nvPr/>
            </p:nvSpPr>
            <p:spPr>
              <a:xfrm>
                <a:off x="1147689" y="3158612"/>
                <a:ext cx="6478184" cy="3341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911AC8-5591-EB43-9BB3-B3CEA4965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689" y="3158612"/>
                <a:ext cx="6478184" cy="334194"/>
              </a:xfrm>
              <a:prstGeom prst="rect">
                <a:avLst/>
              </a:prstGeom>
              <a:blipFill>
                <a:blip r:embed="rId5"/>
                <a:stretch>
                  <a:fillRect l="-587" t="-17857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91CA6A-BE3E-FD4F-A9A7-092B07E12A29}"/>
                  </a:ext>
                </a:extLst>
              </p:cNvPr>
              <p:cNvSpPr txBox="1"/>
              <p:nvPr/>
            </p:nvSpPr>
            <p:spPr>
              <a:xfrm>
                <a:off x="1119408" y="3752680"/>
                <a:ext cx="582814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cs typeface="Arial" panose="020B0604020202020204" pitchFamily="34" charset="0"/>
                  </a:rPr>
                  <a:t>Observations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are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are constants that are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91CA6A-BE3E-FD4F-A9A7-092B07E12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408" y="3752680"/>
                <a:ext cx="5828147" cy="923330"/>
              </a:xfrm>
              <a:prstGeom prst="rect">
                <a:avLst/>
              </a:prstGeom>
              <a:blipFill>
                <a:blip r:embed="rId6"/>
                <a:stretch>
                  <a:fillRect l="-870" t="-2703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F0AB5BF-8ABD-3942-BA0C-EA9D7D370941}"/>
                  </a:ext>
                </a:extLst>
              </p:cNvPr>
              <p:cNvSpPr/>
              <p:nvPr/>
            </p:nvSpPr>
            <p:spPr>
              <a:xfrm>
                <a:off x="1091127" y="1490843"/>
                <a:ext cx="266464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𝒃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F0AB5BF-8ABD-3942-BA0C-EA9D7D3709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127" y="1490843"/>
                <a:ext cx="2664640" cy="400110"/>
              </a:xfrm>
              <a:prstGeom prst="rect">
                <a:avLst/>
              </a:prstGeom>
              <a:blipFill>
                <a:blip r:embed="rId7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489E4D-1E5B-6E4B-8F38-C0B8EC19D83D}"/>
                  </a:ext>
                </a:extLst>
              </p:cNvPr>
              <p:cNvSpPr txBox="1"/>
              <p:nvPr/>
            </p:nvSpPr>
            <p:spPr>
              <a:xfrm>
                <a:off x="1119408" y="4769990"/>
                <a:ext cx="5828147" cy="1254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cs typeface="Arial" panose="020B0604020202020204" pitchFamily="34" charset="0"/>
                  </a:rPr>
                  <a:t>Strategy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Expand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cs typeface="Arial" panose="020B0604020202020204" pitchFamily="34" charset="0"/>
                  </a:rPr>
                  <a:t>Construct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cs typeface="Arial" panose="020B0604020202020204" pitchFamily="34" charset="0"/>
                  </a:rPr>
                  <a:t> equations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cs typeface="Arial" panose="020B0604020202020204" pitchFamily="34" charset="0"/>
                  </a:rPr>
                  <a:t>Solve for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cs typeface="Arial" panose="020B0604020202020204" pitchFamily="34" charset="0"/>
                  </a:rPr>
                  <a:t> values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dirty="0"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489E4D-1E5B-6E4B-8F38-C0B8EC19D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408" y="4769990"/>
                <a:ext cx="5828147" cy="1254895"/>
              </a:xfrm>
              <a:prstGeom prst="rect">
                <a:avLst/>
              </a:prstGeom>
              <a:blipFill>
                <a:blip r:embed="rId8"/>
                <a:stretch>
                  <a:fillRect l="-870" t="-2000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88BD878-5662-094A-880D-954046B6D78A}"/>
              </a:ext>
            </a:extLst>
          </p:cNvPr>
          <p:cNvSpPr txBox="1"/>
          <p:nvPr/>
        </p:nvSpPr>
        <p:spPr>
          <a:xfrm>
            <a:off x="3755767" y="1521039"/>
            <a:ext cx="5053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(Suffices to consider the homogenous system)</a:t>
            </a:r>
          </a:p>
        </p:txBody>
      </p:sp>
    </p:spTree>
    <p:extLst>
      <p:ext uri="{BB962C8B-B14F-4D97-AF65-F5344CB8AC3E}">
        <p14:creationId xmlns:p14="http://schemas.microsoft.com/office/powerpoint/2010/main" val="165575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7" grpId="0"/>
      <p:bldP spid="18" grpId="0"/>
      <p:bldP spid="19" grpId="0"/>
      <p:bldP spid="20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204238</TotalTime>
  <Words>1575</Words>
  <Application>Microsoft Macintosh PowerPoint</Application>
  <PresentationFormat>On-screen Show (4:3)</PresentationFormat>
  <Paragraphs>268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Courier New</vt:lpstr>
      <vt:lpstr>Office Theme</vt:lpstr>
      <vt:lpstr>BIOE 498 / BIOE 599  Advanced Biological Control Systems   Design of Full State Feedback  </vt:lpstr>
      <vt:lpstr>Closed Loop System</vt:lpstr>
      <vt:lpstr>The Design Problem</vt:lpstr>
      <vt:lpstr>A Simple Example</vt:lpstr>
      <vt:lpstr>Finding Eigenvalues (Poles) for A </vt:lpstr>
      <vt:lpstr>Poles in the Running Example</vt:lpstr>
      <vt:lpstr>Formalizing The Design Problem</vt:lpstr>
      <vt:lpstr>Solving for Closed Loop Poles: Dimensions of Vector &amp; Matrices</vt:lpstr>
      <vt:lpstr>Solving for Closed Loop Poles: Solution Strategy</vt:lpstr>
      <vt:lpstr>Running Example</vt:lpstr>
      <vt:lpstr>Solve for k_P</vt:lpstr>
      <vt:lpstr>How Well Does State Feedback Work?</vt:lpstr>
      <vt:lpstr>Adjusting for DC Gain of Controller</vt:lpstr>
      <vt:lpstr>DC Gain in Running Example</vt:lpstr>
      <vt:lpstr>Full State Control With Filters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3450</cp:revision>
  <dcterms:created xsi:type="dcterms:W3CDTF">2008-11-04T22:35:39Z</dcterms:created>
  <dcterms:modified xsi:type="dcterms:W3CDTF">2022-05-31T00:46:07Z</dcterms:modified>
</cp:coreProperties>
</file>